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E30D59-7ABF-49B0-9896-E09D2EE0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1739C22-7403-45F4-B37B-B7476EF63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E09CA9A-C476-462D-A784-B7DA14E34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812C8C0-8C97-43E6-80F3-99F843CD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2331547-D7D4-47CF-992C-774702B73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089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718EDF-4C4B-43F1-9E5D-82F2395DA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3E0C04A-D22D-47C8-AAEE-92954ED77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D776491-205F-4909-885B-D98B8BC60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E64A6B5-810E-4644-92CC-8F87547AF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69DD062-F23A-47C3-A120-68FB4D1C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509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949DBB6-8F07-49E1-B2C7-CF55421BE7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ED5C19C-C2C6-4D81-9500-645A3FAAD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199324F-D3F7-4A45-BA08-5176039D2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777C4BE-0F5B-437C-9351-71651860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99EF3EB-BFA6-4732-81D7-FE66F089B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645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9DCB9C-CBC9-4DF5-A51D-E5A27DF8A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BDD631-DF2F-458C-91F8-2C951AAD5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1706322-DB83-426B-B5C2-D04A3986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2BD4709-F38A-4173-9BA4-A036168F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DA3F79C-05DC-4F00-9CD4-BE1793ABA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961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15DF5F-382E-460D-AFAD-1A680E32C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028BDF3-6063-40CF-90AD-E5C3071A2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ACD1B73-65B9-4FD0-A5FE-6066D1076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EB7150E-41F5-4D15-807F-87FACA5FF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7BB3201-744E-481F-B39B-7C18F31E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79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ECD6A3-F6E8-4E31-94B8-0B50C1EE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ED23DD-9AA8-4805-B522-1C91D0A05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F40E6CA-3223-4349-9B54-293E8616B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AD0D5F3-9502-4F82-BD20-4F72C927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9823DDF-F41D-4F28-B7BA-C9C81E515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9CDEE26-DA5E-4E1D-88F6-F4F930419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4375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350E00-ECEE-4030-8848-B619A5784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2D598FE-3D23-4617-96AE-26D0F9379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F94CD8B-BD07-4802-A66D-554F66AD3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2007740-AA34-40DB-89AB-BED06BD71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2742411-984B-4D05-B902-278F7411F6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62F9AE94-230C-40AB-A5A9-2624FFB71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04B97AB-1586-4F66-A570-582B4C6BD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47DC29E-3ED4-4EC1-9C3D-8A511776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587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04BF0E-2E3C-49F5-9404-2BA6F547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76FE0D9-4DD8-44BB-B8DA-998190B38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26C9097-BD1E-47FA-BCAA-CA77241D6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A90F742-83D9-48B8-83ED-1F0572A0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997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407828B-2D3F-4100-ABBA-F4FC4D5C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ED9125DA-C138-4C36-BEA1-E694664FE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B632A80-94AB-4CC8-B90F-84E06696A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965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429261-40A8-4564-B129-F73C12D2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8ACA12E-70F3-483B-9009-05D771CA0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B90F626-0EDE-4731-BA8A-73F3BC655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D5D584D-6304-455E-8E01-B9D2C3E50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19ACDFD-1F2A-492B-909B-1F8E7B76B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74CA0CD-6208-48BF-9982-2CBF9EE0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4232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D53902-693C-4330-AF9A-966F68207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2939254B-ED6B-431E-8157-5840C6BFF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A25235C-CF0C-4FA3-9594-7E2ADCFC1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FD9C717-631B-434E-B5FD-34D6CE27A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04CD5D2-7000-4904-A654-E33A186F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C5494DE-B180-4B10-B970-415B1C22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192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5135F427-E272-4729-ABA2-49FA18155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31F4922-CD93-4F99-9EC1-553BF005D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BE57278-7FBB-432D-941C-069B54973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5420F50-C6B2-4202-82BE-CD94F4363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31C2B35-CDF3-4AA5-BA10-9EC43CC22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804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C796EC-0E94-497E-A7F7-D0FF5CED5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03207"/>
            <a:ext cx="9144000" cy="2387600"/>
          </a:xfrm>
        </p:spPr>
        <p:txBody>
          <a:bodyPr/>
          <a:lstStyle/>
          <a:p>
            <a:r>
              <a:rPr lang="hu-HU" b="1" dirty="0"/>
              <a:t>Az iszlám vallás kialakulása és főbb tanításai</a:t>
            </a:r>
          </a:p>
        </p:txBody>
      </p:sp>
    </p:spTree>
    <p:extLst>
      <p:ext uri="{BB962C8B-B14F-4D97-AF65-F5344CB8AC3E}">
        <p14:creationId xmlns:p14="http://schemas.microsoft.com/office/powerpoint/2010/main" val="203101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0EA1E9-E217-4DD1-89EE-232A92DED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6">
                    <a:lumMod val="75000"/>
                  </a:schemeClr>
                </a:solidFill>
              </a:rPr>
              <a:t>Előzményei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8435B5F-1323-499F-8356-BA3192624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377882" cy="1420914"/>
          </a:xfrm>
        </p:spPr>
        <p:txBody>
          <a:bodyPr>
            <a:normAutofit/>
          </a:bodyPr>
          <a:lstStyle/>
          <a:p>
            <a:pPr algn="just"/>
            <a:r>
              <a:rPr lang="hu-HU" sz="2400" dirty="0"/>
              <a:t>Az </a:t>
            </a:r>
            <a:r>
              <a:rPr lang="hu-HU" sz="2400" b="1" dirty="0"/>
              <a:t>Arab-félszigetet egymástól különálló arab törzsek uralták</a:t>
            </a:r>
            <a:r>
              <a:rPr lang="hu-HU" sz="2400" dirty="0"/>
              <a:t>. Sokszor előfordult ezek között a törzsek között, hogy háborúba vonultak egymás ellen.</a:t>
            </a:r>
          </a:p>
        </p:txBody>
      </p:sp>
      <p:pic>
        <p:nvPicPr>
          <p:cNvPr id="1026" name="Picture 2" descr="Arabia Before Islam — MayaIncaAztec.com">
            <a:extLst>
              <a:ext uri="{FF2B5EF4-FFF2-40B4-BE49-F238E27FC236}">
                <a16:creationId xmlns:a16="http://schemas.microsoft.com/office/drawing/2014/main" id="{3A554028-398D-410C-8E20-9AE7DCD44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750" y="2877424"/>
            <a:ext cx="4348293" cy="326122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rabian Peninsula - WorldAtlas">
            <a:extLst>
              <a:ext uri="{FF2B5EF4-FFF2-40B4-BE49-F238E27FC236}">
                <a16:creationId xmlns:a16="http://schemas.microsoft.com/office/drawing/2014/main" id="{5D66BBE9-64C0-4A7A-A863-0E9F677BA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983" y="2877425"/>
            <a:ext cx="4891830" cy="3261219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DD4B5933-EAC4-4266-B27D-82C08D345414}"/>
              </a:ext>
            </a:extLst>
          </p:cNvPr>
          <p:cNvSpPr txBox="1"/>
          <p:nvPr/>
        </p:nvSpPr>
        <p:spPr>
          <a:xfrm>
            <a:off x="3018184" y="6172200"/>
            <a:ext cx="1471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Arab-félsziget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19658A3D-1F7C-47CE-9EC9-49E7DFF8FB92}"/>
              </a:ext>
            </a:extLst>
          </p:cNvPr>
          <p:cNvSpPr txBox="1"/>
          <p:nvPr/>
        </p:nvSpPr>
        <p:spPr>
          <a:xfrm>
            <a:off x="7746811" y="6172200"/>
            <a:ext cx="188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Korabeli nomádok</a:t>
            </a:r>
          </a:p>
        </p:txBody>
      </p:sp>
    </p:spTree>
    <p:extLst>
      <p:ext uri="{BB962C8B-B14F-4D97-AF65-F5344CB8AC3E}">
        <p14:creationId xmlns:p14="http://schemas.microsoft.com/office/powerpoint/2010/main" val="3936919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C047DEF-1C38-478E-AE1D-E3F5352D6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6">
                    <a:lumMod val="75000"/>
                  </a:schemeClr>
                </a:solidFill>
              </a:rPr>
              <a:t>Az iszlám kialakulása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91E45CE-458E-487C-9F43-1A8D87237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05881" cy="4351338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hu-HU" dirty="0"/>
              <a:t>Egy arab kereskedő, </a:t>
            </a:r>
            <a:r>
              <a:rPr lang="hu-HU" b="1" dirty="0"/>
              <a:t>Mohamed</a:t>
            </a:r>
            <a:r>
              <a:rPr lang="hu-HU" dirty="0"/>
              <a:t> utazásai során </a:t>
            </a:r>
            <a:r>
              <a:rPr lang="hu-HU" b="1" dirty="0"/>
              <a:t>megismerkedett a zsidó és a keresztény vallásokkal is</a:t>
            </a:r>
            <a:r>
              <a:rPr lang="hu-HU" dirty="0"/>
              <a:t>. Úgy gondolta, hogyha a törzseknek </a:t>
            </a:r>
            <a:r>
              <a:rPr lang="hu-HU" b="1" dirty="0"/>
              <a:t>egy közös vallása</a:t>
            </a:r>
            <a:r>
              <a:rPr lang="hu-HU" dirty="0"/>
              <a:t> lenne akkor </a:t>
            </a:r>
            <a:r>
              <a:rPr lang="hu-HU" b="1" dirty="0"/>
              <a:t>megszűnnének az egymás közötti háborúk</a:t>
            </a:r>
            <a:r>
              <a:rPr lang="hu-HU" dirty="0"/>
              <a:t>. 610-ben kezdte el hirdetni tanait az </a:t>
            </a:r>
            <a:r>
              <a:rPr lang="hu-HU" b="1" dirty="0"/>
              <a:t>Iszlámról</a:t>
            </a:r>
            <a:r>
              <a:rPr lang="hu-HU" dirty="0"/>
              <a:t>. Mohamed Próféta </a:t>
            </a:r>
            <a:r>
              <a:rPr lang="hu-HU" b="1" dirty="0"/>
              <a:t>622-ben</a:t>
            </a:r>
            <a:r>
              <a:rPr lang="hu-HU" dirty="0"/>
              <a:t> az ellene irányuló ellenségeskedés elől </a:t>
            </a:r>
            <a:r>
              <a:rPr lang="hu-HU" b="1" dirty="0"/>
              <a:t>Mekkából Medinába menekült</a:t>
            </a:r>
            <a:r>
              <a:rPr lang="hu-HU" dirty="0"/>
              <a:t>. Ez az esemény a </a:t>
            </a:r>
            <a:r>
              <a:rPr lang="hu-HU" b="1" dirty="0"/>
              <a:t>Mohamed futása</a:t>
            </a:r>
            <a:r>
              <a:rPr lang="hu-HU" dirty="0"/>
              <a:t> nevet viseli és olyan jelentős, hogy az </a:t>
            </a:r>
            <a:r>
              <a:rPr lang="hu-HU" b="1" dirty="0"/>
              <a:t>iszlám vallás követő innen számítják az időt</a:t>
            </a:r>
            <a:r>
              <a:rPr lang="hu-HU" dirty="0"/>
              <a:t>.</a:t>
            </a:r>
          </a:p>
          <a:p>
            <a:pPr algn="just"/>
            <a:r>
              <a:rPr lang="hu-HU" b="1" dirty="0"/>
              <a:t>630-ban</a:t>
            </a:r>
            <a:r>
              <a:rPr lang="hu-HU" dirty="0"/>
              <a:t> sereg élén, harc nélkül </a:t>
            </a:r>
            <a:r>
              <a:rPr lang="hu-HU" b="1" dirty="0"/>
              <a:t>vonult be Mekkába</a:t>
            </a:r>
            <a:r>
              <a:rPr lang="hu-HU" dirty="0"/>
              <a:t>. </a:t>
            </a:r>
            <a:r>
              <a:rPr lang="hu-HU" b="1" dirty="0"/>
              <a:t>Mekka az Iszlám vallás központja </a:t>
            </a:r>
            <a:r>
              <a:rPr lang="hu-HU" dirty="0"/>
              <a:t>lett és megszületett a</a:t>
            </a:r>
            <a:r>
              <a:rPr lang="hu-HU" b="1" dirty="0"/>
              <a:t> Korán</a:t>
            </a:r>
            <a:r>
              <a:rPr lang="hu-HU" dirty="0"/>
              <a:t>, ami a vallás tanításit tartalmazta. Itt található mai napig a </a:t>
            </a:r>
            <a:r>
              <a:rPr lang="hu-HU" b="1" dirty="0"/>
              <a:t>Kába-kő</a:t>
            </a:r>
            <a:r>
              <a:rPr lang="hu-HU" dirty="0"/>
              <a:t>, ami egy meteorit, amit a vallás szerint Allah hajított le az égből.</a:t>
            </a:r>
          </a:p>
        </p:txBody>
      </p:sp>
      <p:pic>
        <p:nvPicPr>
          <p:cNvPr id="2050" name="Picture 2" descr="Egy szétnyitott könyv, melynek két lapján kidolgozott arab betűkkel, kézírással és aranyszínű szimbólumokkal készített szöveg. ">
            <a:extLst>
              <a:ext uri="{FF2B5EF4-FFF2-40B4-BE49-F238E27FC236}">
                <a16:creationId xmlns:a16="http://schemas.microsoft.com/office/drawing/2014/main" id="{662784E9-6222-470F-81FF-733AF4630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096" y="3803679"/>
            <a:ext cx="3810000" cy="25717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 mekkai zarándoklatuk közben a nagymecset közepén található, fekete kőhöz, a Kába szentélyhez látogató emberek tömege. ">
            <a:extLst>
              <a:ext uri="{FF2B5EF4-FFF2-40B4-BE49-F238E27FC236}">
                <a16:creationId xmlns:a16="http://schemas.microsoft.com/office/drawing/2014/main" id="{3EEB35CB-84D1-465E-A408-6D36B3686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346" y="161632"/>
            <a:ext cx="2857500" cy="304800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528A3F2C-1631-484F-AEBB-80C9F53D0879}"/>
              </a:ext>
            </a:extLst>
          </p:cNvPr>
          <p:cNvSpPr txBox="1"/>
          <p:nvPr/>
        </p:nvSpPr>
        <p:spPr>
          <a:xfrm>
            <a:off x="8453183" y="3225568"/>
            <a:ext cx="1845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A mekkai Kába kő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2D8C7513-8789-44A1-AFE1-91921A55D77A}"/>
              </a:ext>
            </a:extLst>
          </p:cNvPr>
          <p:cNvSpPr txBox="1"/>
          <p:nvPr/>
        </p:nvSpPr>
        <p:spPr>
          <a:xfrm>
            <a:off x="8017519" y="6375429"/>
            <a:ext cx="2717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A Korán kéziratos változata</a:t>
            </a:r>
          </a:p>
        </p:txBody>
      </p:sp>
    </p:spTree>
    <p:extLst>
      <p:ext uri="{BB962C8B-B14F-4D97-AF65-F5344CB8AC3E}">
        <p14:creationId xmlns:p14="http://schemas.microsoft.com/office/powerpoint/2010/main" val="2301584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A908B4B-DC71-480B-8FD0-99A1B65E3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6">
                    <a:lumMod val="75000"/>
                  </a:schemeClr>
                </a:solidFill>
              </a:rPr>
              <a:t>Az iszlám tanításai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D911E66-2702-459A-A3B5-23365B478E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1200"/>
              </a:spcAft>
            </a:pPr>
            <a:r>
              <a:rPr lang="hu-HU" dirty="0"/>
              <a:t>Az Iszlám </a:t>
            </a:r>
            <a:r>
              <a:rPr lang="hu-HU" b="1" dirty="0"/>
              <a:t>öt </a:t>
            </a:r>
            <a:r>
              <a:rPr lang="hu-HU" b="1" dirty="0" err="1"/>
              <a:t>főelemre</a:t>
            </a:r>
            <a:r>
              <a:rPr lang="hu-HU" dirty="0"/>
              <a:t> helyezi a tanításait: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hu-HU" b="1" dirty="0"/>
              <a:t>Egyetlen isten van</a:t>
            </a:r>
            <a:r>
              <a:rPr lang="hu-HU" dirty="0"/>
              <a:t>, aki </a:t>
            </a:r>
            <a:r>
              <a:rPr lang="hu-HU" b="1" dirty="0"/>
              <a:t>Allah</a:t>
            </a:r>
            <a:r>
              <a:rPr lang="hu-HU" dirty="0"/>
              <a:t> és </a:t>
            </a:r>
            <a:r>
              <a:rPr lang="hu-HU" b="1" dirty="0"/>
              <a:t>Mohamed az ő prófétája</a:t>
            </a:r>
            <a:endParaRPr lang="hu-HU" dirty="0"/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hu-HU" b="1" dirty="0"/>
              <a:t>Napi </a:t>
            </a:r>
            <a:r>
              <a:rPr lang="hu-HU" b="1" dirty="0" err="1"/>
              <a:t>ötszöri</a:t>
            </a:r>
            <a:r>
              <a:rPr lang="hu-HU" b="1" dirty="0"/>
              <a:t> ima</a:t>
            </a:r>
            <a:r>
              <a:rPr lang="hu-HU" dirty="0"/>
              <a:t> Mekka felé fordulva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hu-HU" dirty="0"/>
              <a:t>A hívőknek életükben legalább </a:t>
            </a:r>
            <a:r>
              <a:rPr lang="hu-HU" b="1" dirty="0"/>
              <a:t>egyszer el kell zarándokolniuk Mekkába</a:t>
            </a:r>
            <a:r>
              <a:rPr lang="hu-HU" dirty="0"/>
              <a:t> (kivéve, ha vagyoni vagy egyéb ok miatt képtelen rá)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hu-HU" b="1" dirty="0"/>
              <a:t>Kötelező adakozás a szegények részére</a:t>
            </a:r>
            <a:endParaRPr lang="hu-HU" dirty="0"/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hu-HU" dirty="0"/>
              <a:t>A </a:t>
            </a:r>
            <a:r>
              <a:rPr lang="hu-HU" b="1" dirty="0"/>
              <a:t>ramadán (böjti) hónap</a:t>
            </a:r>
            <a:r>
              <a:rPr lang="hu-HU" dirty="0"/>
              <a:t>ban napkeltétől napnyugtáig semmit sem szabad enni. (kivételt kapnak ez alól a betegek) 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058E6BD-7551-49D6-BD17-F755A51F0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>
              <a:spcAft>
                <a:spcPts val="1200"/>
              </a:spcAft>
            </a:pPr>
            <a:r>
              <a:rPr lang="hu-HU" dirty="0"/>
              <a:t>Az Iszlám ezenkívül még egyéb fontos dolgokat is előír a hívőknek, ilyenek például: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hu-HU" dirty="0"/>
              <a:t>Az </a:t>
            </a:r>
            <a:r>
              <a:rPr lang="hu-HU" b="1" dirty="0"/>
              <a:t>alkohol és disznóhús fogyasztása tilos</a:t>
            </a:r>
            <a:endParaRPr lang="hu-HU" dirty="0"/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hu-HU" dirty="0"/>
              <a:t>A </a:t>
            </a:r>
            <a:r>
              <a:rPr lang="hu-HU" b="1" dirty="0"/>
              <a:t>dzsihád, ami szent háború a hit terjesztése érdekében</a:t>
            </a:r>
            <a:r>
              <a:rPr lang="hu-HU" dirty="0"/>
              <a:t>. Akik ilyen háború folyamán vesztették életüket azoknak a lelke egyből a paradicsomba jutott.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hu-HU" b="1" dirty="0"/>
              <a:t>Tiltott az emberábrázolás</a:t>
            </a:r>
            <a:r>
              <a:rPr lang="hu-HU" dirty="0"/>
              <a:t>, ami azt jelenti, hogy nem szabad a mecsetekben Mohamedet vagy bármilyen más vallási szereplőt megjeleníteni.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hu-HU" dirty="0"/>
              <a:t>Az </a:t>
            </a:r>
            <a:r>
              <a:rPr lang="hu-HU" b="1" dirty="0"/>
              <a:t>egyetlen bűne az embernek, ha valaki hitetlen</a:t>
            </a:r>
            <a:r>
              <a:rPr lang="hu-H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7253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Pillars of Islam - PALOS ISLAMIC CENTER">
            <a:extLst>
              <a:ext uri="{FF2B5EF4-FFF2-40B4-BE49-F238E27FC236}">
                <a16:creationId xmlns:a16="http://schemas.microsoft.com/office/drawing/2014/main" id="{5B4FAFA3-FCF0-4F85-A8DE-9194A33DA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505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319</Words>
  <Application>Microsoft Office PowerPoint</Application>
  <PresentationFormat>Szélesvásznú</PresentationFormat>
  <Paragraphs>22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Office-téma</vt:lpstr>
      <vt:lpstr>Az iszlám vallás kialakulása és főbb tanításai</vt:lpstr>
      <vt:lpstr>Előzményei</vt:lpstr>
      <vt:lpstr>Az iszlám kialakulása</vt:lpstr>
      <vt:lpstr>Az iszlám tanításai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user</dc:creator>
  <cp:lastModifiedBy>user</cp:lastModifiedBy>
  <cp:revision>18</cp:revision>
  <dcterms:created xsi:type="dcterms:W3CDTF">2024-03-05T10:47:23Z</dcterms:created>
  <dcterms:modified xsi:type="dcterms:W3CDTF">2024-03-05T12:33:27Z</dcterms:modified>
</cp:coreProperties>
</file>