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969"/>
    <a:srgbClr val="ADC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8144"/>
            <a:ext cx="9144000" cy="1261713"/>
          </a:xfrm>
        </p:spPr>
        <p:txBody>
          <a:bodyPr>
            <a:normAutofit/>
          </a:bodyPr>
          <a:lstStyle/>
          <a:p>
            <a:r>
              <a:rPr lang="hu-HU" sz="4000" b="1" dirty="0"/>
              <a:t>A Reformkor fő kérdései, Kossuth és Széchenyi fő programja</a:t>
            </a:r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F20D9B-6B36-4E1B-8F24-FE3A4259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Előzményei: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33189F-F7BC-4E31-B8C0-9E003272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91250" cy="4351338"/>
          </a:xfrm>
        </p:spPr>
        <p:txBody>
          <a:bodyPr/>
          <a:lstStyle/>
          <a:p>
            <a:r>
              <a:rPr lang="hu-HU" dirty="0"/>
              <a:t>I. Ferenc 13 éven keresztül nem hívja össze az országgyűlést egészen 1825-ig</a:t>
            </a:r>
          </a:p>
          <a:p>
            <a:r>
              <a:rPr lang="hu-HU" dirty="0"/>
              <a:t>1825-1848 közötti időszakban 5db úgynevezett Reformországgyűlés lett rendezve</a:t>
            </a:r>
          </a:p>
          <a:p>
            <a:r>
              <a:rPr lang="hu-HU" dirty="0"/>
              <a:t>a </a:t>
            </a:r>
            <a:r>
              <a:rPr lang="hu-HU" b="1" i="1" dirty="0"/>
              <a:t>Reformkor</a:t>
            </a:r>
            <a:r>
              <a:rPr lang="hu-HU" dirty="0"/>
              <a:t> nagy gazdasági és kulturális fellendülést eredményeztett</a:t>
            </a:r>
          </a:p>
          <a:p>
            <a:r>
              <a:rPr lang="hu-HU" dirty="0"/>
              <a:t>VI. Reformországgyűlés</a:t>
            </a:r>
          </a:p>
          <a:p>
            <a:pPr lvl="1"/>
            <a:r>
              <a:rPr lang="hu-HU" dirty="0"/>
              <a:t>-&gt; Magyarországon a hivatalos államnyelv a </a:t>
            </a:r>
            <a:r>
              <a:rPr lang="hu-HU" b="1" i="1" dirty="0"/>
              <a:t>magyar</a:t>
            </a:r>
            <a:r>
              <a:rPr lang="hu-HU" dirty="0"/>
              <a:t> lett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8D3966-F2E4-4418-9D36-0FD9C356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550812"/>
            <a:ext cx="5040000" cy="375637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36C5643-8B73-45E6-AF39-991E3F240F52}"/>
              </a:ext>
            </a:extLst>
          </p:cNvPr>
          <p:cNvSpPr txBox="1"/>
          <p:nvPr/>
        </p:nvSpPr>
        <p:spPr>
          <a:xfrm>
            <a:off x="7029450" y="5307187"/>
            <a:ext cx="31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4">
                    <a:lumMod val="50000"/>
                  </a:schemeClr>
                </a:solidFill>
              </a:rPr>
              <a:t>Reformországgyűlés</a:t>
            </a:r>
          </a:p>
        </p:txBody>
      </p:sp>
    </p:spTree>
    <p:extLst>
      <p:ext uri="{BB962C8B-B14F-4D97-AF65-F5344CB8AC3E}">
        <p14:creationId xmlns:p14="http://schemas.microsoft.com/office/powerpoint/2010/main" val="1865766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F20D9B-6B36-4E1B-8F24-FE3A4259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Gróf Széchényi István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33189F-F7BC-4E31-B8C0-9E003272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91250" cy="4351338"/>
          </a:xfrm>
        </p:spPr>
        <p:txBody>
          <a:bodyPr/>
          <a:lstStyle/>
          <a:p>
            <a:r>
              <a:rPr lang="hu-HU" dirty="0"/>
              <a:t>Magyar főúri családban született</a:t>
            </a:r>
          </a:p>
          <a:p>
            <a:r>
              <a:rPr lang="hu-HU" i="1" dirty="0"/>
              <a:t>Magyar Nemzeti Múzeum </a:t>
            </a:r>
            <a:r>
              <a:rPr lang="hu-HU" dirty="0"/>
              <a:t>és az </a:t>
            </a:r>
            <a:r>
              <a:rPr lang="hu-HU" i="1" dirty="0"/>
              <a:t>Országos Széchényi Könyvtár </a:t>
            </a:r>
            <a:r>
              <a:rPr lang="hu-HU" dirty="0"/>
              <a:t>megalakulásában játszott szerepet</a:t>
            </a:r>
          </a:p>
          <a:p>
            <a:r>
              <a:rPr lang="hu-HU" dirty="0"/>
              <a:t>1825 november 3-án 1 évi jövedelmét felajánlotta egy magyar tudóstársaság megalapítására</a:t>
            </a:r>
          </a:p>
          <a:p>
            <a:r>
              <a:rPr lang="hu-HU" dirty="0"/>
              <a:t>-&gt; </a:t>
            </a:r>
            <a:r>
              <a:rPr lang="hu-HU" b="1" i="1" dirty="0"/>
              <a:t>Lánchíd</a:t>
            </a:r>
            <a:r>
              <a:rPr lang="hu-HU" dirty="0"/>
              <a:t> felépítése, az </a:t>
            </a:r>
            <a:r>
              <a:rPr lang="hu-HU" b="1" i="1" dirty="0"/>
              <a:t>MTA </a:t>
            </a:r>
            <a:r>
              <a:rPr lang="hu-HU" dirty="0"/>
              <a:t>megalapítása, </a:t>
            </a:r>
            <a:r>
              <a:rPr lang="hu-HU" b="1" i="1" dirty="0"/>
              <a:t>Kaszinó</a:t>
            </a:r>
            <a:r>
              <a:rPr lang="hu-HU" dirty="0"/>
              <a:t> Pesten, a </a:t>
            </a:r>
            <a:r>
              <a:rPr lang="hu-HU" b="1" i="1" dirty="0"/>
              <a:t>Hitel</a:t>
            </a:r>
            <a:r>
              <a:rPr lang="hu-HU" dirty="0"/>
              <a:t> és a </a:t>
            </a:r>
            <a:r>
              <a:rPr lang="hu-HU" b="1" i="1" dirty="0"/>
              <a:t>Lovakrul</a:t>
            </a:r>
            <a:r>
              <a:rPr lang="hu-HU" dirty="0"/>
              <a:t> című 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36C5643-8B73-45E6-AF39-991E3F240F52}"/>
              </a:ext>
            </a:extLst>
          </p:cNvPr>
          <p:cNvSpPr txBox="1"/>
          <p:nvPr/>
        </p:nvSpPr>
        <p:spPr>
          <a:xfrm>
            <a:off x="7390483" y="5830407"/>
            <a:ext cx="3357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4">
                    <a:lumMod val="50000"/>
                  </a:schemeClr>
                </a:solidFill>
              </a:rPr>
              <a:t>Gróf Széchényi István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28CF777-15DC-49E5-BCE2-0C558255F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83" y="430407"/>
            <a:ext cx="42329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7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F20D9B-6B36-4E1B-8F24-FE3A4259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Gróf Széchényi István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33189F-F7BC-4E31-B8C0-9E003272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1353800" cy="524827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1832 és 36 között zajlott a második Reformországgyűlés – fő kérdés jobbágyfelszabadítás</a:t>
            </a:r>
          </a:p>
          <a:p>
            <a:r>
              <a:rPr lang="hu-HU" dirty="0"/>
              <a:t>-&gt; </a:t>
            </a:r>
            <a:r>
              <a:rPr lang="hu-HU" b="1" i="1" u="sng" dirty="0"/>
              <a:t>Három javaslat:</a:t>
            </a:r>
          </a:p>
          <a:p>
            <a:pPr lvl="1"/>
            <a:r>
              <a:rPr lang="hu-HU" b="1" i="1" dirty="0"/>
              <a:t>Önkéntes örökváltság</a:t>
            </a:r>
            <a:r>
              <a:rPr lang="hu-HU" b="1" dirty="0"/>
              <a:t> </a:t>
            </a:r>
            <a:r>
              <a:rPr lang="hu-HU" dirty="0"/>
              <a:t>(Széchenyi javaslata) aminek értelmében a jobbágy pénzért cserébe megválthatja saját szabadságát. Ez azonban azért leheltelen mert a jobbágyoknak lett volna vagyon ennek megvalósítására.</a:t>
            </a:r>
            <a:endParaRPr lang="hu-HU" sz="1600" dirty="0"/>
          </a:p>
          <a:p>
            <a:pPr lvl="1"/>
            <a:r>
              <a:rPr lang="hu-HU" b="1" i="1" dirty="0"/>
              <a:t>Kötelező örökváltság </a:t>
            </a:r>
            <a:r>
              <a:rPr lang="hu-HU" dirty="0"/>
              <a:t>(Kossuth javaslata) aminek értelmében kötelező módon kellett volna a jobbágyokat leszabadítani és ezek után az állam fizetett volna a földesúrnak a felszabadult jobbágyok után.</a:t>
            </a:r>
            <a:endParaRPr lang="hu-HU" sz="1600" dirty="0"/>
          </a:p>
          <a:p>
            <a:pPr lvl="1"/>
            <a:r>
              <a:rPr lang="hu-HU" b="1" i="1" dirty="0"/>
              <a:t>Azonnali felszabadtás </a:t>
            </a:r>
            <a:r>
              <a:rPr lang="hu-HU" dirty="0"/>
              <a:t>(Táncsics javaslata) aminek értelmében az összes jobbágy felszabadult volna és értük senkinek nem kellett volna fizetni.</a:t>
            </a:r>
            <a:endParaRPr lang="hu-HU" sz="1600" dirty="0"/>
          </a:p>
          <a:p>
            <a:r>
              <a:rPr lang="hu-HU" dirty="0"/>
              <a:t>1835-ben V. Ferdinánd került a trónra és Metternich herceg lett a nem hivatalos államfő </a:t>
            </a:r>
          </a:p>
          <a:p>
            <a:r>
              <a:rPr lang="hu-HU" dirty="0"/>
              <a:t>1836-ban erőszakosan feloszlatják az Országgyűlést</a:t>
            </a:r>
          </a:p>
        </p:txBody>
      </p:sp>
    </p:spTree>
    <p:extLst>
      <p:ext uri="{BB962C8B-B14F-4D97-AF65-F5344CB8AC3E}">
        <p14:creationId xmlns:p14="http://schemas.microsoft.com/office/powerpoint/2010/main" val="4108843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F20D9B-6B36-4E1B-8F24-FE3A4259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Kossuth Lajos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33189F-F7BC-4E31-B8C0-9E003272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87489" cy="5032375"/>
          </a:xfrm>
        </p:spPr>
        <p:txBody>
          <a:bodyPr/>
          <a:lstStyle/>
          <a:p>
            <a:r>
              <a:rPr lang="hu-HU" dirty="0"/>
              <a:t>1832-ben hivatásból jelent meg az Országgyűlésen</a:t>
            </a:r>
          </a:p>
          <a:p>
            <a:pPr lvl="1"/>
            <a:r>
              <a:rPr lang="hu-HU" dirty="0"/>
              <a:t>Itt tudta meg, hogy a cenzúra miatt az ország nem tud semmiről, ami Pozsonyban történik ezért napilapot alapít, hogy tudósíthasson</a:t>
            </a:r>
          </a:p>
          <a:p>
            <a:pPr lvl="1"/>
            <a:r>
              <a:rPr lang="hu-HU" dirty="0"/>
              <a:t>1836-ban cenzúravétség miatt börtönbe is kerül</a:t>
            </a:r>
          </a:p>
          <a:p>
            <a:r>
              <a:rPr lang="hu-HU" dirty="0"/>
              <a:t>1840-ben a </a:t>
            </a:r>
            <a:r>
              <a:rPr lang="hu-HU" b="1" i="1" dirty="0"/>
              <a:t>Pesti Hírlaphoz </a:t>
            </a:r>
            <a:r>
              <a:rPr lang="hu-HU" dirty="0"/>
              <a:t>kerül és politikai napilapot csinál belőle</a:t>
            </a:r>
          </a:p>
          <a:p>
            <a:pPr lvl="1"/>
            <a:r>
              <a:rPr lang="hu-HU" dirty="0"/>
              <a:t>Itt vezércikkeket jelenít meg az első oldalon, pl. a magyar termékek védelme érdekében védővámot kéne kivetni a cseh és osztrák árukra</a:t>
            </a:r>
          </a:p>
          <a:p>
            <a:pPr lvl="1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36C5643-8B73-45E6-AF39-991E3F240F52}"/>
              </a:ext>
            </a:extLst>
          </p:cNvPr>
          <p:cNvSpPr txBox="1"/>
          <p:nvPr/>
        </p:nvSpPr>
        <p:spPr>
          <a:xfrm>
            <a:off x="8325690" y="5847223"/>
            <a:ext cx="220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4">
                    <a:lumMod val="50000"/>
                  </a:schemeClr>
                </a:solidFill>
              </a:rPr>
              <a:t>Kossuth Lajos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5D5ED5-85FC-47D1-9911-F6B9A5264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90" y="447223"/>
            <a:ext cx="3727351" cy="54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7030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F20D9B-6B36-4E1B-8F24-FE3A4259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47223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/>
              <a:t>Kossuth Lajos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33189F-F7BC-4E31-B8C0-9E003272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3776"/>
          </a:xfrm>
        </p:spPr>
        <p:txBody>
          <a:bodyPr/>
          <a:lstStyle/>
          <a:p>
            <a:r>
              <a:rPr lang="hu-HU" dirty="0"/>
              <a:t>Nézeteltérések Kossuth és Széchényi között</a:t>
            </a:r>
          </a:p>
          <a:p>
            <a:pPr lvl="1"/>
            <a:r>
              <a:rPr lang="hu-HU" dirty="0"/>
              <a:t>Széchenyi szerint a reformokat békésen, tárgyalások útján, a Habsburgokkal karöltve kell végrehajtani</a:t>
            </a:r>
          </a:p>
          <a:p>
            <a:pPr lvl="1"/>
            <a:r>
              <a:rPr lang="hu-HU" dirty="0"/>
              <a:t>Kossuth elvei azonban túlságosan radikálisak és azoknak az egyetlen kimenete csak is kizárólag háború lehet</a:t>
            </a:r>
          </a:p>
          <a:p>
            <a:pPr lvl="1"/>
            <a:r>
              <a:rPr lang="hu-HU" dirty="0"/>
              <a:t>- &gt; Válaszlevél Széchényinek, miszerint a gróf eljátssza a magyar nép bizalmát</a:t>
            </a:r>
          </a:p>
          <a:p>
            <a:endParaRPr lang="hu-HU" dirty="0"/>
          </a:p>
          <a:p>
            <a:r>
              <a:rPr lang="hu-HU" dirty="0"/>
              <a:t>1844-ben </a:t>
            </a:r>
            <a:r>
              <a:rPr lang="hu-HU" b="1" i="1" dirty="0"/>
              <a:t>Védegyletet</a:t>
            </a:r>
            <a:r>
              <a:rPr lang="hu-HU" dirty="0"/>
              <a:t> alapított, aminek tagjai kijelentették, hogy </a:t>
            </a:r>
            <a:r>
              <a:rPr lang="hu-HU" b="1" i="1" dirty="0"/>
              <a:t>6 éven keresztül csak magyar termékeket fognak vásárolni </a:t>
            </a:r>
          </a:p>
          <a:p>
            <a:r>
              <a:rPr lang="hu-HU" dirty="0"/>
              <a:t>Végül csatlakozott a </a:t>
            </a:r>
            <a:r>
              <a:rPr lang="hu-HU" i="1" dirty="0"/>
              <a:t>Konzervatív Párthoz </a:t>
            </a:r>
            <a:r>
              <a:rPr lang="hu-HU" dirty="0"/>
              <a:t>és az </a:t>
            </a:r>
            <a:r>
              <a:rPr lang="hu-HU" i="1" dirty="0"/>
              <a:t>Ellenzéki Párthoz </a:t>
            </a:r>
            <a:r>
              <a:rPr lang="hu-HU" dirty="0"/>
              <a:t>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3841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369</Words>
  <Application>Microsoft Office PowerPoint</Application>
  <PresentationFormat>Szélesvásznú</PresentationFormat>
  <Paragraphs>37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Reformkor fő kérdései, Kossuth és Széchenyi fő programja</vt:lpstr>
      <vt:lpstr>Előzményei:</vt:lpstr>
      <vt:lpstr>Gróf Széchényi István</vt:lpstr>
      <vt:lpstr>Gróf Széchényi István</vt:lpstr>
      <vt:lpstr>Kossuth Lajos</vt:lpstr>
      <vt:lpstr>Kossuth Lajos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5</cp:revision>
  <dcterms:created xsi:type="dcterms:W3CDTF">2024-03-05T10:57:03Z</dcterms:created>
  <dcterms:modified xsi:type="dcterms:W3CDTF">2024-03-06T12:28:02Z</dcterms:modified>
</cp:coreProperties>
</file>