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30D59-7ABF-49B0-9896-E09D2EE0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39C22-7403-45F4-B37B-B7476EF6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09CA9A-C476-462D-A784-B7DA14E3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12C8C0-8C97-43E6-80F3-99F843C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31547-D7D4-47CF-992C-774702B7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18EDF-4C4B-43F1-9E5D-82F2395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E0C04A-D22D-47C8-AAEE-92954ED7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776491-205F-4909-885B-D98B8BC6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4A6B5-810E-4644-92CC-8F87547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DD062-F23A-47C3-A120-68FB4D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0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49DBB6-8F07-49E1-B2C7-CF55421B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D5C19C-C2C6-4D81-9500-645A3FAA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99324F-D3F7-4A45-BA08-5176039D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7C4BE-0F5B-437C-9351-7165186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F3EB-BFA6-4732-81D7-FE66F08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4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DCB9C-CBC9-4DF5-A51D-E5A27DF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DD631-DF2F-458C-91F8-2C951AAD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06322-DB83-426B-B5C2-D04A398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D4709-F38A-4173-9BA4-A036168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A3F79C-05DC-4F00-9CD4-BE1793A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5DF5F-382E-460D-AFAD-1A680E3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BDF3-6063-40CF-90AD-E5C307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CD1B73-65B9-4FD0-A5FE-6066D107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7150E-41F5-4D15-807F-87FACA5F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BB3201-744E-481F-B39B-7C18F31E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D6A3-F6E8-4E31-94B8-0B50C1E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ED23DD-9AA8-4805-B522-1C91D0A0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40E6CA-3223-4349-9B54-293E861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0D5F3-9502-4F82-BD20-4F72C92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823DDF-F41D-4F28-B7BA-C9C81E5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DEE26-DA5E-4E1D-88F6-F4F93041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50E00-ECEE-4030-8848-B619A578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D598FE-3D23-4617-96AE-26D0F937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4CD8B-BD07-4802-A66D-554F66AD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007740-AA34-40DB-89AB-BED06BD7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742411-984B-4D05-B902-278F7411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2F9AE94-230C-40AB-A5A9-2624FFB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4B97AB-1586-4F66-A570-582B4C6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7DC29E-3ED4-4EC1-9C3D-8A51177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4BF0E-2E3C-49F5-9404-2BA6F54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76FE0D9-4DD8-44BB-B8DA-998190B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6C9097-BD1E-47FA-BCAA-CA77241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90F742-83D9-48B8-83ED-1F0572A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9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07828B-2D3F-4100-ABBA-F4FC4D5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9125DA-C138-4C36-BEA1-E694664F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32A80-94AB-4CC8-B90F-84E06696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429261-40A8-4564-B129-F73C12D2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A12E-70F3-483B-9009-05D771CA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90F626-0EDE-4731-BA8A-73F3BC65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5D584D-6304-455E-8E01-B9D2C3E5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ACDFD-1F2A-492B-909B-1F8E7B76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4CA0CD-6208-48BF-9982-2CBF9EE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2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53902-693C-4330-AF9A-966F682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39254B-ED6B-431E-8157-5840C6BF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25235C-CF0C-4FA3-9594-7E2ADCFC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D9C717-631B-434E-B5FD-34D6CE2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4CD5D2-7000-4904-A654-E33A186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5494DE-B180-4B10-B970-415B1C22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9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35F427-E272-4729-ABA2-49FA181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1F4922-CD93-4F99-9EC1-553BF005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57278-7FBB-432D-941C-069B5497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99D3-01DF-412E-A391-2E4028D344D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20F50-C6B2-4202-82BE-CD94F436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C2B35-CDF3-4AA5-BA10-9EC43CC22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796EC-0E94-497E-A7F7-D0FF5CED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>
            <a:normAutofit/>
          </a:bodyPr>
          <a:lstStyle/>
          <a:p>
            <a:r>
              <a:rPr lang="hu-HU" sz="5400" b="1" dirty="0"/>
              <a:t>Az Aranybulla.</a:t>
            </a:r>
            <a:br>
              <a:rPr lang="hu-HU" sz="5400" b="1" dirty="0"/>
            </a:br>
            <a:r>
              <a:rPr lang="hu-HU" sz="5400" b="1" dirty="0"/>
              <a:t>A tatárjárás és az ország</a:t>
            </a:r>
            <a:br>
              <a:rPr lang="hu-HU" sz="5400" b="1" dirty="0"/>
            </a:br>
            <a:r>
              <a:rPr lang="hu-HU" sz="5400" b="1" dirty="0"/>
              <a:t>újjáépítése IV. Béla idején</a:t>
            </a:r>
          </a:p>
        </p:txBody>
      </p:sp>
    </p:spTree>
    <p:extLst>
      <p:ext uri="{BB962C8B-B14F-4D97-AF65-F5344CB8AC3E}">
        <p14:creationId xmlns:p14="http://schemas.microsoft.com/office/powerpoint/2010/main" val="20310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anybulla - Országgyűlési Múzeum - Országgyűlés">
            <a:extLst>
              <a:ext uri="{FF2B5EF4-FFF2-40B4-BE49-F238E27FC236}">
                <a16:creationId xmlns:a16="http://schemas.microsoft.com/office/drawing/2014/main" id="{7E84B018-C789-404F-882A-ECD94F100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84AFB0-ACF8-4869-B7DC-3DFAC8D4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Az Aranybulla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7EDFE2-BC8D-4F5A-B759-46C44B8BC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II. András uralkodása alatt a földbirtokok lecsökkentek, nemesek örök időre kaptak földet a királytól hűségükért.</a:t>
            </a:r>
          </a:p>
          <a:p>
            <a:r>
              <a:rPr lang="hu-HU" dirty="0"/>
              <a:t>1222-ben kiadott Aranybulla: 31 ígéret a nemeseknek.</a:t>
            </a:r>
          </a:p>
          <a:p>
            <a:pPr lvl="1"/>
            <a:r>
              <a:rPr lang="hu-HU" dirty="0"/>
              <a:t>Adómentesség</a:t>
            </a:r>
          </a:p>
          <a:p>
            <a:pPr lvl="1"/>
            <a:r>
              <a:rPr lang="hu-HU" dirty="0"/>
              <a:t>Az ország védelme</a:t>
            </a:r>
          </a:p>
          <a:p>
            <a:pPr lvl="1"/>
            <a:r>
              <a:rPr lang="hu-HU" dirty="0"/>
              <a:t>Külföldieknek tilalom földadományozásra</a:t>
            </a:r>
          </a:p>
          <a:p>
            <a:pPr lvl="1"/>
            <a:r>
              <a:rPr lang="hu-HU" dirty="0"/>
              <a:t>Igazságtalan király elleni fellépés joga</a:t>
            </a:r>
          </a:p>
          <a:p>
            <a:pPr lvl="1"/>
            <a:r>
              <a:rPr lang="hu-HU" dirty="0"/>
              <a:t>Ősiség törvénye</a:t>
            </a:r>
          </a:p>
        </p:txBody>
      </p:sp>
    </p:spTree>
    <p:extLst>
      <p:ext uri="{BB962C8B-B14F-4D97-AF65-F5344CB8AC3E}">
        <p14:creationId xmlns:p14="http://schemas.microsoft.com/office/powerpoint/2010/main" val="58554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5E1EC8-EA4A-4779-9D30-988F8DB6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56508" cy="1325563"/>
          </a:xfrm>
        </p:spPr>
        <p:txBody>
          <a:bodyPr/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IV. Béla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76FB47-0FAD-43D1-9756-31A412BF9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156509" cy="4351338"/>
          </a:xfrm>
        </p:spPr>
        <p:txBody>
          <a:bodyPr/>
          <a:lstStyle/>
          <a:p>
            <a:pPr algn="just"/>
            <a:r>
              <a:rPr lang="hu-HU" dirty="0"/>
              <a:t>1230: Szembekerül apjával birtokadományozás ügyében.</a:t>
            </a:r>
          </a:p>
          <a:p>
            <a:pPr algn="just"/>
            <a:r>
              <a:rPr lang="hu-HU" dirty="0"/>
              <a:t>1235-től: Földbirtokok visszavétele, nemesség ellenzése.</a:t>
            </a:r>
          </a:p>
          <a:p>
            <a:pPr algn="just"/>
            <a:r>
              <a:rPr lang="hu-HU" dirty="0"/>
              <a:t>1240: Tatárjárás előjelei, toborzás kezdete.</a:t>
            </a:r>
          </a:p>
          <a:p>
            <a:pPr algn="just"/>
            <a:r>
              <a:rPr lang="hu-HU" dirty="0"/>
              <a:t>Kunok betelepítése: fontos taktikai elem.</a:t>
            </a:r>
          </a:p>
          <a:p>
            <a:pPr algn="just"/>
            <a:r>
              <a:rPr lang="hu-HU" dirty="0"/>
              <a:t>Kunok és tatárok közötti feszültség, kunok elhagyják az országot.</a:t>
            </a:r>
          </a:p>
        </p:txBody>
      </p:sp>
      <p:pic>
        <p:nvPicPr>
          <p:cNvPr id="2050" name="Picture 2" descr="IV. Béla, a „második honalapító” - Ujkor.hu">
            <a:extLst>
              <a:ext uri="{FF2B5EF4-FFF2-40B4-BE49-F238E27FC236}">
                <a16:creationId xmlns:a16="http://schemas.microsoft.com/office/drawing/2014/main" id="{BCE1948F-1AAF-4084-8750-6A85ADA26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099" y="1546243"/>
            <a:ext cx="3622353" cy="4148612"/>
          </a:xfrm>
          <a:prstGeom prst="cloud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9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6FC79F-8FCF-45B8-9118-FB61FDDA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82099" cy="1325563"/>
          </a:xfrm>
        </p:spPr>
        <p:txBody>
          <a:bodyPr/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Tatárjárás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E7A927-142A-40F2-BDD3-3C115B25D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82099" cy="4351338"/>
          </a:xfrm>
        </p:spPr>
        <p:txBody>
          <a:bodyPr/>
          <a:lstStyle/>
          <a:p>
            <a:pPr algn="just"/>
            <a:r>
              <a:rPr lang="hu-HU" dirty="0"/>
              <a:t>Április 11-12.:</a:t>
            </a:r>
          </a:p>
          <a:p>
            <a:pPr lvl="1" algn="just"/>
            <a:r>
              <a:rPr lang="hu-HU" dirty="0"/>
              <a:t>Muhi falu közelében ütközet, magyar sereg veresége</a:t>
            </a:r>
          </a:p>
          <a:p>
            <a:pPr lvl="1" algn="just"/>
            <a:r>
              <a:rPr lang="hu-HU" dirty="0"/>
              <a:t>Fosztogatás, gyilkolás</a:t>
            </a:r>
          </a:p>
          <a:p>
            <a:pPr algn="just"/>
            <a:r>
              <a:rPr lang="hu-HU" dirty="0"/>
              <a:t>A tatárok a Dunántúlt is elérték a befagyott Duna miatt.</a:t>
            </a:r>
          </a:p>
          <a:p>
            <a:pPr algn="just"/>
            <a:r>
              <a:rPr lang="hu-HU" dirty="0"/>
              <a:t>Március: Tatárok kivonulnak</a:t>
            </a:r>
          </a:p>
          <a:p>
            <a:pPr lvl="1" algn="just"/>
            <a:r>
              <a:rPr lang="hu-HU" dirty="0"/>
              <a:t>Lehetséges okok:</a:t>
            </a:r>
          </a:p>
          <a:p>
            <a:pPr lvl="2" algn="just"/>
            <a:r>
              <a:rPr lang="hu-HU" dirty="0"/>
              <a:t>Kánválasztás</a:t>
            </a:r>
          </a:p>
          <a:p>
            <a:pPr lvl="2" algn="just"/>
            <a:r>
              <a:rPr lang="hu-HU" dirty="0"/>
              <a:t>Időjárás változás</a:t>
            </a:r>
          </a:p>
          <a:p>
            <a:pPr algn="just"/>
            <a:endParaRPr lang="hu-HU" dirty="0"/>
          </a:p>
        </p:txBody>
      </p:sp>
      <p:pic>
        <p:nvPicPr>
          <p:cNvPr id="1026" name="Picture 2" descr="Történelem 9. – V. A MAGYARSÁG TÖRTÉNETE A KEZDETEKTŐL 1490-IG – 43. A  tatárjárás és az utolsó Árpádok">
            <a:extLst>
              <a:ext uri="{FF2B5EF4-FFF2-40B4-BE49-F238E27FC236}">
                <a16:creationId xmlns:a16="http://schemas.microsoft.com/office/drawing/2014/main" id="{8544C987-168C-46ED-B338-945EA5BDB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60" y="1640099"/>
            <a:ext cx="4283810" cy="3640156"/>
          </a:xfrm>
          <a:prstGeom prst="roundRect">
            <a:avLst>
              <a:gd name="adj" fmla="val 3489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1E57C80D-93B1-4E1E-A51B-AF8C25DEC4B0}"/>
              </a:ext>
            </a:extLst>
          </p:cNvPr>
          <p:cNvSpPr txBox="1"/>
          <p:nvPr/>
        </p:nvSpPr>
        <p:spPr>
          <a:xfrm>
            <a:off x="7874671" y="5297033"/>
            <a:ext cx="383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A tatárjárás szakaszai Magyarországon</a:t>
            </a:r>
          </a:p>
        </p:txBody>
      </p:sp>
    </p:spTree>
    <p:extLst>
      <p:ext uri="{BB962C8B-B14F-4D97-AF65-F5344CB8AC3E}">
        <p14:creationId xmlns:p14="http://schemas.microsoft.com/office/powerpoint/2010/main" val="329070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59F9F4-BCE7-463A-8DB8-778C254A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Az ország újjáépítése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161EA2-E6EC-4B8F-A604-B57CF9F2A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066"/>
            <a:ext cx="7584347" cy="5032375"/>
          </a:xfrm>
        </p:spPr>
        <p:txBody>
          <a:bodyPr>
            <a:normAutofit fontScale="92500"/>
          </a:bodyPr>
          <a:lstStyle/>
          <a:p>
            <a:r>
              <a:rPr lang="hu-HU" dirty="0"/>
              <a:t>IV. Béla: birtokadományozások, szigorú feltételek.</a:t>
            </a:r>
          </a:p>
          <a:p>
            <a:r>
              <a:rPr lang="hu-HU" dirty="0"/>
              <a:t>Nemesek feladata: kővárak építése, hadsereg fenntartása.</a:t>
            </a:r>
          </a:p>
          <a:p>
            <a:pPr algn="just"/>
            <a:r>
              <a:rPr lang="hu-HU" dirty="0"/>
              <a:t>Városok: kőfalak építése, adó fizetése a királynak.</a:t>
            </a:r>
          </a:p>
          <a:p>
            <a:r>
              <a:rPr lang="hu-HU" dirty="0"/>
              <a:t>Szabad királyi városok: polgárjogok, </a:t>
            </a:r>
            <a:r>
              <a:rPr lang="hu-HU" dirty="0" err="1"/>
              <a:t>bírák</a:t>
            </a:r>
            <a:r>
              <a:rPr lang="hu-HU" dirty="0"/>
              <a:t> ítélkeznek.</a:t>
            </a:r>
          </a:p>
          <a:p>
            <a:r>
              <a:rPr lang="hu-HU" dirty="0"/>
              <a:t>Külföldi "munkaerő" kedvezmények: adómentesség, földterületek biztosítása.</a:t>
            </a:r>
          </a:p>
          <a:p>
            <a:r>
              <a:rPr lang="hu-HU" dirty="0"/>
              <a:t>Kunok letelepítése: nagy lakatlan földterületek.</a:t>
            </a:r>
          </a:p>
          <a:p>
            <a:r>
              <a:rPr lang="hu-HU" dirty="0"/>
              <a:t>A tatárjárást isteni büntetésként értelmezte.</a:t>
            </a:r>
          </a:p>
          <a:p>
            <a:r>
              <a:rPr lang="hu-HU" dirty="0"/>
              <a:t>Lányát, Margitot, apácának adja.</a:t>
            </a:r>
          </a:p>
          <a:p>
            <a:r>
              <a:rPr lang="hu-HU" dirty="0"/>
              <a:t>Margit-szigeti kolostor építése.</a:t>
            </a:r>
          </a:p>
        </p:txBody>
      </p:sp>
      <p:pic>
        <p:nvPicPr>
          <p:cNvPr id="4098" name="Picture 2" descr="Történelem 5. - V. Árpád népe - 47. Az ország újjáépítése a tatárjárás után">
            <a:extLst>
              <a:ext uri="{FF2B5EF4-FFF2-40B4-BE49-F238E27FC236}">
                <a16:creationId xmlns:a16="http://schemas.microsoft.com/office/drawing/2014/main" id="{F66C586D-2D9E-4C51-AE5B-096639E6E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31" y="1825624"/>
            <a:ext cx="3691396" cy="304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1627629-665E-45DD-A79D-5602CB5EEFEA}"/>
              </a:ext>
            </a:extLst>
          </p:cNvPr>
          <p:cNvSpPr txBox="1"/>
          <p:nvPr/>
        </p:nvSpPr>
        <p:spPr>
          <a:xfrm>
            <a:off x="9007948" y="4841161"/>
            <a:ext cx="2293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A tatárjárás pusztítása</a:t>
            </a:r>
          </a:p>
        </p:txBody>
      </p:sp>
    </p:spTree>
    <p:extLst>
      <p:ext uri="{BB962C8B-B14F-4D97-AF65-F5344CB8AC3E}">
        <p14:creationId xmlns:p14="http://schemas.microsoft.com/office/powerpoint/2010/main" val="393681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220</Words>
  <Application>Microsoft Office PowerPoint</Application>
  <PresentationFormat>Szélesvásznú</PresentationFormat>
  <Paragraphs>36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Az Aranybulla. A tatárjárás és az ország újjáépítése IV. Béla idején</vt:lpstr>
      <vt:lpstr>Az Aranybulla</vt:lpstr>
      <vt:lpstr>IV. Béla </vt:lpstr>
      <vt:lpstr>Tatárjárás</vt:lpstr>
      <vt:lpstr>Az ország újjáépítése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GyL_2005@sulid.hu</cp:lastModifiedBy>
  <cp:revision>29</cp:revision>
  <dcterms:created xsi:type="dcterms:W3CDTF">2024-03-05T10:47:23Z</dcterms:created>
  <dcterms:modified xsi:type="dcterms:W3CDTF">2024-03-07T20:54:04Z</dcterms:modified>
</cp:coreProperties>
</file>