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3B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06T11:40:08.667" idx="1">
    <p:pos x="7512" y="1623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06T11:40:08.667" idx="1">
    <p:pos x="7512" y="1623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06T11:40:08.667" idx="1">
    <p:pos x="7512" y="1623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06T11:40:08.667" idx="1">
    <p:pos x="7512" y="1623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F0793F-234B-4D38-84FC-F4D820DFE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DD23BA6-B8FA-4A3C-9463-D658D7FF7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04EB455-5D8B-48DA-86E3-3BD4E575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4A50AB7-DC21-4760-85BC-A6197779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37E49D5-88E9-4075-8643-AE603CCE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381705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B35EE2-B2ED-4A67-9DE0-49EF4C2C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E109738-61C2-430D-A56F-EDB20948C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6F7980-05EC-4867-A8DF-0F4AB761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5FCB3E0-C07A-4CC4-A68D-CCC6AEAC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2A516F3-158A-4243-9476-AEDFE2DF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3738943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F96ECCA-1677-4CB3-BC16-CFCC52BAE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50C59FC-8732-466C-8A56-463069CAC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E22AF25-96BF-42DD-8683-33A9DCBB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47A5F2-C0A6-4CE7-9050-CD49E00D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7E98BC2-965C-4F77-8B4B-1ED692D9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804558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0CCC3D-B41A-44B3-B9D4-50634063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8766D6-DFF5-49DC-8677-A8A6F90E7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4E5DA0A-2D15-45EC-8D6B-A9F7DF9D1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5155354-83CF-44FA-80C6-330DB4C7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1977F49-0F05-4659-B37F-1DF8AA52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0182447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E13E3F-D13B-4D65-8BD0-0F101D81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0E1AAA7-0560-45FD-BFFB-D736DE1D9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269675-7CA7-4A00-AB32-C8516F94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BB12E46-8EE1-41CC-B68C-94ADA38C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1CD1885-CCB4-47D4-9E68-6A5603AC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CF5845-82D0-4C1A-8F44-DD122F86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16ED28-C39C-4C57-8FA5-819BEFD0C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D862D98-209E-4B60-8BEC-A6E4898CC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D12893F-4023-46E4-A359-0C54D988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9241037-EB47-4001-B2CE-FEE67DC2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377944E-002D-4A1C-ABCA-3A582293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2372323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AC9231-D3C3-4C08-8616-D61C095D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31E1C98-297E-455F-838D-26E9DF014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4E70E9E-E673-4382-B5FA-9C13A7C41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EBB47CC-405F-4BC2-B112-D18A46B42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FC64D38-DDBA-4692-8DAA-53DAA0FDA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71B4EA3-382A-4AA6-BBFF-D5ACC0F4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B519BAF-4D05-4653-A2B9-E9B2FE29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BCA811B-CA99-4ECF-9698-4692A5E1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8429603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B0A0F9-B3E0-4825-8645-7D6E06A77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C461CDF-13EE-43CE-A2C7-113AA974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F7DBCA9-A6BE-478F-9C0B-9C5BC0D7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2807772-D644-40FC-95F7-3C93650A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9808275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DC0586C-945D-413D-AD78-21E95461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42DFD92-9E7C-49D1-9801-6BF2A090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F626A83-0396-4EBA-A47C-D88A0D3B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238877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2A9DDC-E8E3-44B8-8EDC-E6D7BB423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3466CE-8593-4A52-9A68-0468E61E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54A4F1E-B45D-4D6A-A40D-120A26FB2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E50A06B-3719-4178-929C-32E8FDA1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6F2ED73-AE7E-4443-A56F-F34DCEA2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D8E6D6E-CE5D-4B4A-A1AD-BDA49B5D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78606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410D3C-48D1-4B1D-9C5B-60B07432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5C0B36A-C468-4072-AB4F-899071897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C1F3C9C-F2B6-4894-9C66-85BD0DB9B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10046C-7D3F-4B2D-BFA7-538307C1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B253731-FE63-440E-A6A8-3CFA1030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ECC56AE-9AA4-4DB5-AFFD-C7721750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7896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0C9B934-3697-4969-A6F2-F8FE442F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7521C62-1999-43C7-B99B-B48ACA981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29E5AEF-C025-4FAA-B616-56DACFAA8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658CA6A-CCBA-497B-B8BB-18CEFC1A2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88387C-B85F-4FF8-86A6-E4E36920F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528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A03B1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A03B17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A03B1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A03B17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A03B17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A03B1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8761F5-C18B-40AC-8D07-CDF0C8639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03909"/>
            <a:ext cx="9144000" cy="1450182"/>
          </a:xfrm>
        </p:spPr>
        <p:txBody>
          <a:bodyPr>
            <a:normAutofit/>
          </a:bodyPr>
          <a:lstStyle/>
          <a:p>
            <a:r>
              <a:rPr lang="hu-HU" sz="4000" b="1" dirty="0"/>
              <a:t>A Rákóczi szabadságharc fordulópontjai. A szatmári béke.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574392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EBB6DD-9248-4F4A-92E2-87FE0194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 dirty="0"/>
              <a:t>Előzményei: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3E1ABA-47F6-4D01-B347-9D51079FB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83351" cy="4351338"/>
          </a:xfrm>
        </p:spPr>
        <p:txBody>
          <a:bodyPr/>
          <a:lstStyle/>
          <a:p>
            <a:r>
              <a:rPr lang="hu-HU" dirty="0"/>
              <a:t>A török kiűzése után az ország Habsburg kézre került</a:t>
            </a:r>
          </a:p>
          <a:p>
            <a:r>
              <a:rPr lang="hu-HU" dirty="0"/>
              <a:t>A végvárak katonáit elbocsájtják, majd később üldözni kezdik őket</a:t>
            </a:r>
          </a:p>
          <a:p>
            <a:r>
              <a:rPr lang="hu-HU" i="1" dirty="0"/>
              <a:t>Thököly Imre </a:t>
            </a:r>
            <a:r>
              <a:rPr lang="hu-HU" dirty="0"/>
              <a:t>és </a:t>
            </a:r>
            <a:r>
              <a:rPr lang="hu-HU" i="1" dirty="0"/>
              <a:t>Zrínyi Ilona </a:t>
            </a:r>
            <a:r>
              <a:rPr lang="hu-HU" dirty="0"/>
              <a:t>házassága, vagyonukat a Habsburgok elleni harcra fordítják</a:t>
            </a:r>
          </a:p>
          <a:p>
            <a:r>
              <a:rPr lang="hu-HU" dirty="0"/>
              <a:t>Munkács várának elfoglalása</a:t>
            </a:r>
          </a:p>
          <a:p>
            <a:pPr lvl="1"/>
            <a:r>
              <a:rPr lang="hu-HU" i="1" dirty="0"/>
              <a:t>II. Rákóczi Ferencet </a:t>
            </a:r>
            <a:r>
              <a:rPr lang="hu-HU" dirty="0"/>
              <a:t>átnevelésre Bécsbe vitték</a:t>
            </a:r>
          </a:p>
          <a:p>
            <a:pPr lvl="1"/>
            <a:r>
              <a:rPr lang="hu-HU" dirty="0"/>
              <a:t>-&gt; megszökött és Brezánba talál menedékre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A0D60E22-3821-4100-92B8-1A6E8F3CD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504" y="254622"/>
            <a:ext cx="2606897" cy="360000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7B53356-A9FD-4FBF-8C3B-F1EAB82D0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835" y="2576963"/>
            <a:ext cx="2581132" cy="3600000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140D386E-9776-4603-AC47-2866A33F4048}"/>
              </a:ext>
            </a:extLst>
          </p:cNvPr>
          <p:cNvSpPr txBox="1"/>
          <p:nvPr/>
        </p:nvSpPr>
        <p:spPr>
          <a:xfrm>
            <a:off x="8028504" y="3897649"/>
            <a:ext cx="1369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A03B17"/>
                </a:solidFill>
              </a:rPr>
              <a:t>Zrínyi Ilona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708BFD3-AEAF-4923-AFA2-56867CD67538}"/>
              </a:ext>
            </a:extLst>
          </p:cNvPr>
          <p:cNvSpPr txBox="1"/>
          <p:nvPr/>
        </p:nvSpPr>
        <p:spPr>
          <a:xfrm>
            <a:off x="9344835" y="6176963"/>
            <a:ext cx="1578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A03B17"/>
                </a:solidFill>
              </a:rPr>
              <a:t>Thököly Imre</a:t>
            </a:r>
          </a:p>
        </p:txBody>
      </p:sp>
    </p:spTree>
    <p:extLst>
      <p:ext uri="{BB962C8B-B14F-4D97-AF65-F5344CB8AC3E}">
        <p14:creationId xmlns:p14="http://schemas.microsoft.com/office/powerpoint/2010/main" val="36449599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EBB6DD-9248-4F4A-92E2-87FE0194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 dirty="0"/>
              <a:t>A Rákóczi-szabadságharc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3E1ABA-47F6-4D01-B347-9D51079FB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7173286" cy="4961069"/>
          </a:xfrm>
        </p:spPr>
        <p:txBody>
          <a:bodyPr>
            <a:normAutofit lnSpcReduction="10000"/>
          </a:bodyPr>
          <a:lstStyle/>
          <a:p>
            <a:r>
              <a:rPr lang="hu-HU" dirty="0"/>
              <a:t>1703. parasztfelkelés magas adók és császári katonák zsarnoksága miatt, </a:t>
            </a:r>
            <a:r>
              <a:rPr lang="hu-HU" b="1" i="1" dirty="0"/>
              <a:t>Esze Tamás </a:t>
            </a:r>
            <a:r>
              <a:rPr lang="hu-HU" dirty="0"/>
              <a:t>vezette</a:t>
            </a:r>
          </a:p>
          <a:p>
            <a:r>
              <a:rPr lang="hu-HU" dirty="0"/>
              <a:t>A felkelők végül </a:t>
            </a:r>
            <a:r>
              <a:rPr lang="hu-HU" b="1" i="1" dirty="0"/>
              <a:t>II. Rákóczi Ferencet </a:t>
            </a:r>
            <a:r>
              <a:rPr lang="hu-HU" dirty="0"/>
              <a:t>kérték fel vezetőjüknek	</a:t>
            </a:r>
          </a:p>
          <a:p>
            <a:pPr lvl="1"/>
            <a:r>
              <a:rPr lang="hu-HU" i="1" dirty="0"/>
              <a:t>Brezáni Kiáltvány </a:t>
            </a:r>
            <a:r>
              <a:rPr lang="hu-HU" dirty="0"/>
              <a:t>- minden magyarországi nemest és nemtelen csatlakozzanak a felkeléshez</a:t>
            </a:r>
          </a:p>
          <a:p>
            <a:pPr lvl="1"/>
            <a:r>
              <a:rPr lang="hu-HU" i="1" dirty="0"/>
              <a:t>Vetési Pátens </a:t>
            </a:r>
            <a:r>
              <a:rPr lang="hu-HU" dirty="0"/>
              <a:t>– ígéret, ha valaki csatlakozik a felkeléshez, az mentesülni fog a földesúri kötelességek alól</a:t>
            </a:r>
          </a:p>
          <a:p>
            <a:r>
              <a:rPr lang="hu-HU" dirty="0"/>
              <a:t>Rákóczi saját vagyonából vásárol fegyvereket, rézpénzt veret és kiképzi a jelentkezőket</a:t>
            </a:r>
          </a:p>
          <a:p>
            <a:r>
              <a:rPr lang="hu-HU" dirty="0"/>
              <a:t>A Rákóczi oldalán harcolók neve </a:t>
            </a:r>
            <a:r>
              <a:rPr lang="hu-HU" b="1" i="1" dirty="0"/>
              <a:t>kuruc</a:t>
            </a:r>
            <a:r>
              <a:rPr lang="hu-HU" dirty="0"/>
              <a:t>, míg a Habsburg pártiak neve </a:t>
            </a:r>
            <a:r>
              <a:rPr lang="hu-HU" b="1" i="1" dirty="0"/>
              <a:t>labanc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88C892C-B272-45E8-A56B-67E37CF3C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487" y="779621"/>
            <a:ext cx="4076845" cy="504000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C6FF0BEE-7B73-4DA1-82B3-62215EF4920C}"/>
              </a:ext>
            </a:extLst>
          </p:cNvPr>
          <p:cNvSpPr txBox="1"/>
          <p:nvPr/>
        </p:nvSpPr>
        <p:spPr>
          <a:xfrm>
            <a:off x="8011487" y="5819621"/>
            <a:ext cx="2011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A03B17"/>
                </a:solidFill>
              </a:rPr>
              <a:t>II. Rákóczi Ferenc</a:t>
            </a:r>
          </a:p>
        </p:txBody>
      </p:sp>
    </p:spTree>
    <p:extLst>
      <p:ext uri="{BB962C8B-B14F-4D97-AF65-F5344CB8AC3E}">
        <p14:creationId xmlns:p14="http://schemas.microsoft.com/office/powerpoint/2010/main" val="8625699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EBB6DD-9248-4F4A-92E2-87FE0194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 dirty="0"/>
              <a:t>A Rákóczi-szabadságharc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3E1ABA-47F6-4D01-B347-9D51079FB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11007054" cy="4961069"/>
          </a:xfrm>
        </p:spPr>
        <p:txBody>
          <a:bodyPr>
            <a:normAutofit/>
          </a:bodyPr>
          <a:lstStyle/>
          <a:p>
            <a:r>
              <a:rPr lang="hu-HU" dirty="0"/>
              <a:t>1703 – 04 között hadsereg átszervezés – </a:t>
            </a:r>
            <a:r>
              <a:rPr lang="hu-HU" i="1" dirty="0"/>
              <a:t>Kurír</a:t>
            </a:r>
            <a:r>
              <a:rPr lang="hu-HU" dirty="0"/>
              <a:t> naplap elindítása</a:t>
            </a:r>
          </a:p>
          <a:p>
            <a:r>
              <a:rPr lang="hu-HU" dirty="0"/>
              <a:t>1704-ben az erdélyi országgyűlés II. Rákóczi Ferencet </a:t>
            </a:r>
            <a:r>
              <a:rPr lang="hu-HU" i="1" dirty="0"/>
              <a:t>erdélyi fejedelemmé</a:t>
            </a:r>
            <a:r>
              <a:rPr lang="hu-HU" dirty="0"/>
              <a:t> választotta</a:t>
            </a:r>
          </a:p>
          <a:p>
            <a:r>
              <a:rPr lang="hu-HU" dirty="0"/>
              <a:t>1705-ös Szécsényben tartott országgyűlésen </a:t>
            </a:r>
            <a:r>
              <a:rPr lang="hu-HU" i="1" dirty="0"/>
              <a:t>Magyarország vezető fejedelmévé</a:t>
            </a:r>
            <a:r>
              <a:rPr lang="hu-HU" dirty="0"/>
              <a:t> kiáltották ki</a:t>
            </a:r>
          </a:p>
          <a:p>
            <a:r>
              <a:rPr lang="hu-HU" dirty="0"/>
              <a:t>A szabadságharc legsikeresebb időszaka az 1705-07-es időszak, az ország 80%-a kuruc kézre került</a:t>
            </a:r>
          </a:p>
          <a:p>
            <a:r>
              <a:rPr lang="hu-HU" dirty="0"/>
              <a:t>1707-ben az </a:t>
            </a:r>
            <a:r>
              <a:rPr lang="hu-HU" i="1" dirty="0"/>
              <a:t>ónodi országgyűlésen </a:t>
            </a:r>
            <a:r>
              <a:rPr lang="hu-HU" dirty="0"/>
              <a:t>megszavazzák a </a:t>
            </a:r>
            <a:r>
              <a:rPr lang="hu-HU" i="1" dirty="0"/>
              <a:t>kötelező adófizetést </a:t>
            </a:r>
            <a:r>
              <a:rPr lang="hu-HU" dirty="0"/>
              <a:t>minden ember számára</a:t>
            </a:r>
          </a:p>
          <a:p>
            <a:r>
              <a:rPr lang="hu-HU" dirty="0"/>
              <a:t>Emellett kimondták a </a:t>
            </a:r>
            <a:r>
              <a:rPr lang="hu-HU" i="1" dirty="0"/>
              <a:t>Habsburg-ház trónfosztását</a:t>
            </a:r>
            <a:r>
              <a:rPr lang="hu-HU" dirty="0"/>
              <a:t>, azaz </a:t>
            </a:r>
            <a:r>
              <a:rPr lang="hu-HU" i="1" dirty="0"/>
              <a:t>Magyarország függetlenné válását</a:t>
            </a:r>
          </a:p>
        </p:txBody>
      </p:sp>
    </p:spTree>
    <p:extLst>
      <p:ext uri="{BB962C8B-B14F-4D97-AF65-F5344CB8AC3E}">
        <p14:creationId xmlns:p14="http://schemas.microsoft.com/office/powerpoint/2010/main" val="13252935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EBB6DD-9248-4F4A-92E2-87FE0194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 dirty="0"/>
              <a:t>A hanyatlás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3E1ABA-47F6-4D01-B347-9D51079FB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179965" cy="4893957"/>
          </a:xfrm>
        </p:spPr>
        <p:txBody>
          <a:bodyPr>
            <a:normAutofit lnSpcReduction="10000"/>
          </a:bodyPr>
          <a:lstStyle/>
          <a:p>
            <a:r>
              <a:rPr lang="hu-HU" dirty="0"/>
              <a:t>1708-11 között kezdett fogyni a lelkesedés</a:t>
            </a:r>
          </a:p>
          <a:p>
            <a:pPr lvl="1"/>
            <a:r>
              <a:rPr lang="hu-HU" dirty="0"/>
              <a:t>a nemesek nem voltak elragadtatva az adófizetés kérdésétől</a:t>
            </a:r>
          </a:p>
          <a:p>
            <a:pPr lvl="1"/>
            <a:r>
              <a:rPr lang="hu-HU" dirty="0"/>
              <a:t>Rákóczi vagyona kezdett fogyni</a:t>
            </a:r>
          </a:p>
          <a:p>
            <a:pPr lvl="1"/>
            <a:r>
              <a:rPr lang="hu-HU" dirty="0"/>
              <a:t>a nép inkább békére vágyott</a:t>
            </a:r>
          </a:p>
          <a:p>
            <a:pPr lvl="1"/>
            <a:r>
              <a:rPr lang="hu-HU" dirty="0"/>
              <a:t>egyre több ütközetet vesztettek a kurucok </a:t>
            </a:r>
            <a:br>
              <a:rPr lang="hu-HU" dirty="0"/>
            </a:br>
            <a:r>
              <a:rPr lang="hu-HU" i="1" dirty="0"/>
              <a:t>(Trencsényi csata – 1709)</a:t>
            </a:r>
          </a:p>
          <a:p>
            <a:r>
              <a:rPr lang="hu-HU" dirty="0"/>
              <a:t>1710. Rákóczi elmegy az orosz cárral tárgyalni, helyettese Károlyi Sándor</a:t>
            </a:r>
          </a:p>
          <a:p>
            <a:r>
              <a:rPr lang="hu-HU" dirty="0"/>
              <a:t>Károlyi tárgyalásokat kezdett a békéről</a:t>
            </a:r>
          </a:p>
          <a:p>
            <a:pPr lvl="1"/>
            <a:r>
              <a:rPr lang="hu-HU" dirty="0"/>
              <a:t>1711-ben kötötték meg Szatmáron</a:t>
            </a:r>
          </a:p>
          <a:p>
            <a:pPr lvl="1"/>
            <a:r>
              <a:rPr lang="hu-HU" dirty="0"/>
              <a:t>fegyvert ezekután Majténynél tette le a magyar sereg</a:t>
            </a:r>
          </a:p>
          <a:p>
            <a:pPr lvl="1"/>
            <a:r>
              <a:rPr lang="hu-HU" dirty="0"/>
              <a:t>Rákóczi önkéntes száműzetésbe vonult </a:t>
            </a:r>
            <a:r>
              <a:rPr lang="hu-HU" i="1" dirty="0"/>
              <a:t>(Rodostó)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07E56C4-7AE6-4B7C-A1EB-338024C21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15" y="909000"/>
            <a:ext cx="3332232" cy="504000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5E03DCDA-87C2-4433-84E6-523B9580859B}"/>
              </a:ext>
            </a:extLst>
          </p:cNvPr>
          <p:cNvSpPr txBox="1"/>
          <p:nvPr/>
        </p:nvSpPr>
        <p:spPr>
          <a:xfrm>
            <a:off x="8598715" y="5949000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A03B17"/>
                </a:solidFill>
              </a:rPr>
              <a:t>Károlyi Sándor</a:t>
            </a:r>
          </a:p>
        </p:txBody>
      </p:sp>
    </p:spTree>
    <p:extLst>
      <p:ext uri="{BB962C8B-B14F-4D97-AF65-F5344CB8AC3E}">
        <p14:creationId xmlns:p14="http://schemas.microsoft.com/office/powerpoint/2010/main" val="14104503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293</Words>
  <Application>Microsoft Office PowerPoint</Application>
  <PresentationFormat>Szélesvásznú</PresentationFormat>
  <Paragraphs>37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A Rákóczi szabadságharc fordulópontjai. A szatmári béke.</vt:lpstr>
      <vt:lpstr>Előzményei:</vt:lpstr>
      <vt:lpstr>A Rákóczi-szabadságharc</vt:lpstr>
      <vt:lpstr>A Rákóczi-szabadságharc</vt:lpstr>
      <vt:lpstr>A hanyatlás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5</cp:revision>
  <dcterms:created xsi:type="dcterms:W3CDTF">2024-03-05T10:57:03Z</dcterms:created>
  <dcterms:modified xsi:type="dcterms:W3CDTF">2024-03-06T11:04:28Z</dcterms:modified>
</cp:coreProperties>
</file>