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04"/>
            <a:ext cx="9144000" cy="1353992"/>
          </a:xfrm>
        </p:spPr>
        <p:txBody>
          <a:bodyPr>
            <a:normAutofit/>
          </a:bodyPr>
          <a:lstStyle/>
          <a:p>
            <a:r>
              <a:rPr lang="hu-HU" sz="4000" b="1" dirty="0"/>
              <a:t>A pesti forradalom eseményei. Az áprilisi törvények.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825625"/>
            <a:ext cx="10976295" cy="4351338"/>
          </a:xfrm>
        </p:spPr>
        <p:txBody>
          <a:bodyPr/>
          <a:lstStyle/>
          <a:p>
            <a:r>
              <a:rPr lang="hu-HU" dirty="0"/>
              <a:t>1847-48-ban megtartották az utolsó rendi országgyűlést</a:t>
            </a:r>
          </a:p>
          <a:p>
            <a:r>
              <a:rPr lang="hu-HU" dirty="0"/>
              <a:t>1848. március 13. Kitört a bécsi forradalom és elűzik Metternich herceget</a:t>
            </a:r>
          </a:p>
          <a:p>
            <a:r>
              <a:rPr lang="hu-HU" dirty="0"/>
              <a:t>A sikeres bécsi forradalom híre a radikális cselekvésre késztette a pesti radikálisokat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5A9BF3-6887-4CC3-9C28-D68942C4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52" y="3429000"/>
            <a:ext cx="4680000" cy="33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A március 15-i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551964"/>
            <a:ext cx="11308359" cy="5217952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hu-HU" dirty="0"/>
              <a:t>7:00-kor a </a:t>
            </a:r>
            <a:r>
              <a:rPr lang="hu-HU" b="1" dirty="0"/>
              <a:t>Pilvax-kávéházban találkoznak</a:t>
            </a:r>
            <a:r>
              <a:rPr lang="hu-HU" dirty="0"/>
              <a:t>, itt </a:t>
            </a:r>
            <a:r>
              <a:rPr lang="hu-HU" b="1" dirty="0"/>
              <a:t>elmondják a Nemzeti Dalt és a 12 Pontot is.</a:t>
            </a:r>
            <a:endParaRPr lang="hu-HU" dirty="0"/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9:00-kor a </a:t>
            </a:r>
            <a:r>
              <a:rPr lang="hu-HU" b="1" dirty="0"/>
              <a:t>Landerer-nyomdában kinyomtatják a 12 Pontot és a Nemzeti Dalt</a:t>
            </a:r>
            <a:r>
              <a:rPr lang="hu-H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10:00 és 12:00 között a </a:t>
            </a:r>
            <a:r>
              <a:rPr lang="hu-HU" b="1" dirty="0"/>
              <a:t>Múzeum kertbe mentek gyűlésezni</a:t>
            </a:r>
            <a:r>
              <a:rPr lang="hu-HU" dirty="0"/>
              <a:t>, ahol 10 ezer fős tömeg gyűlt össze.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15:00-kor elviszik a </a:t>
            </a:r>
            <a:r>
              <a:rPr lang="hu-HU" b="1" dirty="0"/>
              <a:t>12 Pontot a városházára, ahol a nádor és a tanács átveszi a petíciót.</a:t>
            </a:r>
            <a:endParaRPr lang="hu-HU" dirty="0"/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Ezután a tömeg Budára vonul, hogy </a:t>
            </a:r>
            <a:r>
              <a:rPr lang="hu-HU" b="1" dirty="0"/>
              <a:t>kiszabadítsák Táncsics Mihályt a börtönből.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Végül esete, a </a:t>
            </a:r>
            <a:r>
              <a:rPr lang="hu-HU" b="1" dirty="0"/>
              <a:t>Nemzeti Színház a Bánk Bánt játszotta a közönségnek</a:t>
            </a:r>
            <a:r>
              <a:rPr lang="hu-HU" dirty="0"/>
              <a:t>.</a:t>
            </a:r>
          </a:p>
          <a:p>
            <a:r>
              <a:rPr lang="hu-HU" b="1" i="1" dirty="0"/>
              <a:t>Vér nélkül zajlott le</a:t>
            </a:r>
          </a:p>
        </p:txBody>
      </p:sp>
    </p:spTree>
    <p:extLst>
      <p:ext uri="{BB962C8B-B14F-4D97-AF65-F5344CB8AC3E}">
        <p14:creationId xmlns:p14="http://schemas.microsoft.com/office/powerpoint/2010/main" val="623669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Az áprilisi törvények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6" y="1551964"/>
            <a:ext cx="7382311" cy="5217952"/>
          </a:xfrm>
        </p:spPr>
        <p:txBody>
          <a:bodyPr>
            <a:normAutofit/>
          </a:bodyPr>
          <a:lstStyle/>
          <a:p>
            <a:r>
              <a:rPr lang="hu-HU" b="1" i="1" dirty="0"/>
              <a:t>Kossuth Lajos </a:t>
            </a:r>
            <a:r>
              <a:rPr lang="hu-HU" i="1" dirty="0"/>
              <a:t>1848 március 16-án </a:t>
            </a:r>
            <a:r>
              <a:rPr lang="hu-HU" dirty="0"/>
              <a:t>önálló kormányzási jogot kért</a:t>
            </a:r>
          </a:p>
          <a:p>
            <a:r>
              <a:rPr lang="hu-HU" dirty="0"/>
              <a:t>-&gt; törvényhozási láz vette kezdetét</a:t>
            </a:r>
          </a:p>
          <a:p>
            <a:r>
              <a:rPr lang="hu-HU" dirty="0"/>
              <a:t>Egy </a:t>
            </a:r>
            <a:r>
              <a:rPr lang="hu-HU" b="1" i="1" dirty="0"/>
              <a:t>31 törvényt tartalmazó törvénycsomag </a:t>
            </a:r>
            <a:br>
              <a:rPr lang="hu-HU" dirty="0"/>
            </a:br>
            <a:r>
              <a:rPr lang="hu-HU" dirty="0"/>
              <a:t>kerül benyújtásra az uralkodónak – pl. </a:t>
            </a:r>
            <a:r>
              <a:rPr lang="hu-HU" i="1" dirty="0"/>
              <a:t>sajtószabadság, jobbágyfel-szabadítás, választójog, közteherviselés stb</a:t>
            </a:r>
            <a:r>
              <a:rPr lang="hu-HU" dirty="0"/>
              <a:t>.</a:t>
            </a:r>
          </a:p>
          <a:p>
            <a:r>
              <a:rPr lang="hu-HU" i="1" dirty="0"/>
              <a:t>1848. április 11-én </a:t>
            </a:r>
            <a:r>
              <a:rPr lang="hu-HU" b="1" i="1" dirty="0"/>
              <a:t>V. Ferdinánd </a:t>
            </a:r>
            <a:r>
              <a:rPr lang="hu-HU" dirty="0"/>
              <a:t>szentesíti az összes beadott törvényjavaslatot</a:t>
            </a:r>
          </a:p>
          <a:p>
            <a:r>
              <a:rPr lang="hu-HU" dirty="0"/>
              <a:t>Első felelős magyar kormány </a:t>
            </a:r>
            <a:r>
              <a:rPr lang="hu-HU" b="1" i="1" dirty="0"/>
              <a:t>gr. Batthyány </a:t>
            </a:r>
            <a:br>
              <a:rPr lang="hu-HU" b="1" i="1" dirty="0"/>
            </a:br>
            <a:r>
              <a:rPr lang="hu-HU" b="1" i="1" dirty="0"/>
              <a:t>Lajos</a:t>
            </a:r>
            <a:r>
              <a:rPr lang="hu-HU" dirty="0"/>
              <a:t> miniszterelnökségéve</a:t>
            </a:r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1EA525-ACA3-4DAE-8789-7668525EE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64" y="584903"/>
            <a:ext cx="4680000" cy="472113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790AC4F-AB86-4870-AC19-4C6AD44C5C05}"/>
              </a:ext>
            </a:extLst>
          </p:cNvPr>
          <p:cNvSpPr txBox="1"/>
          <p:nvPr/>
        </p:nvSpPr>
        <p:spPr>
          <a:xfrm>
            <a:off x="7352764" y="5306036"/>
            <a:ext cx="3110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Batthyány-kormány</a:t>
            </a:r>
          </a:p>
        </p:txBody>
      </p:sp>
    </p:spTree>
    <p:extLst>
      <p:ext uri="{BB962C8B-B14F-4D97-AF65-F5344CB8AC3E}">
        <p14:creationId xmlns:p14="http://schemas.microsoft.com/office/powerpoint/2010/main" val="369289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A szabadságharc 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7" y="1551964"/>
            <a:ext cx="6954702" cy="521795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nemzetiségek a szabadságharc ellen fordultak</a:t>
            </a:r>
          </a:p>
          <a:p>
            <a:r>
              <a:rPr lang="hu-HU" i="1" dirty="0"/>
              <a:t>1848. szeptember 11-én</a:t>
            </a:r>
            <a:r>
              <a:rPr lang="hu-HU" dirty="0"/>
              <a:t> </a:t>
            </a:r>
            <a:r>
              <a:rPr lang="hu-HU" b="1" i="1" dirty="0"/>
              <a:t>Jellasics</a:t>
            </a:r>
            <a:r>
              <a:rPr lang="hu-HU" dirty="0"/>
              <a:t> (horvát) megtámadta Magyarországot</a:t>
            </a:r>
          </a:p>
          <a:p>
            <a:r>
              <a:rPr lang="hu-HU" dirty="0"/>
              <a:t>A </a:t>
            </a:r>
            <a:r>
              <a:rPr lang="hu-HU" i="1" dirty="0"/>
              <a:t>Batthyány-kormány</a:t>
            </a:r>
            <a:r>
              <a:rPr lang="hu-HU" dirty="0"/>
              <a:t> lemondott és az </a:t>
            </a:r>
            <a:r>
              <a:rPr lang="hu-HU" b="1" i="1" dirty="0"/>
              <a:t>OHB </a:t>
            </a:r>
            <a:r>
              <a:rPr lang="hu-HU" dirty="0"/>
              <a:t>(Országos Hadügyvédelmi Bizottság) hadba szólított</a:t>
            </a:r>
          </a:p>
          <a:p>
            <a:r>
              <a:rPr lang="hu-HU" i="1" dirty="0"/>
              <a:t>1848. szeptember 29. </a:t>
            </a:r>
            <a:r>
              <a:rPr lang="hu-HU" dirty="0"/>
              <a:t>a </a:t>
            </a:r>
            <a:r>
              <a:rPr lang="hu-HU" b="1" i="1" dirty="0"/>
              <a:t>pákozdi győztes csata </a:t>
            </a:r>
          </a:p>
          <a:p>
            <a:r>
              <a:rPr lang="hu-HU" i="1" dirty="0"/>
              <a:t>1848 december 2-én </a:t>
            </a:r>
            <a:r>
              <a:rPr lang="hu-HU" b="1" i="1" dirty="0"/>
              <a:t>Ferenc József </a:t>
            </a:r>
            <a:r>
              <a:rPr lang="hu-HU" dirty="0"/>
              <a:t>kerül a trónra </a:t>
            </a:r>
          </a:p>
          <a:p>
            <a:r>
              <a:rPr lang="hu-HU" dirty="0"/>
              <a:t>az </a:t>
            </a:r>
            <a:r>
              <a:rPr lang="hu-HU" i="1" dirty="0"/>
              <a:t>OHB</a:t>
            </a:r>
            <a:r>
              <a:rPr lang="hu-HU" dirty="0"/>
              <a:t> Pestről </a:t>
            </a:r>
            <a:r>
              <a:rPr lang="hu-HU" b="1" i="1" dirty="0"/>
              <a:t>Debrecenbe</a:t>
            </a:r>
            <a:r>
              <a:rPr lang="hu-HU" dirty="0"/>
              <a:t> költözik át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298E5B1-6D20-4CEA-B450-C0E1B5FF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48" y="365125"/>
            <a:ext cx="2599278" cy="36000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1742DBA-E99C-4AFA-ADD2-686189F55D03}"/>
              </a:ext>
            </a:extLst>
          </p:cNvPr>
          <p:cNvSpPr txBox="1"/>
          <p:nvPr/>
        </p:nvSpPr>
        <p:spPr>
          <a:xfrm>
            <a:off x="7151748" y="396512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Jellasics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B8E60AD-66F5-467F-99F1-8EC46D848EE1}"/>
              </a:ext>
            </a:extLst>
          </p:cNvPr>
          <p:cNvSpPr txBox="1"/>
          <p:nvPr/>
        </p:nvSpPr>
        <p:spPr>
          <a:xfrm>
            <a:off x="9219197" y="6119339"/>
            <a:ext cx="21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Ferenc József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8F5C085-11A5-4552-9543-FA04D369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97" y="2525631"/>
            <a:ext cx="23548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7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A szabadságharc 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7" y="1551964"/>
            <a:ext cx="7088696" cy="5217952"/>
          </a:xfrm>
        </p:spPr>
        <p:txBody>
          <a:bodyPr>
            <a:normAutofit/>
          </a:bodyPr>
          <a:lstStyle/>
          <a:p>
            <a:r>
              <a:rPr lang="hu-HU" b="1" dirty="0"/>
              <a:t>Bem József,</a:t>
            </a:r>
            <a:r>
              <a:rPr lang="hu-HU" dirty="0"/>
              <a:t> Erdély felszabadítója 1849-re</a:t>
            </a:r>
          </a:p>
          <a:p>
            <a:r>
              <a:rPr lang="hu-HU" dirty="0"/>
              <a:t>1849. március 9-én a </a:t>
            </a:r>
            <a:r>
              <a:rPr lang="hu-HU" b="1" dirty="0"/>
              <a:t>kápolnai csata</a:t>
            </a:r>
            <a:r>
              <a:rPr lang="hu-HU" dirty="0"/>
              <a:t> hatására kiadták az</a:t>
            </a:r>
            <a:r>
              <a:rPr lang="hu-HU" b="1" dirty="0"/>
              <a:t> Olmützi-alkotmányt – visszavonja az áprilisi törvényeket</a:t>
            </a:r>
          </a:p>
          <a:p>
            <a:r>
              <a:rPr lang="hu-HU" dirty="0"/>
              <a:t>1849 április és májusában megindul a „</a:t>
            </a:r>
            <a:r>
              <a:rPr lang="hu-HU" b="1" dirty="0"/>
              <a:t>Dicsőséges tavaszi hadjárat</a:t>
            </a:r>
            <a:r>
              <a:rPr lang="hu-HU" dirty="0"/>
              <a:t>”</a:t>
            </a:r>
          </a:p>
          <a:p>
            <a:pPr lvl="1"/>
            <a:r>
              <a:rPr lang="hu-HU" dirty="0"/>
              <a:t>Győzelem Hatvanban, Tápióbicskén, Isaszegen, Vácon és Budán</a:t>
            </a:r>
          </a:p>
          <a:p>
            <a:r>
              <a:rPr lang="hu-HU" b="1" dirty="0"/>
              <a:t>Függetlenségi Nyilatkozat</a:t>
            </a:r>
          </a:p>
          <a:p>
            <a:pPr lvl="1"/>
            <a:r>
              <a:rPr lang="hu-HU" b="1" dirty="0"/>
              <a:t>1849 április 14-én Debrecenben</a:t>
            </a:r>
            <a:r>
              <a:rPr lang="hu-HU" dirty="0"/>
              <a:t> kimondják a </a:t>
            </a:r>
            <a:r>
              <a:rPr lang="hu-HU" b="1" dirty="0"/>
              <a:t>Habsburg-ház trónfosztását</a:t>
            </a:r>
            <a:r>
              <a:rPr lang="hu-HU" dirty="0"/>
              <a:t> és </a:t>
            </a:r>
            <a:r>
              <a:rPr lang="hu-HU" b="1" dirty="0"/>
              <a:t>kormányzó-elnök lett Kossuth Lajos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6EE9C7-9C13-485B-809B-3BD7ADC4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3" y="365125"/>
            <a:ext cx="4368049" cy="5400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A50085E-F7F8-4A70-BA3B-EBDF0B02A487}"/>
              </a:ext>
            </a:extLst>
          </p:cNvPr>
          <p:cNvSpPr txBox="1"/>
          <p:nvPr/>
        </p:nvSpPr>
        <p:spPr>
          <a:xfrm>
            <a:off x="7466203" y="5765125"/>
            <a:ext cx="1823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Bem József</a:t>
            </a:r>
          </a:p>
        </p:txBody>
      </p:sp>
    </p:spTree>
    <p:extLst>
      <p:ext uri="{BB962C8B-B14F-4D97-AF65-F5344CB8AC3E}">
        <p14:creationId xmlns:p14="http://schemas.microsoft.com/office/powerpoint/2010/main" val="2904122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DBDFA-E5C8-4801-B80B-5139398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r>
              <a:rPr lang="hu-HU" dirty="0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7D414-5ECE-490C-BB5E-1F028F32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6" y="1551964"/>
            <a:ext cx="5931015" cy="5217952"/>
          </a:xfrm>
        </p:spPr>
        <p:txBody>
          <a:bodyPr>
            <a:normAutofit/>
          </a:bodyPr>
          <a:lstStyle/>
          <a:p>
            <a:r>
              <a:rPr lang="hu-HU" b="1" i="1" dirty="0"/>
              <a:t>I. Miklós cár </a:t>
            </a:r>
            <a:r>
              <a:rPr lang="hu-HU" dirty="0"/>
              <a:t>bejelenti, hogy segítséget nyújt az osztrákoknak, a Szent Szövetség nevében</a:t>
            </a:r>
          </a:p>
          <a:p>
            <a:r>
              <a:rPr lang="hu-HU" dirty="0"/>
              <a:t>1949 augusztusában </a:t>
            </a:r>
            <a:r>
              <a:rPr lang="hu-HU" i="1" dirty="0"/>
              <a:t>Kossuth Lajos </a:t>
            </a:r>
            <a:r>
              <a:rPr lang="hu-HU" dirty="0"/>
              <a:t>lemond és </a:t>
            </a:r>
            <a:r>
              <a:rPr lang="hu-HU" b="1" i="1" dirty="0"/>
              <a:t>Görgey Artúr </a:t>
            </a:r>
            <a:r>
              <a:rPr lang="hu-HU" dirty="0"/>
              <a:t>teljhatalmú diktátor lett</a:t>
            </a:r>
          </a:p>
          <a:p>
            <a:r>
              <a:rPr lang="hu-HU" b="1" i="1" dirty="0"/>
              <a:t>1849 augusztus 13-án Világosnál </a:t>
            </a:r>
            <a:r>
              <a:rPr lang="hu-HU" dirty="0"/>
              <a:t>a magyar hadsereg leteszi a fegyvert az oroszok előtt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0EA457A-159A-4EAE-9031-BD8E570B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4" y="365125"/>
            <a:ext cx="2706767" cy="360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9D3884D-B2E7-496D-B2E1-ED85C5BB6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91" y="2537670"/>
            <a:ext cx="3388500" cy="36000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544EAE4-EA44-4F73-923F-FE166500FB1B}"/>
              </a:ext>
            </a:extLst>
          </p:cNvPr>
          <p:cNvSpPr txBox="1"/>
          <p:nvPr/>
        </p:nvSpPr>
        <p:spPr>
          <a:xfrm>
            <a:off x="8569991" y="6137670"/>
            <a:ext cx="211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Görgey Artúr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0CAFC46-8F97-4DE2-AEFF-D31492BB8110}"/>
              </a:ext>
            </a:extLst>
          </p:cNvPr>
          <p:cNvSpPr txBox="1"/>
          <p:nvPr/>
        </p:nvSpPr>
        <p:spPr>
          <a:xfrm>
            <a:off x="6467914" y="3965125"/>
            <a:ext cx="19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</a:rPr>
              <a:t>I. Miklós cár</a:t>
            </a:r>
          </a:p>
        </p:txBody>
      </p:sp>
    </p:spTree>
    <p:extLst>
      <p:ext uri="{BB962C8B-B14F-4D97-AF65-F5344CB8AC3E}">
        <p14:creationId xmlns:p14="http://schemas.microsoft.com/office/powerpoint/2010/main" val="362495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373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 pesti forradalom eseményei. Az áprilisi törvények.</vt:lpstr>
      <vt:lpstr>Előzmények</vt:lpstr>
      <vt:lpstr>A március 15-i forradalom</vt:lpstr>
      <vt:lpstr>Az áprilisi törvények</vt:lpstr>
      <vt:lpstr>A szabadságharc alakulása</vt:lpstr>
      <vt:lpstr>A szabadságharc alakulása</vt:lpstr>
      <vt:lpstr>Az orosz beavatkozás és vereség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</cp:revision>
  <dcterms:created xsi:type="dcterms:W3CDTF">2024-03-05T10:57:03Z</dcterms:created>
  <dcterms:modified xsi:type="dcterms:W3CDTF">2024-03-07T10:05:57Z</dcterms:modified>
</cp:coreProperties>
</file>