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267"/>
            <a:ext cx="12192000" cy="1627465"/>
          </a:xfrm>
        </p:spPr>
        <p:txBody>
          <a:bodyPr>
            <a:normAutofit/>
          </a:bodyPr>
          <a:lstStyle/>
          <a:p>
            <a:r>
              <a:rPr lang="hu-HU" sz="5000" b="1" dirty="0"/>
              <a:t>Egy középkori város jellemzőinek bemutatása.</a:t>
            </a:r>
            <a:br>
              <a:rPr lang="hu-HU" sz="5000" b="1" dirty="0"/>
            </a:br>
            <a:r>
              <a:rPr lang="hu-HU" sz="5000" b="1" dirty="0"/>
              <a:t>A középkori kereskedelem sajátosságai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B594E-3FA8-4248-950C-DB47FC7F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Középkori városok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64503-B6DD-4C15-85B1-575A141C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2381"/>
            <a:ext cx="5157787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1">
                    <a:lumMod val="75000"/>
                  </a:schemeClr>
                </a:solidFill>
              </a:rPr>
              <a:t>Kialakulásuk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EC9CEE-C6DB-4127-8D19-06FB05D9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0851"/>
            <a:ext cx="5157787" cy="4352924"/>
          </a:xfrm>
        </p:spPr>
        <p:txBody>
          <a:bodyPr>
            <a:normAutofit/>
          </a:bodyPr>
          <a:lstStyle/>
          <a:p>
            <a:r>
              <a:rPr lang="hu-HU" dirty="0"/>
              <a:t>A középkorban városok is alakultak ki, nemcsak falvak.</a:t>
            </a:r>
          </a:p>
          <a:p>
            <a:r>
              <a:rPr lang="hu-HU" dirty="0"/>
              <a:t>Kereskedelmi útvonalakon, ókori városok helyén, folyók partján és stratégiai pontokon.</a:t>
            </a:r>
          </a:p>
          <a:p>
            <a:r>
              <a:rPr lang="hu-HU" dirty="0"/>
              <a:t>Kiváltságok révén is kialakulhattak.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6724A7-DFD1-4401-85FD-DA769FB5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2381"/>
            <a:ext cx="5183188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1">
                    <a:lumMod val="75000"/>
                  </a:schemeClr>
                </a:solidFill>
              </a:rPr>
              <a:t>Jellemzőik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23C3181-6515-4675-8A36-F6B5BA78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0850"/>
            <a:ext cx="5183188" cy="4352925"/>
          </a:xfrm>
        </p:spPr>
        <p:txBody>
          <a:bodyPr>
            <a:normAutofit/>
          </a:bodyPr>
          <a:lstStyle/>
          <a:p>
            <a:r>
              <a:rPr lang="hu-HU" dirty="0"/>
              <a:t>Városfalakkal körbevették őket a háborúkban való védekezés céljából.</a:t>
            </a:r>
          </a:p>
          <a:p>
            <a:r>
              <a:rPr lang="hu-HU" dirty="0"/>
              <a:t>Az utcák piszkosak, mivel nem volt kiépített vízvezeték vagy csatorna.</a:t>
            </a:r>
          </a:p>
          <a:p>
            <a:r>
              <a:rPr lang="hu-HU" dirty="0"/>
              <a:t>Gyakoriak voltak a járványok.</a:t>
            </a:r>
          </a:p>
          <a:p>
            <a:r>
              <a:rPr lang="hu-HU" dirty="0"/>
              <a:t>A főtér a város központja volt, itt álltak a fontos épületek.</a:t>
            </a:r>
          </a:p>
        </p:txBody>
      </p:sp>
      <p:pic>
        <p:nvPicPr>
          <p:cNvPr id="7" name="Picture 2" descr="Középkori város főterét ábrázóló színes rajz: a téren éppen piacot tartanak, az emberek állatokat hajtanak, gabonászsákokat szállítanak, kereskednek áruikkal és portékáikkal.">
            <a:extLst>
              <a:ext uri="{FF2B5EF4-FFF2-40B4-BE49-F238E27FC236}">
                <a16:creationId xmlns:a16="http://schemas.microsoft.com/office/drawing/2014/main" id="{BD31DD95-72BC-40DC-903D-E29F9FB1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79" y="0"/>
            <a:ext cx="6070921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város lakossága és önkormányzata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31048" cy="4351338"/>
          </a:xfrm>
        </p:spPr>
        <p:txBody>
          <a:bodyPr/>
          <a:lstStyle/>
          <a:p>
            <a:pPr algn="just"/>
            <a:r>
              <a:rPr lang="hu-HU" dirty="0"/>
              <a:t>A városlakókat polgároknak nevezték.</a:t>
            </a:r>
          </a:p>
          <a:p>
            <a:pPr algn="just"/>
            <a:r>
              <a:rPr lang="hu-HU" dirty="0"/>
              <a:t>A városban való tartózkodás bizonyos idő után felszabadította a jobbágyi kötelezettségektől.</a:t>
            </a:r>
          </a:p>
          <a:p>
            <a:pPr algn="just"/>
            <a:r>
              <a:rPr lang="hu-HU" dirty="0"/>
              <a:t>Teljes jogú polgárok azok voltak, akiknek saját házuk vagy műhelyük volt.</a:t>
            </a:r>
          </a:p>
          <a:p>
            <a:pPr algn="just"/>
            <a:r>
              <a:rPr lang="hu-HU" dirty="0"/>
              <a:t>Az önkormányzatot a polgárok választották meg.</a:t>
            </a:r>
          </a:p>
        </p:txBody>
      </p:sp>
      <p:pic>
        <p:nvPicPr>
          <p:cNvPr id="1026" name="Picture 2" descr="Az ábra a középkori város társadalmi felépítését és politikia viszonyait mutatja be. A király, mint nagybirtokos jogokat biztosít a városnak, és igényt tart évi egyösszegű adóra. A város társadalmi rétegződésének és gazdasági működésének összefüggései is értelmezhetőek az ágrajz alapján.">
            <a:extLst>
              <a:ext uri="{FF2B5EF4-FFF2-40B4-BE49-F238E27FC236}">
                <a16:creationId xmlns:a16="http://schemas.microsoft.com/office/drawing/2014/main" id="{62E84801-65A6-42E8-BEB6-0C2220C5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956" y="1825625"/>
            <a:ext cx="3919843" cy="34204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91EAAB9-56B2-446D-8701-78447DE2C3EC}"/>
              </a:ext>
            </a:extLst>
          </p:cNvPr>
          <p:cNvSpPr txBox="1"/>
          <p:nvPr/>
        </p:nvSpPr>
        <p:spPr>
          <a:xfrm>
            <a:off x="6962089" y="5279637"/>
            <a:ext cx="486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 középkori város politikai és társadalmi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7034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céhek és a városi ipar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iparosok céhekbe tömörültek.</a:t>
            </a:r>
          </a:p>
          <a:p>
            <a:r>
              <a:rPr lang="hu-HU" dirty="0"/>
              <a:t>Csak a céhek tagjai űzhettek ipari tevékenységet.</a:t>
            </a:r>
          </a:p>
          <a:p>
            <a:r>
              <a:rPr lang="hu-HU" dirty="0"/>
              <a:t>A céhek határozták meg az árakat és az áruk minőségét.</a:t>
            </a:r>
          </a:p>
          <a:p>
            <a:r>
              <a:rPr lang="hu-HU" dirty="0"/>
              <a:t>Segítették a város fejlődését.</a:t>
            </a:r>
          </a:p>
        </p:txBody>
      </p:sp>
      <p:pic>
        <p:nvPicPr>
          <p:cNvPr id="2052" name="Picture 4" descr="https://nat2012.nkp.hu/tankonyv/tortenelem_9/img/4291.png">
            <a:extLst>
              <a:ext uri="{FF2B5EF4-FFF2-40B4-BE49-F238E27FC236}">
                <a16:creationId xmlns:a16="http://schemas.microsoft.com/office/drawing/2014/main" id="{7066C69D-1D78-4E01-97E9-48E0F349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57" y="1690688"/>
            <a:ext cx="2134920" cy="268028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9981C8B-12FD-4325-885B-1FD26D05AC55}"/>
              </a:ext>
            </a:extLst>
          </p:cNvPr>
          <p:cNvSpPr txBox="1"/>
          <p:nvPr/>
        </p:nvSpPr>
        <p:spPr>
          <a:xfrm>
            <a:off x="9422466" y="439613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 céhes ipar jellemzői</a:t>
            </a:r>
          </a:p>
        </p:txBody>
      </p:sp>
    </p:spTree>
    <p:extLst>
      <p:ext uri="{BB962C8B-B14F-4D97-AF65-F5344CB8AC3E}">
        <p14:creationId xmlns:p14="http://schemas.microsoft.com/office/powerpoint/2010/main" val="176323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pPr algn="just"/>
            <a:r>
              <a:rPr lang="hu-HU" dirty="0"/>
              <a:t>Fontos szerepe volt a távoli kereskedelemnek.</a:t>
            </a:r>
          </a:p>
          <a:p>
            <a:pPr algn="just"/>
            <a:r>
              <a:rPr lang="hu-HU" dirty="0"/>
              <a:t>Különböző portékák szállítása hosszú útvonalakon.</a:t>
            </a:r>
          </a:p>
          <a:p>
            <a:pPr algn="just"/>
            <a:r>
              <a:rPr lang="hu-HU" dirty="0"/>
              <a:t>A városok ideálisak voltak vásárok rendezésére.</a:t>
            </a:r>
          </a:p>
          <a:p>
            <a:pPr algn="just"/>
            <a:r>
              <a:rPr lang="hu-HU" dirty="0"/>
              <a:t>Az árumegállító jog biztosította a városok szerepét a kereskedelemben.</a:t>
            </a:r>
          </a:p>
        </p:txBody>
      </p:sp>
      <p:pic>
        <p:nvPicPr>
          <p:cNvPr id="4098" name="Picture 2" descr="https://nat2012.nkp.hu/tankonyv/tortenelem_9/img/3620.png">
            <a:extLst>
              <a:ext uri="{FF2B5EF4-FFF2-40B4-BE49-F238E27FC236}">
                <a16:creationId xmlns:a16="http://schemas.microsoft.com/office/drawing/2014/main" id="{A875A90C-07C4-45E3-A985-F62FCE30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7" y="1730536"/>
            <a:ext cx="5071932" cy="3542381"/>
          </a:xfrm>
          <a:prstGeom prst="roundRect">
            <a:avLst>
              <a:gd name="adj" fmla="val 354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7E6D259-5022-4385-9323-C1E270EFFE5B}"/>
              </a:ext>
            </a:extLst>
          </p:cNvPr>
          <p:cNvSpPr txBox="1"/>
          <p:nvPr/>
        </p:nvSpPr>
        <p:spPr>
          <a:xfrm>
            <a:off x="7222429" y="5312765"/>
            <a:ext cx="331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Európa gazdasága a középkorban</a:t>
            </a:r>
          </a:p>
        </p:txBody>
      </p:sp>
    </p:spTree>
    <p:extLst>
      <p:ext uri="{BB962C8B-B14F-4D97-AF65-F5344CB8AC3E}">
        <p14:creationId xmlns:p14="http://schemas.microsoft.com/office/powerpoint/2010/main" val="2640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Egy középkori város jellemzőinek bemutatása. A középkori kereskedelem sajátosságai</vt:lpstr>
      <vt:lpstr>Középkori városok</vt:lpstr>
      <vt:lpstr>A város lakossága és önkormányzata</vt:lpstr>
      <vt:lpstr>A céhek és a városi ipar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17</cp:revision>
  <dcterms:created xsi:type="dcterms:W3CDTF">2024-03-05T10:47:23Z</dcterms:created>
  <dcterms:modified xsi:type="dcterms:W3CDTF">2024-03-06T07:58:35Z</dcterms:modified>
</cp:coreProperties>
</file>