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rmAutofit/>
          </a:bodyPr>
          <a:lstStyle/>
          <a:p>
            <a:r>
              <a:rPr lang="hu-HU" sz="5400" b="1" dirty="0"/>
              <a:t>Az Aranybulla.</a:t>
            </a:r>
            <a:br>
              <a:rPr lang="hu-HU" sz="5400" b="1" dirty="0"/>
            </a:br>
            <a:r>
              <a:rPr lang="hu-HU" sz="5400" b="1" dirty="0"/>
              <a:t>A tatárjárás és az ország</a:t>
            </a:r>
            <a:br>
              <a:rPr lang="hu-HU" sz="5400" b="1" dirty="0"/>
            </a:br>
            <a:r>
              <a:rPr lang="hu-HU" sz="5400" b="1" dirty="0"/>
              <a:t>újjáépítése IV. Béla idején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anybulla - Országgyűlési Múzeum - Országgyűlés">
            <a:extLst>
              <a:ext uri="{FF2B5EF4-FFF2-40B4-BE49-F238E27FC236}">
                <a16:creationId xmlns:a16="http://schemas.microsoft.com/office/drawing/2014/main" id="{7E84B018-C789-404F-882A-ECD94F100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84AFB0-ACF8-4869-B7DC-3DFAC8D4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Az Aranybulla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7EDFE2-BC8D-4F5A-B759-46C44B8BC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II. András uralkodása alatt a földbirtokok lecsökkentek, nemesek örök időre kaptak földet a királytól hűségükért.</a:t>
            </a:r>
          </a:p>
          <a:p>
            <a:r>
              <a:rPr lang="hu-HU" dirty="0"/>
              <a:t>1222-ben kiadott Aranybulla: 31 ígéret a nemeseknek.</a:t>
            </a:r>
          </a:p>
          <a:p>
            <a:pPr lvl="1"/>
            <a:r>
              <a:rPr lang="hu-HU" dirty="0"/>
              <a:t>Adómentesség</a:t>
            </a:r>
          </a:p>
          <a:p>
            <a:pPr lvl="1"/>
            <a:r>
              <a:rPr lang="hu-HU" dirty="0"/>
              <a:t>Az ország védelme</a:t>
            </a:r>
          </a:p>
          <a:p>
            <a:pPr lvl="1"/>
            <a:r>
              <a:rPr lang="hu-HU" dirty="0"/>
              <a:t>Külföldieknek tilalom földadományozásra</a:t>
            </a:r>
          </a:p>
          <a:p>
            <a:pPr lvl="1"/>
            <a:r>
              <a:rPr lang="hu-HU" dirty="0"/>
              <a:t>Igazságtalan király elleni fellépés joga</a:t>
            </a:r>
          </a:p>
          <a:p>
            <a:pPr lvl="1"/>
            <a:r>
              <a:rPr lang="hu-HU" dirty="0"/>
              <a:t>Ősiség törvénye</a:t>
            </a:r>
          </a:p>
        </p:txBody>
      </p:sp>
    </p:spTree>
    <p:extLst>
      <p:ext uri="{BB962C8B-B14F-4D97-AF65-F5344CB8AC3E}">
        <p14:creationId xmlns:p14="http://schemas.microsoft.com/office/powerpoint/2010/main" val="58554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5E1EC8-EA4A-4779-9D30-988F8DB6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56508" cy="1325563"/>
          </a:xfrm>
        </p:spPr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IV. Béla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76FB47-0FAD-43D1-9756-31A412BF9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156509" cy="4351338"/>
          </a:xfrm>
        </p:spPr>
        <p:txBody>
          <a:bodyPr/>
          <a:lstStyle/>
          <a:p>
            <a:pPr algn="just"/>
            <a:r>
              <a:rPr lang="hu-HU" dirty="0"/>
              <a:t>1230: Szembekerül apjával birtokadományozás ügyében.</a:t>
            </a:r>
          </a:p>
          <a:p>
            <a:pPr algn="just"/>
            <a:r>
              <a:rPr lang="hu-HU" dirty="0"/>
              <a:t>1235-től: Földbirtokok visszavétele, nemesség ellenzése.</a:t>
            </a:r>
          </a:p>
          <a:p>
            <a:pPr algn="just"/>
            <a:r>
              <a:rPr lang="hu-HU" dirty="0"/>
              <a:t>1240: Tatárjárás előjelei, toborzás kezdete.</a:t>
            </a:r>
          </a:p>
          <a:p>
            <a:pPr algn="just"/>
            <a:r>
              <a:rPr lang="hu-HU" dirty="0"/>
              <a:t>Kunok betelepítése: fontos taktikai elem.</a:t>
            </a:r>
          </a:p>
          <a:p>
            <a:pPr algn="just"/>
            <a:r>
              <a:rPr lang="hu-HU" dirty="0"/>
              <a:t>Kunok és tatárok közötti feszültség, kunok elhagyják az országot.</a:t>
            </a:r>
          </a:p>
        </p:txBody>
      </p:sp>
      <p:pic>
        <p:nvPicPr>
          <p:cNvPr id="2050" name="Picture 2" descr="IV. Béla, a „második honalapító” - Ujkor.hu">
            <a:extLst>
              <a:ext uri="{FF2B5EF4-FFF2-40B4-BE49-F238E27FC236}">
                <a16:creationId xmlns:a16="http://schemas.microsoft.com/office/drawing/2014/main" id="{BCE1948F-1AAF-4084-8750-6A85ADA26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099" y="1546243"/>
            <a:ext cx="3622353" cy="4148612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9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6FC79F-8FCF-45B8-9118-FB61FDDA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82099" cy="1325563"/>
          </a:xfrm>
        </p:spPr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Tatárjárás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E7A927-142A-40F2-BDD3-3C115B25D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82099" cy="4351338"/>
          </a:xfrm>
        </p:spPr>
        <p:txBody>
          <a:bodyPr/>
          <a:lstStyle/>
          <a:p>
            <a:pPr algn="just"/>
            <a:r>
              <a:rPr lang="hu-HU" dirty="0"/>
              <a:t>Április 11-12.:</a:t>
            </a:r>
          </a:p>
          <a:p>
            <a:pPr lvl="1" algn="just"/>
            <a:r>
              <a:rPr lang="hu-HU" dirty="0"/>
              <a:t>Muhi falu közelében ütközet, magyar sereg veresége</a:t>
            </a:r>
          </a:p>
          <a:p>
            <a:pPr lvl="1" algn="just"/>
            <a:r>
              <a:rPr lang="hu-HU" dirty="0"/>
              <a:t>Fosztogatás, gyilkolás</a:t>
            </a:r>
          </a:p>
          <a:p>
            <a:pPr algn="just"/>
            <a:r>
              <a:rPr lang="hu-HU" dirty="0"/>
              <a:t>Tatárok a Dunántúlt is elérhetik a befagyott Duna miatt.</a:t>
            </a:r>
          </a:p>
          <a:p>
            <a:pPr algn="just"/>
            <a:r>
              <a:rPr lang="hu-HU" dirty="0"/>
              <a:t>Március: Tatárok kivonulnak</a:t>
            </a:r>
          </a:p>
          <a:p>
            <a:pPr lvl="1" algn="just"/>
            <a:r>
              <a:rPr lang="hu-HU" dirty="0"/>
              <a:t>Lehetséges okok:</a:t>
            </a:r>
          </a:p>
          <a:p>
            <a:pPr lvl="2" algn="just"/>
            <a:r>
              <a:rPr lang="hu-HU" dirty="0"/>
              <a:t>Kánválasztás</a:t>
            </a:r>
          </a:p>
          <a:p>
            <a:pPr lvl="2" algn="just"/>
            <a:r>
              <a:rPr lang="hu-HU" dirty="0"/>
              <a:t>Időjárás változás</a:t>
            </a:r>
          </a:p>
          <a:p>
            <a:pPr algn="just"/>
            <a:endParaRPr lang="hu-HU" dirty="0"/>
          </a:p>
        </p:txBody>
      </p:sp>
      <p:pic>
        <p:nvPicPr>
          <p:cNvPr id="1026" name="Picture 2" descr="Történelem 9. – V. A MAGYARSÁG TÖRTÉNETE A KEZDETEKTŐL 1490-IG – 43. A  tatárjárás és az utolsó Árpádok">
            <a:extLst>
              <a:ext uri="{FF2B5EF4-FFF2-40B4-BE49-F238E27FC236}">
                <a16:creationId xmlns:a16="http://schemas.microsoft.com/office/drawing/2014/main" id="{8544C987-168C-46ED-B338-945EA5BDB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60" y="1640099"/>
            <a:ext cx="4283810" cy="3640156"/>
          </a:xfrm>
          <a:prstGeom prst="roundRect">
            <a:avLst>
              <a:gd name="adj" fmla="val 3489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1E57C80D-93B1-4E1E-A51B-AF8C25DEC4B0}"/>
              </a:ext>
            </a:extLst>
          </p:cNvPr>
          <p:cNvSpPr txBox="1"/>
          <p:nvPr/>
        </p:nvSpPr>
        <p:spPr>
          <a:xfrm>
            <a:off x="7874671" y="5297033"/>
            <a:ext cx="383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 tatárjárás szakaszai Magyarországon</a:t>
            </a:r>
          </a:p>
        </p:txBody>
      </p:sp>
    </p:spTree>
    <p:extLst>
      <p:ext uri="{BB962C8B-B14F-4D97-AF65-F5344CB8AC3E}">
        <p14:creationId xmlns:p14="http://schemas.microsoft.com/office/powerpoint/2010/main" val="329070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59F9F4-BCE7-463A-8DB8-778C254A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Az ország újjáépítése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161EA2-E6EC-4B8F-A604-B57CF9F2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066"/>
            <a:ext cx="7584347" cy="5032375"/>
          </a:xfrm>
        </p:spPr>
        <p:txBody>
          <a:bodyPr>
            <a:normAutofit fontScale="92500"/>
          </a:bodyPr>
          <a:lstStyle/>
          <a:p>
            <a:r>
              <a:rPr lang="hu-HU" dirty="0"/>
              <a:t>IV. Béla: birtokadományozások, szigorú feltételek.</a:t>
            </a:r>
          </a:p>
          <a:p>
            <a:r>
              <a:rPr lang="hu-HU" dirty="0"/>
              <a:t>Nemesek feladata: kővárak építése, hadsereg fenntartása.</a:t>
            </a:r>
          </a:p>
          <a:p>
            <a:pPr algn="just"/>
            <a:r>
              <a:rPr lang="hu-HU" dirty="0"/>
              <a:t>Városok: kőfalak építése, adó fizetése a királynak.</a:t>
            </a:r>
          </a:p>
          <a:p>
            <a:r>
              <a:rPr lang="hu-HU" dirty="0"/>
              <a:t>Szabad királyi városok: polgárjogok, </a:t>
            </a:r>
            <a:r>
              <a:rPr lang="hu-HU" dirty="0" err="1"/>
              <a:t>bírák</a:t>
            </a:r>
            <a:r>
              <a:rPr lang="hu-HU" dirty="0"/>
              <a:t> ítélkeznek.</a:t>
            </a:r>
          </a:p>
          <a:p>
            <a:r>
              <a:rPr lang="hu-HU" dirty="0"/>
              <a:t>Külföldi "munkaerő" kedvezmények: adómentesség, földterületek biztosítása.</a:t>
            </a:r>
          </a:p>
          <a:p>
            <a:r>
              <a:rPr lang="hu-HU" dirty="0"/>
              <a:t>Kunok letelepítése: nagy lakatlan földterületek.</a:t>
            </a:r>
          </a:p>
          <a:p>
            <a:r>
              <a:rPr lang="hu-HU" dirty="0"/>
              <a:t>A tatárjárást isteni büntetésként értelmezte.</a:t>
            </a:r>
          </a:p>
          <a:p>
            <a:r>
              <a:rPr lang="hu-HU" dirty="0"/>
              <a:t>Lányát, Margitot, apácának adja.</a:t>
            </a:r>
          </a:p>
          <a:p>
            <a:r>
              <a:rPr lang="hu-HU" dirty="0"/>
              <a:t>Margit-szigeti kolostor építése.</a:t>
            </a:r>
          </a:p>
        </p:txBody>
      </p:sp>
      <p:pic>
        <p:nvPicPr>
          <p:cNvPr id="4098" name="Picture 2" descr="Történelem 5. - V. Árpád népe - 47. Az ország újjáépítése a tatárjárás után">
            <a:extLst>
              <a:ext uri="{FF2B5EF4-FFF2-40B4-BE49-F238E27FC236}">
                <a16:creationId xmlns:a16="http://schemas.microsoft.com/office/drawing/2014/main" id="{F66C586D-2D9E-4C51-AE5B-096639E6E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31" y="1825624"/>
            <a:ext cx="3691396" cy="304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1627629-665E-45DD-A79D-5602CB5EEFEA}"/>
              </a:ext>
            </a:extLst>
          </p:cNvPr>
          <p:cNvSpPr txBox="1"/>
          <p:nvPr/>
        </p:nvSpPr>
        <p:spPr>
          <a:xfrm>
            <a:off x="9007948" y="4841161"/>
            <a:ext cx="229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 tatárjárás pusztítása</a:t>
            </a:r>
          </a:p>
        </p:txBody>
      </p:sp>
    </p:spTree>
    <p:extLst>
      <p:ext uri="{BB962C8B-B14F-4D97-AF65-F5344CB8AC3E}">
        <p14:creationId xmlns:p14="http://schemas.microsoft.com/office/powerpoint/2010/main" val="393681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219</Words>
  <Application>Microsoft Office PowerPoint</Application>
  <PresentationFormat>Szélesvásznú</PresentationFormat>
  <Paragraphs>36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Az Aranybulla. A tatárjárás és az ország újjáépítése IV. Béla idején</vt:lpstr>
      <vt:lpstr>Az Aranybulla</vt:lpstr>
      <vt:lpstr>IV. Béla </vt:lpstr>
      <vt:lpstr>Tatárjárás</vt:lpstr>
      <vt:lpstr>Az ország újjáépítése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25</cp:revision>
  <dcterms:created xsi:type="dcterms:W3CDTF">2024-03-05T10:47:23Z</dcterms:created>
  <dcterms:modified xsi:type="dcterms:W3CDTF">2024-03-07T11:14:47Z</dcterms:modified>
</cp:coreProperties>
</file>