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E30D59-7ABF-49B0-9896-E09D2EE0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1739C22-7403-45F4-B37B-B7476EF63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E09CA9A-C476-462D-A784-B7DA14E34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812C8C0-8C97-43E6-80F3-99F843CD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2331547-D7D4-47CF-992C-774702B73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089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718EDF-4C4B-43F1-9E5D-82F2395D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3E0C04A-D22D-47C8-AAEE-92954ED77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D776491-205F-4909-885B-D98B8BC6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E64A6B5-810E-4644-92CC-8F87547A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69DD062-F23A-47C3-A120-68FB4D1C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509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949DBB6-8F07-49E1-B2C7-CF55421BE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ED5C19C-C2C6-4D81-9500-645A3FAAD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199324F-D3F7-4A45-BA08-5176039D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777C4BE-0F5B-437C-9351-71651860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99EF3EB-BFA6-4732-81D7-FE66F089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645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9DCB9C-CBC9-4DF5-A51D-E5A27DF8A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BDD631-DF2F-458C-91F8-2C951AAD5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1706322-DB83-426B-B5C2-D04A3986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2BD4709-F38A-4173-9BA4-A036168F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DA3F79C-05DC-4F00-9CD4-BE1793AB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961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15DF5F-382E-460D-AFAD-1A680E32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028BDF3-6063-40CF-90AD-E5C3071A2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ACD1B73-65B9-4FD0-A5FE-6066D107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B7150E-41F5-4D15-807F-87FACA5F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7BB3201-744E-481F-B39B-7C18F31E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79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ECD6A3-F6E8-4E31-94B8-0B50C1EE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ED23DD-9AA8-4805-B522-1C91D0A05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F40E6CA-3223-4349-9B54-293E8616B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AD0D5F3-9502-4F82-BD20-4F72C927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9823DDF-F41D-4F28-B7BA-C9C81E51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9CDEE26-DA5E-4E1D-88F6-F4F93041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437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350E00-ECEE-4030-8848-B619A578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2D598FE-3D23-4617-96AE-26D0F9379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F94CD8B-BD07-4802-A66D-554F66AD3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2007740-AA34-40DB-89AB-BED06BD71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2742411-984B-4D05-B902-278F7411F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2F9AE94-230C-40AB-A5A9-2624FFB7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04B97AB-1586-4F66-A570-582B4C6B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47DC29E-3ED4-4EC1-9C3D-8A511776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587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04BF0E-2E3C-49F5-9404-2BA6F547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76FE0D9-4DD8-44BB-B8DA-998190B3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26C9097-BD1E-47FA-BCAA-CA77241D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A90F742-83D9-48B8-83ED-1F0572A0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997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407828B-2D3F-4100-ABBA-F4FC4D5C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D9125DA-C138-4C36-BEA1-E694664F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B632A80-94AB-4CC8-B90F-84E06696A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965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429261-40A8-4564-B129-F73C12D2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ACA12E-70F3-483B-9009-05D771CA0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B90F626-0EDE-4731-BA8A-73F3BC655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D5D584D-6304-455E-8E01-B9D2C3E5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19ACDFD-1F2A-492B-909B-1F8E7B76B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74CA0CD-6208-48BF-9982-2CBF9EE0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423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D53902-693C-4330-AF9A-966F68207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939254B-ED6B-431E-8157-5840C6BFF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A25235C-CF0C-4FA3-9594-7E2ADCFC1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FD9C717-631B-434E-B5FD-34D6CE27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04CD5D2-7000-4904-A654-E33A186F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C5494DE-B180-4B10-B970-415B1C22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192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135F427-E272-4729-ABA2-49FA18155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31F4922-CD93-4F99-9EC1-553BF005D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BE57278-7FBB-432D-941C-069B54973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5420F50-C6B2-4202-82BE-CD94F4363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31C2B35-CDF3-4AA5-BA10-9EC43CC22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804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C796EC-0E94-497E-A7F7-D0FF5CED5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19566"/>
            <a:ext cx="12192000" cy="1618867"/>
          </a:xfrm>
        </p:spPr>
        <p:txBody>
          <a:bodyPr>
            <a:normAutofit/>
          </a:bodyPr>
          <a:lstStyle/>
          <a:p>
            <a:r>
              <a:rPr lang="hu-HU" sz="5400" b="1" dirty="0"/>
              <a:t>Az egyház szerepe a középkori művelődésben és a mindennapokban</a:t>
            </a:r>
          </a:p>
        </p:txBody>
      </p:sp>
    </p:spTree>
    <p:extLst>
      <p:ext uri="{BB962C8B-B14F-4D97-AF65-F5344CB8AC3E}">
        <p14:creationId xmlns:p14="http://schemas.microsoft.com/office/powerpoint/2010/main" val="203101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E091D4-D461-4889-8C7F-F433B3E7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Előzmények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124240-E310-4235-B1CB-92A408E77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hu-HU" dirty="0"/>
              <a:t>A Nyugatrómai Birodalom után germán királyságok jöttek létre, ahol kezdetben a pogány hitvilág volt elterjedt.</a:t>
            </a:r>
          </a:p>
          <a:p>
            <a:r>
              <a:rPr lang="hu-HU" dirty="0"/>
              <a:t>A hittérítő papok hatására és erőszakkal Európa áttért a kereszténységre.</a:t>
            </a:r>
          </a:p>
        </p:txBody>
      </p:sp>
      <p:pic>
        <p:nvPicPr>
          <p:cNvPr id="2050" name="Picture 2" descr="Megmondom: Miért lett sikeres a kereszténység (2) - térítés, kapcsolati  háló és kizárólagosság">
            <a:extLst>
              <a:ext uri="{FF2B5EF4-FFF2-40B4-BE49-F238E27FC236}">
                <a16:creationId xmlns:a16="http://schemas.microsoft.com/office/drawing/2014/main" id="{DC806842-CB76-46CF-A7E1-00F7D92A0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0"/>
            <a:ext cx="47625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64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E091D4-D461-4889-8C7F-F433B3E7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Az egyház jellemzése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124240-E310-4235-B1CB-92A408E77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661558" cy="4351338"/>
          </a:xfrm>
        </p:spPr>
        <p:txBody>
          <a:bodyPr/>
          <a:lstStyle/>
          <a:p>
            <a:r>
              <a:rPr lang="hu-HU" dirty="0"/>
              <a:t>Templomok építése földesurak által; jobbágyok tizedadót fizettek az egyháznak.</a:t>
            </a:r>
          </a:p>
          <a:p>
            <a:r>
              <a:rPr lang="hu-HU" dirty="0"/>
              <a:t>Vasárnaponként kötelező mise; munkamentes napok.</a:t>
            </a:r>
          </a:p>
          <a:p>
            <a:r>
              <a:rPr lang="hu-HU" dirty="0"/>
              <a:t>Hierarchia: plébánosok, főpapok, pápa.</a:t>
            </a:r>
          </a:p>
          <a:p>
            <a:r>
              <a:rPr lang="hu-HU" dirty="0"/>
              <a:t>Szerzetesek életmódja: kolostorok, munka és imádság.</a:t>
            </a:r>
          </a:p>
          <a:p>
            <a:r>
              <a:rPr lang="hu-HU" dirty="0"/>
              <a:t>Tudás elérhetősége csak papoknak.</a:t>
            </a:r>
          </a:p>
          <a:p>
            <a:r>
              <a:rPr lang="hu-HU" dirty="0"/>
              <a:t>Egyházi bíróságok; szentek és eretnekek.</a:t>
            </a:r>
          </a:p>
        </p:txBody>
      </p:sp>
      <p:pic>
        <p:nvPicPr>
          <p:cNvPr id="3074" name="Picture 2" descr="Történelem 9. – V. A MAGYARSÁG TÖRTÉNETE A KEZDETEKTŐL 1490-IG – 40. A  Magyar Királyság első évszázada">
            <a:extLst>
              <a:ext uri="{FF2B5EF4-FFF2-40B4-BE49-F238E27FC236}">
                <a16:creationId xmlns:a16="http://schemas.microsoft.com/office/drawing/2014/main" id="{AC6476DB-4A70-4068-8426-8093D0DFD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372" y="1825625"/>
            <a:ext cx="3845872" cy="3059699"/>
          </a:xfrm>
          <a:prstGeom prst="roundRect">
            <a:avLst>
              <a:gd name="adj" fmla="val 5571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629E935B-6F32-4D80-A35C-9013441742D1}"/>
              </a:ext>
            </a:extLst>
          </p:cNvPr>
          <p:cNvSpPr txBox="1"/>
          <p:nvPr/>
        </p:nvSpPr>
        <p:spPr>
          <a:xfrm>
            <a:off x="8283576" y="4902102"/>
            <a:ext cx="2865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Az egyház hierarchiája</a:t>
            </a:r>
          </a:p>
          <a:p>
            <a:pPr algn="ctr"/>
            <a:r>
              <a:rPr lang="hu-HU" i="1" dirty="0"/>
              <a:t>a középkori Magyarországon</a:t>
            </a:r>
          </a:p>
        </p:txBody>
      </p:sp>
    </p:spTree>
    <p:extLst>
      <p:ext uri="{BB962C8B-B14F-4D97-AF65-F5344CB8AC3E}">
        <p14:creationId xmlns:p14="http://schemas.microsoft.com/office/powerpoint/2010/main" val="10174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E091D4-D461-4889-8C7F-F433B3E7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Az egyház művészete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124240-E310-4235-B1CB-92A408E77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hu-HU" dirty="0"/>
              <a:t>Román és gótikus stílusok jellemzik az építészetet.</a:t>
            </a:r>
          </a:p>
          <a:p>
            <a:r>
              <a:rPr lang="hu-HU" dirty="0"/>
              <a:t>Román:</a:t>
            </a:r>
          </a:p>
          <a:p>
            <a:pPr lvl="1"/>
            <a:r>
              <a:rPr lang="hu-HU" dirty="0"/>
              <a:t>Vaskos falak</a:t>
            </a:r>
          </a:p>
          <a:p>
            <a:pPr lvl="1"/>
            <a:r>
              <a:rPr lang="hu-HU" dirty="0"/>
              <a:t>Védelmi funkció</a:t>
            </a:r>
          </a:p>
          <a:p>
            <a:r>
              <a:rPr lang="hu-HU" dirty="0"/>
              <a:t>Gótika:</a:t>
            </a:r>
          </a:p>
          <a:p>
            <a:pPr lvl="1"/>
            <a:r>
              <a:rPr lang="hu-HU" dirty="0"/>
              <a:t>Pompásabb</a:t>
            </a:r>
          </a:p>
          <a:p>
            <a:pPr lvl="1"/>
            <a:r>
              <a:rPr lang="hu-HU" dirty="0"/>
              <a:t>Díszes üvegablakok</a:t>
            </a:r>
          </a:p>
          <a:p>
            <a:pPr lvl="1"/>
            <a:r>
              <a:rPr lang="hu-HU" dirty="0"/>
              <a:t>Magas tornyok</a:t>
            </a:r>
          </a:p>
          <a:p>
            <a:r>
              <a:rPr lang="hu-HU" dirty="0"/>
              <a:t>Zenében is jelentős hatása: gregorián énekstílus.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270BFC6-37BB-4AFD-9E29-765B5DD40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226" y="1730536"/>
            <a:ext cx="3058860" cy="3534879"/>
          </a:xfrm>
          <a:prstGeom prst="roundRect">
            <a:avLst>
              <a:gd name="adj" fmla="val 6516"/>
            </a:avLst>
          </a:prstGeom>
          <a:ln>
            <a:solidFill>
              <a:schemeClr val="accent4">
                <a:lumMod val="75000"/>
              </a:schemeClr>
            </a:solidFill>
          </a:ln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B2629FC4-FDE6-4D10-B7D8-8CBA7912880D}"/>
              </a:ext>
            </a:extLst>
          </p:cNvPr>
          <p:cNvSpPr txBox="1"/>
          <p:nvPr/>
        </p:nvSpPr>
        <p:spPr>
          <a:xfrm>
            <a:off x="8967060" y="5279844"/>
            <a:ext cx="257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A romantikus és a gótikus</a:t>
            </a:r>
          </a:p>
          <a:p>
            <a:pPr algn="ctr"/>
            <a:r>
              <a:rPr lang="hu-HU" i="1" dirty="0"/>
              <a:t>stílus összehasonlítása</a:t>
            </a:r>
          </a:p>
        </p:txBody>
      </p:sp>
    </p:spTree>
    <p:extLst>
      <p:ext uri="{BB962C8B-B14F-4D97-AF65-F5344CB8AC3E}">
        <p14:creationId xmlns:p14="http://schemas.microsoft.com/office/powerpoint/2010/main" val="344774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E091D4-D461-4889-8C7F-F433B3E72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A középkori kereskedelem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124240-E310-4235-B1CB-92A408E77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827519" cy="4351338"/>
          </a:xfrm>
        </p:spPr>
        <p:txBody>
          <a:bodyPr/>
          <a:lstStyle/>
          <a:p>
            <a:pPr algn="just"/>
            <a:r>
              <a:rPr lang="hu-HU" dirty="0"/>
              <a:t>Távoli kereskedelem: Kínából és más távoli helyekről portékák szállítása hosszú úton.</a:t>
            </a:r>
          </a:p>
          <a:p>
            <a:pPr algn="just"/>
            <a:r>
              <a:rPr lang="hu-HU" dirty="0"/>
              <a:t>Vásárok a városokban, vasárnapokon.</a:t>
            </a:r>
          </a:p>
          <a:p>
            <a:pPr algn="just"/>
            <a:r>
              <a:rPr lang="hu-HU" dirty="0"/>
              <a:t>Árumegállító jogok:</a:t>
            </a:r>
          </a:p>
          <a:p>
            <a:pPr lvl="1" algn="just"/>
            <a:r>
              <a:rPr lang="hu-HU" dirty="0"/>
              <a:t>Városok szabják meg az árakat.</a:t>
            </a:r>
          </a:p>
        </p:txBody>
      </p:sp>
      <p:grpSp>
        <p:nvGrpSpPr>
          <p:cNvPr id="10" name="Csoportba foglalás 9">
            <a:extLst>
              <a:ext uri="{FF2B5EF4-FFF2-40B4-BE49-F238E27FC236}">
                <a16:creationId xmlns:a16="http://schemas.microsoft.com/office/drawing/2014/main" id="{9B8F3AC3-D67F-469D-8F71-7C17BB06E352}"/>
              </a:ext>
            </a:extLst>
          </p:cNvPr>
          <p:cNvGrpSpPr/>
          <p:nvPr/>
        </p:nvGrpSpPr>
        <p:grpSpPr>
          <a:xfrm>
            <a:off x="4549000" y="3769951"/>
            <a:ext cx="5157787" cy="2630321"/>
            <a:chOff x="6818497" y="591589"/>
            <a:chExt cx="5157787" cy="2630321"/>
          </a:xfrm>
        </p:grpSpPr>
        <p:sp>
          <p:nvSpPr>
            <p:cNvPr id="4" name="Szöveg helye 2">
              <a:extLst>
                <a:ext uri="{FF2B5EF4-FFF2-40B4-BE49-F238E27FC236}">
                  <a16:creationId xmlns:a16="http://schemas.microsoft.com/office/drawing/2014/main" id="{CB6A6B46-2F38-4AF5-B554-2A3AFDB17713}"/>
                </a:ext>
              </a:extLst>
            </p:cNvPr>
            <p:cNvSpPr txBox="1">
              <a:spLocks/>
            </p:cNvSpPr>
            <p:nvPr/>
          </p:nvSpPr>
          <p:spPr>
            <a:xfrm>
              <a:off x="6818497" y="591589"/>
              <a:ext cx="5157787" cy="82391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hu-HU" sz="2400" b="1" u="sng" dirty="0" err="1">
                  <a:solidFill>
                    <a:schemeClr val="accent4">
                      <a:lumMod val="75000"/>
                    </a:schemeClr>
                  </a:solidFill>
                </a:rPr>
                <a:t>Hanza</a:t>
              </a:r>
              <a:r>
                <a:rPr lang="hu-HU" sz="2400" b="1" u="sng" dirty="0">
                  <a:solidFill>
                    <a:schemeClr val="accent4">
                      <a:lumMod val="75000"/>
                    </a:schemeClr>
                  </a:solidFill>
                </a:rPr>
                <a:t> kereskedelem</a:t>
              </a:r>
            </a:p>
          </p:txBody>
        </p:sp>
        <p:pic>
          <p:nvPicPr>
            <p:cNvPr id="5" name="Tartalom helye 7">
              <a:extLst>
                <a:ext uri="{FF2B5EF4-FFF2-40B4-BE49-F238E27FC236}">
                  <a16:creationId xmlns:a16="http://schemas.microsoft.com/office/drawing/2014/main" id="{44B8FA3A-BC91-4442-B8EA-FC8FE5B2A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7391" y="1061910"/>
              <a:ext cx="2880000" cy="2160000"/>
            </a:xfrm>
            <a:prstGeom prst="roundRect">
              <a:avLst>
                <a:gd name="adj" fmla="val 5738"/>
              </a:avLst>
            </a:prstGeom>
            <a:ln>
              <a:solidFill>
                <a:schemeClr val="accent4">
                  <a:lumMod val="75000"/>
                </a:schemeClr>
              </a:solidFill>
            </a:ln>
          </p:spPr>
        </p:pic>
      </p:grpSp>
      <p:grpSp>
        <p:nvGrpSpPr>
          <p:cNvPr id="11" name="Csoportba foglalás 10">
            <a:extLst>
              <a:ext uri="{FF2B5EF4-FFF2-40B4-BE49-F238E27FC236}">
                <a16:creationId xmlns:a16="http://schemas.microsoft.com/office/drawing/2014/main" id="{49E8F97F-3809-4916-8E6F-DBA4B8E7D68F}"/>
              </a:ext>
            </a:extLst>
          </p:cNvPr>
          <p:cNvGrpSpPr/>
          <p:nvPr/>
        </p:nvGrpSpPr>
        <p:grpSpPr>
          <a:xfrm>
            <a:off x="7854986" y="3764689"/>
            <a:ext cx="5183188" cy="2635583"/>
            <a:chOff x="6881138" y="3746194"/>
            <a:chExt cx="5183188" cy="2635583"/>
          </a:xfrm>
        </p:grpSpPr>
        <p:sp>
          <p:nvSpPr>
            <p:cNvPr id="6" name="Szöveg helye 4">
              <a:extLst>
                <a:ext uri="{FF2B5EF4-FFF2-40B4-BE49-F238E27FC236}">
                  <a16:creationId xmlns:a16="http://schemas.microsoft.com/office/drawing/2014/main" id="{17A7DC8E-7430-4DC8-BFAC-3537EADED977}"/>
                </a:ext>
              </a:extLst>
            </p:cNvPr>
            <p:cNvSpPr txBox="1">
              <a:spLocks/>
            </p:cNvSpPr>
            <p:nvPr/>
          </p:nvSpPr>
          <p:spPr>
            <a:xfrm>
              <a:off x="6881138" y="3746194"/>
              <a:ext cx="5183188" cy="823912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hu-HU" sz="2400" b="1" u="sng" dirty="0">
                  <a:solidFill>
                    <a:schemeClr val="accent4">
                      <a:lumMod val="75000"/>
                    </a:schemeClr>
                  </a:solidFill>
                </a:rPr>
                <a:t>Levantei útvonal</a:t>
              </a:r>
            </a:p>
          </p:txBody>
        </p:sp>
        <p:pic>
          <p:nvPicPr>
            <p:cNvPr id="7" name="Tartalom helye 9">
              <a:extLst>
                <a:ext uri="{FF2B5EF4-FFF2-40B4-BE49-F238E27FC236}">
                  <a16:creationId xmlns:a16="http://schemas.microsoft.com/office/drawing/2014/main" id="{B50BB333-7F2E-4D8A-B01D-38B1D1347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073" y="4221777"/>
              <a:ext cx="2729318" cy="2160000"/>
            </a:xfrm>
            <a:prstGeom prst="roundRect">
              <a:avLst>
                <a:gd name="adj" fmla="val 5511"/>
              </a:avLst>
            </a:prstGeom>
            <a:ln>
              <a:solidFill>
                <a:schemeClr val="accent4">
                  <a:lumMod val="75000"/>
                </a:schemeClr>
              </a:solidFill>
            </a:ln>
          </p:spPr>
        </p:pic>
      </p:grpSp>
      <p:grpSp>
        <p:nvGrpSpPr>
          <p:cNvPr id="8" name="Csoportba foglalás 7">
            <a:extLst>
              <a:ext uri="{FF2B5EF4-FFF2-40B4-BE49-F238E27FC236}">
                <a16:creationId xmlns:a16="http://schemas.microsoft.com/office/drawing/2014/main" id="{372F2E02-271E-463B-921E-B778B482F497}"/>
              </a:ext>
            </a:extLst>
          </p:cNvPr>
          <p:cNvGrpSpPr/>
          <p:nvPr/>
        </p:nvGrpSpPr>
        <p:grpSpPr>
          <a:xfrm>
            <a:off x="6628051" y="512495"/>
            <a:ext cx="5183188" cy="2626260"/>
            <a:chOff x="2640866" y="4001294"/>
            <a:chExt cx="5183188" cy="2626260"/>
          </a:xfrm>
        </p:grpSpPr>
        <p:pic>
          <p:nvPicPr>
            <p:cNvPr id="1026" name="Picture 2" descr="The Silk Road: The Route That Made the World - The New York Times">
              <a:extLst>
                <a:ext uri="{FF2B5EF4-FFF2-40B4-BE49-F238E27FC236}">
                  <a16:creationId xmlns:a16="http://schemas.microsoft.com/office/drawing/2014/main" id="{1300A056-29AC-4AD4-B830-8388027031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1960" y="4467554"/>
              <a:ext cx="2961000" cy="2160000"/>
            </a:xfrm>
            <a:prstGeom prst="roundRect">
              <a:avLst>
                <a:gd name="adj" fmla="val 5589"/>
              </a:avLst>
            </a:prstGeom>
            <a:noFill/>
            <a:ln>
              <a:solidFill>
                <a:schemeClr val="accent4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Szöveg helye 4">
              <a:extLst>
                <a:ext uri="{FF2B5EF4-FFF2-40B4-BE49-F238E27FC236}">
                  <a16:creationId xmlns:a16="http://schemas.microsoft.com/office/drawing/2014/main" id="{305CA855-9C65-4B6E-A76C-B14BA29BA41D}"/>
                </a:ext>
              </a:extLst>
            </p:cNvPr>
            <p:cNvSpPr txBox="1">
              <a:spLocks/>
            </p:cNvSpPr>
            <p:nvPr/>
          </p:nvSpPr>
          <p:spPr>
            <a:xfrm>
              <a:off x="2640866" y="4001294"/>
              <a:ext cx="5183188" cy="823912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hu-HU" sz="2400" b="1" u="sng" dirty="0">
                  <a:solidFill>
                    <a:schemeClr val="accent4">
                      <a:lumMod val="75000"/>
                    </a:schemeClr>
                  </a:solidFill>
                </a:rPr>
                <a:t>Selyemút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4798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169</Words>
  <Application>Microsoft Office PowerPoint</Application>
  <PresentationFormat>Szélesvásznú</PresentationFormat>
  <Paragraphs>33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Az egyház szerepe a középkori művelődésben és a mindennapokban</vt:lpstr>
      <vt:lpstr>Előzmények</vt:lpstr>
      <vt:lpstr>Az egyház jellemzése</vt:lpstr>
      <vt:lpstr>Az egyház művészete</vt:lpstr>
      <vt:lpstr>A középkori kereskedelem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user</cp:lastModifiedBy>
  <cp:revision>19</cp:revision>
  <dcterms:created xsi:type="dcterms:W3CDTF">2024-03-05T10:47:23Z</dcterms:created>
  <dcterms:modified xsi:type="dcterms:W3CDTF">2024-03-06T09:59:13Z</dcterms:modified>
</cp:coreProperties>
</file>