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961"/>
            <a:ext cx="9144000" cy="90807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80"/>
            <a:ext cx="9144000" cy="1139840"/>
          </a:xfrm>
        </p:spPr>
        <p:txBody>
          <a:bodyPr>
            <a:normAutofit fontScale="90000"/>
          </a:bodyPr>
          <a:lstStyle/>
          <a:p>
            <a:r>
              <a:rPr lang="hu-HU" dirty="0"/>
              <a:t>Demográfiai változások, a nemzetiségi arányok alakulása</a:t>
            </a:r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BABFA-8300-481C-8178-DE02C5D7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8" y="365125"/>
            <a:ext cx="11068051" cy="1325563"/>
          </a:xfrm>
        </p:spPr>
        <p:txBody>
          <a:bodyPr/>
          <a:lstStyle/>
          <a:p>
            <a:r>
              <a:rPr lang="hu-HU" dirty="0"/>
              <a:t>Magyarország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485D42-F11A-4536-A5A4-B59A1003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25624"/>
            <a:ext cx="11706225" cy="4899025"/>
          </a:xfrm>
        </p:spPr>
        <p:txBody>
          <a:bodyPr/>
          <a:lstStyle/>
          <a:p>
            <a:r>
              <a:rPr lang="hu-HU" i="1" dirty="0"/>
              <a:t>Előzménye:</a:t>
            </a:r>
            <a:r>
              <a:rPr lang="hu-HU" dirty="0"/>
              <a:t> 1711. Szatmári béke </a:t>
            </a:r>
            <a:br>
              <a:rPr lang="hu-HU" dirty="0"/>
            </a:br>
            <a:r>
              <a:rPr lang="hu-HU" dirty="0"/>
              <a:t>-&gt; megkezdődik Magyarország beolvasztása</a:t>
            </a:r>
          </a:p>
          <a:p>
            <a:r>
              <a:rPr lang="hu-HU" b="1" i="1" dirty="0"/>
              <a:t>III. Károly </a:t>
            </a:r>
            <a:r>
              <a:rPr lang="hu-HU" dirty="0"/>
              <a:t>trónra kerül -&gt; Magyarország újjáépítése</a:t>
            </a:r>
          </a:p>
          <a:p>
            <a:r>
              <a:rPr lang="hu-HU" dirty="0"/>
              <a:t>Célja Magyarországot a Habsburg Birodalomba </a:t>
            </a:r>
            <a:br>
              <a:rPr lang="hu-HU" dirty="0"/>
            </a:br>
            <a:r>
              <a:rPr lang="hu-HU" dirty="0"/>
              <a:t>olvasztása</a:t>
            </a:r>
          </a:p>
          <a:p>
            <a:r>
              <a:rPr lang="hu-HU" dirty="0"/>
              <a:t>Az országot békés módon próbálta irányítani</a:t>
            </a:r>
          </a:p>
          <a:p>
            <a:r>
              <a:rPr lang="hu-HU" dirty="0"/>
              <a:t>Magyarországon rendi dualizmus zajlott</a:t>
            </a:r>
          </a:p>
          <a:p>
            <a:r>
              <a:rPr lang="hu-HU" dirty="0"/>
              <a:t>A </a:t>
            </a:r>
            <a:r>
              <a:rPr lang="hu-HU" b="1" i="1" dirty="0"/>
              <a:t>külügy</a:t>
            </a:r>
            <a:r>
              <a:rPr lang="hu-HU" dirty="0"/>
              <a:t>, </a:t>
            </a:r>
            <a:r>
              <a:rPr lang="hu-HU" b="1" i="1" dirty="0"/>
              <a:t>pénzügy</a:t>
            </a:r>
            <a:r>
              <a:rPr lang="hu-HU" dirty="0"/>
              <a:t> és </a:t>
            </a:r>
            <a:r>
              <a:rPr lang="hu-HU" b="1" i="1" dirty="0"/>
              <a:t>hadügy</a:t>
            </a:r>
            <a:r>
              <a:rPr lang="hu-HU" dirty="0"/>
              <a:t> az uralkodó hatáskörébe tartozott</a:t>
            </a:r>
          </a:p>
          <a:p>
            <a:r>
              <a:rPr lang="hu-HU" b="1" i="1" dirty="0"/>
              <a:t>Helytartótanács</a:t>
            </a:r>
            <a:r>
              <a:rPr lang="hu-HU" dirty="0"/>
              <a:t>, belügyi kérdéseket tárgyalt Pozsonyban</a:t>
            </a:r>
          </a:p>
          <a:p>
            <a:r>
              <a:rPr lang="hu-HU" b="1" i="1" dirty="0"/>
              <a:t>Kamara</a:t>
            </a:r>
            <a:r>
              <a:rPr lang="hu-HU" dirty="0"/>
              <a:t>, pénzügyi kérdésekben döntött Bécsben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8B52E6-9FFD-4FC0-B09F-E571ABA7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74" y="365125"/>
            <a:ext cx="3240000" cy="41816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67E3CBE-2A49-4D9C-99CA-794C2F456389}"/>
              </a:ext>
            </a:extLst>
          </p:cNvPr>
          <p:cNvSpPr txBox="1"/>
          <p:nvPr/>
        </p:nvSpPr>
        <p:spPr>
          <a:xfrm>
            <a:off x="9573967" y="4546750"/>
            <a:ext cx="1596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2">
                    <a:lumMod val="50000"/>
                  </a:schemeClr>
                </a:solidFill>
              </a:rPr>
              <a:t>III. Károly</a:t>
            </a:r>
          </a:p>
        </p:txBody>
      </p:sp>
    </p:spTree>
    <p:extLst>
      <p:ext uri="{BB962C8B-B14F-4D97-AF65-F5344CB8AC3E}">
        <p14:creationId xmlns:p14="http://schemas.microsoft.com/office/powerpoint/2010/main" val="3778077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BABFA-8300-481C-8178-DE02C5D7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365125"/>
            <a:ext cx="11068051" cy="1325563"/>
          </a:xfrm>
        </p:spPr>
        <p:txBody>
          <a:bodyPr/>
          <a:lstStyle/>
          <a:p>
            <a:r>
              <a:rPr lang="hu-HU" dirty="0"/>
              <a:t>Magyarország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485D42-F11A-4536-A5A4-B59A1003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25624"/>
            <a:ext cx="7633458" cy="4899025"/>
          </a:xfrm>
        </p:spPr>
        <p:txBody>
          <a:bodyPr/>
          <a:lstStyle/>
          <a:p>
            <a:r>
              <a:rPr lang="hu-HU" b="1" i="1" dirty="0"/>
              <a:t>Országgyűlés</a:t>
            </a:r>
            <a:r>
              <a:rPr lang="hu-HU" dirty="0"/>
              <a:t>, a magyar rendek alá tartozott, de önállóan nem hozhatott törvényeket, csak törvényjavalatokat nyújthatott be</a:t>
            </a:r>
          </a:p>
          <a:p>
            <a:r>
              <a:rPr lang="hu-HU" dirty="0"/>
              <a:t>Az országgyűlés kétkamarás volt</a:t>
            </a:r>
          </a:p>
          <a:p>
            <a:pPr lvl="1"/>
            <a:r>
              <a:rPr lang="hu-HU" b="1" i="1" dirty="0"/>
              <a:t>Felsőtábla</a:t>
            </a:r>
            <a:r>
              <a:rPr lang="hu-HU" dirty="0"/>
              <a:t> - a főpapság és az arisztokrácia személyei </a:t>
            </a:r>
          </a:p>
          <a:p>
            <a:pPr lvl="1"/>
            <a:r>
              <a:rPr lang="hu-HU" b="1" i="1" dirty="0"/>
              <a:t>Alsótábla</a:t>
            </a:r>
            <a:r>
              <a:rPr lang="hu-HU" dirty="0"/>
              <a:t> - a káptalanok követei, királyi városok követei, vármegyei követek</a:t>
            </a:r>
          </a:p>
          <a:p>
            <a:r>
              <a:rPr lang="hu-HU" dirty="0"/>
              <a:t>Az országgyűlés ügymenete lassú és nehézkes volt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1AFDA4B-E655-4B57-A20B-6B11B636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09587"/>
            <a:ext cx="31242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BABFA-8300-481C-8178-DE02C5D7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365125"/>
            <a:ext cx="11068051" cy="1325563"/>
          </a:xfrm>
        </p:spPr>
        <p:txBody>
          <a:bodyPr/>
          <a:lstStyle/>
          <a:p>
            <a:r>
              <a:rPr lang="hu-HU" dirty="0"/>
              <a:t>A népesség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485D42-F11A-4536-A5A4-B59A1003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8" y="1825624"/>
            <a:ext cx="11584673" cy="4899025"/>
          </a:xfrm>
        </p:spPr>
        <p:txBody>
          <a:bodyPr/>
          <a:lstStyle/>
          <a:p>
            <a:r>
              <a:rPr lang="hu-HU" dirty="0"/>
              <a:t>A Török Hódoltság idején, főleg a rablógazdálkodásnak köszönhetően az Alföld jelentős része elnéptelenedett</a:t>
            </a:r>
          </a:p>
          <a:p>
            <a:r>
              <a:rPr lang="hu-HU" dirty="0"/>
              <a:t>Jelentős volt a természeti pusztulás, a megműveletlen szántóföldek elvadultak, az erdőket kivágták </a:t>
            </a:r>
          </a:p>
          <a:p>
            <a:r>
              <a:rPr lang="hu-HU" dirty="0"/>
              <a:t>A sok hadjárat, járvány és éhínség rengeteg ember halálával járt, míg más európai országok lakossága jelentősen nőtt</a:t>
            </a:r>
          </a:p>
          <a:p>
            <a:r>
              <a:rPr lang="hu-HU" dirty="0"/>
              <a:t>A </a:t>
            </a:r>
            <a:r>
              <a:rPr lang="hu-HU" b="1" i="1" dirty="0"/>
              <a:t>demográfiai mélypont </a:t>
            </a:r>
            <a:r>
              <a:rPr lang="hu-HU" dirty="0"/>
              <a:t>1711-ben következett be </a:t>
            </a:r>
          </a:p>
          <a:p>
            <a:r>
              <a:rPr lang="hu-HU" dirty="0"/>
              <a:t>-&gt; megindult a </a:t>
            </a:r>
            <a:r>
              <a:rPr lang="hu-HU" b="1" i="1" dirty="0"/>
              <a:t>betelepedés</a:t>
            </a:r>
            <a:r>
              <a:rPr lang="hu-HU" dirty="0"/>
              <a:t>, ország peremterületiről érkeztek </a:t>
            </a:r>
          </a:p>
          <a:p>
            <a:pPr lvl="1"/>
            <a:r>
              <a:rPr lang="hu-HU" dirty="0"/>
              <a:t>belső vándorlásban főleg a </a:t>
            </a:r>
            <a:r>
              <a:rPr lang="hu-HU" i="1" dirty="0"/>
              <a:t>magyarok és a szlovákok </a:t>
            </a:r>
            <a:r>
              <a:rPr lang="hu-HU" dirty="0"/>
              <a:t>vettek részt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5230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BABFA-8300-481C-8178-DE02C5D7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365125"/>
            <a:ext cx="11068051" cy="1325563"/>
          </a:xfrm>
        </p:spPr>
        <p:txBody>
          <a:bodyPr/>
          <a:lstStyle/>
          <a:p>
            <a:r>
              <a:rPr lang="hu-HU" dirty="0"/>
              <a:t>A népesség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485D42-F11A-4536-A5A4-B59A1003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25624"/>
            <a:ext cx="7586251" cy="4899025"/>
          </a:xfrm>
        </p:spPr>
        <p:txBody>
          <a:bodyPr/>
          <a:lstStyle/>
          <a:p>
            <a:r>
              <a:rPr lang="hu-HU" dirty="0"/>
              <a:t>Megkezdődött a </a:t>
            </a:r>
            <a:r>
              <a:rPr lang="hu-HU" b="1" i="1" dirty="0"/>
              <a:t>bevándorlás</a:t>
            </a:r>
            <a:r>
              <a:rPr lang="hu-HU" dirty="0"/>
              <a:t> folyamata, ami egy </a:t>
            </a:r>
            <a:r>
              <a:rPr lang="hu-HU" i="1" dirty="0"/>
              <a:t>szervezetlen, öntevékenység</a:t>
            </a:r>
            <a:r>
              <a:rPr lang="hu-HU" dirty="0"/>
              <a:t> volt</a:t>
            </a:r>
          </a:p>
          <a:p>
            <a:pPr lvl="1"/>
            <a:r>
              <a:rPr lang="hu-HU" dirty="0"/>
              <a:t>A környező területekről települtek be hazánk határmenti területeire a </a:t>
            </a:r>
            <a:r>
              <a:rPr lang="hu-HU" i="1" dirty="0"/>
              <a:t>szlovákok, románok, ukránok, szlovének, szerbek, horvátok, bosnyákok</a:t>
            </a:r>
          </a:p>
          <a:p>
            <a:r>
              <a:rPr lang="hu-HU" b="1" i="1" dirty="0"/>
              <a:t>szervezett betelepítés </a:t>
            </a:r>
            <a:r>
              <a:rPr lang="hu-HU" dirty="0"/>
              <a:t>volt, amit az udvar hajtott végre annak érdekében, hogy a birodalom adózóinak számát növelhesse</a:t>
            </a:r>
          </a:p>
          <a:p>
            <a:pPr lvl="1"/>
            <a:r>
              <a:rPr lang="hu-HU" i="1" dirty="0"/>
              <a:t>svábok (németek), </a:t>
            </a:r>
            <a:r>
              <a:rPr lang="hu-HU" dirty="0"/>
              <a:t>szétszórva telepítettek le, hogy elősegítség a magyarországi gazdaság fejlődését</a:t>
            </a:r>
          </a:p>
          <a:p>
            <a:r>
              <a:rPr lang="hu-HU" dirty="0"/>
              <a:t>-&gt; A magyarok kissebségbe kerültek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2099DC-57BE-4B3A-9F80-97E24F26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99" y="744115"/>
            <a:ext cx="4320000" cy="53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6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268</Words>
  <Application>Microsoft Office PowerPoint</Application>
  <PresentationFormat>Szélesvásznú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Demográfiai változások, a nemzetiségi arányok alakulása</vt:lpstr>
      <vt:lpstr>Magyarország helyzete</vt:lpstr>
      <vt:lpstr>Magyarország helyzete</vt:lpstr>
      <vt:lpstr>A népesség kérdése</vt:lpstr>
      <vt:lpstr>A népesség kérdése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</cp:revision>
  <dcterms:created xsi:type="dcterms:W3CDTF">2024-03-05T10:57:03Z</dcterms:created>
  <dcterms:modified xsi:type="dcterms:W3CDTF">2024-03-07T11:07:49Z</dcterms:modified>
</cp:coreProperties>
</file>