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E30D59-7ABF-49B0-9896-E09D2EE0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739C22-7403-45F4-B37B-B7476EF63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E09CA9A-C476-462D-A784-B7DA14E3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12C8C0-8C97-43E6-80F3-99F843CD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331547-D7D4-47CF-992C-774702B7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08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718EDF-4C4B-43F1-9E5D-82F2395D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E0C04A-D22D-47C8-AAEE-92954ED77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776491-205F-4909-885B-D98B8BC6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64A6B5-810E-4644-92CC-8F87547A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9DD062-F23A-47C3-A120-68FB4D1C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509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949DBB6-8F07-49E1-B2C7-CF55421BE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ED5C19C-C2C6-4D81-9500-645A3FAAD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99324F-D3F7-4A45-BA08-5176039D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77C4BE-0F5B-437C-9351-71651860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9EF3EB-BFA6-4732-81D7-FE66F089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645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9DCB9C-CBC9-4DF5-A51D-E5A27DF8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BDD631-DF2F-458C-91F8-2C951AAD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1706322-DB83-426B-B5C2-D04A3986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BD4709-F38A-4173-9BA4-A036168F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DA3F79C-05DC-4F00-9CD4-BE1793AB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961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15DF5F-382E-460D-AFAD-1A680E32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028BDF3-6063-40CF-90AD-E5C3071A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CD1B73-65B9-4FD0-A5FE-6066D107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B7150E-41F5-4D15-807F-87FACA5F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7BB3201-744E-481F-B39B-7C18F31E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79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ECD6A3-F6E8-4E31-94B8-0B50C1EE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ED23DD-9AA8-4805-B522-1C91D0A05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F40E6CA-3223-4349-9B54-293E8616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AD0D5F3-9502-4F82-BD20-4F72C927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9823DDF-F41D-4F28-B7BA-C9C81E51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CDEE26-DA5E-4E1D-88F6-F4F93041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437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350E00-ECEE-4030-8848-B619A578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D598FE-3D23-4617-96AE-26D0F9379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F94CD8B-BD07-4802-A66D-554F66AD3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2007740-AA34-40DB-89AB-BED06BD71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2742411-984B-4D05-B902-278F7411F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2F9AE94-230C-40AB-A5A9-2624FFB7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04B97AB-1586-4F66-A570-582B4C6B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47DC29E-3ED4-4EC1-9C3D-8A511776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587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04BF0E-2E3C-49F5-9404-2BA6F547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76FE0D9-4DD8-44BB-B8DA-998190B3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26C9097-BD1E-47FA-BCAA-CA77241D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A90F742-83D9-48B8-83ED-1F0572A0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997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407828B-2D3F-4100-ABBA-F4FC4D5C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D9125DA-C138-4C36-BEA1-E694664F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B632A80-94AB-4CC8-B90F-84E06696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965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429261-40A8-4564-B129-F73C12D2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ACA12E-70F3-483B-9009-05D771CA0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B90F626-0EDE-4731-BA8A-73F3BC655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D5D584D-6304-455E-8E01-B9D2C3E5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19ACDFD-1F2A-492B-909B-1F8E7B76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74CA0CD-6208-48BF-9982-2CBF9EE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423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D53902-693C-4330-AF9A-966F6820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939254B-ED6B-431E-8157-5840C6BFF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A25235C-CF0C-4FA3-9594-7E2ADCFC1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FD9C717-631B-434E-B5FD-34D6CE27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04CD5D2-7000-4904-A654-E33A186F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C5494DE-B180-4B10-B970-415B1C22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192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135F427-E272-4729-ABA2-49FA1815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31F4922-CD93-4F99-9EC1-553BF005D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E57278-7FBB-432D-941C-069B5497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420F50-C6B2-4202-82BE-CD94F4363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1C2B35-CDF3-4AA5-BA10-9EC43CC22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804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C796EC-0E94-497E-A7F7-D0FF5CED5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65884"/>
            <a:ext cx="12192000" cy="3926232"/>
          </a:xfrm>
        </p:spPr>
        <p:txBody>
          <a:bodyPr>
            <a:normAutofit fontScale="90000"/>
          </a:bodyPr>
          <a:lstStyle/>
          <a:p>
            <a:r>
              <a:rPr lang="hu-HU" sz="6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 középkori uradalom jellemző vonásai</a:t>
            </a:r>
            <a:br>
              <a:rPr lang="hu-HU" sz="6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hu-HU" sz="6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(pl. vár, majorság, jobbágytelek).</a:t>
            </a:r>
            <a:br>
              <a:rPr lang="hu-HU" sz="6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hu-HU" sz="6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 mezőgazdasági technika fejlődésének néhány jellemző mozzanata a X-XI. században.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03101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0EA1E9-E217-4DD1-89EE-232A92DED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Előzményei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435B5F-1323-499F-8356-BA319262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5758545" cy="4034000"/>
          </a:xfrm>
        </p:spPr>
        <p:txBody>
          <a:bodyPr>
            <a:normAutofit/>
          </a:bodyPr>
          <a:lstStyle/>
          <a:p>
            <a:pPr algn="just"/>
            <a:r>
              <a:rPr lang="hu-HU" dirty="0"/>
              <a:t>A Középkorban a földterületek a király tulajdonában voltak, és a király adományozott földbirtokokat az embereknek a hűségükért cserébe.</a:t>
            </a:r>
          </a:p>
          <a:p>
            <a:pPr algn="just"/>
            <a:r>
              <a:rPr lang="hu-HU" dirty="0"/>
              <a:t>Ennek eredményeképpen kialakult a feudalizmus rendszere, ahol a király hűségért cserébe földbirtokokat adományozott a hozzá közel állóknak.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51471CB-5D4C-EE5C-D1C4-96859EBDF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610" y="1825625"/>
            <a:ext cx="4621763" cy="3466322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91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D6C27F-AF3B-24E6-153B-6AA674377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Az uradalom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AB8D43-A084-32D6-2F59-65BE24964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13106" cy="4351338"/>
          </a:xfrm>
        </p:spPr>
        <p:txBody>
          <a:bodyPr/>
          <a:lstStyle/>
          <a:p>
            <a:pPr algn="just"/>
            <a:r>
              <a:rPr lang="hu-HU" dirty="0"/>
              <a:t>Az uradalom a földesurak tulajdonába tartozó birtokokat jelenti.</a:t>
            </a:r>
          </a:p>
          <a:p>
            <a:pPr algn="just"/>
            <a:r>
              <a:rPr lang="hu-HU" dirty="0"/>
              <a:t>A földesúr nagy részét parasztoknak adta használatra, akiket jobbágyoknak neveztek.</a:t>
            </a:r>
          </a:p>
          <a:p>
            <a:pPr algn="just"/>
            <a:r>
              <a:rPr lang="hu-HU" dirty="0"/>
              <a:t>A jobbágyoknak saját földterületük volt a falu határában.</a:t>
            </a:r>
          </a:p>
        </p:txBody>
      </p:sp>
      <p:pic>
        <p:nvPicPr>
          <p:cNvPr id="2050" name="Picture 2" descr="A középkori uradalom Diagram | Quizlet">
            <a:extLst>
              <a:ext uri="{FF2B5EF4-FFF2-40B4-BE49-F238E27FC236}">
                <a16:creationId xmlns:a16="http://schemas.microsoft.com/office/drawing/2014/main" id="{DF005390-CA80-1B49-E981-79B321B13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482" y="1401134"/>
            <a:ext cx="3170763" cy="4002833"/>
          </a:xfrm>
          <a:prstGeom prst="roundRect">
            <a:avLst>
              <a:gd name="adj" fmla="val 9899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354DDF1E-9F4A-C0CC-15AB-9AA670CFADB4}"/>
              </a:ext>
            </a:extLst>
          </p:cNvPr>
          <p:cNvSpPr txBox="1"/>
          <p:nvPr/>
        </p:nvSpPr>
        <p:spPr>
          <a:xfrm>
            <a:off x="8189125" y="5441291"/>
            <a:ext cx="250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i="1" dirty="0"/>
              <a:t>Az uradalom részei</a:t>
            </a:r>
          </a:p>
        </p:txBody>
      </p:sp>
    </p:spTree>
    <p:extLst>
      <p:ext uri="{BB962C8B-B14F-4D97-AF65-F5344CB8AC3E}">
        <p14:creationId xmlns:p14="http://schemas.microsoft.com/office/powerpoint/2010/main" val="98645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9206D1-BF82-DA62-6AD2-4FF6798F3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2971" y="482019"/>
            <a:ext cx="5859626" cy="6124056"/>
          </a:xfrm>
        </p:spPr>
        <p:txBody>
          <a:bodyPr>
            <a:normAutofit/>
          </a:bodyPr>
          <a:lstStyle/>
          <a:p>
            <a:pPr algn="just"/>
            <a:r>
              <a:rPr lang="hu-HU" dirty="0"/>
              <a:t>Szolgáltatások és jogok:</a:t>
            </a:r>
          </a:p>
          <a:p>
            <a:pPr lvl="1" algn="just"/>
            <a:r>
              <a:rPr lang="hu-HU" dirty="0"/>
              <a:t>A jobbágyok számos szolgáltatást nyújtottak a földesúrnak cserébe a földhasználatért.</a:t>
            </a:r>
          </a:p>
          <a:p>
            <a:pPr lvl="1" algn="just"/>
            <a:r>
              <a:rPr lang="hu-HU" dirty="0"/>
              <a:t>Ezek közé tartozott a terményadó, a robot és ajándékok bizonyos események alkalmával.</a:t>
            </a:r>
          </a:p>
          <a:p>
            <a:pPr lvl="1" algn="just"/>
            <a:r>
              <a:rPr lang="hu-HU" dirty="0"/>
              <a:t>A földesuraknak több joguk is volt, mint például piactartási és vámjog.</a:t>
            </a:r>
          </a:p>
          <a:p>
            <a:pPr algn="just"/>
            <a:r>
              <a:rPr lang="hu-HU" dirty="0"/>
              <a:t>Közös használatú területek és a vár:</a:t>
            </a:r>
          </a:p>
          <a:p>
            <a:pPr lvl="1" algn="just"/>
            <a:r>
              <a:rPr lang="hu-HU" dirty="0"/>
              <a:t>Az uradalom harmadik része közös használatú területekből állt, mint az erdő vagy a malom.</a:t>
            </a:r>
          </a:p>
          <a:p>
            <a:pPr lvl="1" algn="just"/>
            <a:r>
              <a:rPr lang="hu-HU" dirty="0"/>
              <a:t>A vár jelentős szerepet játszott az uradalom életében, mint a földesúr lakhelye és védelmi központ.</a:t>
            </a:r>
          </a:p>
        </p:txBody>
      </p:sp>
      <p:pic>
        <p:nvPicPr>
          <p:cNvPr id="6" name="Picture 2" descr="Kevesebbet dolgoztak, mint egy mai munkás, mégis sanyarúbb életük volt a  középkori jobbágyoknak - Dívány">
            <a:extLst>
              <a:ext uri="{FF2B5EF4-FFF2-40B4-BE49-F238E27FC236}">
                <a16:creationId xmlns:a16="http://schemas.microsoft.com/office/drawing/2014/main" id="{A3FF32E5-1F47-82C6-AE0F-FD729B6994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1" r="29523"/>
          <a:stretch/>
        </p:blipFill>
        <p:spPr bwMode="auto">
          <a:xfrm>
            <a:off x="0" y="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676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24184-6A98-99D7-9937-684DB7399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DC2BC1-C913-8B26-05C2-4AD21053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>
                <a:solidFill>
                  <a:schemeClr val="accent5">
                    <a:lumMod val="75000"/>
                  </a:schemeClr>
                </a:solidFill>
              </a:rPr>
              <a:t>A mezőgazdaság fejlődése</a:t>
            </a:r>
            <a:endParaRPr lang="hu-H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DC701D-9B32-2485-BBE6-5BF092223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484706" cy="4855094"/>
          </a:xfrm>
        </p:spPr>
        <p:txBody>
          <a:bodyPr>
            <a:normAutofit/>
          </a:bodyPr>
          <a:lstStyle/>
          <a:p>
            <a:pPr algn="just"/>
            <a:r>
              <a:rPr lang="hu-HU" dirty="0"/>
              <a:t>A kétnyomásos gazdálkodás kezdetben dominált, amelyben a földeket két részre osztották.</a:t>
            </a:r>
          </a:p>
          <a:p>
            <a:pPr lvl="1" algn="just"/>
            <a:r>
              <a:rPr lang="hu-HU" dirty="0"/>
              <a:t>Ez hamarosan átment a háromnyomásos módszerbe, amely hatékonyabbá tette a földhasználatot.</a:t>
            </a:r>
          </a:p>
          <a:p>
            <a:pPr lvl="1" algn="just"/>
            <a:r>
              <a:rPr lang="hu-HU" dirty="0"/>
              <a:t>A jobbágyok az állatokat, mint ökrök és lovak, használták a mezőgazdasági munkákhoz.</a:t>
            </a:r>
          </a:p>
          <a:p>
            <a:pPr algn="just"/>
            <a:r>
              <a:rPr lang="hu-HU" dirty="0"/>
              <a:t>Mezőgazdasági eszközök:</a:t>
            </a:r>
          </a:p>
          <a:p>
            <a:pPr lvl="1" algn="just"/>
            <a:r>
              <a:rPr lang="hu-HU" dirty="0"/>
              <a:t>Az állatok munkáját segítették a különböző mezőgazdasági eszközök, mint a vasfogú borona és a patkó.</a:t>
            </a:r>
          </a:p>
          <a:p>
            <a:pPr lvl="1" algn="just"/>
            <a:r>
              <a:rPr lang="hu-HU" dirty="0"/>
              <a:t>Ezek az eszközök hozzájárultak a hatékonyabb és produktívabb földműveléshez.</a:t>
            </a:r>
          </a:p>
        </p:txBody>
      </p:sp>
      <p:pic>
        <p:nvPicPr>
          <p:cNvPr id="1026" name="Picture 2" descr="Az első grafikán a termelési terület kimerülése után cserélődő körforgás. A második képen az ugar és a szántó váltakozása, a harmadikon a tavaszi, őszi és az ugar körforgása. ">
            <a:extLst>
              <a:ext uri="{FF2B5EF4-FFF2-40B4-BE49-F238E27FC236}">
                <a16:creationId xmlns:a16="http://schemas.microsoft.com/office/drawing/2014/main" id="{0D30D178-DDB7-BE35-22AE-6CEE0FA6E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196" y="94759"/>
            <a:ext cx="5243804" cy="173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5E89848A-50FD-35E4-CE23-5DCF5C641A50}"/>
              </a:ext>
            </a:extLst>
          </p:cNvPr>
          <p:cNvSpPr txBox="1"/>
          <p:nvPr/>
        </p:nvSpPr>
        <p:spPr>
          <a:xfrm>
            <a:off x="9060024" y="1772824"/>
            <a:ext cx="3085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i="1" dirty="0"/>
              <a:t>A talajváltó, kétnyomásos és háromnyomásos gazdálkodás modellje</a:t>
            </a:r>
          </a:p>
        </p:txBody>
      </p:sp>
      <p:pic>
        <p:nvPicPr>
          <p:cNvPr id="1028" name="Picture 4" descr="A képen két lovat különböző módon fogatoltak. A hámot a felső képen a lónak nyakára, míg az alsón a szügyére helyezték. ">
            <a:extLst>
              <a:ext uri="{FF2B5EF4-FFF2-40B4-BE49-F238E27FC236}">
                <a16:creationId xmlns:a16="http://schemas.microsoft.com/office/drawing/2014/main" id="{213AC0D2-C197-A353-FFFC-E5DCBDF5E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161" y="2989447"/>
            <a:ext cx="1761723" cy="3124122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DDEB981E-EA85-40D7-DD81-E4321F6653FE}"/>
              </a:ext>
            </a:extLst>
          </p:cNvPr>
          <p:cNvSpPr txBox="1"/>
          <p:nvPr/>
        </p:nvSpPr>
        <p:spPr>
          <a:xfrm>
            <a:off x="8987139" y="6150893"/>
            <a:ext cx="238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i="1" dirty="0"/>
              <a:t>Nyakhám, szügyhám</a:t>
            </a:r>
          </a:p>
        </p:txBody>
      </p:sp>
    </p:spTree>
    <p:extLst>
      <p:ext uri="{BB962C8B-B14F-4D97-AF65-F5344CB8AC3E}">
        <p14:creationId xmlns:p14="http://schemas.microsoft.com/office/powerpoint/2010/main" val="3805813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270</Words>
  <Application>Microsoft Office PowerPoint</Application>
  <PresentationFormat>Szélesvásznú</PresentationFormat>
  <Paragraphs>25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A középkori uradalom jellemző vonásai (pl. vár, majorság, jobbágytelek). A mezőgazdasági technika fejlődésének néhány jellemző mozzanata a X-XI. században.</vt:lpstr>
      <vt:lpstr>Előzményei</vt:lpstr>
      <vt:lpstr>Az uradalom</vt:lpstr>
      <vt:lpstr>PowerPoint-bemutató</vt:lpstr>
      <vt:lpstr>A mezőgazdaság fejlődése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GyL_2005@sulid.hu</cp:lastModifiedBy>
  <cp:revision>43</cp:revision>
  <dcterms:created xsi:type="dcterms:W3CDTF">2024-03-05T10:47:23Z</dcterms:created>
  <dcterms:modified xsi:type="dcterms:W3CDTF">2024-03-05T17:14:33Z</dcterms:modified>
</cp:coreProperties>
</file>