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30D59-7ABF-49B0-9896-E09D2EE0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39C22-7403-45F4-B37B-B7476EF6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09CA9A-C476-462D-A784-B7DA14E3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12C8C0-8C97-43E6-80F3-99F843C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331547-D7D4-47CF-992C-774702B7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18EDF-4C4B-43F1-9E5D-82F2395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E0C04A-D22D-47C8-AAEE-92954ED7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776491-205F-4909-885B-D98B8BC6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4A6B5-810E-4644-92CC-8F87547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DD062-F23A-47C3-A120-68FB4D1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0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49DBB6-8F07-49E1-B2C7-CF55421B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D5C19C-C2C6-4D81-9500-645A3FAA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99324F-D3F7-4A45-BA08-5176039D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77C4BE-0F5B-437C-9351-71651860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F3EB-BFA6-4732-81D7-FE66F08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4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DCB9C-CBC9-4DF5-A51D-E5A27DF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DD631-DF2F-458C-91F8-2C951AAD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06322-DB83-426B-B5C2-D04A3986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D4709-F38A-4173-9BA4-A036168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A3F79C-05DC-4F00-9CD4-BE1793A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6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5DF5F-382E-460D-AFAD-1A680E3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BDF3-6063-40CF-90AD-E5C3071A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CD1B73-65B9-4FD0-A5FE-6066D107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B7150E-41F5-4D15-807F-87FACA5F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BB3201-744E-481F-B39B-7C18F31E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D6A3-F6E8-4E31-94B8-0B50C1E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ED23DD-9AA8-4805-B522-1C91D0A0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40E6CA-3223-4349-9B54-293E8616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0D5F3-9502-4F82-BD20-4F72C927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823DDF-F41D-4F28-B7BA-C9C81E5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DEE26-DA5E-4E1D-88F6-F4F93041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50E00-ECEE-4030-8848-B619A578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D598FE-3D23-4617-96AE-26D0F937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4CD8B-BD07-4802-A66D-554F66AD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007740-AA34-40DB-89AB-BED06BD7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742411-984B-4D05-B902-278F7411F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2F9AE94-230C-40AB-A5A9-2624FFB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4B97AB-1586-4F66-A570-582B4C6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7DC29E-3ED4-4EC1-9C3D-8A51177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8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04BF0E-2E3C-49F5-9404-2BA6F54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76FE0D9-4DD8-44BB-B8DA-998190B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6C9097-BD1E-47FA-BCAA-CA77241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90F742-83D9-48B8-83ED-1F0572A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9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407828B-2D3F-4100-ABBA-F4FC4D5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9125DA-C138-4C36-BEA1-E694664F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32A80-94AB-4CC8-B90F-84E06696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6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429261-40A8-4564-B129-F73C12D2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A12E-70F3-483B-9009-05D771CA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90F626-0EDE-4731-BA8A-73F3BC65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5D584D-6304-455E-8E01-B9D2C3E5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9ACDFD-1F2A-492B-909B-1F8E7B76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4CA0CD-6208-48BF-9982-2CBF9EE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2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53902-693C-4330-AF9A-966F6820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39254B-ED6B-431E-8157-5840C6BF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25235C-CF0C-4FA3-9594-7E2ADCFC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D9C717-631B-434E-B5FD-34D6CE2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4CD5D2-7000-4904-A654-E33A186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5494DE-B180-4B10-B970-415B1C22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9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135F427-E272-4729-ABA2-49FA1815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1F4922-CD93-4F99-9EC1-553BF005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57278-7FBB-432D-941C-069B5497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20F50-C6B2-4202-82BE-CD94F4363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1C2B35-CDF3-4AA5-BA10-9EC43CC22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0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796EC-0E94-497E-A7F7-D0FF5CED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0592"/>
            <a:ext cx="9144000" cy="2076815"/>
          </a:xfrm>
        </p:spPr>
        <p:txBody>
          <a:bodyPr/>
          <a:lstStyle/>
          <a:p>
            <a:r>
              <a:rPr lang="hu-HU" b="1" dirty="0"/>
              <a:t>Az iszlám vallás kialakulása és főbb tanításai</a:t>
            </a:r>
          </a:p>
        </p:txBody>
      </p:sp>
    </p:spTree>
    <p:extLst>
      <p:ext uri="{BB962C8B-B14F-4D97-AF65-F5344CB8AC3E}">
        <p14:creationId xmlns:p14="http://schemas.microsoft.com/office/powerpoint/2010/main" val="20310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0EA1E9-E217-4DD1-89EE-232A92DE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6">
                    <a:lumMod val="75000"/>
                  </a:schemeClr>
                </a:solidFill>
              </a:rPr>
              <a:t>Előzményei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435B5F-1323-499F-8356-BA319262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599" cy="1420914"/>
          </a:xfrm>
        </p:spPr>
        <p:txBody>
          <a:bodyPr>
            <a:normAutofit/>
          </a:bodyPr>
          <a:lstStyle/>
          <a:p>
            <a:pPr algn="just"/>
            <a:r>
              <a:rPr lang="hu-HU" sz="2400" dirty="0"/>
              <a:t>Az Arab-félszigetet egymástól különálló arab törzsek uralták. Sokszor előfordult ezek között a törzsek között, hogy háborúba vonultak egymás ellen.</a:t>
            </a:r>
          </a:p>
        </p:txBody>
      </p:sp>
      <p:pic>
        <p:nvPicPr>
          <p:cNvPr id="1026" name="Picture 2" descr="Arabia Before Islam — MayaIncaAztec.com">
            <a:extLst>
              <a:ext uri="{FF2B5EF4-FFF2-40B4-BE49-F238E27FC236}">
                <a16:creationId xmlns:a16="http://schemas.microsoft.com/office/drawing/2014/main" id="{3A554028-398D-410C-8E20-9AE7DCD44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750" y="2877424"/>
            <a:ext cx="4348293" cy="326122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abian Peninsula - WorldAtlas">
            <a:extLst>
              <a:ext uri="{FF2B5EF4-FFF2-40B4-BE49-F238E27FC236}">
                <a16:creationId xmlns:a16="http://schemas.microsoft.com/office/drawing/2014/main" id="{5D66BBE9-64C0-4A7A-A863-0E9F677BA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83" y="2877425"/>
            <a:ext cx="4891830" cy="326121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DD4B5933-EAC4-4266-B27D-82C08D345414}"/>
              </a:ext>
            </a:extLst>
          </p:cNvPr>
          <p:cNvSpPr txBox="1"/>
          <p:nvPr/>
        </p:nvSpPr>
        <p:spPr>
          <a:xfrm>
            <a:off x="3018184" y="6172200"/>
            <a:ext cx="147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Arab-félsziget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9658A3D-1F7C-47CE-9EC9-49E7DFF8FB92}"/>
              </a:ext>
            </a:extLst>
          </p:cNvPr>
          <p:cNvSpPr txBox="1"/>
          <p:nvPr/>
        </p:nvSpPr>
        <p:spPr>
          <a:xfrm>
            <a:off x="7746811" y="6172200"/>
            <a:ext cx="18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Korabeli nomádok</a:t>
            </a:r>
          </a:p>
        </p:txBody>
      </p:sp>
    </p:spTree>
    <p:extLst>
      <p:ext uri="{BB962C8B-B14F-4D97-AF65-F5344CB8AC3E}">
        <p14:creationId xmlns:p14="http://schemas.microsoft.com/office/powerpoint/2010/main" val="393691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047DEF-1C38-478E-AE1D-E3F5352D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6">
                    <a:lumMod val="75000"/>
                  </a:schemeClr>
                </a:solidFill>
              </a:rPr>
              <a:t>Az iszlám kialakulása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1E45CE-458E-487C-9F43-1A8D8723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5881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hu-HU" dirty="0"/>
              <a:t>Mohamed, egy arab kereskedő, utazásai során találkozott más vallásokkal.</a:t>
            </a:r>
          </a:p>
          <a:p>
            <a:pPr algn="just"/>
            <a:r>
              <a:rPr lang="hu-HU" dirty="0"/>
              <a:t>Célja: Egységes vallás létrehozása a törzsek számára.</a:t>
            </a:r>
          </a:p>
          <a:p>
            <a:pPr algn="just"/>
            <a:r>
              <a:rPr lang="hu-HU" dirty="0"/>
              <a:t>610-ben kezdte hirdetni az Iszlám tanait, mint Mohamed Próféta.</a:t>
            </a:r>
          </a:p>
          <a:p>
            <a:pPr algn="just"/>
            <a:r>
              <a:rPr lang="hu-HU" dirty="0"/>
              <a:t>622-ben Mekkából Medinába menekül (Mohamed futása), ahol az Iszlám központtá vált.</a:t>
            </a:r>
          </a:p>
          <a:p>
            <a:pPr algn="just"/>
            <a:r>
              <a:rPr lang="hu-HU" dirty="0"/>
              <a:t>630-ban Mekkába vonult be seregével, a Korán megszületett.</a:t>
            </a:r>
          </a:p>
        </p:txBody>
      </p:sp>
      <p:pic>
        <p:nvPicPr>
          <p:cNvPr id="2050" name="Picture 2" descr="Egy szétnyitott könyv, melynek két lapján kidolgozott arab betűkkel, kézírással és aranyszínű szimbólumokkal készített szöveg. ">
            <a:extLst>
              <a:ext uri="{FF2B5EF4-FFF2-40B4-BE49-F238E27FC236}">
                <a16:creationId xmlns:a16="http://schemas.microsoft.com/office/drawing/2014/main" id="{662784E9-6222-470F-81FF-733AF4630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096" y="3803679"/>
            <a:ext cx="3810000" cy="25717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mekkai zarándoklatuk közben a nagymecset közepén található, fekete kőhöz, a Kába szentélyhez látogató emberek tömege. ">
            <a:extLst>
              <a:ext uri="{FF2B5EF4-FFF2-40B4-BE49-F238E27FC236}">
                <a16:creationId xmlns:a16="http://schemas.microsoft.com/office/drawing/2014/main" id="{3EEB35CB-84D1-465E-A408-6D36B3686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346" y="161632"/>
            <a:ext cx="2857500" cy="30480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28A3F2C-1631-484F-AEBB-80C9F53D0879}"/>
              </a:ext>
            </a:extLst>
          </p:cNvPr>
          <p:cNvSpPr txBox="1"/>
          <p:nvPr/>
        </p:nvSpPr>
        <p:spPr>
          <a:xfrm>
            <a:off x="8453183" y="3225568"/>
            <a:ext cx="184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A mekkai Kába kő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2D8C7513-8789-44A1-AFE1-91921A55D77A}"/>
              </a:ext>
            </a:extLst>
          </p:cNvPr>
          <p:cNvSpPr txBox="1"/>
          <p:nvPr/>
        </p:nvSpPr>
        <p:spPr>
          <a:xfrm>
            <a:off x="8017519" y="6375429"/>
            <a:ext cx="2717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A Korán kéziratos változata</a:t>
            </a:r>
          </a:p>
        </p:txBody>
      </p:sp>
    </p:spTree>
    <p:extLst>
      <p:ext uri="{BB962C8B-B14F-4D97-AF65-F5344CB8AC3E}">
        <p14:creationId xmlns:p14="http://schemas.microsoft.com/office/powerpoint/2010/main" val="230158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908B4B-DC71-480B-8FD0-99A1B65E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6">
                    <a:lumMod val="75000"/>
                  </a:schemeClr>
                </a:solidFill>
              </a:rPr>
              <a:t>Az iszlám tanításai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911E66-2702-459A-A3B5-23365B478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84506"/>
          </a:xfrm>
        </p:spPr>
        <p:txBody>
          <a:bodyPr>
            <a:normAutofit fontScale="92500"/>
          </a:bodyPr>
          <a:lstStyle/>
          <a:p>
            <a:pPr>
              <a:spcAft>
                <a:spcPts val="1200"/>
              </a:spcAft>
            </a:pPr>
            <a:r>
              <a:rPr lang="hu-HU" dirty="0"/>
              <a:t>Öt pillér: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hu-HU" dirty="0"/>
              <a:t>Hit az egyetlen Istenben, Allahban, és Mohamed prófétájában.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hu-HU" dirty="0"/>
              <a:t>Napi </a:t>
            </a:r>
            <a:r>
              <a:rPr lang="hu-HU" dirty="0" err="1"/>
              <a:t>ötszöri</a:t>
            </a:r>
            <a:r>
              <a:rPr lang="hu-HU" dirty="0"/>
              <a:t> imádság Mekka felé fordulva.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hu-HU" dirty="0"/>
              <a:t>Zarándoklat Mekkába, ha lehetőség van rá.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hu-HU" dirty="0"/>
              <a:t>Kötelező adakozás a szegényeknek és a rászorulóknak.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hu-HU" dirty="0"/>
              <a:t>Ramadán böjt: napkeltétől napnyugtáig.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058E6BD-7551-49D6-BD17-F755A51F0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1200"/>
              </a:spcAft>
            </a:pPr>
            <a:r>
              <a:rPr lang="hu-HU" dirty="0"/>
              <a:t>További fontos tanítások:</a:t>
            </a:r>
          </a:p>
          <a:p>
            <a:pPr lvl="1">
              <a:spcAft>
                <a:spcPts val="1200"/>
              </a:spcAft>
            </a:pPr>
            <a:r>
              <a:rPr lang="hu-HU" dirty="0"/>
              <a:t>Alkohol és disznóhús fogyasztása tilos.</a:t>
            </a:r>
          </a:p>
          <a:p>
            <a:pPr lvl="1">
              <a:spcAft>
                <a:spcPts val="1200"/>
              </a:spcAft>
            </a:pPr>
            <a:r>
              <a:rPr lang="hu-HU" dirty="0"/>
              <a:t>Dzsihád: szent háború a hit védelmében és terjesztéséért.</a:t>
            </a:r>
          </a:p>
          <a:p>
            <a:pPr lvl="1">
              <a:spcAft>
                <a:spcPts val="1200"/>
              </a:spcAft>
            </a:pPr>
            <a:r>
              <a:rPr lang="hu-HU" dirty="0"/>
              <a:t>Emberábrázolás tilalma a mecsetekben, mely a képi kultusz elkerülését szolgálja.</a:t>
            </a:r>
          </a:p>
          <a:p>
            <a:pPr lvl="1">
              <a:spcAft>
                <a:spcPts val="1200"/>
              </a:spcAft>
            </a:pPr>
            <a:r>
              <a:rPr lang="hu-HU" dirty="0"/>
              <a:t>Hitetlenség az egyetlen bűn az Iszlám szerint.</a:t>
            </a:r>
          </a:p>
        </p:txBody>
      </p:sp>
    </p:spTree>
    <p:extLst>
      <p:ext uri="{BB962C8B-B14F-4D97-AF65-F5344CB8AC3E}">
        <p14:creationId xmlns:p14="http://schemas.microsoft.com/office/powerpoint/2010/main" val="263725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illars of Islam - PALOS ISLAMIC CENTER">
            <a:extLst>
              <a:ext uri="{FF2B5EF4-FFF2-40B4-BE49-F238E27FC236}">
                <a16:creationId xmlns:a16="http://schemas.microsoft.com/office/drawing/2014/main" id="{5B4FAFA3-FCF0-4F85-A8DE-9194A33DA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50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186</Words>
  <Application>Microsoft Office PowerPoint</Application>
  <PresentationFormat>Szélesvásznú</PresentationFormat>
  <Paragraphs>25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Az iszlám vallás kialakulása és főbb tanításai</vt:lpstr>
      <vt:lpstr>Előzményei</vt:lpstr>
      <vt:lpstr>Az iszlám kialakulása</vt:lpstr>
      <vt:lpstr>Az iszlám tanításai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GyL_2005@sulid.hu</cp:lastModifiedBy>
  <cp:revision>25</cp:revision>
  <dcterms:created xsi:type="dcterms:W3CDTF">2024-03-05T10:47:23Z</dcterms:created>
  <dcterms:modified xsi:type="dcterms:W3CDTF">2024-03-05T16:01:47Z</dcterms:modified>
</cp:coreProperties>
</file>