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F0793F-234B-4D38-84FC-F4D820DFE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DD23BA6-B8FA-4A3C-9463-D658D7FF7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4EB455-5D8B-48DA-86E3-3BD4E575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A50AB7-DC21-4760-85BC-A6197779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7E49D5-88E9-4075-8643-AE603CCE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381705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B35EE2-B2ED-4A67-9DE0-49EF4C2C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E109738-61C2-430D-A56F-EDB20948C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6F7980-05EC-4867-A8DF-0F4AB761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FCB3E0-C07A-4CC4-A68D-CCC6AEAC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A516F3-158A-4243-9476-AEDFE2DF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373894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F96ECCA-1677-4CB3-BC16-CFCC52BAE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50C59FC-8732-466C-8A56-463069CAC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22AF25-96BF-42DD-8683-33A9DCBB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47A5F2-C0A6-4CE7-9050-CD49E00D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E98BC2-965C-4F77-8B4B-1ED692D9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804558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0CCC3D-B41A-44B3-B9D4-50634063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766D6-DFF5-49DC-8677-A8A6F90E7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E5DA0A-2D15-45EC-8D6B-A9F7DF9D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155354-83CF-44FA-80C6-330DB4C7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1977F49-0F05-4659-B37F-1DF8AA52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18244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E13E3F-D13B-4D65-8BD0-0F101D81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0E1AAA7-0560-45FD-BFFB-D736DE1D9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269675-7CA7-4A00-AB32-C8516F94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B12E46-8EE1-41CC-B68C-94ADA38C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1CD1885-CCB4-47D4-9E68-6A5603AC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CF5845-82D0-4C1A-8F44-DD122F86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16ED28-C39C-4C57-8FA5-819BEFD0C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D862D98-209E-4B60-8BEC-A6E4898CC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D12893F-4023-46E4-A359-0C54D988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241037-EB47-4001-B2CE-FEE67DC2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377944E-002D-4A1C-ABCA-3A582293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237232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AC9231-D3C3-4C08-8616-D61C095D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31E1C98-297E-455F-838D-26E9DF01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4E70E9E-E673-4382-B5FA-9C13A7C41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EBB47CC-405F-4BC2-B112-D18A46B4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FC64D38-DDBA-4692-8DAA-53DAA0FDA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71B4EA3-382A-4AA6-BBFF-D5ACC0F4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B519BAF-4D05-4653-A2B9-E9B2FE29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BCA811B-CA99-4ECF-9698-4692A5E1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842960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B0A0F9-B3E0-4825-8645-7D6E06A7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C461CDF-13EE-43CE-A2C7-113AA974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F7DBCA9-A6BE-478F-9C0B-9C5BC0D7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2807772-D644-40FC-95F7-3C93650A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80827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DC0586C-945D-413D-AD78-21E95461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42DFD92-9E7C-49D1-9801-6BF2A090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F626A83-0396-4EBA-A47C-D88A0D3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238877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2A9DDC-E8E3-44B8-8EDC-E6D7BB42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3466CE-8593-4A52-9A68-0468E61E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54A4F1E-B45D-4D6A-A40D-120A26FB2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50A06B-3719-4178-929C-32E8FDA1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F2ED73-AE7E-4443-A56F-F34DCEA2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D8E6D6E-CE5D-4B4A-A1AD-BDA49B5D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78606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410D3C-48D1-4B1D-9C5B-60B07432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5C0B36A-C468-4072-AB4F-899071897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C1F3C9C-F2B6-4894-9C66-85BD0DB9B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10046C-7D3F-4B2D-BFA7-538307C1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B253731-FE63-440E-A6A8-3CFA1030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ECC56AE-9AA4-4DB5-AFFD-C7721750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7896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0C9B934-3697-4969-A6F2-F8FE442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7521C62-1999-43C7-B99B-B48ACA98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9E5AEF-C025-4FAA-B616-56DACFAA8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658CA6A-CCBA-497B-B8BB-18CEFC1A2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88387C-B85F-4FF8-86A6-E4E36920F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28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8761F5-C18B-40AC-8D07-CDF0C8639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hu-HU" sz="4000" b="1" dirty="0"/>
              <a:t>A reformáció főbb irányzatai források alapján (lutheránus, kálvinista). A katolikus megújulás, az ellenreformáció kibontakozása. A barokk stílus jellemzői.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74392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A5DA5E-450E-4F89-843E-ECC2D005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365125"/>
            <a:ext cx="11058525" cy="1325563"/>
          </a:xfrm>
        </p:spPr>
        <p:txBody>
          <a:bodyPr/>
          <a:lstStyle/>
          <a:p>
            <a:r>
              <a:rPr lang="hu-HU" dirty="0"/>
              <a:t>Előzmények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E5615B-C15E-4845-A32D-8EBF264A3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825625"/>
            <a:ext cx="6315075" cy="4667250"/>
          </a:xfrm>
        </p:spPr>
        <p:txBody>
          <a:bodyPr/>
          <a:lstStyle/>
          <a:p>
            <a:r>
              <a:rPr lang="hu-HU" dirty="0"/>
              <a:t>1415-ben a konstanzi zsinaton máglya halált halt Husz János</a:t>
            </a:r>
          </a:p>
          <a:p>
            <a:r>
              <a:rPr lang="hu-HU" dirty="0"/>
              <a:t>Az egyház kezdett megvagyonosodni a búcsúcédulákból</a:t>
            </a:r>
          </a:p>
          <a:p>
            <a:pPr lvl="1"/>
            <a:r>
              <a:rPr lang="hu-HU" dirty="0"/>
              <a:t>Ezek olyan pénzért megvehető papírok voltak, amik megvásárlásáért az egyház bűnbocsánatot igért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8F189E7-F597-4DE6-96A4-7EC51D53C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00" y="365125"/>
            <a:ext cx="4320000" cy="5461714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A9F8A782-8DB1-49C3-BD36-4D7E568017DD}"/>
              </a:ext>
            </a:extLst>
          </p:cNvPr>
          <p:cNvSpPr txBox="1"/>
          <p:nvPr/>
        </p:nvSpPr>
        <p:spPr>
          <a:xfrm>
            <a:off x="7033800" y="5826839"/>
            <a:ext cx="1791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2">
                    <a:lumMod val="75000"/>
                  </a:schemeClr>
                </a:solidFill>
              </a:rPr>
              <a:t>Husz János</a:t>
            </a:r>
          </a:p>
        </p:txBody>
      </p:sp>
    </p:spTree>
    <p:extLst>
      <p:ext uri="{BB962C8B-B14F-4D97-AF65-F5344CB8AC3E}">
        <p14:creationId xmlns:p14="http://schemas.microsoft.com/office/powerpoint/2010/main" val="4103953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A5DA5E-450E-4F89-843E-ECC2D005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365125"/>
            <a:ext cx="11010899" cy="1325563"/>
          </a:xfrm>
        </p:spPr>
        <p:txBody>
          <a:bodyPr/>
          <a:lstStyle/>
          <a:p>
            <a:r>
              <a:rPr lang="hu-HU" dirty="0"/>
              <a:t>A reformáció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E5615B-C15E-4845-A32D-8EBF264A3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1825624"/>
            <a:ext cx="7962899" cy="4937125"/>
          </a:xfrm>
        </p:spPr>
        <p:txBody>
          <a:bodyPr>
            <a:normAutofit lnSpcReduction="10000"/>
          </a:bodyPr>
          <a:lstStyle/>
          <a:p>
            <a:r>
              <a:rPr lang="hu-HU" dirty="0"/>
              <a:t>1517. október 31-én </a:t>
            </a:r>
            <a:r>
              <a:rPr lang="hu-HU" b="1" i="1" dirty="0"/>
              <a:t>Wittenbergben Luther Márton </a:t>
            </a:r>
            <a:br>
              <a:rPr lang="hu-HU" b="1" i="1" dirty="0"/>
            </a:br>
            <a:r>
              <a:rPr lang="hu-HU" dirty="0"/>
              <a:t>95-pontos tételt adott ki</a:t>
            </a:r>
          </a:p>
          <a:p>
            <a:pPr lvl="1"/>
            <a:r>
              <a:rPr lang="hu-HU" dirty="0"/>
              <a:t>Ne osszanak búcsúcédulákat, ugyanis csakis Isten adhat megbocsájtást</a:t>
            </a:r>
          </a:p>
          <a:p>
            <a:pPr lvl="1"/>
            <a:r>
              <a:rPr lang="hu-HU" dirty="0"/>
              <a:t>A Bibliát latinról fordítsák le a nemzetek nyelvére és a papságot taníttassák</a:t>
            </a:r>
          </a:p>
          <a:p>
            <a:r>
              <a:rPr lang="hu-HU" dirty="0"/>
              <a:t>1521-ben </a:t>
            </a:r>
            <a:r>
              <a:rPr lang="hu-HU" i="1" dirty="0"/>
              <a:t>Luther Mártont </a:t>
            </a:r>
            <a:r>
              <a:rPr lang="hu-HU" dirty="0"/>
              <a:t>a </a:t>
            </a:r>
            <a:r>
              <a:rPr lang="hu-HU" i="1" dirty="0"/>
              <a:t>wormsi zsinaton </a:t>
            </a:r>
            <a:br>
              <a:rPr lang="hu-HU" i="1" dirty="0"/>
            </a:br>
            <a:r>
              <a:rPr lang="hu-HU" dirty="0"/>
              <a:t>hallgatják ki</a:t>
            </a:r>
          </a:p>
          <a:p>
            <a:pPr lvl="1"/>
            <a:r>
              <a:rPr lang="hu-HU" dirty="0"/>
              <a:t>-&gt; nem vonja vissza tanait, amiért pápai átkot kap</a:t>
            </a:r>
          </a:p>
          <a:p>
            <a:r>
              <a:rPr lang="hu-HU" dirty="0"/>
              <a:t>-&gt; </a:t>
            </a:r>
            <a:r>
              <a:rPr lang="hu-HU" b="1" i="1" dirty="0"/>
              <a:t>Wartburg</a:t>
            </a:r>
            <a:r>
              <a:rPr lang="hu-HU" dirty="0"/>
              <a:t> várába zártatják Luthert, itt fordította le a Bibliát németre</a:t>
            </a:r>
          </a:p>
          <a:p>
            <a:r>
              <a:rPr lang="hu-HU" dirty="0"/>
              <a:t>1555-ben az, </a:t>
            </a:r>
            <a:r>
              <a:rPr lang="hu-HU" i="1" dirty="0"/>
              <a:t>„Akié a föld, azé a vallás” </a:t>
            </a:r>
            <a:r>
              <a:rPr lang="hu-HU" dirty="0"/>
              <a:t>gondolkodás elterjedt</a:t>
            </a:r>
          </a:p>
          <a:p>
            <a:endParaRPr lang="hu-HU" b="1" dirty="0"/>
          </a:p>
          <a:p>
            <a:pPr lvl="1"/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8539A5B-8310-4692-801D-D3A14A101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101" y="365125"/>
            <a:ext cx="3412322" cy="540000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31EC515D-C9C4-453E-A394-865B52587129}"/>
              </a:ext>
            </a:extLst>
          </p:cNvPr>
          <p:cNvSpPr txBox="1"/>
          <p:nvPr/>
        </p:nvSpPr>
        <p:spPr>
          <a:xfrm>
            <a:off x="8525101" y="5765125"/>
            <a:ext cx="2364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>
                <a:solidFill>
                  <a:schemeClr val="accent2">
                    <a:lumMod val="75000"/>
                  </a:schemeClr>
                </a:solidFill>
              </a:rPr>
              <a:t>Luther Márton</a:t>
            </a:r>
            <a:endParaRPr lang="hu-HU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9354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A5DA5E-450E-4F89-843E-ECC2D005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365125"/>
            <a:ext cx="11010899" cy="1325563"/>
          </a:xfrm>
        </p:spPr>
        <p:txBody>
          <a:bodyPr/>
          <a:lstStyle/>
          <a:p>
            <a:r>
              <a:rPr lang="hu-HU" dirty="0"/>
              <a:t>A lutheránus vallás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E5615B-C15E-4845-A32D-8EBF264A3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1825624"/>
            <a:ext cx="6248399" cy="4937125"/>
          </a:xfrm>
        </p:spPr>
        <p:txBody>
          <a:bodyPr>
            <a:normAutofit/>
          </a:bodyPr>
          <a:lstStyle/>
          <a:p>
            <a:r>
              <a:rPr lang="hu-HU" dirty="0"/>
              <a:t>Hit követőit </a:t>
            </a:r>
            <a:r>
              <a:rPr lang="hu-HU" b="1" i="1" dirty="0"/>
              <a:t>evangélikusoknak</a:t>
            </a:r>
            <a:r>
              <a:rPr lang="hu-HU" dirty="0"/>
              <a:t> nevezzük</a:t>
            </a:r>
          </a:p>
          <a:p>
            <a:r>
              <a:rPr lang="hu-HU" dirty="0"/>
              <a:t>Nincs szükség egy vallási közvetítőre, hogy gyónjon vagy imádkozzon</a:t>
            </a:r>
          </a:p>
          <a:p>
            <a:r>
              <a:rPr lang="hu-HU" dirty="0"/>
              <a:t>Elutasította az egyházi hierarchia szükségességét</a:t>
            </a:r>
          </a:p>
          <a:p>
            <a:r>
              <a:rPr lang="hu-HU" dirty="0"/>
              <a:t>Az embereknek joga van a Bibliát a saját nyelvükön olvasniuk</a:t>
            </a:r>
          </a:p>
          <a:p>
            <a:pPr lvl="1"/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2F46FDC-5320-486D-846E-5F5D2A9B3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374" y="365125"/>
            <a:ext cx="3934426" cy="540000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6392F0ED-54AB-4807-8162-BE4FA816A991}"/>
              </a:ext>
            </a:extLst>
          </p:cNvPr>
          <p:cNvSpPr txBox="1"/>
          <p:nvPr/>
        </p:nvSpPr>
        <p:spPr>
          <a:xfrm>
            <a:off x="7419374" y="5765125"/>
            <a:ext cx="4195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2">
                    <a:lumMod val="75000"/>
                  </a:schemeClr>
                </a:solidFill>
              </a:rPr>
              <a:t>Jézus a négy evangélistával</a:t>
            </a:r>
          </a:p>
        </p:txBody>
      </p:sp>
    </p:spTree>
    <p:extLst>
      <p:ext uri="{BB962C8B-B14F-4D97-AF65-F5344CB8AC3E}">
        <p14:creationId xmlns:p14="http://schemas.microsoft.com/office/powerpoint/2010/main" val="39213706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A5DA5E-450E-4F89-843E-ECC2D005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365125"/>
            <a:ext cx="11010899" cy="1325563"/>
          </a:xfrm>
        </p:spPr>
        <p:txBody>
          <a:bodyPr/>
          <a:lstStyle/>
          <a:p>
            <a:r>
              <a:rPr lang="hu-HU" dirty="0"/>
              <a:t>A kálvinista vallás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E5615B-C15E-4845-A32D-8EBF264A3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1825624"/>
            <a:ext cx="6248399" cy="4937125"/>
          </a:xfrm>
        </p:spPr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hu-HU" b="1" i="1" dirty="0"/>
              <a:t>Kálvin János </a:t>
            </a:r>
            <a:r>
              <a:rPr lang="hu-HU" dirty="0"/>
              <a:t>által terjesztett hit követőit </a:t>
            </a:r>
            <a:r>
              <a:rPr lang="hu-HU" b="1" i="1" dirty="0"/>
              <a:t>reformátusoknak</a:t>
            </a:r>
            <a:r>
              <a:rPr lang="hu-HU" dirty="0"/>
              <a:t> nevezzük</a:t>
            </a:r>
          </a:p>
          <a:p>
            <a:r>
              <a:rPr lang="hu-HU" dirty="0"/>
              <a:t>Elvetette az egyházi hierarchiát és az egyszerűségre törekedett</a:t>
            </a:r>
          </a:p>
          <a:p>
            <a:r>
              <a:rPr lang="hu-HU" b="1" i="1" dirty="0"/>
              <a:t>Eleve elrendeltség elve </a:t>
            </a:r>
            <a:r>
              <a:rPr lang="hu-HU" dirty="0"/>
              <a:t>- Isten már a születésünkkor eldönti, hogy az élete alapján a pokolba vagy a mennybe fogunk kerülni</a:t>
            </a:r>
          </a:p>
          <a:p>
            <a:pPr lvl="1"/>
            <a:r>
              <a:rPr lang="hu-HU" dirty="0"/>
              <a:t>Az emberek csak annyit tehetnek, hogy tisztesen élnek és reménykednek, hogy Isten őket a mennybe szánta születésükkor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B217FDE-DB65-4D44-8503-5728061ED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411" y="365125"/>
            <a:ext cx="3888389" cy="540000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A715CF27-4E66-43A3-AE64-50B82C9AC6D7}"/>
              </a:ext>
            </a:extLst>
          </p:cNvPr>
          <p:cNvSpPr txBox="1"/>
          <p:nvPr/>
        </p:nvSpPr>
        <p:spPr>
          <a:xfrm>
            <a:off x="7419374" y="5765125"/>
            <a:ext cx="1999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2">
                    <a:lumMod val="75000"/>
                  </a:schemeClr>
                </a:solidFill>
              </a:rPr>
              <a:t>Kálvin János</a:t>
            </a:r>
          </a:p>
        </p:txBody>
      </p:sp>
    </p:spTree>
    <p:extLst>
      <p:ext uri="{BB962C8B-B14F-4D97-AF65-F5344CB8AC3E}">
        <p14:creationId xmlns:p14="http://schemas.microsoft.com/office/powerpoint/2010/main" val="3352303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A5DA5E-450E-4F89-843E-ECC2D005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365125"/>
            <a:ext cx="11010899" cy="1325563"/>
          </a:xfrm>
        </p:spPr>
        <p:txBody>
          <a:bodyPr/>
          <a:lstStyle/>
          <a:p>
            <a:r>
              <a:rPr lang="hu-HU" dirty="0"/>
              <a:t>Az ellenreformáció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E5615B-C15E-4845-A32D-8EBF264A3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1690688"/>
            <a:ext cx="11515724" cy="5072061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Katolikus egyház válasza a reformációra - annak eltörlését tűzte ki célul</a:t>
            </a:r>
          </a:p>
          <a:p>
            <a:r>
              <a:rPr lang="hu-HU" dirty="0"/>
              <a:t>Eltörölték a búcsúcédulákat, a papjait egyetemeken képezték </a:t>
            </a:r>
          </a:p>
          <a:p>
            <a:r>
              <a:rPr lang="hu-HU" dirty="0"/>
              <a:t>A nevelés másik formáját a </a:t>
            </a:r>
            <a:r>
              <a:rPr lang="hu-HU" i="1" dirty="0"/>
              <a:t>Loyolai Szent Ignác </a:t>
            </a:r>
            <a:r>
              <a:rPr lang="hu-HU" dirty="0"/>
              <a:t>által alapított </a:t>
            </a:r>
            <a:r>
              <a:rPr lang="hu-HU" b="1" i="1" dirty="0"/>
              <a:t>Jezsuita iskolák</a:t>
            </a:r>
            <a:r>
              <a:rPr lang="hu-HU" dirty="0"/>
              <a:t> szolgáltatták</a:t>
            </a:r>
          </a:p>
          <a:p>
            <a:r>
              <a:rPr lang="hu-HU" i="1" dirty="0"/>
              <a:t>Saját német nyelvű </a:t>
            </a:r>
            <a:r>
              <a:rPr lang="hu-HU" dirty="0"/>
              <a:t>fordításukat is a </a:t>
            </a:r>
            <a:r>
              <a:rPr lang="hu-HU" i="1" dirty="0"/>
              <a:t>Bibliából</a:t>
            </a:r>
            <a:r>
              <a:rPr lang="hu-HU" dirty="0"/>
              <a:t>, aminek a neve </a:t>
            </a:r>
            <a:r>
              <a:rPr lang="hu-HU" b="1" i="1" dirty="0"/>
              <a:t>Vulgata</a:t>
            </a:r>
          </a:p>
          <a:p>
            <a:r>
              <a:rPr lang="hu-HU" i="1" dirty="0"/>
              <a:t>Erőszakos eszközei</a:t>
            </a:r>
            <a:r>
              <a:rPr lang="hu-HU" dirty="0"/>
              <a:t>:</a:t>
            </a:r>
          </a:p>
          <a:p>
            <a:pPr lvl="1"/>
            <a:r>
              <a:rPr lang="hu-HU" sz="2600" dirty="0"/>
              <a:t>betiltották a Luther és Kálvin által írott könyveket</a:t>
            </a:r>
          </a:p>
          <a:p>
            <a:pPr lvl="1"/>
            <a:r>
              <a:rPr lang="hu-HU" sz="2600" dirty="0"/>
              <a:t>harcoltak az olyan tudományos eszmék ellen – pl. </a:t>
            </a:r>
            <a:r>
              <a:rPr lang="hu-HU" sz="2600" i="1" dirty="0"/>
              <a:t>Galilei</a:t>
            </a:r>
          </a:p>
          <a:p>
            <a:pPr lvl="1"/>
            <a:r>
              <a:rPr lang="hu-HU" sz="2600" dirty="0"/>
              <a:t>kihirdették az </a:t>
            </a:r>
            <a:r>
              <a:rPr lang="hu-HU" sz="2600" b="1" i="1" dirty="0"/>
              <a:t>inkvizíciót</a:t>
            </a:r>
            <a:r>
              <a:rPr lang="hu-HU" sz="2600" dirty="0"/>
              <a:t> - lehetővé tette a reformáció követőinek a kivégzését tárgyalások nélkül</a:t>
            </a:r>
          </a:p>
          <a:p>
            <a:r>
              <a:rPr lang="hu-HU" b="1" i="1" dirty="0"/>
              <a:t>Barokk </a:t>
            </a:r>
            <a:r>
              <a:rPr lang="hu-HU" dirty="0"/>
              <a:t>stílus megjelenése - a katolikus egyház </a:t>
            </a:r>
            <a:r>
              <a:rPr lang="hu-HU" i="1" dirty="0"/>
              <a:t>hatalmas, aranyozott és túldíszített templomokat </a:t>
            </a:r>
            <a:r>
              <a:rPr lang="hu-HU" dirty="0"/>
              <a:t>építtetett</a:t>
            </a:r>
          </a:p>
          <a:p>
            <a:pPr lvl="1"/>
            <a:r>
              <a:rPr lang="hu-HU" sz="2600" dirty="0"/>
              <a:t>A barokk stílus </a:t>
            </a:r>
            <a:r>
              <a:rPr lang="hu-HU" sz="2600" i="1" dirty="0"/>
              <a:t>a zenében és a szobrászatban </a:t>
            </a:r>
            <a:r>
              <a:rPr lang="hu-HU" sz="2600" dirty="0"/>
              <a:t>is hasonló jegyeket mutat</a:t>
            </a:r>
          </a:p>
        </p:txBody>
      </p:sp>
    </p:spTree>
    <p:extLst>
      <p:ext uri="{BB962C8B-B14F-4D97-AF65-F5344CB8AC3E}">
        <p14:creationId xmlns:p14="http://schemas.microsoft.com/office/powerpoint/2010/main" val="25089077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341</Words>
  <Application>Microsoft Office PowerPoint</Application>
  <PresentationFormat>Szélesvásznú</PresentationFormat>
  <Paragraphs>38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A reformáció főbb irányzatai források alapján (lutheránus, kálvinista). A katolikus megújulás, az ellenreformáció kibontakozása. A barokk stílus jellemzői.</vt:lpstr>
      <vt:lpstr>Előzmények</vt:lpstr>
      <vt:lpstr>A reformáció</vt:lpstr>
      <vt:lpstr>A lutheránus vallás</vt:lpstr>
      <vt:lpstr>A kálvinista vallás</vt:lpstr>
      <vt:lpstr>Az ellenreformáció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5</cp:revision>
  <dcterms:created xsi:type="dcterms:W3CDTF">2024-03-05T10:57:03Z</dcterms:created>
  <dcterms:modified xsi:type="dcterms:W3CDTF">2024-03-07T09:26:53Z</dcterms:modified>
</cp:coreProperties>
</file>