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91" y="2986479"/>
            <a:ext cx="10807817" cy="1228158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Hunyadi János harcai a török ellen. Mátyás király uralkodása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8036E4-FC89-402E-BA50-2D3A7A83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Hunyadi János harcai a török ellen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D22803-E406-41A8-A243-8CD4804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1049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hu-HU" dirty="0"/>
              <a:t>Hunyadi János egy kisnemesi családból származott, később </a:t>
            </a:r>
            <a:r>
              <a:rPr lang="hu-HU" b="1" dirty="0"/>
              <a:t>Luxemburgi Zsigmond seregében harcolt</a:t>
            </a:r>
            <a:r>
              <a:rPr lang="hu-HU" dirty="0"/>
              <a:t>. Szolgálataiért </a:t>
            </a:r>
            <a:r>
              <a:rPr lang="hu-HU" b="1" dirty="0"/>
              <a:t>nagy földbirtokokat kapott</a:t>
            </a:r>
            <a:r>
              <a:rPr lang="hu-HU" dirty="0"/>
              <a:t> az uralkodótól. Sok katonai harcmodort ismert és sok újítást vezetett a hadviselésbe. Például ismerte a török, huszita és lovagi harcmodort is.</a:t>
            </a:r>
          </a:p>
          <a:p>
            <a:pPr algn="just"/>
            <a:r>
              <a:rPr lang="hu-HU" dirty="0"/>
              <a:t>Hunyadi úgy gondolta, hogy akkor vethetnek véget a török betöréseknek, ha azokat jelentősen visszaszorítják a Balkánon. Mivel a </a:t>
            </a:r>
            <a:r>
              <a:rPr lang="hu-HU" b="1" dirty="0"/>
              <a:t>törökök télen nem háborúznak</a:t>
            </a:r>
            <a:r>
              <a:rPr lang="hu-HU" dirty="0"/>
              <a:t>, ezért </a:t>
            </a:r>
            <a:r>
              <a:rPr lang="hu-HU" b="1" dirty="0"/>
              <a:t>azt tervezte, hogy ekkor csap le</a:t>
            </a:r>
            <a:r>
              <a:rPr lang="hu-HU" dirty="0"/>
              <a:t> rájuk. </a:t>
            </a:r>
            <a:r>
              <a:rPr lang="hu-HU" b="1" dirty="0"/>
              <a:t>1443-ban </a:t>
            </a:r>
            <a:r>
              <a:rPr lang="hu-HU" dirty="0"/>
              <a:t>került sor az úgy nevezett</a:t>
            </a:r>
            <a:r>
              <a:rPr lang="hu-HU" b="1" dirty="0"/>
              <a:t> téli hadjáratra (hosszú hadjárat)</a:t>
            </a:r>
            <a:r>
              <a:rPr lang="hu-HU" dirty="0"/>
              <a:t>. A hadjárat </a:t>
            </a:r>
            <a:r>
              <a:rPr lang="hu-HU" b="1" dirty="0"/>
              <a:t>célja Drinápoly</a:t>
            </a:r>
            <a:r>
              <a:rPr lang="hu-HU" dirty="0"/>
              <a:t> bevétele volt.  A törökök végül egy békeajánlatot tettek, ami később a </a:t>
            </a:r>
            <a:r>
              <a:rPr lang="hu-HU" b="1" dirty="0"/>
              <a:t>drinápolyi béke</a:t>
            </a:r>
            <a:r>
              <a:rPr lang="hu-HU" dirty="0"/>
              <a:t> lett, ez </a:t>
            </a:r>
            <a:r>
              <a:rPr lang="hu-HU" b="1" dirty="0"/>
              <a:t>garantált volna egy 10 éves békeidőszakot</a:t>
            </a:r>
            <a:r>
              <a:rPr lang="hu-HU" dirty="0"/>
              <a:t>. A békekötés után azonban I. Ulászló úgy döntött, hogy a </a:t>
            </a:r>
            <a:r>
              <a:rPr lang="hu-HU" b="1" dirty="0"/>
              <a:t>béke ellenére is folytatni kell a hadjáratot</a:t>
            </a:r>
            <a:r>
              <a:rPr lang="hu-HU" dirty="0"/>
              <a:t> és végül a magyar sereg </a:t>
            </a:r>
            <a:r>
              <a:rPr lang="hu-HU" b="1" dirty="0"/>
              <a:t>1444-ben vereséget szenvedett Várnán</a:t>
            </a:r>
            <a:r>
              <a:rPr lang="hu-HU" dirty="0"/>
              <a:t>, ahol az uralkodó is meghalt.</a:t>
            </a:r>
          </a:p>
        </p:txBody>
      </p:sp>
      <p:pic>
        <p:nvPicPr>
          <p:cNvPr id="1026" name="Picture 2" descr="A térkép Hunyadi János hadjáratait mutatja be. Az első, úgynevezett hosszú hadjárat 1443-1444 között zajlott, és a magyar sereg Szófia alatt fordult vissza a téli időjárás miatt. Hunyadi János első hadjárata során jelentős területeket szabadítottak fel délen, Szendő és Rigómező között. A második hadjárat 1444-ben zajlott Hunyadi János és I. Ulászló vezetésével, és a Havasalföldet megkerülve Várnánál ütköztek meg a törökkel, itt a csatában meghalt a király, és a súlyos vereséget szenvedtek. Hunyadi harmadik hadjárata 1448-ban volt, ekkor albániai felkelőkkel próbált szövetkezni, de a második rigómezei csatában vereséget szenvedett. Hunyadi Jánost ez a kudarc döbbentette rá arra, hogy fel kell hagyni az offenzívákkal, Magyarországnak a védekezésre kell összpontosítani. A térképen megjelenített további vesztes csaták: Szendrő (1437), Szentimre (1442), Szeben (1442), Gyulafehérvár (1442). A térképen megjelenített várostromok: Bizánc (1453), Nándorfehérvár (1456).">
            <a:extLst>
              <a:ext uri="{FF2B5EF4-FFF2-40B4-BE49-F238E27FC236}">
                <a16:creationId xmlns:a16="http://schemas.microsoft.com/office/drawing/2014/main" id="{2895615F-E959-49AA-A35D-0C03D598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428" y="1438255"/>
            <a:ext cx="4231873" cy="256303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 ábra bemutatja Habsburg Albert halála után az országban megjelenő politikai ellentéteket. V. László és a Garai-Cillei liga érdekei ellentétesek voltak I. Ulászló és Hunyadi János kormányzó terveivel és szándékaival. Hunyadi János kormányzósága alatt (1446-1452) négy jelentős esemény történt az Oszmán Birodalom ellen folytatott hadi lépések során: hosszú hadjárat (1443-1444), várnai csata (1444), II. rigómezei csata (1448) és a nándorfehérvári diadal (1456).">
            <a:extLst>
              <a:ext uri="{FF2B5EF4-FFF2-40B4-BE49-F238E27FC236}">
                <a16:creationId xmlns:a16="http://schemas.microsoft.com/office/drawing/2014/main" id="{625745FE-9849-4301-909F-E38B4A7D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30" y="4170294"/>
            <a:ext cx="3675467" cy="249890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2F9ED6-9611-4128-9647-B303D6CD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941"/>
            <a:ext cx="10545661" cy="4351338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A trónörökös a még kiskorú V. László lett, ezért </a:t>
            </a:r>
            <a:r>
              <a:rPr lang="hu-HU" sz="2000" b="1" dirty="0"/>
              <a:t>1446-ban Hunyadi Jánost kormányzónak</a:t>
            </a:r>
            <a:r>
              <a:rPr lang="hu-HU" sz="2000" dirty="0"/>
              <a:t> választották meg, ezt a szerepét 1453-ig töltötte be. A török hadsereg ugyanis 1453-ban elfoglalta Konstantinápolyt és </a:t>
            </a:r>
            <a:r>
              <a:rPr lang="hu-HU" sz="2000" b="1" dirty="0"/>
              <a:t>1456-ban pedig Nándorfehérvár elfoglalására készült</a:t>
            </a:r>
            <a:r>
              <a:rPr lang="hu-HU" sz="2000" dirty="0"/>
              <a:t>. </a:t>
            </a:r>
            <a:r>
              <a:rPr lang="hu-HU" sz="2000" b="1" dirty="0"/>
              <a:t>1456 július 27-én végül sikerült győzelmet aratni</a:t>
            </a:r>
            <a:r>
              <a:rPr lang="hu-HU" sz="2000" dirty="0"/>
              <a:t> a törökök felett viszont a csata után Hunyadi rövidesen meghalt.</a:t>
            </a:r>
          </a:p>
        </p:txBody>
      </p:sp>
      <p:pic>
        <p:nvPicPr>
          <p:cNvPr id="2050" name="Picture 2" descr="A grafika a nándorfehérvári diadal stratégiai lépéseit ábrázolja. Nándorfehérvár a Duna egyik elágazásánál épült, két oldaról a folyó vette körül. A vízi közlekedés szempontjából fontos hely volt, és jó volt a vár ivóvízellátása. A törökök a folyón hajóhaddal, a szárazföldön, hátulról ostromlövegekkel, valamint az anatóliai és ruméliai haddal vették körül a várat. A magyar felmentő serege Hunyadi János vezetésésvel északról, Zimony felől érkezett, legyőzve a török ostromzárat. Kapisztrán János keresztes serege a Száván átkelve, dél felől támadt a török alakulatokra. Hunyadi serege a várba bejutva kitört onnan, ellentámadásba lendült és elfoglalta az ostromlók ágyúsorát.">
            <a:extLst>
              <a:ext uri="{FF2B5EF4-FFF2-40B4-BE49-F238E27FC236}">
                <a16:creationId xmlns:a16="http://schemas.microsoft.com/office/drawing/2014/main" id="{05722B84-97D9-49D8-ADB7-FBADCF3B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06" y="2056756"/>
            <a:ext cx="5078671" cy="4057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ájl:Hunyady János.jpg">
            <a:extLst>
              <a:ext uri="{FF2B5EF4-FFF2-40B4-BE49-F238E27FC236}">
                <a16:creationId xmlns:a16="http://schemas.microsoft.com/office/drawing/2014/main" id="{443B88C0-393C-45D0-94F8-5008D71C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47" y="2056756"/>
            <a:ext cx="2377776" cy="4057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FEFB5A6-6A87-4A01-B723-FA751208488F}"/>
              </a:ext>
            </a:extLst>
          </p:cNvPr>
          <p:cNvSpPr txBox="1"/>
          <p:nvPr/>
        </p:nvSpPr>
        <p:spPr>
          <a:xfrm>
            <a:off x="8062724" y="614811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Hunyadi János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AE7A17B-DE23-4FAB-A667-8A464F3EB0F5}"/>
              </a:ext>
            </a:extLst>
          </p:cNvPr>
          <p:cNvSpPr txBox="1"/>
          <p:nvPr/>
        </p:nvSpPr>
        <p:spPr>
          <a:xfrm>
            <a:off x="3483406" y="6148112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Nándorfehérvári diadal</a:t>
            </a:r>
          </a:p>
        </p:txBody>
      </p:sp>
    </p:spTree>
    <p:extLst>
      <p:ext uri="{BB962C8B-B14F-4D97-AF65-F5344CB8AC3E}">
        <p14:creationId xmlns:p14="http://schemas.microsoft.com/office/powerpoint/2010/main" val="42666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EE8373-5FAF-4778-BCED-B98296B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Mátyás király uralkodása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AC14F7-5221-48BA-99A5-9BEF6904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106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hu-HU" dirty="0"/>
              <a:t>Apjuk halála után 1457-ben </a:t>
            </a:r>
            <a:r>
              <a:rPr lang="hu-HU" b="1" dirty="0"/>
              <a:t>Hunyadi Lászlót kivégezték</a:t>
            </a:r>
            <a:r>
              <a:rPr lang="hu-HU" dirty="0"/>
              <a:t>, testvérét </a:t>
            </a:r>
            <a:r>
              <a:rPr lang="hu-HU" b="1" dirty="0"/>
              <a:t>Hunyadi Mátyást pedig Prágába vitték</a:t>
            </a:r>
            <a:r>
              <a:rPr lang="hu-HU" dirty="0"/>
              <a:t>, azonban V. László hirtelen halálával az ország uralkodó nélkül maradt</a:t>
            </a:r>
            <a:r>
              <a:rPr lang="hu-HU" b="1" dirty="0"/>
              <a:t>. Szilágyi Mihály egy alkuért cserébe kiszabadítja Mátyást</a:t>
            </a:r>
            <a:r>
              <a:rPr lang="hu-HU" dirty="0"/>
              <a:t>, aminek lényege, hogy addig ő lesz a kormányzó, amig Mátyás fel nem nevelkedik. </a:t>
            </a:r>
            <a:r>
              <a:rPr lang="hu-HU" b="1" dirty="0"/>
              <a:t>1458-ban Mátyást</a:t>
            </a:r>
            <a:r>
              <a:rPr lang="hu-HU" dirty="0"/>
              <a:t> közfelkiáltással </a:t>
            </a:r>
            <a:r>
              <a:rPr lang="hu-HU" b="1" dirty="0"/>
              <a:t>királlyá választották</a:t>
            </a:r>
            <a:r>
              <a:rPr lang="hu-HU" dirty="0"/>
              <a:t>, </a:t>
            </a:r>
            <a:r>
              <a:rPr lang="hu-HU" b="1" dirty="0"/>
              <a:t>Szilágyi Mihályt kinevezte a déli végvárrendszer főparancsnokának</a:t>
            </a:r>
            <a:r>
              <a:rPr lang="hu-HU" dirty="0"/>
              <a:t> (eltávolította a budai életből).</a:t>
            </a:r>
          </a:p>
          <a:p>
            <a:pPr algn="just"/>
            <a:r>
              <a:rPr lang="hu-HU" dirty="0"/>
              <a:t>Első feladata a rendteremtés volt. </a:t>
            </a:r>
            <a:r>
              <a:rPr lang="hu-HU" b="1" dirty="0"/>
              <a:t>Centralista hatalmat gyakorolt</a:t>
            </a:r>
            <a:r>
              <a:rPr lang="hu-HU" dirty="0"/>
              <a:t>, ami azt jelentette, hogy </a:t>
            </a:r>
            <a:r>
              <a:rPr lang="hu-HU" b="1" dirty="0"/>
              <a:t>minden hatalmat a saját kezébe összpontosított</a:t>
            </a:r>
            <a:r>
              <a:rPr lang="hu-HU" dirty="0"/>
              <a:t>. Tett ezt úgy, </a:t>
            </a:r>
            <a:r>
              <a:rPr lang="hu-HU" b="1" dirty="0"/>
              <a:t>megfosztotta címétől a régi nádort és erdélyi vajdát és a főurakat</a:t>
            </a:r>
            <a:r>
              <a:rPr lang="hu-HU" dirty="0"/>
              <a:t> is kizárta a hatalom gyakorlásából. Helyük betöltésével </a:t>
            </a:r>
            <a:r>
              <a:rPr lang="hu-HU" b="1" dirty="0"/>
              <a:t>szakértő hivatalnokokat bízott meg</a:t>
            </a:r>
            <a:r>
              <a:rPr lang="hu-HU" dirty="0"/>
              <a:t>. Felesége </a:t>
            </a:r>
            <a:r>
              <a:rPr lang="hu-HU" b="1" dirty="0"/>
              <a:t>Beatrix hatására Reneszánsz stílusban épített palotát</a:t>
            </a:r>
            <a:r>
              <a:rPr lang="hu-HU" dirty="0"/>
              <a:t> Budán is Visegrádon.</a:t>
            </a:r>
          </a:p>
          <a:p>
            <a:pPr algn="just"/>
            <a:endParaRPr lang="hu-HU" dirty="0"/>
          </a:p>
        </p:txBody>
      </p:sp>
      <p:pic>
        <p:nvPicPr>
          <p:cNvPr id="4100" name="Picture 4" descr="Aragóniai Beatrix és Hunyadi Mátyás portréi: sötétzöld jáspis alapra helyezett fehér márvány domborművek. Az uralkodói párt profilból ábrázolta a lombard művész, aki a portrék mintázásakor a sziluettek finom és karakteres visszaadására törekedett. Mátyás haja hosszú és hullámos, fején tölgyfalevelekből font koszorút visel, szakálla nincsen. Beatrix arca kedves, kontyba tűzött haját kendő fedi.">
            <a:extLst>
              <a:ext uri="{FF2B5EF4-FFF2-40B4-BE49-F238E27FC236}">
                <a16:creationId xmlns:a16="http://schemas.microsoft.com/office/drawing/2014/main" id="{29989159-CB27-439C-B41F-C7058716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80" y="2288097"/>
            <a:ext cx="4500563" cy="260985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D03DDAA-E58B-45F0-98A4-0DDF8651F9EF}"/>
              </a:ext>
            </a:extLst>
          </p:cNvPr>
          <p:cNvSpPr txBox="1"/>
          <p:nvPr/>
        </p:nvSpPr>
        <p:spPr>
          <a:xfrm>
            <a:off x="7902429" y="4956670"/>
            <a:ext cx="370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Beatrix		 Hunyadi Mátyás</a:t>
            </a:r>
          </a:p>
        </p:txBody>
      </p:sp>
    </p:spTree>
    <p:extLst>
      <p:ext uri="{BB962C8B-B14F-4D97-AF65-F5344CB8AC3E}">
        <p14:creationId xmlns:p14="http://schemas.microsoft.com/office/powerpoint/2010/main" val="36717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A024D1-84C5-4493-A2F3-CF84060D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831"/>
            <a:ext cx="10515600" cy="3258105"/>
          </a:xfrm>
        </p:spPr>
        <p:txBody>
          <a:bodyPr>
            <a:normAutofit/>
          </a:bodyPr>
          <a:lstStyle/>
          <a:p>
            <a:pPr algn="just"/>
            <a:r>
              <a:rPr lang="hu-HU" sz="2000" dirty="0"/>
              <a:t>Gazdasági intézkedése kötött volt </a:t>
            </a:r>
            <a:r>
              <a:rPr lang="hu-HU" sz="2000" b="1" dirty="0"/>
              <a:t>az elavult kapuadó helyett a kéményadó (füstadó)</a:t>
            </a:r>
            <a:r>
              <a:rPr lang="hu-HU" sz="2000" dirty="0"/>
              <a:t> bevezetése, ami ugyan annyiba is került, mint a kapuadó. Ezen kívül a legfontosabb új adó a </a:t>
            </a:r>
            <a:r>
              <a:rPr lang="hu-HU" sz="2000" b="1" dirty="0"/>
              <a:t>rendkívüli hadiadó</a:t>
            </a:r>
            <a:r>
              <a:rPr lang="hu-HU" sz="2000" dirty="0"/>
              <a:t> volt, amit 1 aranyforint volt évente és ezt ugyan úgy háztartásoktól szedte. Az új adóknak köszönhetően kb. </a:t>
            </a:r>
            <a:r>
              <a:rPr lang="hu-HU" sz="2000" b="1" dirty="0"/>
              <a:t>1 millió arany került évente</a:t>
            </a:r>
            <a:r>
              <a:rPr lang="hu-HU" sz="2000" dirty="0"/>
              <a:t> a kincstárba.</a:t>
            </a:r>
          </a:p>
          <a:p>
            <a:pPr algn="just"/>
            <a:r>
              <a:rPr lang="hu-HU" sz="2000" dirty="0"/>
              <a:t>Az ország védelme érdekében </a:t>
            </a:r>
            <a:r>
              <a:rPr lang="hu-HU" sz="2000" b="1" dirty="0"/>
              <a:t>megalapította a Fekete-sereget</a:t>
            </a:r>
            <a:r>
              <a:rPr lang="hu-HU" sz="2000" dirty="0"/>
              <a:t>, ami egy zsoldoshadsereg volt és románok, magyarok, csehek, lengyelek és németek alkották, talán legismertebb vezére </a:t>
            </a:r>
            <a:r>
              <a:rPr lang="hu-HU" sz="2000" b="1" dirty="0"/>
              <a:t>Kinizsi Pál</a:t>
            </a:r>
            <a:r>
              <a:rPr lang="hu-HU" sz="2000" dirty="0"/>
              <a:t> volt. Ez a sereg </a:t>
            </a:r>
            <a:r>
              <a:rPr lang="hu-HU" sz="2000" b="1" dirty="0"/>
              <a:t>nagyjából 20-25 ezer főt számlált</a:t>
            </a:r>
            <a:r>
              <a:rPr lang="hu-HU" sz="2000" dirty="0"/>
              <a:t> és voltak gyalogos, nehézpáncélos és könnyűlovas egységei is. Mátyásnak célja volt a </a:t>
            </a:r>
            <a:r>
              <a:rPr lang="hu-HU" sz="2000" b="1" dirty="0"/>
              <a:t>német császári cím elnyerése</a:t>
            </a:r>
            <a:r>
              <a:rPr lang="hu-HU" sz="2000" dirty="0"/>
              <a:t> is ezért </a:t>
            </a:r>
            <a:r>
              <a:rPr lang="hu-HU" sz="2000" b="1" dirty="0"/>
              <a:t>1485-ben elfoglalta Bécse</a:t>
            </a:r>
            <a:r>
              <a:rPr lang="hu-HU" sz="2000" dirty="0"/>
              <a:t>t is de a német császári címet végül Habsburg Miksa kapta meg. Ezalatt a déli határon harcban állt a törökökkel is.</a:t>
            </a:r>
          </a:p>
        </p:txBody>
      </p:sp>
      <p:pic>
        <p:nvPicPr>
          <p:cNvPr id="3074" name="Picture 2" descr="A kördiagram Mátyás bevételeinek eloszlását mutatja be: renkívüli hadiadó (kb. 51%), sójövedék (kb. 19%), a pénzverők és bányakamarák hasznából származó jövedelem (kb. 11%), koronavám (kb. 10%), a szabad királyi városok adói (kb. 7%), a zsidók adója (2%).">
            <a:extLst>
              <a:ext uri="{FF2B5EF4-FFF2-40B4-BE49-F238E27FC236}">
                <a16:creationId xmlns:a16="http://schemas.microsoft.com/office/drawing/2014/main" id="{9A694F1B-54AD-4044-AFB2-76D4241D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70" y="3726252"/>
            <a:ext cx="4292600" cy="25309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térkép Hunyadi Mátyás hadjáratait mutatja be. Mátyás a nyugati határ melletti, gazdag osztrák tartományokat hódította meg: Karintiát, Stájerországot, Morvaországot és Sziléziát, és az osztrák háború során (1477–1487) elfoglalta Bécs városát is. Az Oszmán Birodalommal szemben inkább a védekezésre szorítkozott, a déli végvárvonal mentén szinte állóháború alakult ki, a törökök 1479-ben a Havasalföld felől törtek be az országba.">
            <a:extLst>
              <a:ext uri="{FF2B5EF4-FFF2-40B4-BE49-F238E27FC236}">
                <a16:creationId xmlns:a16="http://schemas.microsoft.com/office/drawing/2014/main" id="{B372C4CD-D9E7-4B22-92CF-ABC54AF4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3" y="3726251"/>
            <a:ext cx="4463217" cy="25309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517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Hunyadi János harcai a török ellen. Mátyás király uralkodása</vt:lpstr>
      <vt:lpstr>Hunyadi János harcai a török ellen</vt:lpstr>
      <vt:lpstr>PowerPoint-bemutató</vt:lpstr>
      <vt:lpstr>Mátyás király uralkodása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20</cp:revision>
  <dcterms:created xsi:type="dcterms:W3CDTF">2024-03-05T10:47:23Z</dcterms:created>
  <dcterms:modified xsi:type="dcterms:W3CDTF">2024-03-05T12:37:36Z</dcterms:modified>
</cp:coreProperties>
</file>