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75835"/>
            <a:ext cx="12192000" cy="170633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A magyar nép vándorlása térkép alapján.</a:t>
            </a:r>
            <a:br>
              <a:rPr lang="hu-HU" b="1" dirty="0"/>
            </a:br>
            <a:r>
              <a:rPr lang="hu-HU" b="1" dirty="0"/>
              <a:t>A honfoglalás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915FB5-C795-4E0C-998C-9FE24F4D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A magyar nép eredete és vándorlása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D08C07-0B30-4525-80DF-66BEFD92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Kr. e. III. évezredben a magyarok az Urál-vidéken éltek más nomád törzsekkel együtt.</a:t>
            </a:r>
          </a:p>
          <a:p>
            <a:r>
              <a:rPr lang="hu-HU" dirty="0"/>
              <a:t>Fő tevékenység: állattenyésztés és vándorlás.</a:t>
            </a:r>
          </a:p>
          <a:p>
            <a:r>
              <a:rPr lang="hu-HU" dirty="0"/>
              <a:t>A vándorlás során a Kárpát-medencébe jutottak.</a:t>
            </a:r>
          </a:p>
        </p:txBody>
      </p:sp>
      <p:pic>
        <p:nvPicPr>
          <p:cNvPr id="1026" name="Picture 2" descr="https://nat2012.nkp.hu/tankonyv/tortenelem_9/img/567.png">
            <a:extLst>
              <a:ext uri="{FF2B5EF4-FFF2-40B4-BE49-F238E27FC236}">
                <a16:creationId xmlns:a16="http://schemas.microsoft.com/office/drawing/2014/main" id="{E19B751B-F0A5-4092-BE49-DD17F830E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25" y="2632597"/>
            <a:ext cx="3662624" cy="2860230"/>
          </a:xfrm>
          <a:prstGeom prst="roundRect">
            <a:avLst>
              <a:gd name="adj" fmla="val 2837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0542BCC-FB95-4095-8F24-7D8F0A3710AB}"/>
              </a:ext>
            </a:extLst>
          </p:cNvPr>
          <p:cNvSpPr txBox="1"/>
          <p:nvPr/>
        </p:nvSpPr>
        <p:spPr>
          <a:xfrm>
            <a:off x="8829861" y="5509605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magyar nép vándorlása</a:t>
            </a:r>
          </a:p>
        </p:txBody>
      </p:sp>
    </p:spTree>
    <p:extLst>
      <p:ext uri="{BB962C8B-B14F-4D97-AF65-F5344CB8AC3E}">
        <p14:creationId xmlns:p14="http://schemas.microsoft.com/office/powerpoint/2010/main" val="245413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802683-C4FB-4987-B4ED-175996AF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544" y="365125"/>
            <a:ext cx="7027506" cy="1325563"/>
          </a:xfrm>
        </p:spPr>
        <p:txBody>
          <a:bodyPr/>
          <a:lstStyle/>
          <a:p>
            <a:pPr algn="just"/>
            <a:r>
              <a:rPr lang="hu-HU" b="1">
                <a:solidFill>
                  <a:schemeClr val="accent6">
                    <a:lumMod val="75000"/>
                  </a:schemeClr>
                </a:solidFill>
              </a:rPr>
              <a:t>Korai letelepedések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C74178-E9C7-4AA3-95FD-92F1A69D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544" y="1825624"/>
            <a:ext cx="7027506" cy="5032375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Magyar őshaza (Magna Hungaria):</a:t>
            </a:r>
          </a:p>
          <a:p>
            <a:pPr lvl="1" algn="just"/>
            <a:r>
              <a:rPr lang="hu-HU" dirty="0"/>
              <a:t>Kr. előtt 1500-ban élt a magyarság</a:t>
            </a:r>
          </a:p>
          <a:p>
            <a:pPr algn="just"/>
            <a:r>
              <a:rPr lang="hu-HU" dirty="0"/>
              <a:t>Levédia (Baskíria):</a:t>
            </a:r>
          </a:p>
          <a:p>
            <a:pPr lvl="1" algn="just"/>
            <a:r>
              <a:rPr lang="hu-HU" dirty="0"/>
              <a:t>Kazár Birodalom alatt éltek, alárendelt helyzetben</a:t>
            </a:r>
          </a:p>
          <a:p>
            <a:pPr lvl="1" algn="just"/>
            <a:r>
              <a:rPr lang="hu-HU" dirty="0"/>
              <a:t>Megismerték a letelepedett életmód néhány gazdasági elemét</a:t>
            </a:r>
          </a:p>
          <a:p>
            <a:pPr algn="just"/>
            <a:r>
              <a:rPr lang="hu-HU" dirty="0"/>
              <a:t>Etelköz:</a:t>
            </a:r>
          </a:p>
          <a:p>
            <a:pPr lvl="1" algn="just"/>
            <a:r>
              <a:rPr lang="hu-HU" dirty="0"/>
              <a:t>Magyarság nomád állattartással foglalkozott.</a:t>
            </a:r>
          </a:p>
          <a:p>
            <a:pPr lvl="1" algn="just"/>
            <a:r>
              <a:rPr lang="hu-HU" dirty="0"/>
              <a:t>Terület hiányossága: katonailag nem védhető.</a:t>
            </a:r>
          </a:p>
          <a:p>
            <a:pPr lvl="1" algn="just"/>
            <a:r>
              <a:rPr lang="hu-HU" dirty="0"/>
              <a:t>"Kalandozások" innen indultak, rablóhadjáratok formájában.</a:t>
            </a:r>
          </a:p>
        </p:txBody>
      </p:sp>
      <p:pic>
        <p:nvPicPr>
          <p:cNvPr id="16" name="Picture 2" descr="A festményen a hét törzsfő a vérszerződés pillanataiban, mindannyian ősi magyar ruhában, legtöbbjük vállán állatbőr kacagány. A középen álló vezér, késsel megsebzett karjából vért csepegtet egy díszes tálkába. ">
            <a:extLst>
              <a:ext uri="{FF2B5EF4-FFF2-40B4-BE49-F238E27FC236}">
                <a16:creationId xmlns:a16="http://schemas.microsoft.com/office/drawing/2014/main" id="{12B24886-1EDB-1E40-8BDC-87211CAF4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2" t="-1" r="21468" b="-1"/>
          <a:stretch/>
        </p:blipFill>
        <p:spPr bwMode="auto">
          <a:xfrm>
            <a:off x="0" y="0"/>
            <a:ext cx="4093197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5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7A4E06-7DD2-4F0F-91A6-86DEDC35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878216" cy="1533030"/>
          </a:xfrm>
        </p:spPr>
        <p:txBody>
          <a:bodyPr/>
          <a:lstStyle/>
          <a:p>
            <a:r>
              <a:rPr lang="hu-HU" b="1">
                <a:solidFill>
                  <a:schemeClr val="accent6">
                    <a:lumMod val="75000"/>
                  </a:schemeClr>
                </a:solidFill>
              </a:rPr>
              <a:t>A honfoglalás és a kalandozások kora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5C1813-4BF8-4FCC-BC49-9885F14D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4"/>
            <a:ext cx="5478622" cy="5032375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Magyar seregek részt vettek háborúkban, kalandoztak.</a:t>
            </a:r>
          </a:p>
          <a:p>
            <a:pPr algn="just"/>
            <a:r>
              <a:rPr lang="hu-HU" dirty="0"/>
              <a:t>Feltérképezték a Kárpát-medencét.</a:t>
            </a:r>
          </a:p>
          <a:p>
            <a:pPr algn="just"/>
            <a:r>
              <a:rPr lang="hu-HU" dirty="0"/>
              <a:t>Árpád vezérletével 895 tavaszán megkezdődött a Honfoglalás.</a:t>
            </a:r>
          </a:p>
          <a:p>
            <a:pPr algn="just"/>
            <a:r>
              <a:rPr lang="hu-HU" dirty="0"/>
              <a:t>895-ben a Dunától keletre eső területek magyar kézre kerültek.</a:t>
            </a:r>
          </a:p>
          <a:p>
            <a:pPr algn="just"/>
            <a:r>
              <a:rPr lang="hu-HU" dirty="0"/>
              <a:t>Kalandozások 955-ig nyugat felé, majd Augsburgnál vereség.</a:t>
            </a:r>
          </a:p>
          <a:p>
            <a:pPr algn="just"/>
            <a:r>
              <a:rPr lang="hu-HU" dirty="0"/>
              <a:t>970-ig folytatódott a kalandozások kora Bizánc felé.</a:t>
            </a:r>
          </a:p>
        </p:txBody>
      </p:sp>
      <p:pic>
        <p:nvPicPr>
          <p:cNvPr id="5" name="Picture 4" descr="https://remekmuvek.mng.hu/assets/1893-munkacsy-mihaly/honfoglalas/teljes_kep.png">
            <a:extLst>
              <a:ext uri="{FF2B5EF4-FFF2-40B4-BE49-F238E27FC236}">
                <a16:creationId xmlns:a16="http://schemas.microsoft.com/office/drawing/2014/main" id="{CFDD5532-4332-5B07-C0D6-D5FCFA1C4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2" r="28527"/>
          <a:stretch/>
        </p:blipFill>
        <p:spPr bwMode="auto">
          <a:xfrm>
            <a:off x="6783886" y="0"/>
            <a:ext cx="5405066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0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829480-CB73-4EEC-BEAA-F59762AA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A magyarság életmódja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14A7E-303E-4B35-B453-DCA7E6A4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Lovasnomád életmód:</a:t>
            </a:r>
          </a:p>
          <a:p>
            <a:pPr lvl="1"/>
            <a:r>
              <a:rPr lang="hu-HU" dirty="0"/>
              <a:t>Jurták</a:t>
            </a:r>
          </a:p>
          <a:p>
            <a:pPr lvl="1"/>
            <a:r>
              <a:rPr lang="hu-HU" dirty="0"/>
              <a:t>Lovak</a:t>
            </a:r>
          </a:p>
          <a:p>
            <a:r>
              <a:rPr lang="hu-HU" dirty="0"/>
              <a:t>Harcmodor:</a:t>
            </a:r>
          </a:p>
          <a:p>
            <a:pPr lvl="1"/>
            <a:r>
              <a:rPr lang="hu-HU" dirty="0"/>
              <a:t>Könnyűlovas harcmodor</a:t>
            </a:r>
          </a:p>
          <a:p>
            <a:r>
              <a:rPr lang="hu-HU" dirty="0"/>
              <a:t>Fegyverek:</a:t>
            </a:r>
          </a:p>
          <a:p>
            <a:pPr lvl="1"/>
            <a:r>
              <a:rPr lang="hu-HU" dirty="0"/>
              <a:t>Reflexíj</a:t>
            </a:r>
          </a:p>
          <a:p>
            <a:pPr lvl="1"/>
            <a:r>
              <a:rPr lang="hu-HU" dirty="0"/>
              <a:t>Szablya</a:t>
            </a:r>
          </a:p>
          <a:p>
            <a:pPr lvl="1"/>
            <a:r>
              <a:rPr lang="hu-HU" dirty="0"/>
              <a:t>Buzogány</a:t>
            </a:r>
          </a:p>
          <a:p>
            <a:pPr lvl="1"/>
            <a:r>
              <a:rPr lang="hu-HU" dirty="0"/>
              <a:t>Lovasíjászat</a:t>
            </a:r>
          </a:p>
        </p:txBody>
      </p:sp>
      <p:pic>
        <p:nvPicPr>
          <p:cNvPr id="2050" name="Picture 2" descr="A rajz bemutatja, hogy a reflexíj megfeszítése közben az íj két szára hátrahajlik, a nyílvessző kilövésének pillanatában pedig a keletkezett feszültség miatt előrecsapódik. ">
            <a:extLst>
              <a:ext uri="{FF2B5EF4-FFF2-40B4-BE49-F238E27FC236}">
                <a16:creationId xmlns:a16="http://schemas.microsoft.com/office/drawing/2014/main" id="{965200F3-074D-4341-80AC-2397F05CF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28" y="2545653"/>
            <a:ext cx="1771913" cy="2480679"/>
          </a:xfrm>
          <a:prstGeom prst="roundRect">
            <a:avLst>
              <a:gd name="adj" fmla="val 3921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fényképen egy honfoglalás kori jurta rekonstrukciója. A kerek sátrat fehér nemeztakarók fedik, amelyeket színes minták díszítenek. A borítást a sátor tetején keresztben futó szalagok rögzítik. ">
            <a:extLst>
              <a:ext uri="{FF2B5EF4-FFF2-40B4-BE49-F238E27FC236}">
                <a16:creationId xmlns:a16="http://schemas.microsoft.com/office/drawing/2014/main" id="{19522768-8BD1-49AE-8855-E33E200A9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627" y="2548477"/>
            <a:ext cx="3719204" cy="24806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21E88AE-7455-4688-B2C9-ED83742FCB40}"/>
              </a:ext>
            </a:extLst>
          </p:cNvPr>
          <p:cNvSpPr txBox="1"/>
          <p:nvPr/>
        </p:nvSpPr>
        <p:spPr>
          <a:xfrm>
            <a:off x="6784229" y="5043110"/>
            <a:ext cx="64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Jurta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3F26493-F0D8-4248-957E-BA4FCC2F671B}"/>
              </a:ext>
            </a:extLst>
          </p:cNvPr>
          <p:cNvSpPr txBox="1"/>
          <p:nvPr/>
        </p:nvSpPr>
        <p:spPr>
          <a:xfrm>
            <a:off x="10115637" y="5040803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Reflexíj</a:t>
            </a:r>
          </a:p>
        </p:txBody>
      </p:sp>
    </p:spTree>
    <p:extLst>
      <p:ext uri="{BB962C8B-B14F-4D97-AF65-F5344CB8AC3E}">
        <p14:creationId xmlns:p14="http://schemas.microsoft.com/office/powerpoint/2010/main" val="194602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180</Words>
  <Application>Microsoft Office PowerPoint</Application>
  <PresentationFormat>Szélesvásznú</PresentationFormat>
  <Paragraphs>36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magyar nép vándorlása térkép alapján. A honfoglalás</vt:lpstr>
      <vt:lpstr>A magyar nép eredete és vándorlása</vt:lpstr>
      <vt:lpstr>Korai letelepedések</vt:lpstr>
      <vt:lpstr>A honfoglalás és a kalandozások kora</vt:lpstr>
      <vt:lpstr>A magyarság életmódja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22</cp:revision>
  <dcterms:created xsi:type="dcterms:W3CDTF">2024-03-05T10:47:23Z</dcterms:created>
  <dcterms:modified xsi:type="dcterms:W3CDTF">2024-03-06T22:23:14Z</dcterms:modified>
</cp:coreProperties>
</file>