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6807"/>
            <a:ext cx="12192000" cy="1664385"/>
          </a:xfrm>
        </p:spPr>
        <p:txBody>
          <a:bodyPr>
            <a:normAutofit/>
          </a:bodyPr>
          <a:lstStyle/>
          <a:p>
            <a:r>
              <a:rPr lang="hu-HU" sz="5400" b="1" dirty="0"/>
              <a:t>Géza fejedelemsége és Szent István államszervező tevékenysége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yar Fejedelemség – Wikipédia">
            <a:extLst>
              <a:ext uri="{FF2B5EF4-FFF2-40B4-BE49-F238E27FC236}">
                <a16:creationId xmlns:a16="http://schemas.microsoft.com/office/drawing/2014/main" id="{94242322-8E7E-1F27-3E8A-256084B9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74" y="227"/>
            <a:ext cx="9785026" cy="685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C8B119C-F659-44D7-9031-403A69E7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994F62-1910-4524-B005-5902DB1A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/>
          <a:lstStyle/>
          <a:p>
            <a:pPr algn="just"/>
            <a:r>
              <a:rPr lang="hu-HU" dirty="0"/>
              <a:t>A X. század végén a magyarság válaszút elé került: fennmaradás vagy pusztulás.</a:t>
            </a:r>
          </a:p>
          <a:p>
            <a:pPr algn="just"/>
            <a:r>
              <a:rPr lang="hu-HU" dirty="0"/>
              <a:t>Csatlakozás a keresztény, feudális Európához biztosította a megmaradást.</a:t>
            </a:r>
          </a:p>
        </p:txBody>
      </p:sp>
    </p:spTree>
    <p:extLst>
      <p:ext uri="{BB962C8B-B14F-4D97-AF65-F5344CB8AC3E}">
        <p14:creationId xmlns:p14="http://schemas.microsoft.com/office/powerpoint/2010/main" val="27769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47FEF-2164-4945-A58B-1021E055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hu-HU" b="1">
                <a:solidFill>
                  <a:schemeClr val="accent2">
                    <a:lumMod val="75000"/>
                  </a:schemeClr>
                </a:solidFill>
              </a:rPr>
              <a:t>Géza fejedelem</a:t>
            </a:r>
            <a:endParaRPr lang="hu-H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3E002-6416-4F5F-BE05-A86B5AF3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7630" cy="4351338"/>
          </a:xfrm>
        </p:spPr>
        <p:txBody>
          <a:bodyPr/>
          <a:lstStyle/>
          <a:p>
            <a:pPr algn="just"/>
            <a:r>
              <a:rPr lang="hu-HU" dirty="0"/>
              <a:t>970-ben került hatalomra.</a:t>
            </a:r>
          </a:p>
          <a:p>
            <a:pPr algn="just"/>
            <a:r>
              <a:rPr lang="hu-HU" dirty="0"/>
              <a:t>972-ben követeket küldött a bajor uralkodónak a kereszténység terjesztése érdekében.</a:t>
            </a:r>
          </a:p>
          <a:p>
            <a:pPr algn="just"/>
            <a:r>
              <a:rPr lang="hu-HU" dirty="0"/>
              <a:t>Fiát, Vajkot (a későbbi Istvánt) összeházasította Gizella bajor hercegnővel.</a:t>
            </a:r>
          </a:p>
          <a:p>
            <a:pPr algn="just"/>
            <a:r>
              <a:rPr lang="hu-HU" dirty="0"/>
              <a:t>Bevezette a Nyugat-Európában használt utódlási rendszert.</a:t>
            </a:r>
          </a:p>
        </p:txBody>
      </p:sp>
      <p:pic>
        <p:nvPicPr>
          <p:cNvPr id="5" name="Picture 2" descr="Ábrázolása a Képes krónikában">
            <a:extLst>
              <a:ext uri="{FF2B5EF4-FFF2-40B4-BE49-F238E27FC236}">
                <a16:creationId xmlns:a16="http://schemas.microsoft.com/office/drawing/2014/main" id="{282D1F02-6C3D-F70D-A3AE-0F67CA320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4" r="16856" b="2"/>
          <a:stretch/>
        </p:blipFill>
        <p:spPr bwMode="auto">
          <a:xfrm>
            <a:off x="7512126" y="-31069"/>
            <a:ext cx="467987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47FEF-2164-4945-A58B-1021E055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67465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Szent István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3E002-6416-4F5F-BE05-A86B5AF3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38460" cy="4351338"/>
          </a:xfrm>
        </p:spPr>
        <p:txBody>
          <a:bodyPr/>
          <a:lstStyle/>
          <a:p>
            <a:pPr algn="just"/>
            <a:r>
              <a:rPr lang="hu-HU"/>
              <a:t>997-ben vette át a hatalmat.</a:t>
            </a:r>
          </a:p>
          <a:p>
            <a:pPr algn="just"/>
            <a:r>
              <a:rPr lang="hu-HU"/>
              <a:t>Legyőzte Koppányt, aki hatalomra tört.</a:t>
            </a:r>
          </a:p>
          <a:p>
            <a:pPr algn="just"/>
            <a:r>
              <a:rPr lang="hu-HU"/>
              <a:t>Megkoronáztatta magát II. Szilveszter pápa támogatásával.</a:t>
            </a:r>
          </a:p>
          <a:p>
            <a:pPr algn="just"/>
            <a:r>
              <a:rPr lang="hu-HU"/>
              <a:t>Egyházrendszer kiépítése és törvények bevezetése.</a:t>
            </a:r>
            <a:endParaRPr lang="hu-HU" dirty="0"/>
          </a:p>
        </p:txBody>
      </p:sp>
      <p:pic>
        <p:nvPicPr>
          <p:cNvPr id="5" name="Picture 4" descr="Szent István ikon - Artikon Ajándéküzlet">
            <a:extLst>
              <a:ext uri="{FF2B5EF4-FFF2-40B4-BE49-F238E27FC236}">
                <a16:creationId xmlns:a16="http://schemas.microsoft.com/office/drawing/2014/main" id="{553B9DE6-B3A4-803A-90CC-C14FDFAD3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538" r="12467" b="17564"/>
          <a:stretch/>
        </p:blipFill>
        <p:spPr bwMode="auto">
          <a:xfrm>
            <a:off x="6972554" y="10"/>
            <a:ext cx="5219446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8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57A56-F302-4D99-8A30-013CDBB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Az egyházrendszer kiépítése és a közigazgatás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A80F0-705F-401B-9B2E-0C802F73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49212" cy="50323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10 egyházmegyét és püspökséget alapított, közülük Esztergom érseki rangot kapott.</a:t>
            </a:r>
          </a:p>
          <a:p>
            <a:pPr algn="just"/>
            <a:r>
              <a:rPr lang="hu-HU" dirty="0"/>
              <a:t>Bevezette a tizedadót és kötelezővé tette a templomba járást.</a:t>
            </a:r>
          </a:p>
          <a:p>
            <a:pPr algn="just"/>
            <a:r>
              <a:rPr lang="hu-HU" dirty="0"/>
              <a:t>Templomok építése és a böjt kötelezővé tétele.</a:t>
            </a:r>
          </a:p>
          <a:p>
            <a:pPr algn="just"/>
            <a:r>
              <a:rPr lang="hu-HU" dirty="0"/>
              <a:t>Vármegyékre osztotta az országot, minden központba egy vár épült.</a:t>
            </a:r>
          </a:p>
          <a:p>
            <a:pPr algn="just"/>
            <a:r>
              <a:rPr lang="hu-HU" dirty="0"/>
              <a:t>Az ispánok feladata az adószedés, törvénykezés és katonai ügyek intézése volt.</a:t>
            </a:r>
          </a:p>
          <a:p>
            <a:pPr algn="just"/>
            <a:r>
              <a:rPr lang="hu-HU" dirty="0"/>
              <a:t>Nádori pozíció létrehozása:</a:t>
            </a:r>
          </a:p>
          <a:p>
            <a:pPr lvl="1" algn="just"/>
            <a:r>
              <a:rPr lang="hu-HU" dirty="0"/>
              <a:t>A király helyettese volt</a:t>
            </a:r>
          </a:p>
          <a:p>
            <a:pPr lvl="1" algn="just"/>
            <a:r>
              <a:rPr lang="hu-HU" dirty="0"/>
              <a:t>Távollétében volt hatalmon</a:t>
            </a:r>
          </a:p>
        </p:txBody>
      </p:sp>
      <p:pic>
        <p:nvPicPr>
          <p:cNvPr id="1028" name="Picture 4" descr="A térkép a Szent István kori Magyarországot mutatja be. Jelentős városok: Sopron, Pozsony, Trencsén, Nyitra, Győr, Veszprém, Zalavár, Somogyvár, Vác, Tolna, Pécs, Kalocsa, Szeged, Csanád, Szolnok, Pest, Esztergom, Fehérvár, Eger, Gömör, Szabolcs, Újvár, Zemplén, Szatmár, Bihar, Gyulafehérvár. Magyarország szomszédai nyugatról indulva és körben haladva: Német-Római Császárság, Lengyel Királyság, Kijevi Nagyfejedelemség, a besenyők (akik még nem alakítottak ki államformát), Bizánci Császárság, Horvát Királyság, Szlavónia.">
            <a:extLst>
              <a:ext uri="{FF2B5EF4-FFF2-40B4-BE49-F238E27FC236}">
                <a16:creationId xmlns:a16="http://schemas.microsoft.com/office/drawing/2014/main" id="{63FA3518-65DF-E06F-FED4-234921FC2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" b="490"/>
          <a:stretch/>
        </p:blipFill>
        <p:spPr bwMode="auto">
          <a:xfrm>
            <a:off x="6821716" y="1867413"/>
            <a:ext cx="5046980" cy="3123174"/>
          </a:xfrm>
          <a:prstGeom prst="roundRect">
            <a:avLst>
              <a:gd name="adj" fmla="val 5745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EFE3498-6F4E-14E3-B3CF-854E844608F0}"/>
              </a:ext>
            </a:extLst>
          </p:cNvPr>
          <p:cNvSpPr txBox="1"/>
          <p:nvPr/>
        </p:nvSpPr>
        <p:spPr>
          <a:xfrm>
            <a:off x="7566963" y="5010907"/>
            <a:ext cx="355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Egyházmegyék </a:t>
            </a:r>
            <a:r>
              <a:rPr lang="es-ES" i="1" dirty="0"/>
              <a:t>Szent István korában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2431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57A56-F302-4D99-8A30-013CDBB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Az utódlás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A80F0-705F-401B-9B2E-0C802F73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Imre herceget szánta utódjának, de ő korán elhunyt.</a:t>
            </a:r>
          </a:p>
          <a:p>
            <a:r>
              <a:rPr lang="hu-HU" dirty="0"/>
              <a:t>István egy rokonát, Vazult megvakíttatta merénylettervezés miatt.</a:t>
            </a:r>
          </a:p>
          <a:p>
            <a:r>
              <a:rPr lang="hu-HU" dirty="0"/>
              <a:t>Orseolo Pétert jelölte utódjának, aki királyi neveltetésben részesült.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A9032-C429-5A8E-D685-A3CB31E4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1250"/>
            <a:ext cx="7380514" cy="2936749"/>
          </a:xfrm>
          <a:prstGeom prst="round1Rect">
            <a:avLst>
              <a:gd name="adj" fmla="val 3890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C38BBB6-A4D5-FC1B-AA86-AB37621C496A}"/>
              </a:ext>
            </a:extLst>
          </p:cNvPr>
          <p:cNvSpPr txBox="1"/>
          <p:nvPr/>
        </p:nvSpPr>
        <p:spPr>
          <a:xfrm>
            <a:off x="7451925" y="5066458"/>
            <a:ext cx="1295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Szent István</a:t>
            </a:r>
            <a:endParaRPr lang="hu-HU" i="1" dirty="0"/>
          </a:p>
          <a:p>
            <a:r>
              <a:rPr lang="es-ES" i="1" dirty="0"/>
              <a:t>családfája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6709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209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Géza fejedelemsége és Szent István államszervező tevékenysége</vt:lpstr>
      <vt:lpstr>Előzmények</vt:lpstr>
      <vt:lpstr>Géza fejedelem</vt:lpstr>
      <vt:lpstr>Szent István</vt:lpstr>
      <vt:lpstr>Az egyházrendszer kiépítése és a közigazgatás</vt:lpstr>
      <vt:lpstr>Az utódlás kérdése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32</cp:revision>
  <dcterms:created xsi:type="dcterms:W3CDTF">2024-03-05T10:47:23Z</dcterms:created>
  <dcterms:modified xsi:type="dcterms:W3CDTF">2024-03-06T23:40:24Z</dcterms:modified>
</cp:coreProperties>
</file>