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E30D59-7ABF-49B0-9896-E09D2EE0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739C22-7403-45F4-B37B-B7476EF63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E09CA9A-C476-462D-A784-B7DA14E3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812C8C0-8C97-43E6-80F3-99F843CD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331547-D7D4-47CF-992C-774702B7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08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718EDF-4C4B-43F1-9E5D-82F2395D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E0C04A-D22D-47C8-AAEE-92954ED77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776491-205F-4909-885B-D98B8BC6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64A6B5-810E-4644-92CC-8F87547A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9DD062-F23A-47C3-A120-68FB4D1C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509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949DBB6-8F07-49E1-B2C7-CF55421BE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ED5C19C-C2C6-4D81-9500-645A3FAAD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99324F-D3F7-4A45-BA08-5176039D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77C4BE-0F5B-437C-9351-71651860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9EF3EB-BFA6-4732-81D7-FE66F089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645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9DCB9C-CBC9-4DF5-A51D-E5A27DF8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BDD631-DF2F-458C-91F8-2C951AAD5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1706322-DB83-426B-B5C2-D04A3986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BD4709-F38A-4173-9BA4-A036168F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DA3F79C-05DC-4F00-9CD4-BE1793AB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961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15DF5F-382E-460D-AFAD-1A680E32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028BDF3-6063-40CF-90AD-E5C3071A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CD1B73-65B9-4FD0-A5FE-6066D107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B7150E-41F5-4D15-807F-87FACA5F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7BB3201-744E-481F-B39B-7C18F31E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79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ECD6A3-F6E8-4E31-94B8-0B50C1EE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ED23DD-9AA8-4805-B522-1C91D0A05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F40E6CA-3223-4349-9B54-293E8616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AD0D5F3-9502-4F82-BD20-4F72C927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9823DDF-F41D-4F28-B7BA-C9C81E51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CDEE26-DA5E-4E1D-88F6-F4F93041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437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350E00-ECEE-4030-8848-B619A578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D598FE-3D23-4617-96AE-26D0F9379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F94CD8B-BD07-4802-A66D-554F66AD3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2007740-AA34-40DB-89AB-BED06BD71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2742411-984B-4D05-B902-278F7411F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2F9AE94-230C-40AB-A5A9-2624FFB7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04B97AB-1586-4F66-A570-582B4C6B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47DC29E-3ED4-4EC1-9C3D-8A511776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587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04BF0E-2E3C-49F5-9404-2BA6F547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76FE0D9-4DD8-44BB-B8DA-998190B3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26C9097-BD1E-47FA-BCAA-CA77241D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A90F742-83D9-48B8-83ED-1F0572A0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997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407828B-2D3F-4100-ABBA-F4FC4D5C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D9125DA-C138-4C36-BEA1-E694664F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B632A80-94AB-4CC8-B90F-84E06696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965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429261-40A8-4564-B129-F73C12D2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ACA12E-70F3-483B-9009-05D771CA0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B90F626-0EDE-4731-BA8A-73F3BC655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D5D584D-6304-455E-8E01-B9D2C3E5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19ACDFD-1F2A-492B-909B-1F8E7B76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74CA0CD-6208-48BF-9982-2CBF9EE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423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D53902-693C-4330-AF9A-966F6820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939254B-ED6B-431E-8157-5840C6BFF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A25235C-CF0C-4FA3-9594-7E2ADCFC1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FD9C717-631B-434E-B5FD-34D6CE27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04CD5D2-7000-4904-A654-E33A186F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C5494DE-B180-4B10-B970-415B1C22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192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135F427-E272-4729-ABA2-49FA1815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31F4922-CD93-4F99-9EC1-553BF005D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E57278-7FBB-432D-941C-069B5497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E99D3-01DF-412E-A391-2E4028D344D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420F50-C6B2-4202-82BE-CD94F4363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1C2B35-CDF3-4AA5-BA10-9EC43CC22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804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C796EC-0E94-497E-A7F7-D0FF5CED5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2600"/>
            <a:ext cx="9144000" cy="2132799"/>
          </a:xfrm>
        </p:spPr>
        <p:txBody>
          <a:bodyPr/>
          <a:lstStyle/>
          <a:p>
            <a:r>
              <a:rPr lang="hu-HU" b="1" dirty="0"/>
              <a:t>Az athéni demokrácia intézményei, működése</a:t>
            </a:r>
          </a:p>
        </p:txBody>
      </p:sp>
    </p:spTree>
    <p:extLst>
      <p:ext uri="{BB962C8B-B14F-4D97-AF65-F5344CB8AC3E}">
        <p14:creationId xmlns:p14="http://schemas.microsoft.com/office/powerpoint/2010/main" val="203101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6C21D9-9629-49D5-AE63-D35CA7C8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Drakón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99395C3-6409-4FD5-8F1B-8F72C8CBC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008846" cy="2765036"/>
          </a:xfrm>
        </p:spPr>
        <p:txBody>
          <a:bodyPr>
            <a:normAutofit fontScale="92500"/>
          </a:bodyPr>
          <a:lstStyle/>
          <a:p>
            <a:pPr algn="just"/>
            <a:r>
              <a:rPr lang="hu-HU" dirty="0"/>
              <a:t>Athén kezdetben az arisztokraták uralták.</a:t>
            </a:r>
          </a:p>
          <a:p>
            <a:pPr algn="just"/>
            <a:r>
              <a:rPr lang="hu-HU" dirty="0"/>
              <a:t>Arisztokraták örököltek társadalmi státuszukat.</a:t>
            </a:r>
          </a:p>
          <a:p>
            <a:pPr algn="just"/>
            <a:r>
              <a:rPr lang="hu-HU" dirty="0"/>
              <a:t>Hatalmat az „arisztokratikus köztársaság” uralta.</a:t>
            </a:r>
          </a:p>
          <a:p>
            <a:pPr algn="just"/>
            <a:r>
              <a:rPr lang="hu-HU" dirty="0"/>
              <a:t>Drakón tagja volt az 9 </a:t>
            </a:r>
            <a:r>
              <a:rPr lang="hu-HU" dirty="0" err="1"/>
              <a:t>arkhónok</a:t>
            </a:r>
            <a:r>
              <a:rPr lang="hu-HU" dirty="0"/>
              <a:t> tanácsának.</a:t>
            </a:r>
          </a:p>
          <a:p>
            <a:pPr algn="just"/>
            <a:r>
              <a:rPr lang="hu-HU" dirty="0"/>
              <a:t>Drakón írásba foglalta a törvényeket, amelyek az arisztokratáknak kedveztek.</a:t>
            </a:r>
          </a:p>
        </p:txBody>
      </p:sp>
      <p:pic>
        <p:nvPicPr>
          <p:cNvPr id="1026" name="Picture 2" descr="Nagyméretű, szürke kőtábla, amely ógörög szöveggel van teleírva.">
            <a:extLst>
              <a:ext uri="{FF2B5EF4-FFF2-40B4-BE49-F238E27FC236}">
                <a16:creationId xmlns:a16="http://schemas.microsoft.com/office/drawing/2014/main" id="{1CD451EE-2EBF-4E8B-8F6C-069FE0354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846" y="1369367"/>
            <a:ext cx="2949954" cy="380544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A4208082-19E6-49FD-9284-9A8DCB9E4C68}"/>
              </a:ext>
            </a:extLst>
          </p:cNvPr>
          <p:cNvSpPr txBox="1"/>
          <p:nvPr/>
        </p:nvSpPr>
        <p:spPr>
          <a:xfrm>
            <a:off x="8196830" y="5208364"/>
            <a:ext cx="3363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i="1" dirty="0"/>
              <a:t>Drakón vérbosszúellenes törvénye egy Kr. e. 5. századi feliraton</a:t>
            </a:r>
          </a:p>
        </p:txBody>
      </p:sp>
    </p:spTree>
    <p:extLst>
      <p:ext uri="{BB962C8B-B14F-4D97-AF65-F5344CB8AC3E}">
        <p14:creationId xmlns:p14="http://schemas.microsoft.com/office/powerpoint/2010/main" val="185783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77608E-F0E9-4593-8D6B-87D1F2BD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Szolón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05207C-516A-49C0-B173-68DB19C92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489580" cy="4351338"/>
          </a:xfrm>
        </p:spPr>
        <p:txBody>
          <a:bodyPr>
            <a:normAutofit fontScale="92500"/>
          </a:bodyPr>
          <a:lstStyle/>
          <a:p>
            <a:pPr algn="just"/>
            <a:r>
              <a:rPr lang="hu-HU" dirty="0"/>
              <a:t>Szolón új törvényeket alkotott az ellentétek levezetése érdekében.</a:t>
            </a:r>
          </a:p>
          <a:p>
            <a:pPr algn="just"/>
            <a:r>
              <a:rPr lang="hu-HU" dirty="0"/>
              <a:t>Törvények tartalmazzák az adósrabszolgaság és az állam felé való tartozások eltörlését.</a:t>
            </a:r>
          </a:p>
          <a:p>
            <a:pPr algn="just"/>
            <a:r>
              <a:rPr lang="hu-HU" dirty="0"/>
              <a:t>Politikai jogok kiterjesztése a legszegényebb polgárokra.</a:t>
            </a:r>
          </a:p>
          <a:p>
            <a:pPr algn="just"/>
            <a:r>
              <a:rPr lang="hu-HU" dirty="0"/>
              <a:t>Lakosságot vagyoni helyzet alapján csoportokba osztotta.</a:t>
            </a:r>
          </a:p>
        </p:txBody>
      </p:sp>
      <p:pic>
        <p:nvPicPr>
          <p:cNvPr id="2050" name="Picture 2" descr="Szolón kőből faragott portréja, amely egy szakállas, bölcs öregembert ábrázol.">
            <a:extLst>
              <a:ext uri="{FF2B5EF4-FFF2-40B4-BE49-F238E27FC236}">
                <a16:creationId xmlns:a16="http://schemas.microsoft.com/office/drawing/2014/main" id="{C552FFD0-A02F-4EB7-8168-3E3F09124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443" y="2488108"/>
            <a:ext cx="1552579" cy="2230539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B38A05FC-D457-4458-9E43-81DFA119EB26}"/>
              </a:ext>
            </a:extLst>
          </p:cNvPr>
          <p:cNvSpPr txBox="1"/>
          <p:nvPr/>
        </p:nvSpPr>
        <p:spPr>
          <a:xfrm>
            <a:off x="6389558" y="5503627"/>
            <a:ext cx="2921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i="1" dirty="0"/>
              <a:t>Az athéni állam Szolón idején</a:t>
            </a:r>
            <a:endParaRPr lang="hu-HU" i="1" dirty="0"/>
          </a:p>
        </p:txBody>
      </p:sp>
      <p:pic>
        <p:nvPicPr>
          <p:cNvPr id="2052" name="Picture 4" descr="Az ábra az athéni állam társadalmi berendezkedését mutatja alulról felfelé haladva: rabszolgák, metoikoszok, nők és fiatalkorúak, teljes jogú athéni férfiak. Közülük kerültek ki a négyszázak tanácsának tagjai, és ők alkották a népgyűlést. A népgyűlés választotta ki az esküdtbíróságot, a 9 arkhónt és az areioszpagosz tagjait.">
            <a:extLst>
              <a:ext uri="{FF2B5EF4-FFF2-40B4-BE49-F238E27FC236}">
                <a16:creationId xmlns:a16="http://schemas.microsoft.com/office/drawing/2014/main" id="{E695FF5F-DD76-4E11-B56E-F00181555A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"/>
          <a:stretch/>
        </p:blipFill>
        <p:spPr bwMode="auto">
          <a:xfrm>
            <a:off x="5456113" y="1825625"/>
            <a:ext cx="4762307" cy="3627452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E87365F6-8950-4C94-9455-3AEF07598153}"/>
              </a:ext>
            </a:extLst>
          </p:cNvPr>
          <p:cNvSpPr txBox="1"/>
          <p:nvPr/>
        </p:nvSpPr>
        <p:spPr>
          <a:xfrm>
            <a:off x="10828964" y="4746640"/>
            <a:ext cx="78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i="1" dirty="0"/>
              <a:t>Szoló</a:t>
            </a:r>
            <a:r>
              <a:rPr lang="hu-HU" i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201711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8F6AF6-65AC-4D04-85D3-02ECD7B43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338" y="365125"/>
            <a:ext cx="6787392" cy="1325563"/>
          </a:xfrm>
        </p:spPr>
        <p:txBody>
          <a:bodyPr/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Peiszisztratosz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F6AC6E3-5212-47F5-9022-12B5DC29D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4339" y="1825624"/>
            <a:ext cx="6787392" cy="4575175"/>
          </a:xfrm>
        </p:spPr>
        <p:txBody>
          <a:bodyPr>
            <a:normAutofit/>
          </a:bodyPr>
          <a:lstStyle/>
          <a:p>
            <a:pPr algn="just"/>
            <a:r>
              <a:rPr lang="hu-HU" sz="2400" dirty="0"/>
              <a:t>Kr.e. 560-527 között Peiszisztratosz egyeduralmat vezetett be.</a:t>
            </a:r>
          </a:p>
          <a:p>
            <a:pPr algn="just"/>
            <a:r>
              <a:rPr lang="hu-HU" sz="2400" dirty="0"/>
              <a:t>Ez a rendszer zsarnokságnak nevezhető, és vezetője a </a:t>
            </a:r>
            <a:r>
              <a:rPr lang="hu-HU" sz="2400" dirty="0" err="1"/>
              <a:t>türannisz</a:t>
            </a:r>
            <a:r>
              <a:rPr lang="hu-HU" sz="2400" dirty="0"/>
              <a:t>.</a:t>
            </a:r>
          </a:p>
          <a:p>
            <a:pPr algn="just"/>
            <a:r>
              <a:rPr lang="hu-HU" sz="2400" dirty="0"/>
              <a:t>Peiszisztratosz a démoszra támaszkodott és őket támogatta.</a:t>
            </a:r>
          </a:p>
          <a:p>
            <a:pPr algn="just"/>
            <a:r>
              <a:rPr lang="hu-HU" sz="2400" dirty="0"/>
              <a:t>Azonban a démosz oly mértékben megerősödött, hogy Peiszisztratosz utódjait elűzték.</a:t>
            </a:r>
          </a:p>
        </p:txBody>
      </p:sp>
      <p:pic>
        <p:nvPicPr>
          <p:cNvPr id="5" name="Picture 2" descr="Peiszisztratosz athéni türannosz – Wikipédia">
            <a:extLst>
              <a:ext uri="{FF2B5EF4-FFF2-40B4-BE49-F238E27FC236}">
                <a16:creationId xmlns:a16="http://schemas.microsoft.com/office/drawing/2014/main" id="{F26A06E6-5C98-337E-E055-C48CB0587A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" r="2134" b="-2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468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4C869D-DE35-4386-B5C4-4A8AA2CE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Kleiszthenész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28278C6-C40D-4DE2-BC5E-B7735338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375987" cy="4351338"/>
          </a:xfrm>
        </p:spPr>
        <p:txBody>
          <a:bodyPr>
            <a:normAutofit/>
          </a:bodyPr>
          <a:lstStyle/>
          <a:p>
            <a:pPr algn="just"/>
            <a:r>
              <a:rPr lang="hu-HU" dirty="0"/>
              <a:t>Kleiszthenész jelentős reformokat vezetett be.</a:t>
            </a:r>
          </a:p>
          <a:p>
            <a:pPr algn="just"/>
            <a:r>
              <a:rPr lang="hu-HU" dirty="0"/>
              <a:t>Az előző vagyoni alapú felosztás helyett, Athén lakosságát területi alapon 10 </a:t>
            </a:r>
            <a:r>
              <a:rPr lang="hu-HU" dirty="0" err="1"/>
              <a:t>phülébe</a:t>
            </a:r>
            <a:r>
              <a:rPr lang="hu-HU" dirty="0"/>
              <a:t> osztotta.</a:t>
            </a:r>
          </a:p>
          <a:p>
            <a:pPr algn="just"/>
            <a:r>
              <a:rPr lang="hu-HU" dirty="0"/>
              <a:t>Minden </a:t>
            </a:r>
            <a:r>
              <a:rPr lang="hu-HU" dirty="0" err="1"/>
              <a:t>phülében</a:t>
            </a:r>
            <a:r>
              <a:rPr lang="hu-HU" dirty="0"/>
              <a:t> 50 képviselő képviseltette magát.</a:t>
            </a:r>
          </a:p>
          <a:p>
            <a:pPr algn="just"/>
            <a:r>
              <a:rPr lang="hu-HU" dirty="0"/>
              <a:t>Ez az 500-ak tanácsát hozta létre, amely javaslatokat tehetett a népgyűlés számára.</a:t>
            </a:r>
          </a:p>
        </p:txBody>
      </p:sp>
      <p:pic>
        <p:nvPicPr>
          <p:cNvPr id="4098" name="Picture 2" descr="Attika részekre bontása és felosztása: a területet hosszanti irányban kettő részre, a belső területeket tíz felé, a partvidéket nyolc felé osztották a kleiszthenészi reform idején. Athént és kitötőjét szintén tíz részre tagolták.">
            <a:extLst>
              <a:ext uri="{FF2B5EF4-FFF2-40B4-BE49-F238E27FC236}">
                <a16:creationId xmlns:a16="http://schemas.microsoft.com/office/drawing/2014/main" id="{AC7A6A2D-59D4-4A88-BC00-706DF54DE5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"/>
          <a:stretch/>
        </p:blipFill>
        <p:spPr bwMode="auto">
          <a:xfrm>
            <a:off x="7076747" y="1718310"/>
            <a:ext cx="4110512" cy="4007279"/>
          </a:xfrm>
          <a:prstGeom prst="roundRect">
            <a:avLst>
              <a:gd name="adj" fmla="val 7880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D9E59287-DA81-41F9-B24D-99822BA9BB30}"/>
              </a:ext>
            </a:extLst>
          </p:cNvPr>
          <p:cNvSpPr txBox="1"/>
          <p:nvPr/>
        </p:nvSpPr>
        <p:spPr>
          <a:xfrm>
            <a:off x="6875455" y="5750756"/>
            <a:ext cx="4513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Attika felosztása a kleiszthenészi reform idején</a:t>
            </a:r>
          </a:p>
        </p:txBody>
      </p:sp>
    </p:spTree>
    <p:extLst>
      <p:ext uri="{BB962C8B-B14F-4D97-AF65-F5344CB8AC3E}">
        <p14:creationId xmlns:p14="http://schemas.microsoft.com/office/powerpoint/2010/main" val="3865549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AD7917-4F28-42BA-98B2-C7061EEE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Periklész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626C0D-F5F3-49EA-B8AD-782702CD8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579466" cy="5032375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hu-HU" dirty="0"/>
              <a:t>Periklész idejében a népgyűlések jelentős eseményekké váltak.</a:t>
            </a:r>
          </a:p>
          <a:p>
            <a:pPr algn="just"/>
            <a:r>
              <a:rPr lang="hu-HU" dirty="0"/>
              <a:t>Döntések fontos kérdésekről.</a:t>
            </a:r>
          </a:p>
          <a:p>
            <a:pPr algn="just"/>
            <a:r>
              <a:rPr lang="hu-HU" dirty="0"/>
              <a:t>Népgyűlésre jogosultak: 20 év felett, athéni, szabad, férfiak, mindkét szülője athéni.</a:t>
            </a:r>
          </a:p>
          <a:p>
            <a:pPr algn="just"/>
            <a:r>
              <a:rPr lang="hu-HU" dirty="0"/>
              <a:t>Periklész napidíjat osztott az állam pénzéből.</a:t>
            </a:r>
          </a:p>
          <a:p>
            <a:pPr algn="just"/>
            <a:r>
              <a:rPr lang="hu-HU" dirty="0"/>
              <a:t>Hadsereg átszervezése.</a:t>
            </a:r>
          </a:p>
          <a:p>
            <a:pPr algn="just"/>
            <a:r>
              <a:rPr lang="hu-HU" dirty="0" err="1"/>
              <a:t>Sztratégoszok</a:t>
            </a:r>
            <a:r>
              <a:rPr lang="hu-HU" dirty="0"/>
              <a:t> a tényleges vezetők.</a:t>
            </a:r>
          </a:p>
          <a:p>
            <a:pPr algn="just"/>
            <a:r>
              <a:rPr lang="hu-HU" dirty="0"/>
              <a:t>Bevezette a cserépszavazást a zsarnokság újraéledésének megakadályozására.</a:t>
            </a:r>
          </a:p>
          <a:p>
            <a:pPr algn="just"/>
            <a:r>
              <a:rPr lang="hu-HU" dirty="0"/>
              <a:t>6000 fő részvételével érvényes szavazás.</a:t>
            </a:r>
          </a:p>
        </p:txBody>
      </p:sp>
      <p:pic>
        <p:nvPicPr>
          <p:cNvPr id="5122" name="Picture 2" descr="Az ágrajz a Periklész-kori athéni állam működését mutatja be. Legfontosabb intézménye a törvényhozásért felelős népgyűlés volt, amelyben teljes jogú athéniak vehettek részt.">
            <a:extLst>
              <a:ext uri="{FF2B5EF4-FFF2-40B4-BE49-F238E27FC236}">
                <a16:creationId xmlns:a16="http://schemas.microsoft.com/office/drawing/2014/main" id="{47FFEF51-ACFE-4DF7-9632-D41A57A06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256" y="1839761"/>
            <a:ext cx="3451444" cy="3178477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eriklész mellszobra egy középkorú, sisakos férfit ábrázol, akinek haja és szakálla csigákba rendezett.">
            <a:extLst>
              <a:ext uri="{FF2B5EF4-FFF2-40B4-BE49-F238E27FC236}">
                <a16:creationId xmlns:a16="http://schemas.microsoft.com/office/drawing/2014/main" id="{6DF68266-BE2B-4831-B0D6-010EFBAAF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983" y="1839761"/>
            <a:ext cx="2004794" cy="3178476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B3709BDB-6801-4A65-9970-5A67C88EB033}"/>
              </a:ext>
            </a:extLst>
          </p:cNvPr>
          <p:cNvSpPr txBox="1"/>
          <p:nvPr/>
        </p:nvSpPr>
        <p:spPr>
          <a:xfrm>
            <a:off x="6991623" y="5043404"/>
            <a:ext cx="987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Periklész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CB8A3975-4310-42FC-864C-241A1F553DD0}"/>
              </a:ext>
            </a:extLst>
          </p:cNvPr>
          <p:cNvSpPr txBox="1"/>
          <p:nvPr/>
        </p:nvSpPr>
        <p:spPr>
          <a:xfrm>
            <a:off x="8716178" y="5043404"/>
            <a:ext cx="3313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Az athéni állam Periklész korában</a:t>
            </a:r>
          </a:p>
        </p:txBody>
      </p:sp>
    </p:spTree>
    <p:extLst>
      <p:ext uri="{BB962C8B-B14F-4D97-AF65-F5344CB8AC3E}">
        <p14:creationId xmlns:p14="http://schemas.microsoft.com/office/powerpoint/2010/main" val="409885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257</Words>
  <Application>Microsoft Office PowerPoint</Application>
  <PresentationFormat>Szélesvásznú</PresentationFormat>
  <Paragraphs>37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Az athéni demokrácia intézményei, működése</vt:lpstr>
      <vt:lpstr>Drakón</vt:lpstr>
      <vt:lpstr>Szolón</vt:lpstr>
      <vt:lpstr>Peiszisztratosz</vt:lpstr>
      <vt:lpstr>Kleiszthenész</vt:lpstr>
      <vt:lpstr>Periklész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GyL_2005@sulid.hu</cp:lastModifiedBy>
  <cp:revision>33</cp:revision>
  <dcterms:created xsi:type="dcterms:W3CDTF">2024-03-05T10:47:23Z</dcterms:created>
  <dcterms:modified xsi:type="dcterms:W3CDTF">2024-03-06T23:02:33Z</dcterms:modified>
</cp:coreProperties>
</file>