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E30D59-7ABF-49B0-9896-E09D2EE0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739C22-7403-45F4-B37B-B7476EF63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09CA9A-C476-462D-A784-B7DA14E3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12C8C0-8C97-43E6-80F3-99F843CD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331547-D7D4-47CF-992C-774702B7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08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18EDF-4C4B-43F1-9E5D-82F2395D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E0C04A-D22D-47C8-AAEE-92954ED7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776491-205F-4909-885B-D98B8BC6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64A6B5-810E-4644-92CC-8F87547A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9DD062-F23A-47C3-A120-68FB4D1C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509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949DBB6-8F07-49E1-B2C7-CF55421BE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ED5C19C-C2C6-4D81-9500-645A3FAAD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99324F-D3F7-4A45-BA08-5176039D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77C4BE-0F5B-437C-9351-71651860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9EF3EB-BFA6-4732-81D7-FE66F089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645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9DCB9C-CBC9-4DF5-A51D-E5A27DF8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BDD631-DF2F-458C-91F8-2C951AAD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706322-DB83-426B-B5C2-D04A3986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BD4709-F38A-4173-9BA4-A036168F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A3F79C-05DC-4F00-9CD4-BE1793AB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961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15DF5F-382E-460D-AFAD-1A680E32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028BDF3-6063-40CF-90AD-E5C3071A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CD1B73-65B9-4FD0-A5FE-6066D107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B7150E-41F5-4D15-807F-87FACA5F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BB3201-744E-481F-B39B-7C18F31E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79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D6A3-F6E8-4E31-94B8-0B50C1EE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ED23DD-9AA8-4805-B522-1C91D0A05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F40E6CA-3223-4349-9B54-293E8616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D0D5F3-9502-4F82-BD20-4F72C927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823DDF-F41D-4F28-B7BA-C9C81E51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CDEE26-DA5E-4E1D-88F6-F4F93041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37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350E00-ECEE-4030-8848-B619A578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D598FE-3D23-4617-96AE-26D0F937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94CD8B-BD07-4802-A66D-554F66AD3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2007740-AA34-40DB-89AB-BED06BD71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2742411-984B-4D05-B902-278F7411F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2F9AE94-230C-40AB-A5A9-2624FFB7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04B97AB-1586-4F66-A570-582B4C6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47DC29E-3ED4-4EC1-9C3D-8A511776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58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04BF0E-2E3C-49F5-9404-2BA6F54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76FE0D9-4DD8-44BB-B8DA-998190B3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26C9097-BD1E-47FA-BCAA-CA77241D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A90F742-83D9-48B8-83ED-1F0572A0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997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407828B-2D3F-4100-ABBA-F4FC4D5C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D9125DA-C138-4C36-BEA1-E694664F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B632A80-94AB-4CC8-B90F-84E06696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965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429261-40A8-4564-B129-F73C12D2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ACA12E-70F3-483B-9009-05D771CA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B90F626-0EDE-4731-BA8A-73F3BC655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5D584D-6304-455E-8E01-B9D2C3E5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9ACDFD-1F2A-492B-909B-1F8E7B76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74CA0CD-6208-48BF-9982-2CBF9EE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423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D53902-693C-4330-AF9A-966F6820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939254B-ED6B-431E-8157-5840C6BFF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A25235C-CF0C-4FA3-9594-7E2ADCFC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D9C717-631B-434E-B5FD-34D6CE27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4CD5D2-7000-4904-A654-E33A186F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5494DE-B180-4B10-B970-415B1C22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192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135F427-E272-4729-ABA2-49FA1815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1F4922-CD93-4F99-9EC1-553BF005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E57278-7FBB-432D-941C-069B5497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420F50-C6B2-4202-82BE-CD94F4363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1C2B35-CDF3-4AA5-BA10-9EC43CC22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04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C796EC-0E94-497E-A7F7-D0FF5CED5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15267"/>
            <a:ext cx="12192000" cy="1627465"/>
          </a:xfrm>
        </p:spPr>
        <p:txBody>
          <a:bodyPr>
            <a:normAutofit/>
          </a:bodyPr>
          <a:lstStyle/>
          <a:p>
            <a:r>
              <a:rPr lang="hu-HU" sz="5000" b="1" dirty="0"/>
              <a:t>Egy középkori város jellemzőinek bemutatása.</a:t>
            </a:r>
            <a:br>
              <a:rPr lang="hu-HU" sz="5000" b="1" dirty="0"/>
            </a:br>
            <a:r>
              <a:rPr lang="hu-HU" sz="5000" b="1" dirty="0"/>
              <a:t>A középkori kereskedelem sajátosságai</a:t>
            </a:r>
          </a:p>
        </p:txBody>
      </p:sp>
    </p:spTree>
    <p:extLst>
      <p:ext uri="{BB962C8B-B14F-4D97-AF65-F5344CB8AC3E}">
        <p14:creationId xmlns:p14="http://schemas.microsoft.com/office/powerpoint/2010/main" val="203101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Középkori város főterét ábrázóló színes rajz: a téren éppen piacot tartanak, az emberek állatokat hajtanak, gabonászsákokat szállítanak, kereskednek áruikkal és portékáikkal.">
            <a:extLst>
              <a:ext uri="{FF2B5EF4-FFF2-40B4-BE49-F238E27FC236}">
                <a16:creationId xmlns:a16="http://schemas.microsoft.com/office/drawing/2014/main" id="{BD31DD95-72BC-40DC-903D-E29F9FB1F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AAB594E-3FA8-4248-950C-DB47FC7F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Középkori városok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764503-B6DD-4C15-85B1-575A141CF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62381"/>
            <a:ext cx="5157787" cy="823912"/>
          </a:xfrm>
        </p:spPr>
        <p:txBody>
          <a:bodyPr/>
          <a:lstStyle/>
          <a:p>
            <a:pPr algn="ctr"/>
            <a:r>
              <a:rPr lang="hu-HU" u="sng" dirty="0">
                <a:solidFill>
                  <a:schemeClr val="accent1">
                    <a:lumMod val="75000"/>
                  </a:schemeClr>
                </a:solidFill>
              </a:rPr>
              <a:t>Kialakulásuk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DEC9CEE-C6DB-4127-8D19-06FB05D9E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70851"/>
            <a:ext cx="5157787" cy="4352924"/>
          </a:xfrm>
        </p:spPr>
        <p:txBody>
          <a:bodyPr>
            <a:normAutofit/>
          </a:bodyPr>
          <a:lstStyle/>
          <a:p>
            <a:r>
              <a:rPr lang="hu-HU" dirty="0"/>
              <a:t>A középkorban városok is alakultak ki, nemcsak falvak.</a:t>
            </a:r>
          </a:p>
          <a:p>
            <a:r>
              <a:rPr lang="hu-HU" dirty="0"/>
              <a:t>Kereskedelmi útvonalakon, ókori városok helyén, folyók partján és stratégiai pontokon.</a:t>
            </a:r>
          </a:p>
          <a:p>
            <a:r>
              <a:rPr lang="hu-HU" dirty="0"/>
              <a:t>Kiváltságok révén is kialakulhattak.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B6724A7-DFD1-4401-85FD-DA769FB50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62381"/>
            <a:ext cx="5183188" cy="823912"/>
          </a:xfrm>
        </p:spPr>
        <p:txBody>
          <a:bodyPr/>
          <a:lstStyle/>
          <a:p>
            <a:pPr algn="ctr"/>
            <a:r>
              <a:rPr lang="hu-HU" u="sng" dirty="0">
                <a:solidFill>
                  <a:schemeClr val="accent1">
                    <a:lumMod val="75000"/>
                  </a:schemeClr>
                </a:solidFill>
              </a:rPr>
              <a:t>Jellemzőik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23C3181-6515-4675-8A36-F6B5BA787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0850"/>
            <a:ext cx="5183188" cy="4352925"/>
          </a:xfrm>
        </p:spPr>
        <p:txBody>
          <a:bodyPr>
            <a:normAutofit/>
          </a:bodyPr>
          <a:lstStyle/>
          <a:p>
            <a:r>
              <a:rPr lang="hu-HU" dirty="0"/>
              <a:t>Városfalakkal körbevették őket a háborúkban való védekezés céljából.</a:t>
            </a:r>
          </a:p>
          <a:p>
            <a:r>
              <a:rPr lang="hu-HU" dirty="0"/>
              <a:t>Az utcák piszkosak, mivel nem volt kiépített vízvezeték vagy csatorna.</a:t>
            </a:r>
          </a:p>
          <a:p>
            <a:r>
              <a:rPr lang="hu-HU" dirty="0"/>
              <a:t>Gyakoriak voltak a járványok.</a:t>
            </a:r>
          </a:p>
          <a:p>
            <a:r>
              <a:rPr lang="hu-HU" dirty="0"/>
              <a:t>A főtér a város központja volt, itt álltak a fontos épületek.</a:t>
            </a:r>
          </a:p>
        </p:txBody>
      </p:sp>
    </p:spTree>
    <p:extLst>
      <p:ext uri="{BB962C8B-B14F-4D97-AF65-F5344CB8AC3E}">
        <p14:creationId xmlns:p14="http://schemas.microsoft.com/office/powerpoint/2010/main" val="99126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F80EC0-032E-41A5-9701-62B04011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A város lakossága és önkormányzata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41FF98-156A-4400-8AAE-8FD5DE661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831048" cy="4351338"/>
          </a:xfrm>
        </p:spPr>
        <p:txBody>
          <a:bodyPr/>
          <a:lstStyle/>
          <a:p>
            <a:pPr algn="just"/>
            <a:r>
              <a:rPr lang="hu-HU" dirty="0"/>
              <a:t>A városlakókat polgároknak nevezték.</a:t>
            </a:r>
          </a:p>
          <a:p>
            <a:pPr algn="just"/>
            <a:r>
              <a:rPr lang="hu-HU" dirty="0"/>
              <a:t>A városban való tartózkodás bizonyos idő után felszabadította a jobbágyi kötelezettségektől.</a:t>
            </a:r>
          </a:p>
          <a:p>
            <a:pPr algn="just"/>
            <a:r>
              <a:rPr lang="hu-HU" dirty="0"/>
              <a:t>Teljes jogú polgárok azok voltak, akiknek saját házuk vagy műhelyük volt.</a:t>
            </a:r>
          </a:p>
          <a:p>
            <a:pPr algn="just"/>
            <a:r>
              <a:rPr lang="hu-HU" dirty="0"/>
              <a:t>Az önkormányzatot a polgárok választották meg.</a:t>
            </a:r>
          </a:p>
        </p:txBody>
      </p:sp>
      <p:pic>
        <p:nvPicPr>
          <p:cNvPr id="1026" name="Picture 2" descr="Az ábra a középkori város társadalmi felépítését és politikia viszonyait mutatja be. A király, mint nagybirtokos jogokat biztosít a városnak, és igényt tart évi egyösszegű adóra. A város társadalmi rétegződésének és gazdasági működésének összefüggései is értelmezhetőek az ágrajz alapján.">
            <a:extLst>
              <a:ext uri="{FF2B5EF4-FFF2-40B4-BE49-F238E27FC236}">
                <a16:creationId xmlns:a16="http://schemas.microsoft.com/office/drawing/2014/main" id="{62E84801-65A6-42E8-BEB6-0C2220C55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956" y="1825625"/>
            <a:ext cx="3919843" cy="3420456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691EAAB9-56B2-446D-8701-78447DE2C3EC}"/>
              </a:ext>
            </a:extLst>
          </p:cNvPr>
          <p:cNvSpPr txBox="1"/>
          <p:nvPr/>
        </p:nvSpPr>
        <p:spPr>
          <a:xfrm>
            <a:off x="6962089" y="5279637"/>
            <a:ext cx="4863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A középkori város politikai és társadalmi felépítése</a:t>
            </a:r>
          </a:p>
        </p:txBody>
      </p:sp>
    </p:spTree>
    <p:extLst>
      <p:ext uri="{BB962C8B-B14F-4D97-AF65-F5344CB8AC3E}">
        <p14:creationId xmlns:p14="http://schemas.microsoft.com/office/powerpoint/2010/main" val="370342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F80EC0-032E-41A5-9701-62B04011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A céhek és a városi ipar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41FF98-156A-4400-8AAE-8FD5DE661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iparosok céhekbe tömörültek.</a:t>
            </a:r>
          </a:p>
          <a:p>
            <a:r>
              <a:rPr lang="hu-HU" dirty="0"/>
              <a:t>Csak a céhek tagjai űzhettek ipari tevékenységet.</a:t>
            </a:r>
          </a:p>
          <a:p>
            <a:r>
              <a:rPr lang="hu-HU" dirty="0"/>
              <a:t>A céhek határozták meg az árakat és az áruk minőségét.</a:t>
            </a:r>
          </a:p>
          <a:p>
            <a:r>
              <a:rPr lang="hu-HU" dirty="0"/>
              <a:t>Segítették a város fejlődését.</a:t>
            </a:r>
          </a:p>
        </p:txBody>
      </p:sp>
      <p:pic>
        <p:nvPicPr>
          <p:cNvPr id="2052" name="Picture 4" descr="https://nat2012.nkp.hu/tankonyv/tortenelem_9/img/4291.png">
            <a:extLst>
              <a:ext uri="{FF2B5EF4-FFF2-40B4-BE49-F238E27FC236}">
                <a16:creationId xmlns:a16="http://schemas.microsoft.com/office/drawing/2014/main" id="{7066C69D-1D78-4E01-97E9-48E0F3491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557" y="1690688"/>
            <a:ext cx="2134920" cy="2680283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9981C8B-12FD-4325-885B-1FD26D05AC55}"/>
              </a:ext>
            </a:extLst>
          </p:cNvPr>
          <p:cNvSpPr txBox="1"/>
          <p:nvPr/>
        </p:nvSpPr>
        <p:spPr>
          <a:xfrm>
            <a:off x="9422466" y="4396138"/>
            <a:ext cx="219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A céhes ipar jellemzői</a:t>
            </a:r>
          </a:p>
        </p:txBody>
      </p:sp>
    </p:spTree>
    <p:extLst>
      <p:ext uri="{BB962C8B-B14F-4D97-AF65-F5344CB8AC3E}">
        <p14:creationId xmlns:p14="http://schemas.microsoft.com/office/powerpoint/2010/main" val="176323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F80EC0-032E-41A5-9701-62B04011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A középkori kereskedelem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41FF98-156A-4400-8AAE-8FD5DE661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8259" cy="4351338"/>
          </a:xfrm>
        </p:spPr>
        <p:txBody>
          <a:bodyPr/>
          <a:lstStyle/>
          <a:p>
            <a:pPr algn="just"/>
            <a:r>
              <a:rPr lang="hu-HU" dirty="0"/>
              <a:t>Fontos szerepe volt a távoli kereskedelemnek.</a:t>
            </a:r>
          </a:p>
          <a:p>
            <a:pPr algn="just"/>
            <a:r>
              <a:rPr lang="hu-HU" dirty="0"/>
              <a:t>Különböző portékák szállítása hosszú útvonalakon.</a:t>
            </a:r>
          </a:p>
          <a:p>
            <a:pPr algn="just"/>
            <a:r>
              <a:rPr lang="hu-HU" dirty="0"/>
              <a:t>A városok ideálisak voltak vásárok rendezésére.</a:t>
            </a:r>
          </a:p>
          <a:p>
            <a:pPr algn="just"/>
            <a:r>
              <a:rPr lang="hu-HU" dirty="0"/>
              <a:t>Az árumegállító jog biztosította a városok szerepét a kereskedelemben.</a:t>
            </a:r>
          </a:p>
        </p:txBody>
      </p:sp>
      <p:pic>
        <p:nvPicPr>
          <p:cNvPr id="4098" name="Picture 2" descr="https://nat2012.nkp.hu/tankonyv/tortenelem_9/img/3620.png">
            <a:extLst>
              <a:ext uri="{FF2B5EF4-FFF2-40B4-BE49-F238E27FC236}">
                <a16:creationId xmlns:a16="http://schemas.microsoft.com/office/drawing/2014/main" id="{A875A90C-07C4-45E3-A985-F62FCE30B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077" y="1730536"/>
            <a:ext cx="5071932" cy="3542381"/>
          </a:xfrm>
          <a:prstGeom prst="roundRect">
            <a:avLst>
              <a:gd name="adj" fmla="val 3540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07E6D259-5022-4385-9323-C1E270EFFE5B}"/>
              </a:ext>
            </a:extLst>
          </p:cNvPr>
          <p:cNvSpPr txBox="1"/>
          <p:nvPr/>
        </p:nvSpPr>
        <p:spPr>
          <a:xfrm>
            <a:off x="7222429" y="5312765"/>
            <a:ext cx="331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Európa gazdasága a középkorban</a:t>
            </a:r>
          </a:p>
        </p:txBody>
      </p:sp>
    </p:spTree>
    <p:extLst>
      <p:ext uri="{BB962C8B-B14F-4D97-AF65-F5344CB8AC3E}">
        <p14:creationId xmlns:p14="http://schemas.microsoft.com/office/powerpoint/2010/main" val="264009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207</Words>
  <Application>Microsoft Office PowerPoint</Application>
  <PresentationFormat>Szélesvásznú</PresentationFormat>
  <Paragraphs>29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Egy középkori város jellemzőinek bemutatása. A középkori kereskedelem sajátosságai</vt:lpstr>
      <vt:lpstr>Középkori városok</vt:lpstr>
      <vt:lpstr>A város lakossága és önkormányzata</vt:lpstr>
      <vt:lpstr>A céhek és a városi ipar</vt:lpstr>
      <vt:lpstr>A középkori kereskedelem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GyL_2005@sulid.hu</cp:lastModifiedBy>
  <cp:revision>19</cp:revision>
  <dcterms:created xsi:type="dcterms:W3CDTF">2024-03-05T10:47:23Z</dcterms:created>
  <dcterms:modified xsi:type="dcterms:W3CDTF">2024-03-06T22:47:03Z</dcterms:modified>
</cp:coreProperties>
</file>