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566"/>
            <a:ext cx="12192000" cy="1618867"/>
          </a:xfrm>
        </p:spPr>
        <p:txBody>
          <a:bodyPr>
            <a:normAutofit/>
          </a:bodyPr>
          <a:lstStyle/>
          <a:p>
            <a:r>
              <a:rPr lang="hu-HU" sz="5400" b="1" dirty="0"/>
              <a:t>Az egyház szerepe a középkori művelődésben és a mindennapokban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>
                <a:solidFill>
                  <a:schemeClr val="accent4">
                    <a:lumMod val="75000"/>
                  </a:schemeClr>
                </a:solidFill>
              </a:rPr>
              <a:t>Előzmények</a:t>
            </a:r>
            <a:endParaRPr lang="hu-H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5506" cy="4351338"/>
          </a:xfrm>
        </p:spPr>
        <p:txBody>
          <a:bodyPr/>
          <a:lstStyle/>
          <a:p>
            <a:pPr algn="just"/>
            <a:r>
              <a:rPr lang="hu-HU" dirty="0"/>
              <a:t>A Nyugatrómai Birodalom után germán királyságok jöttek létre, ahol kezdetben a pogány hitvilág volt elterjedt.</a:t>
            </a:r>
          </a:p>
          <a:p>
            <a:pPr algn="just"/>
            <a:r>
              <a:rPr lang="hu-HU" dirty="0"/>
              <a:t>A hittérítő papok hatására és erőszakkal Európa áttért a kereszténységre.</a:t>
            </a:r>
          </a:p>
        </p:txBody>
      </p:sp>
      <p:pic>
        <p:nvPicPr>
          <p:cNvPr id="15" name="Picture 2" descr="Megmondom: Miért lett sikeres a kereszténység (2) - térítés, kapcsolati  háló és kizárólagosság">
            <a:extLst>
              <a:ext uri="{FF2B5EF4-FFF2-40B4-BE49-F238E27FC236}">
                <a16:creationId xmlns:a16="http://schemas.microsoft.com/office/drawing/2014/main" id="{A376F3E3-88FA-8F37-13C8-A3CDBC065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1" r="9578"/>
          <a:stretch/>
        </p:blipFill>
        <p:spPr bwMode="auto">
          <a:xfrm>
            <a:off x="8009683" y="1890957"/>
            <a:ext cx="3076085" cy="3076085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egyház jellemzése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61558" cy="4351338"/>
          </a:xfrm>
        </p:spPr>
        <p:txBody>
          <a:bodyPr/>
          <a:lstStyle/>
          <a:p>
            <a:r>
              <a:rPr lang="hu-HU" dirty="0"/>
              <a:t>Templomok építése földesurak által; jobbágyok tizedadót fizettek az egyháznak.</a:t>
            </a:r>
          </a:p>
          <a:p>
            <a:r>
              <a:rPr lang="hu-HU" dirty="0"/>
              <a:t>Vasárnaponként kötelező mise; munkamentes napok.</a:t>
            </a:r>
          </a:p>
          <a:p>
            <a:r>
              <a:rPr lang="hu-HU" dirty="0"/>
              <a:t>Hierarchia: plébánosok, főpapok, pápa.</a:t>
            </a:r>
          </a:p>
          <a:p>
            <a:r>
              <a:rPr lang="hu-HU" dirty="0"/>
              <a:t>Szerzetesek életmódja: kolostorok, munka és imádság.</a:t>
            </a:r>
          </a:p>
          <a:p>
            <a:r>
              <a:rPr lang="hu-HU" dirty="0"/>
              <a:t>Tudás elérhetősége csak papoknak.</a:t>
            </a:r>
          </a:p>
          <a:p>
            <a:r>
              <a:rPr lang="hu-HU" dirty="0"/>
              <a:t>Egyházi bíróságok; szentek és eretnekek.</a:t>
            </a:r>
          </a:p>
        </p:txBody>
      </p:sp>
      <p:pic>
        <p:nvPicPr>
          <p:cNvPr id="3074" name="Picture 2" descr="Történelem 9. – V. A MAGYARSÁG TÖRTÉNETE A KEZDETEKTŐL 1490-IG – 40. A  Magyar Királyság első évszázada">
            <a:extLst>
              <a:ext uri="{FF2B5EF4-FFF2-40B4-BE49-F238E27FC236}">
                <a16:creationId xmlns:a16="http://schemas.microsoft.com/office/drawing/2014/main" id="{AC6476DB-4A70-4068-8426-8093D0DF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72" y="1825625"/>
            <a:ext cx="3845872" cy="3059699"/>
          </a:xfrm>
          <a:prstGeom prst="roundRect">
            <a:avLst>
              <a:gd name="adj" fmla="val 5571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29E935B-6F32-4D80-A35C-9013441742D1}"/>
              </a:ext>
            </a:extLst>
          </p:cNvPr>
          <p:cNvSpPr txBox="1"/>
          <p:nvPr/>
        </p:nvSpPr>
        <p:spPr>
          <a:xfrm>
            <a:off x="8283576" y="4902102"/>
            <a:ext cx="286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Az egyház hierarchiája</a:t>
            </a:r>
          </a:p>
          <a:p>
            <a:pPr algn="ctr"/>
            <a:r>
              <a:rPr lang="hu-HU" i="1" dirty="0"/>
              <a:t>a középkori Magyarországon</a:t>
            </a:r>
          </a:p>
        </p:txBody>
      </p:sp>
    </p:spTree>
    <p:extLst>
      <p:ext uri="{BB962C8B-B14F-4D97-AF65-F5344CB8AC3E}">
        <p14:creationId xmlns:p14="http://schemas.microsoft.com/office/powerpoint/2010/main" val="1017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egyház művészete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Román és gótikus stílusok jellemzik az építészetet.</a:t>
            </a:r>
          </a:p>
          <a:p>
            <a:r>
              <a:rPr lang="hu-HU" dirty="0"/>
              <a:t>Román:</a:t>
            </a:r>
          </a:p>
          <a:p>
            <a:pPr lvl="1"/>
            <a:r>
              <a:rPr lang="hu-HU" dirty="0"/>
              <a:t>Vaskos falak</a:t>
            </a:r>
          </a:p>
          <a:p>
            <a:pPr lvl="1"/>
            <a:r>
              <a:rPr lang="hu-HU" dirty="0"/>
              <a:t>Védelmi funkció</a:t>
            </a:r>
          </a:p>
          <a:p>
            <a:r>
              <a:rPr lang="hu-HU" dirty="0"/>
              <a:t>Gótika:</a:t>
            </a:r>
          </a:p>
          <a:p>
            <a:pPr lvl="1"/>
            <a:r>
              <a:rPr lang="hu-HU" dirty="0"/>
              <a:t>Pompásabb</a:t>
            </a:r>
          </a:p>
          <a:p>
            <a:pPr lvl="1"/>
            <a:r>
              <a:rPr lang="hu-HU" dirty="0"/>
              <a:t>Díszes üvegablakok</a:t>
            </a:r>
          </a:p>
          <a:p>
            <a:pPr lvl="1"/>
            <a:r>
              <a:rPr lang="hu-HU" dirty="0"/>
              <a:t>Magas tornyok</a:t>
            </a:r>
          </a:p>
          <a:p>
            <a:r>
              <a:rPr lang="hu-HU" dirty="0"/>
              <a:t>Zenében is jelentős hatása: gregorián énekstílus.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70BFC6-37BB-4AFD-9E29-765B5DD4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26" y="1730536"/>
            <a:ext cx="3058860" cy="3534879"/>
          </a:xfrm>
          <a:prstGeom prst="roundRect">
            <a:avLst>
              <a:gd name="adj" fmla="val 6516"/>
            </a:avLst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2629FC4-FDE6-4D10-B7D8-8CBA7912880D}"/>
              </a:ext>
            </a:extLst>
          </p:cNvPr>
          <p:cNvSpPr txBox="1"/>
          <p:nvPr/>
        </p:nvSpPr>
        <p:spPr>
          <a:xfrm>
            <a:off x="8967060" y="5279844"/>
            <a:ext cx="257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romantikus és a gótikus</a:t>
            </a:r>
          </a:p>
          <a:p>
            <a:pPr algn="ctr"/>
            <a:r>
              <a:rPr lang="hu-HU" i="1" dirty="0"/>
              <a:t>stílus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34477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091D4-D461-4889-8C7F-F433B3E7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24240-E310-4235-B1CB-92A408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27519" cy="4351338"/>
          </a:xfrm>
        </p:spPr>
        <p:txBody>
          <a:bodyPr/>
          <a:lstStyle/>
          <a:p>
            <a:pPr algn="just"/>
            <a:r>
              <a:rPr lang="hu-HU" dirty="0"/>
              <a:t>Távoli kereskedelem: Kínából és más távoli helyekről portékák szállítása hosszú úton.</a:t>
            </a:r>
          </a:p>
          <a:p>
            <a:pPr algn="just"/>
            <a:r>
              <a:rPr lang="hu-HU" dirty="0"/>
              <a:t>Vásárok a városokban, vasárnapokon.</a:t>
            </a:r>
          </a:p>
          <a:p>
            <a:pPr algn="just"/>
            <a:r>
              <a:rPr lang="hu-HU" dirty="0"/>
              <a:t>Árumegállító jogok:</a:t>
            </a:r>
          </a:p>
          <a:p>
            <a:pPr lvl="1" algn="just"/>
            <a:r>
              <a:rPr lang="hu-HU" dirty="0"/>
              <a:t>Városok szabják meg az árakat.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9B8F3AC3-D67F-469D-8F71-7C17BB06E352}"/>
              </a:ext>
            </a:extLst>
          </p:cNvPr>
          <p:cNvGrpSpPr/>
          <p:nvPr/>
        </p:nvGrpSpPr>
        <p:grpSpPr>
          <a:xfrm>
            <a:off x="4549000" y="3769951"/>
            <a:ext cx="5157787" cy="2630321"/>
            <a:chOff x="6818497" y="591589"/>
            <a:chExt cx="5157787" cy="2630321"/>
          </a:xfrm>
        </p:grpSpPr>
        <p:sp>
          <p:nvSpPr>
            <p:cNvPr id="4" name="Szöveg helye 2">
              <a:extLst>
                <a:ext uri="{FF2B5EF4-FFF2-40B4-BE49-F238E27FC236}">
                  <a16:creationId xmlns:a16="http://schemas.microsoft.com/office/drawing/2014/main" id="{CB6A6B46-2F38-4AF5-B554-2A3AFDB17713}"/>
                </a:ext>
              </a:extLst>
            </p:cNvPr>
            <p:cNvSpPr txBox="1">
              <a:spLocks/>
            </p:cNvSpPr>
            <p:nvPr/>
          </p:nvSpPr>
          <p:spPr>
            <a:xfrm>
              <a:off x="6818497" y="591589"/>
              <a:ext cx="5157787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 err="1">
                  <a:solidFill>
                    <a:schemeClr val="accent4">
                      <a:lumMod val="75000"/>
                    </a:schemeClr>
                  </a:solidFill>
                </a:rPr>
                <a:t>Hanza</a:t>
              </a: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 kereskedelem</a:t>
              </a:r>
            </a:p>
          </p:txBody>
        </p:sp>
        <p:pic>
          <p:nvPicPr>
            <p:cNvPr id="5" name="Tartalom helye 7">
              <a:extLst>
                <a:ext uri="{FF2B5EF4-FFF2-40B4-BE49-F238E27FC236}">
                  <a16:creationId xmlns:a16="http://schemas.microsoft.com/office/drawing/2014/main" id="{44B8FA3A-BC91-4442-B8EA-FC8FE5B2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391" y="1061910"/>
              <a:ext cx="2880000" cy="2160000"/>
            </a:xfrm>
            <a:prstGeom prst="roundRect">
              <a:avLst>
                <a:gd name="adj" fmla="val 5738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49E8F97F-3809-4916-8E6F-DBA4B8E7D68F}"/>
              </a:ext>
            </a:extLst>
          </p:cNvPr>
          <p:cNvGrpSpPr/>
          <p:nvPr/>
        </p:nvGrpSpPr>
        <p:grpSpPr>
          <a:xfrm>
            <a:off x="7854986" y="3764689"/>
            <a:ext cx="5183188" cy="2635583"/>
            <a:chOff x="6881138" y="3746194"/>
            <a:chExt cx="5183188" cy="2635583"/>
          </a:xfrm>
        </p:grpSpPr>
        <p:sp>
          <p:nvSpPr>
            <p:cNvPr id="6" name="Szöveg helye 4">
              <a:extLst>
                <a:ext uri="{FF2B5EF4-FFF2-40B4-BE49-F238E27FC236}">
                  <a16:creationId xmlns:a16="http://schemas.microsoft.com/office/drawing/2014/main" id="{17A7DC8E-7430-4DC8-BFAC-3537EADED977}"/>
                </a:ext>
              </a:extLst>
            </p:cNvPr>
            <p:cNvSpPr txBox="1">
              <a:spLocks/>
            </p:cNvSpPr>
            <p:nvPr/>
          </p:nvSpPr>
          <p:spPr>
            <a:xfrm>
              <a:off x="6881138" y="374619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Levantei útvonal</a:t>
              </a:r>
            </a:p>
          </p:txBody>
        </p:sp>
        <p:pic>
          <p:nvPicPr>
            <p:cNvPr id="7" name="Tartalom helye 9">
              <a:extLst>
                <a:ext uri="{FF2B5EF4-FFF2-40B4-BE49-F238E27FC236}">
                  <a16:creationId xmlns:a16="http://schemas.microsoft.com/office/drawing/2014/main" id="{B50BB333-7F2E-4D8A-B01D-38B1D134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073" y="4221777"/>
              <a:ext cx="2729318" cy="2160000"/>
            </a:xfrm>
            <a:prstGeom prst="roundRect">
              <a:avLst>
                <a:gd name="adj" fmla="val 5511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372F2E02-271E-463B-921E-B778B482F497}"/>
              </a:ext>
            </a:extLst>
          </p:cNvPr>
          <p:cNvGrpSpPr/>
          <p:nvPr/>
        </p:nvGrpSpPr>
        <p:grpSpPr>
          <a:xfrm>
            <a:off x="6628051" y="512495"/>
            <a:ext cx="5183188" cy="2626260"/>
            <a:chOff x="2640866" y="4001294"/>
            <a:chExt cx="5183188" cy="2626260"/>
          </a:xfrm>
        </p:grpSpPr>
        <p:pic>
          <p:nvPicPr>
            <p:cNvPr id="1026" name="Picture 2" descr="The Silk Road: The Route That Made the World - The New York Times">
              <a:extLst>
                <a:ext uri="{FF2B5EF4-FFF2-40B4-BE49-F238E27FC236}">
                  <a16:creationId xmlns:a16="http://schemas.microsoft.com/office/drawing/2014/main" id="{1300A056-29AC-4AD4-B830-838802703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960" y="4467554"/>
              <a:ext cx="2961000" cy="2160000"/>
            </a:xfrm>
            <a:prstGeom prst="roundRect">
              <a:avLst>
                <a:gd name="adj" fmla="val 5589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zöveg helye 4">
              <a:extLst>
                <a:ext uri="{FF2B5EF4-FFF2-40B4-BE49-F238E27FC236}">
                  <a16:creationId xmlns:a16="http://schemas.microsoft.com/office/drawing/2014/main" id="{305CA855-9C65-4B6E-A76C-B14BA29BA41D}"/>
                </a:ext>
              </a:extLst>
            </p:cNvPr>
            <p:cNvSpPr txBox="1">
              <a:spLocks/>
            </p:cNvSpPr>
            <p:nvPr/>
          </p:nvSpPr>
          <p:spPr>
            <a:xfrm>
              <a:off x="2640866" y="4001294"/>
              <a:ext cx="5183188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hu-HU" sz="2400" b="1" u="sng" dirty="0">
                  <a:solidFill>
                    <a:schemeClr val="accent4">
                      <a:lumMod val="75000"/>
                    </a:schemeClr>
                  </a:solidFill>
                </a:rPr>
                <a:t>Selyemút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79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egyház szerepe a középkori művelődésben és a mindennapokban</vt:lpstr>
      <vt:lpstr>Előzmények</vt:lpstr>
      <vt:lpstr>Az egyház jellemzése</vt:lpstr>
      <vt:lpstr>Az egyház művészete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22</cp:revision>
  <dcterms:created xsi:type="dcterms:W3CDTF">2024-03-05T10:47:23Z</dcterms:created>
  <dcterms:modified xsi:type="dcterms:W3CDTF">2024-03-06T22:41:04Z</dcterms:modified>
</cp:coreProperties>
</file>