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sz="4400" dirty="0"/>
              <a:t>Az ipari forradalom legjelentősebb területei (könnyűipar, nehézipar, közlekedés) és néhány találmánya. A második ipari forradalom alapvető vonásainak bemutatása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8BC84-A32A-4985-955F-2405932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Az ipari forradalom kezdetének 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2B767-F1C2-4919-82FC-E7E58D31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825624"/>
            <a:ext cx="11068574" cy="5032375"/>
          </a:xfrm>
        </p:spPr>
        <p:txBody>
          <a:bodyPr>
            <a:normAutofit/>
          </a:bodyPr>
          <a:lstStyle/>
          <a:p>
            <a:r>
              <a:rPr lang="hu-HU" dirty="0"/>
              <a:t>Angliában jelentős változások történtek</a:t>
            </a:r>
          </a:p>
          <a:p>
            <a:r>
              <a:rPr lang="hu-HU" dirty="0"/>
              <a:t>Az ország fejlődését elősegítette, hogy a szigetország</a:t>
            </a:r>
          </a:p>
          <a:p>
            <a:pPr lvl="1"/>
            <a:r>
              <a:rPr lang="hu-HU" dirty="0"/>
              <a:t>védve volt a külső támadásoktól</a:t>
            </a:r>
          </a:p>
          <a:p>
            <a:pPr lvl="1"/>
            <a:r>
              <a:rPr lang="hu-HU" dirty="0"/>
              <a:t>politika nem befolyásolta a gazdaság fejlődését</a:t>
            </a:r>
          </a:p>
          <a:p>
            <a:pPr lvl="1"/>
            <a:r>
              <a:rPr lang="hu-HU" dirty="0"/>
              <a:t>rengeteg ásványkinccsel rendelkezett a szigetország</a:t>
            </a:r>
          </a:p>
          <a:p>
            <a:r>
              <a:rPr lang="hu-HU" dirty="0"/>
              <a:t>A változások először a mezőgazdaságot érintik - elkezdik bekeríteni a legelőket -&gt; csomó mezőgazdaságban dolgozó ember munka nélkül maradt</a:t>
            </a:r>
          </a:p>
          <a:p>
            <a:r>
              <a:rPr lang="hu-HU" dirty="0"/>
              <a:t>-&gt; Városokba költözzön - városok létszáma ugrásszerűen megnőtt</a:t>
            </a:r>
          </a:p>
          <a:p>
            <a:r>
              <a:rPr lang="hu-HU" dirty="0"/>
              <a:t>Manufaktúrák – nagy munkaerő, miatt alacsony fizetés</a:t>
            </a:r>
          </a:p>
          <a:p>
            <a:r>
              <a:rPr lang="hu-HU" dirty="0"/>
              <a:t>-&gt; Megszületik a vadkapitalizmus</a:t>
            </a:r>
          </a:p>
        </p:txBody>
      </p:sp>
    </p:spTree>
    <p:extLst>
      <p:ext uri="{BB962C8B-B14F-4D97-AF65-F5344CB8AC3E}">
        <p14:creationId xmlns:p14="http://schemas.microsoft.com/office/powerpoint/2010/main" val="1838163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8BC84-A32A-4985-955F-2405932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Az első ipari forradalom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2B767-F1C2-4919-82FC-E7E58D31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825624"/>
            <a:ext cx="6031684" cy="503237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1769-ben </a:t>
            </a:r>
            <a:r>
              <a:rPr lang="hu-HU" b="1" i="1" dirty="0"/>
              <a:t>James Watt </a:t>
            </a:r>
            <a:r>
              <a:rPr lang="hu-HU" dirty="0"/>
              <a:t>feltalálta a </a:t>
            </a:r>
            <a:r>
              <a:rPr lang="hu-HU" b="1" i="1" dirty="0"/>
              <a:t>gőzgépet</a:t>
            </a:r>
            <a:r>
              <a:rPr lang="hu-HU" dirty="0"/>
              <a:t> – alapja a későbbi találmányoknak</a:t>
            </a:r>
          </a:p>
          <a:p>
            <a:r>
              <a:rPr lang="hu-HU" dirty="0"/>
              <a:t>Szén égetésével működött, így főleg a bányászatban, kohászatban, közlekedésben használták</a:t>
            </a:r>
          </a:p>
          <a:p>
            <a:r>
              <a:rPr lang="hu-HU" dirty="0"/>
              <a:t>1780-ban </a:t>
            </a:r>
            <a:r>
              <a:rPr lang="hu-HU" b="1" i="1" dirty="0"/>
              <a:t>John Kay repülő vetélőt </a:t>
            </a:r>
            <a:r>
              <a:rPr lang="hu-HU" dirty="0"/>
              <a:t>terveztett a szövőszékhez - textilipar fejlődése</a:t>
            </a:r>
          </a:p>
          <a:p>
            <a:r>
              <a:rPr lang="hu-HU" dirty="0"/>
              <a:t>1807-ben </a:t>
            </a:r>
            <a:r>
              <a:rPr lang="hu-HU" b="1" i="1" dirty="0"/>
              <a:t>Fulton</a:t>
            </a:r>
            <a:r>
              <a:rPr lang="hu-HU" dirty="0"/>
              <a:t> első </a:t>
            </a:r>
            <a:r>
              <a:rPr lang="hu-HU" b="1" i="1" dirty="0"/>
              <a:t>gőzhajót</a:t>
            </a:r>
            <a:r>
              <a:rPr lang="hu-HU" dirty="0"/>
              <a:t> és 1815-ben </a:t>
            </a:r>
            <a:r>
              <a:rPr lang="hu-HU" b="1" i="1" dirty="0"/>
              <a:t>Stephenson</a:t>
            </a:r>
            <a:r>
              <a:rPr lang="hu-HU" dirty="0"/>
              <a:t> az első </a:t>
            </a:r>
            <a:r>
              <a:rPr lang="hu-HU" b="1" i="1" dirty="0"/>
              <a:t>gőzmozdonyt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4077330-A08A-4737-B2DE-C2096F9EB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77" y="235747"/>
            <a:ext cx="2880000" cy="2052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087EE0F-C2B4-4FD1-A76A-D4A166315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77" y="2780190"/>
            <a:ext cx="2880000" cy="151854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528386A-02A0-48A8-8D0C-B4E468D96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77" y="3736663"/>
            <a:ext cx="2880000" cy="246033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81B21F8-C601-4433-B366-D3417BF06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77" y="1190865"/>
            <a:ext cx="2880000" cy="1920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720E5C7E-FA76-4B6F-8870-0FF51A94BB86}"/>
              </a:ext>
            </a:extLst>
          </p:cNvPr>
          <p:cNvSpPr txBox="1"/>
          <p:nvPr/>
        </p:nvSpPr>
        <p:spPr>
          <a:xfrm>
            <a:off x="6258977" y="2287747"/>
            <a:ext cx="12082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600" b="1" dirty="0">
                <a:solidFill>
                  <a:schemeClr val="accent1">
                    <a:lumMod val="50000"/>
                  </a:schemeClr>
                </a:solidFill>
              </a:rPr>
              <a:t>Gőzgép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F6F2291-5465-4DD4-B99F-784B3096D06D}"/>
              </a:ext>
            </a:extLst>
          </p:cNvPr>
          <p:cNvSpPr txBox="1"/>
          <p:nvPr/>
        </p:nvSpPr>
        <p:spPr>
          <a:xfrm>
            <a:off x="9138977" y="3110865"/>
            <a:ext cx="20923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600" b="1" dirty="0">
                <a:solidFill>
                  <a:schemeClr val="accent1">
                    <a:lumMod val="50000"/>
                  </a:schemeClr>
                </a:solidFill>
              </a:rPr>
              <a:t>Repülő vetélő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A03021D-3114-492E-BB4D-85B47F26DFCD}"/>
              </a:ext>
            </a:extLst>
          </p:cNvPr>
          <p:cNvSpPr txBox="1"/>
          <p:nvPr/>
        </p:nvSpPr>
        <p:spPr>
          <a:xfrm>
            <a:off x="6258977" y="4298735"/>
            <a:ext cx="13161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600" b="1" dirty="0">
                <a:solidFill>
                  <a:schemeClr val="accent1">
                    <a:lumMod val="50000"/>
                  </a:schemeClr>
                </a:solidFill>
              </a:rPr>
              <a:t>Gőzhajó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8C7F1DE-912C-4EDC-A30D-022FDA67593D}"/>
              </a:ext>
            </a:extLst>
          </p:cNvPr>
          <p:cNvSpPr txBox="1"/>
          <p:nvPr/>
        </p:nvSpPr>
        <p:spPr>
          <a:xfrm>
            <a:off x="9138977" y="6196996"/>
            <a:ext cx="19722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600" b="1" dirty="0">
                <a:solidFill>
                  <a:schemeClr val="accent1">
                    <a:lumMod val="50000"/>
                  </a:schemeClr>
                </a:solidFill>
              </a:rPr>
              <a:t>Gőzmozdony</a:t>
            </a:r>
          </a:p>
        </p:txBody>
      </p:sp>
    </p:spTree>
    <p:extLst>
      <p:ext uri="{BB962C8B-B14F-4D97-AF65-F5344CB8AC3E}">
        <p14:creationId xmlns:p14="http://schemas.microsoft.com/office/powerpoint/2010/main" val="1723468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8BC84-A32A-4985-955F-2405932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Az ipari forradalom hatásai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2B767-F1C2-4919-82FC-E7E58D31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5" y="1825624"/>
            <a:ext cx="7952763" cy="5032375"/>
          </a:xfrm>
        </p:spPr>
        <p:txBody>
          <a:bodyPr>
            <a:normAutofit/>
          </a:bodyPr>
          <a:lstStyle/>
          <a:p>
            <a:r>
              <a:rPr lang="hu-HU" dirty="0"/>
              <a:t>Felgyorsul a világ menete</a:t>
            </a:r>
          </a:p>
          <a:p>
            <a:r>
              <a:rPr lang="hu-HU" dirty="0"/>
              <a:t>A közlekedés és a szállítás felgyorsul a gőzmozdony és a gőzhajó hatására</a:t>
            </a:r>
          </a:p>
          <a:p>
            <a:r>
              <a:rPr lang="hu-HU" dirty="0"/>
              <a:t>A vadkapitalizmus gyermekmunkásokat alkalmaz, mivel olcsóbb munkaerő</a:t>
            </a:r>
          </a:p>
          <a:p>
            <a:r>
              <a:rPr lang="hu-HU" dirty="0"/>
              <a:t>Rengetegen maradtak munka nélkül ezért kialakulnak a városokra jellemző nyomornegyedek, a bűnözés, az alkoholizmus, a prostitúció</a:t>
            </a:r>
          </a:p>
          <a:p>
            <a:r>
              <a:rPr lang="hu-HU" dirty="0"/>
              <a:t>Óriási volt a környezetszennyezés</a:t>
            </a:r>
          </a:p>
          <a:p>
            <a:r>
              <a:rPr lang="hu-HU" dirty="0"/>
              <a:t>Londonban óriási szmog alakult ki - &gt; új betegségek pl. angol láz, TBC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08443CA-7F88-4E2C-BFE0-070F836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511" y="2541811"/>
            <a:ext cx="3808264" cy="3600000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36F25613-5857-4499-B3BD-414220E8103C}"/>
              </a:ext>
            </a:extLst>
          </p:cNvPr>
          <p:cNvSpPr txBox="1"/>
          <p:nvPr/>
        </p:nvSpPr>
        <p:spPr>
          <a:xfrm>
            <a:off x="8098511" y="6141811"/>
            <a:ext cx="2253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600" b="1" dirty="0">
                <a:solidFill>
                  <a:schemeClr val="accent1">
                    <a:lumMod val="50000"/>
                  </a:schemeClr>
                </a:solidFill>
              </a:rPr>
              <a:t>Londoni szmog</a:t>
            </a:r>
          </a:p>
        </p:txBody>
      </p:sp>
    </p:spTree>
    <p:extLst>
      <p:ext uri="{BB962C8B-B14F-4D97-AF65-F5344CB8AC3E}">
        <p14:creationId xmlns:p14="http://schemas.microsoft.com/office/powerpoint/2010/main" val="2030687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8BC84-A32A-4985-955F-2405932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Az ipari forradalom hatásai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2B767-F1C2-4919-82FC-E7E58D31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5" y="1825624"/>
            <a:ext cx="8036654" cy="5032375"/>
          </a:xfrm>
        </p:spPr>
        <p:txBody>
          <a:bodyPr>
            <a:normAutofit/>
          </a:bodyPr>
          <a:lstStyle/>
          <a:p>
            <a:r>
              <a:rPr lang="hu-HU" dirty="0"/>
              <a:t>XIX. század közepe munkás mozgalmak – sztrájk</a:t>
            </a:r>
          </a:p>
          <a:p>
            <a:r>
              <a:rPr lang="hu-HU" dirty="0"/>
              <a:t>-&gt; Új szabályok </a:t>
            </a:r>
          </a:p>
          <a:p>
            <a:pPr lvl="1"/>
            <a:r>
              <a:rPr lang="hu-HU" dirty="0"/>
              <a:t>gyermekmunka visszaszorítás</a:t>
            </a:r>
          </a:p>
          <a:p>
            <a:pPr lvl="1"/>
            <a:r>
              <a:rPr lang="hu-HU" dirty="0"/>
              <a:t>munkaidő maximalizálása napi 14 órában</a:t>
            </a:r>
          </a:p>
          <a:p>
            <a:pPr lvl="1"/>
            <a:r>
              <a:rPr lang="hu-HU" dirty="0"/>
              <a:t>munkakörülmények javítása</a:t>
            </a:r>
          </a:p>
          <a:p>
            <a:pPr lvl="1"/>
            <a:r>
              <a:rPr lang="hu-HU" dirty="0"/>
              <a:t>vasárnapi pihenőnap bevezetése</a:t>
            </a:r>
          </a:p>
          <a:p>
            <a:pPr lvl="1"/>
            <a:r>
              <a:rPr lang="hu-HU" dirty="0"/>
              <a:t>május 1-jei munkaszüneti nap </a:t>
            </a:r>
          </a:p>
          <a:p>
            <a:pPr lvl="1"/>
            <a:r>
              <a:rPr lang="hu-HU" dirty="0"/>
              <a:t>általános titkos választójog bevezetése</a:t>
            </a:r>
          </a:p>
          <a:p>
            <a:r>
              <a:rPr lang="hu-HU" dirty="0"/>
              <a:t>Nagy futball csapatok megjelenése</a:t>
            </a:r>
          </a:p>
          <a:p>
            <a:r>
              <a:rPr lang="hu-HU" dirty="0"/>
              <a:t>Owen a jótékony gyáros</a:t>
            </a:r>
          </a:p>
          <a:p>
            <a:r>
              <a:rPr lang="hu-HU" dirty="0"/>
              <a:t>eszmerendszer a szocializmus - marxizmus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0A549F0-6A11-4374-8001-82064C51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75" y="2427694"/>
            <a:ext cx="5400000" cy="30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71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8BC84-A32A-4985-955F-2405932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A második ipari forradalom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2B767-F1C2-4919-82FC-E7E58D31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4" y="1825624"/>
            <a:ext cx="8858775" cy="5032375"/>
          </a:xfrm>
        </p:spPr>
        <p:txBody>
          <a:bodyPr>
            <a:normAutofit/>
          </a:bodyPr>
          <a:lstStyle/>
          <a:p>
            <a:r>
              <a:rPr lang="hu-HU" dirty="0"/>
              <a:t>1860-as években indult el</a:t>
            </a:r>
          </a:p>
          <a:p>
            <a:r>
              <a:rPr lang="hu-HU" dirty="0"/>
              <a:t>Főleg fizikai és kémiai újítások</a:t>
            </a:r>
          </a:p>
          <a:p>
            <a:r>
              <a:rPr lang="hu-HU" i="1" dirty="0"/>
              <a:t>A fizikában:</a:t>
            </a:r>
          </a:p>
          <a:p>
            <a:pPr lvl="1"/>
            <a:r>
              <a:rPr lang="hu-HU" dirty="0"/>
              <a:t>Acélipar </a:t>
            </a:r>
          </a:p>
          <a:p>
            <a:pPr lvl="1"/>
            <a:r>
              <a:rPr lang="hu-HU" dirty="0"/>
              <a:t>Robbanómotor </a:t>
            </a:r>
          </a:p>
          <a:p>
            <a:pPr lvl="1"/>
            <a:r>
              <a:rPr lang="hu-HU" dirty="0"/>
              <a:t>Elektromosság</a:t>
            </a:r>
          </a:p>
          <a:p>
            <a:pPr lvl="1"/>
            <a:r>
              <a:rPr lang="hu-HU" dirty="0"/>
              <a:t>Fejlődött a repülés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50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8BC84-A32A-4985-955F-2405932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A második ipari forradalom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2B767-F1C2-4919-82FC-E7E58D31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4" y="1825624"/>
            <a:ext cx="8858775" cy="5032375"/>
          </a:xfrm>
        </p:spPr>
        <p:txBody>
          <a:bodyPr>
            <a:normAutofit/>
          </a:bodyPr>
          <a:lstStyle/>
          <a:p>
            <a:r>
              <a:rPr lang="hu-HU" dirty="0"/>
              <a:t>Megjelentek a tőkés befektetők</a:t>
            </a:r>
          </a:p>
          <a:p>
            <a:r>
              <a:rPr lang="hu-HU" i="1" dirty="0"/>
              <a:t>A kémiában:</a:t>
            </a:r>
          </a:p>
          <a:p>
            <a:pPr lvl="1"/>
            <a:r>
              <a:rPr lang="hu-HU" dirty="0"/>
              <a:t>Vegyipar</a:t>
            </a:r>
          </a:p>
          <a:p>
            <a:pPr lvl="1"/>
            <a:r>
              <a:rPr lang="hu-HU" dirty="0"/>
              <a:t>Műanyag</a:t>
            </a:r>
          </a:p>
          <a:p>
            <a:pPr lvl="1"/>
            <a:r>
              <a:rPr lang="hu-HU" dirty="0"/>
              <a:t>Robbanóanyag</a:t>
            </a:r>
          </a:p>
          <a:p>
            <a:pPr lvl="1"/>
            <a:r>
              <a:rPr lang="hu-HU" dirty="0"/>
              <a:t>Műtrágya</a:t>
            </a:r>
          </a:p>
          <a:p>
            <a:pPr lvl="1"/>
            <a:r>
              <a:rPr lang="hu-HU" dirty="0"/>
              <a:t>Gyógyszeripar</a:t>
            </a:r>
          </a:p>
          <a:p>
            <a:pPr lvl="1"/>
            <a:r>
              <a:rPr lang="hu-HU" dirty="0"/>
              <a:t>Filmgyártás</a:t>
            </a:r>
          </a:p>
          <a:p>
            <a:pPr lvl="1"/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2917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8BC84-A32A-4985-955F-2405932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A második ipari forradalom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2B767-F1C2-4919-82FC-E7E58D31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5" y="1690688"/>
            <a:ext cx="9378892" cy="516731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Edison – gramofon és villanykörte</a:t>
            </a:r>
          </a:p>
          <a:p>
            <a:r>
              <a:rPr lang="hu-HU" dirty="0"/>
              <a:t>Jedlik Ányos – dinamó és szódavíz</a:t>
            </a:r>
          </a:p>
          <a:p>
            <a:r>
              <a:rPr lang="hu-HU" dirty="0"/>
              <a:t>Wright testvérek – repülőgép</a:t>
            </a:r>
          </a:p>
          <a:p>
            <a:r>
              <a:rPr lang="hu-HU" dirty="0"/>
              <a:t>Puskás Tivadar – telefonhírmondó</a:t>
            </a:r>
          </a:p>
          <a:p>
            <a:r>
              <a:rPr lang="hu-HU" b="1" i="1" dirty="0"/>
              <a:t>A jelentősebb létrejött monopóliumok:</a:t>
            </a:r>
          </a:p>
          <a:p>
            <a:pPr lvl="1"/>
            <a:r>
              <a:rPr lang="hu-HU" dirty="0"/>
              <a:t>A </a:t>
            </a:r>
            <a:r>
              <a:rPr lang="hu-HU" b="1" dirty="0"/>
              <a:t>kartell</a:t>
            </a:r>
            <a:r>
              <a:rPr lang="hu-HU" dirty="0"/>
              <a:t> akkor jön létre, amikor a vállalatok megegyeznek egymással a piac és az árak felosztásáról. Ilyen módon nem jön létre verseny a vásárló kegyeiért, ezért a törvény tiltja a kartell létrehozását.</a:t>
            </a:r>
          </a:p>
          <a:p>
            <a:pPr lvl="1"/>
            <a:r>
              <a:rPr lang="hu-HU" dirty="0"/>
              <a:t>A </a:t>
            </a:r>
            <a:r>
              <a:rPr lang="hu-HU" b="1" dirty="0"/>
              <a:t>szindikátus</a:t>
            </a:r>
            <a:r>
              <a:rPr lang="hu-HU" dirty="0"/>
              <a:t> különböző profilú cégek összefogását jelenti egy bizonyos termék megalkotása érdekében. (pl.: autók esetén)</a:t>
            </a:r>
          </a:p>
          <a:p>
            <a:pPr lvl="1"/>
            <a:r>
              <a:rPr lang="hu-HU" dirty="0"/>
              <a:t>A </a:t>
            </a:r>
            <a:r>
              <a:rPr lang="hu-HU" b="1" dirty="0"/>
              <a:t>konszern</a:t>
            </a:r>
            <a:r>
              <a:rPr lang="hu-HU" dirty="0"/>
              <a:t> egy bank irányítása alatt létrejött vállalat</a:t>
            </a:r>
          </a:p>
          <a:p>
            <a:pPr lvl="1"/>
            <a:r>
              <a:rPr lang="hu-HU" dirty="0"/>
              <a:t>A </a:t>
            </a:r>
            <a:r>
              <a:rPr lang="hu-HU" b="1" dirty="0"/>
              <a:t>tröszt</a:t>
            </a:r>
            <a:r>
              <a:rPr lang="hu-HU" dirty="0"/>
              <a:t> pedig egy-egy vezető vállalat összeolvadásakor jön létre, és ez a folyamat részvényfelvásárlás útján jön létre.</a:t>
            </a:r>
          </a:p>
          <a:p>
            <a:pPr lvl="1"/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B2B2002-1D2D-462D-85EA-8D502B3E0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48" y="623082"/>
            <a:ext cx="1656735" cy="216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D6E6EB3-D3E3-4533-86F9-1FD25067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13" y="561682"/>
            <a:ext cx="1440000" cy="225801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D621762-1778-4037-AD91-73FAA6A9B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18" y="1018183"/>
            <a:ext cx="2160000" cy="120895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CCFD451-E4F5-49BD-835E-39FDF0648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17" y="4364551"/>
            <a:ext cx="2160000" cy="155756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B86E74AC-019F-41E5-9D17-A38FACBF73CA}"/>
              </a:ext>
            </a:extLst>
          </p:cNvPr>
          <p:cNvSpPr txBox="1"/>
          <p:nvPr/>
        </p:nvSpPr>
        <p:spPr>
          <a:xfrm>
            <a:off x="5818028" y="2819692"/>
            <a:ext cx="1575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600" b="1" dirty="0">
                <a:solidFill>
                  <a:schemeClr val="accent1">
                    <a:lumMod val="50000"/>
                  </a:schemeClr>
                </a:solidFill>
              </a:rPr>
              <a:t>Izzólámpa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DA89DE0-A249-4422-8965-C53D2D63851F}"/>
              </a:ext>
            </a:extLst>
          </p:cNvPr>
          <p:cNvSpPr txBox="1"/>
          <p:nvPr/>
        </p:nvSpPr>
        <p:spPr>
          <a:xfrm>
            <a:off x="7709612" y="2781398"/>
            <a:ext cx="25657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600" b="1" dirty="0">
                <a:solidFill>
                  <a:schemeClr val="accent1">
                    <a:lumMod val="50000"/>
                  </a:schemeClr>
                </a:solidFill>
              </a:rPr>
              <a:t>Telefonhírmondó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2E73027-4BD5-45F9-AAD8-FE78AA4EFC8A}"/>
              </a:ext>
            </a:extLst>
          </p:cNvPr>
          <p:cNvSpPr txBox="1"/>
          <p:nvPr/>
        </p:nvSpPr>
        <p:spPr>
          <a:xfrm>
            <a:off x="9815118" y="2227138"/>
            <a:ext cx="12715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600" b="1" dirty="0">
                <a:solidFill>
                  <a:schemeClr val="accent1">
                    <a:lumMod val="50000"/>
                  </a:schemeClr>
                </a:solidFill>
              </a:rPr>
              <a:t>Dinamó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685A9C7-A451-4885-ADDC-A20DBAB270FF}"/>
              </a:ext>
            </a:extLst>
          </p:cNvPr>
          <p:cNvSpPr txBox="1"/>
          <p:nvPr/>
        </p:nvSpPr>
        <p:spPr>
          <a:xfrm>
            <a:off x="9664117" y="5922113"/>
            <a:ext cx="16589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600" b="1" dirty="0">
                <a:solidFill>
                  <a:schemeClr val="accent1">
                    <a:lumMod val="50000"/>
                  </a:schemeClr>
                </a:solidFill>
              </a:rPr>
              <a:t>Repülőgép</a:t>
            </a:r>
          </a:p>
        </p:txBody>
      </p:sp>
    </p:spTree>
    <p:extLst>
      <p:ext uri="{BB962C8B-B14F-4D97-AF65-F5344CB8AC3E}">
        <p14:creationId xmlns:p14="http://schemas.microsoft.com/office/powerpoint/2010/main" val="1375064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418</Words>
  <Application>Microsoft Office PowerPoint</Application>
  <PresentationFormat>Szélesvásznú</PresentationFormat>
  <Paragraphs>74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Az ipari forradalom legjelentősebb területei (könnyűipar, nehézipar, közlekedés) és néhány találmánya. A második ipari forradalom alapvető vonásainak bemutatása</vt:lpstr>
      <vt:lpstr>Az ipari forradalom kezdetének okai</vt:lpstr>
      <vt:lpstr>Az első ipari forradalom</vt:lpstr>
      <vt:lpstr>Az ipari forradalom hatásai</vt:lpstr>
      <vt:lpstr>Az ipari forradalom hatásai</vt:lpstr>
      <vt:lpstr>A második ipari forradalom</vt:lpstr>
      <vt:lpstr>A második ipari forradalom</vt:lpstr>
      <vt:lpstr>A második ipari forradalom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9</cp:revision>
  <dcterms:created xsi:type="dcterms:W3CDTF">2024-03-05T10:57:03Z</dcterms:created>
  <dcterms:modified xsi:type="dcterms:W3CDTF">2024-03-07T08:48:53Z</dcterms:modified>
</cp:coreProperties>
</file>