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F8F"/>
    <a:srgbClr val="FF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rgbClr val="FF8F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E30D59-7ABF-49B0-9896-E09D2EE0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1739C22-7403-45F4-B37B-B7476EF63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E09CA9A-C476-462D-A784-B7DA14E34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812C8C0-8C97-43E6-80F3-99F843CD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2331547-D7D4-47CF-992C-774702B73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089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718EDF-4C4B-43F1-9E5D-82F2395D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3E0C04A-D22D-47C8-AAEE-92954ED77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D776491-205F-4909-885B-D98B8BC6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E64A6B5-810E-4644-92CC-8F87547A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69DD062-F23A-47C3-A120-68FB4D1C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509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949DBB6-8F07-49E1-B2C7-CF55421BE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ED5C19C-C2C6-4D81-9500-645A3FAAD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199324F-D3F7-4A45-BA08-5176039D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777C4BE-0F5B-437C-9351-71651860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99EF3EB-BFA6-4732-81D7-FE66F089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645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9DCB9C-CBC9-4DF5-A51D-E5A27DF8A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BDD631-DF2F-458C-91F8-2C951AAD5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1706322-DB83-426B-B5C2-D04A3986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2BD4709-F38A-4173-9BA4-A036168F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DA3F79C-05DC-4F00-9CD4-BE1793AB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961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15DF5F-382E-460D-AFAD-1A680E32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028BDF3-6063-40CF-90AD-E5C3071A2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ACD1B73-65B9-4FD0-A5FE-6066D107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B7150E-41F5-4D15-807F-87FACA5F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7BB3201-744E-481F-B39B-7C18F31E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79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ECD6A3-F6E8-4E31-94B8-0B50C1EE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ED23DD-9AA8-4805-B522-1C91D0A05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F40E6CA-3223-4349-9B54-293E8616B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AD0D5F3-9502-4F82-BD20-4F72C927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9823DDF-F41D-4F28-B7BA-C9C81E51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9CDEE26-DA5E-4E1D-88F6-F4F93041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437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350E00-ECEE-4030-8848-B619A578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2D598FE-3D23-4617-96AE-26D0F9379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F94CD8B-BD07-4802-A66D-554F66AD3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2007740-AA34-40DB-89AB-BED06BD71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2742411-984B-4D05-B902-278F7411F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2F9AE94-230C-40AB-A5A9-2624FFB7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04B97AB-1586-4F66-A570-582B4C6B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47DC29E-3ED4-4EC1-9C3D-8A511776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587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04BF0E-2E3C-49F5-9404-2BA6F547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76FE0D9-4DD8-44BB-B8DA-998190B3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26C9097-BD1E-47FA-BCAA-CA77241D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A90F742-83D9-48B8-83ED-1F0572A0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997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407828B-2D3F-4100-ABBA-F4FC4D5C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D9125DA-C138-4C36-BEA1-E694664F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B632A80-94AB-4CC8-B90F-84E06696A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965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429261-40A8-4564-B129-F73C12D2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ACA12E-70F3-483B-9009-05D771CA0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B90F626-0EDE-4731-BA8A-73F3BC655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D5D584D-6304-455E-8E01-B9D2C3E5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19ACDFD-1F2A-492B-909B-1F8E7B76B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74CA0CD-6208-48BF-9982-2CBF9EE0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423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D53902-693C-4330-AF9A-966F68207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939254B-ED6B-431E-8157-5840C6BFF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A25235C-CF0C-4FA3-9594-7E2ADCFC1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FD9C717-631B-434E-B5FD-34D6CE27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04CD5D2-7000-4904-A654-E33A186F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C5494DE-B180-4B10-B970-415B1C22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192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F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135F427-E272-4729-ABA2-49FA18155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31F4922-CD93-4F99-9EC1-553BF005D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BE57278-7FBB-432D-941C-069B54973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5420F50-C6B2-4202-82BE-CD94F4363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31C2B35-CDF3-4AA5-BA10-9EC43CC22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804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C796EC-0E94-497E-A7F7-D0FF5CED5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951" y="2450264"/>
            <a:ext cx="10332098" cy="1957472"/>
          </a:xfrm>
        </p:spPr>
        <p:txBody>
          <a:bodyPr/>
          <a:lstStyle/>
          <a:p>
            <a:r>
              <a:rPr lang="hu-HU" b="1" dirty="0"/>
              <a:t>A Nyugatrómai Birodalom bukása és a népvándorlás</a:t>
            </a:r>
          </a:p>
        </p:txBody>
      </p:sp>
    </p:spTree>
    <p:extLst>
      <p:ext uri="{BB962C8B-B14F-4D97-AF65-F5344CB8AC3E}">
        <p14:creationId xmlns:p14="http://schemas.microsoft.com/office/powerpoint/2010/main" val="203101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0EA1E9-E217-4DD1-89EE-232A92DED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>
                <a:solidFill>
                  <a:srgbClr val="C00000"/>
                </a:solidFill>
              </a:rPr>
              <a:t>A Birodalom hanyatlása</a:t>
            </a:r>
            <a:endParaRPr lang="hu-HU" b="1" dirty="0">
              <a:solidFill>
                <a:srgbClr val="C00000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8435B5F-1323-499F-8356-BA3192624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48882"/>
            <a:ext cx="7699310" cy="5094514"/>
          </a:xfrm>
        </p:spPr>
        <p:txBody>
          <a:bodyPr>
            <a:normAutofit/>
          </a:bodyPr>
          <a:lstStyle/>
          <a:p>
            <a:pPr algn="just"/>
            <a:r>
              <a:rPr lang="hu-HU" dirty="0"/>
              <a:t>A Római Birodalom hatalmas terjeszkedése és határainak biztosítására szükséges sok katonai erő.</a:t>
            </a:r>
          </a:p>
          <a:p>
            <a:r>
              <a:rPr lang="hu-HU" dirty="0"/>
              <a:t>Állandó védekezésre kényszerült Róma, ami munkaerőhiányhoz vezetett.</a:t>
            </a:r>
          </a:p>
          <a:p>
            <a:pPr algn="just"/>
            <a:r>
              <a:rPr lang="hu-HU" dirty="0"/>
              <a:t>A gazdasági rendszer változásának okai:</a:t>
            </a:r>
          </a:p>
          <a:p>
            <a:pPr lvl="1" algn="just"/>
            <a:r>
              <a:rPr lang="hu-HU" dirty="0"/>
              <a:t>A rabszolgák számának csökkenése</a:t>
            </a:r>
          </a:p>
          <a:p>
            <a:pPr lvl="1" algn="just"/>
            <a:r>
              <a:rPr lang="hu-HU" dirty="0"/>
              <a:t>A szabad földbérlők növekedése</a:t>
            </a:r>
          </a:p>
          <a:p>
            <a:r>
              <a:rPr lang="hu-HU" dirty="0"/>
              <a:t>A császári hatalom gyengülése, a hadsereg politikai befolyása és a növekvő adók.</a:t>
            </a:r>
          </a:p>
          <a:p>
            <a:r>
              <a:rPr lang="hu-HU" dirty="0"/>
              <a:t>Constantinus császár áthelyezte a birodalom székhelyét Konstantinápolyba.</a:t>
            </a:r>
          </a:p>
        </p:txBody>
      </p:sp>
      <p:pic>
        <p:nvPicPr>
          <p:cNvPr id="5" name="Picture 2" descr="A RÓMAI BIRODALOM BUKÁSA - ppt letölteni">
            <a:extLst>
              <a:ext uri="{FF2B5EF4-FFF2-40B4-BE49-F238E27FC236}">
                <a16:creationId xmlns:a16="http://schemas.microsoft.com/office/drawing/2014/main" id="{C7222887-129F-9671-5978-A2FD0CF40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635" y="2465125"/>
            <a:ext cx="4434422" cy="3325816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919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FACE59-69B8-1506-3313-C49EBEC5D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260" y="365125"/>
            <a:ext cx="6595188" cy="1325563"/>
          </a:xfrm>
        </p:spPr>
        <p:txBody>
          <a:bodyPr/>
          <a:lstStyle/>
          <a:p>
            <a:r>
              <a:rPr lang="hu-HU" b="1">
                <a:solidFill>
                  <a:srgbClr val="C00000"/>
                </a:solidFill>
              </a:rPr>
              <a:t>A népvándorlás</a:t>
            </a:r>
            <a:endParaRPr lang="hu-HU" b="1" dirty="0">
              <a:solidFill>
                <a:srgbClr val="C00000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32A5113-36E7-96AE-CE52-1F4E64F68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3260" y="1825624"/>
            <a:ext cx="7091266" cy="5032375"/>
          </a:xfrm>
        </p:spPr>
        <p:txBody>
          <a:bodyPr>
            <a:normAutofit lnSpcReduction="10000"/>
          </a:bodyPr>
          <a:lstStyle/>
          <a:p>
            <a:pPr algn="just"/>
            <a:r>
              <a:rPr lang="hu-HU" dirty="0"/>
              <a:t>A hunok megjelenése indította el a népvándorlást a Római Birodalomban.</a:t>
            </a:r>
          </a:p>
          <a:p>
            <a:pPr algn="just"/>
            <a:r>
              <a:rPr lang="hu-HU" dirty="0"/>
              <a:t>Attila fejedelem uralkodása alatt a hun birodalom fénykora.</a:t>
            </a:r>
          </a:p>
          <a:p>
            <a:pPr algn="just"/>
            <a:r>
              <a:rPr lang="hu-HU" dirty="0"/>
              <a:t>A vizigótok vereséget mértek a római hadseregre </a:t>
            </a:r>
            <a:r>
              <a:rPr lang="hu-HU" dirty="0" err="1"/>
              <a:t>Hadrianopolisnál</a:t>
            </a:r>
            <a:r>
              <a:rPr lang="hu-HU" dirty="0"/>
              <a:t>.</a:t>
            </a:r>
          </a:p>
          <a:p>
            <a:pPr algn="just"/>
            <a:r>
              <a:rPr lang="hu-HU" dirty="0"/>
              <a:t>Theodosius császár letelepítette a gótokat a birodalomban, ahol saját államot hoztak létre.</a:t>
            </a:r>
          </a:p>
          <a:p>
            <a:pPr algn="just"/>
            <a:r>
              <a:rPr lang="hu-HU" dirty="0"/>
              <a:t>Több népcsoport telepedett le a birodalomban, beleértve a frankokat, angolokat, burgundokat, vandálokat és gótokat.</a:t>
            </a:r>
          </a:p>
        </p:txBody>
      </p:sp>
      <p:pic>
        <p:nvPicPr>
          <p:cNvPr id="4" name="Picture 2" descr="Attila the Hun - World History Encyclopedia">
            <a:extLst>
              <a:ext uri="{FF2B5EF4-FFF2-40B4-BE49-F238E27FC236}">
                <a16:creationId xmlns:a16="http://schemas.microsoft.com/office/drawing/2014/main" id="{C1DA66E8-4A56-7D2E-577A-5431015DB5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51"/>
          <a:stretch/>
        </p:blipFill>
        <p:spPr bwMode="auto"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504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CF136D-3504-7CC4-818C-E13878C72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C00000"/>
                </a:solidFill>
              </a:rPr>
              <a:t>A birodalom bukása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11314A1-A6DF-F8BE-4D63-FE4ABCE79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Theodosius császár 394-ben a kereszténységet államvallássá tette.</a:t>
            </a:r>
          </a:p>
          <a:p>
            <a:r>
              <a:rPr lang="hu-HU" dirty="0"/>
              <a:t>395-ben kettéosztotta a birodalmat: Nyugati és Keleti birodalom.</a:t>
            </a:r>
          </a:p>
          <a:p>
            <a:r>
              <a:rPr lang="hu-HU" dirty="0"/>
              <a:t>476-ban az utolsó római császárt elűzték trónjáról, ez a Nyugatrómai Birodalom bukásának számít.</a:t>
            </a:r>
          </a:p>
          <a:p>
            <a:r>
              <a:rPr lang="hu-HU" dirty="0"/>
              <a:t>Germán királyságok alakultak ki a nyugati területeken.</a:t>
            </a:r>
          </a:p>
          <a:p>
            <a:r>
              <a:rPr lang="hu-HU" dirty="0"/>
              <a:t>A Keletrómai Birodalom Bizánci Birodalom néven még ezer éven át fennmaradt.</a:t>
            </a:r>
          </a:p>
        </p:txBody>
      </p:sp>
    </p:spTree>
    <p:extLst>
      <p:ext uri="{BB962C8B-B14F-4D97-AF65-F5344CB8AC3E}">
        <p14:creationId xmlns:p14="http://schemas.microsoft.com/office/powerpoint/2010/main" val="2074820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870EFB-34B7-3522-38BB-17900AA09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C00000"/>
                </a:solidFill>
              </a:rPr>
              <a:t>Fontosabb történelmi események</a:t>
            </a:r>
            <a:endParaRPr lang="hu-HU" dirty="0"/>
          </a:p>
        </p:txBody>
      </p:sp>
      <p:grpSp>
        <p:nvGrpSpPr>
          <p:cNvPr id="5" name="Csoportba foglalás 4">
            <a:extLst>
              <a:ext uri="{FF2B5EF4-FFF2-40B4-BE49-F238E27FC236}">
                <a16:creationId xmlns:a16="http://schemas.microsoft.com/office/drawing/2014/main" id="{B3FCA791-FD21-5919-89ED-C6C750C0B116}"/>
              </a:ext>
            </a:extLst>
          </p:cNvPr>
          <p:cNvGrpSpPr/>
          <p:nvPr/>
        </p:nvGrpSpPr>
        <p:grpSpPr>
          <a:xfrm>
            <a:off x="1073485" y="2897589"/>
            <a:ext cx="10045030" cy="0"/>
            <a:chOff x="1073485" y="2941702"/>
            <a:chExt cx="10045030" cy="0"/>
          </a:xfrm>
        </p:grpSpPr>
        <p:cxnSp>
          <p:nvCxnSpPr>
            <p:cNvPr id="27" name="Egyenes összekötő 26">
              <a:extLst>
                <a:ext uri="{FF2B5EF4-FFF2-40B4-BE49-F238E27FC236}">
                  <a16:creationId xmlns:a16="http://schemas.microsoft.com/office/drawing/2014/main" id="{3F714BA5-40A9-2C0D-1F97-431B8BEFEEB3}"/>
                </a:ext>
              </a:extLst>
            </p:cNvPr>
            <p:cNvCxnSpPr>
              <a:cxnSpLocks/>
            </p:cNvCxnSpPr>
            <p:nvPr/>
          </p:nvCxnSpPr>
          <p:spPr>
            <a:xfrm>
              <a:off x="1073485" y="2941702"/>
              <a:ext cx="180000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gyenes összekötő 27">
              <a:extLst>
                <a:ext uri="{FF2B5EF4-FFF2-40B4-BE49-F238E27FC236}">
                  <a16:creationId xmlns:a16="http://schemas.microsoft.com/office/drawing/2014/main" id="{97C486A1-32FD-654B-E314-C700778FAE4D}"/>
                </a:ext>
              </a:extLst>
            </p:cNvPr>
            <p:cNvCxnSpPr>
              <a:cxnSpLocks/>
            </p:cNvCxnSpPr>
            <p:nvPr/>
          </p:nvCxnSpPr>
          <p:spPr>
            <a:xfrm>
              <a:off x="2840788" y="2941702"/>
              <a:ext cx="2880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gyenes összekötő nyíllal 28">
              <a:extLst>
                <a:ext uri="{FF2B5EF4-FFF2-40B4-BE49-F238E27FC236}">
                  <a16:creationId xmlns:a16="http://schemas.microsoft.com/office/drawing/2014/main" id="{23387B24-29E0-5431-D45E-1DC2FF418627}"/>
                </a:ext>
              </a:extLst>
            </p:cNvPr>
            <p:cNvCxnSpPr>
              <a:cxnSpLocks/>
            </p:cNvCxnSpPr>
            <p:nvPr/>
          </p:nvCxnSpPr>
          <p:spPr>
            <a:xfrm>
              <a:off x="5718515" y="2941702"/>
              <a:ext cx="5400000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zövegdoboz 9">
            <a:extLst>
              <a:ext uri="{FF2B5EF4-FFF2-40B4-BE49-F238E27FC236}">
                <a16:creationId xmlns:a16="http://schemas.microsoft.com/office/drawing/2014/main" id="{2822B7C5-8DB5-B276-290A-13D1B3E1717D}"/>
              </a:ext>
            </a:extLst>
          </p:cNvPr>
          <p:cNvSpPr txBox="1"/>
          <p:nvPr/>
        </p:nvSpPr>
        <p:spPr>
          <a:xfrm>
            <a:off x="1373000" y="2139603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>
                <a:solidFill>
                  <a:srgbClr val="00B050"/>
                </a:solidFill>
                <a:latin typeface="Garamond" panose="02020404030301010803" pitchFamily="18" charset="0"/>
              </a:rPr>
              <a:t>királyság</a:t>
            </a:r>
          </a:p>
        </p:txBody>
      </p:sp>
      <p:sp>
        <p:nvSpPr>
          <p:cNvPr id="7" name="Szövegdoboz 10">
            <a:extLst>
              <a:ext uri="{FF2B5EF4-FFF2-40B4-BE49-F238E27FC236}">
                <a16:creationId xmlns:a16="http://schemas.microsoft.com/office/drawing/2014/main" id="{885C340E-813C-5A50-F281-5D776BA1E1A1}"/>
              </a:ext>
            </a:extLst>
          </p:cNvPr>
          <p:cNvSpPr txBox="1"/>
          <p:nvPr/>
        </p:nvSpPr>
        <p:spPr>
          <a:xfrm>
            <a:off x="3509199" y="2139603"/>
            <a:ext cx="1543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>
                <a:solidFill>
                  <a:schemeClr val="accent1"/>
                </a:solidFill>
                <a:latin typeface="Garamond" panose="02020404030301010803" pitchFamily="18" charset="0"/>
              </a:rPr>
              <a:t>köztársaság</a:t>
            </a:r>
          </a:p>
        </p:txBody>
      </p:sp>
      <p:sp>
        <p:nvSpPr>
          <p:cNvPr id="8" name="Szövegdoboz 11">
            <a:extLst>
              <a:ext uri="{FF2B5EF4-FFF2-40B4-BE49-F238E27FC236}">
                <a16:creationId xmlns:a16="http://schemas.microsoft.com/office/drawing/2014/main" id="{06A0047E-980C-734C-C088-6E000C43F17C}"/>
              </a:ext>
            </a:extLst>
          </p:cNvPr>
          <p:cNvSpPr txBox="1"/>
          <p:nvPr/>
        </p:nvSpPr>
        <p:spPr>
          <a:xfrm>
            <a:off x="7720247" y="2139603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>
                <a:solidFill>
                  <a:srgbClr val="C00000"/>
                </a:solidFill>
                <a:latin typeface="Garamond" panose="02020404030301010803" pitchFamily="18" charset="0"/>
              </a:rPr>
              <a:t>császárság</a:t>
            </a:r>
          </a:p>
        </p:txBody>
      </p:sp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9F50F25A-A472-5D51-B9F7-50A73B3A331F}"/>
              </a:ext>
            </a:extLst>
          </p:cNvPr>
          <p:cNvCxnSpPr/>
          <p:nvPr/>
        </p:nvCxnSpPr>
        <p:spPr>
          <a:xfrm>
            <a:off x="1073485" y="2897589"/>
            <a:ext cx="0" cy="189497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Szövegdoboz 15">
            <a:extLst>
              <a:ext uri="{FF2B5EF4-FFF2-40B4-BE49-F238E27FC236}">
                <a16:creationId xmlns:a16="http://schemas.microsoft.com/office/drawing/2014/main" id="{D313EF6A-3DDE-713B-06FB-5CC48DE32A9B}"/>
              </a:ext>
            </a:extLst>
          </p:cNvPr>
          <p:cNvSpPr txBox="1"/>
          <p:nvPr/>
        </p:nvSpPr>
        <p:spPr>
          <a:xfrm>
            <a:off x="308692" y="4792564"/>
            <a:ext cx="1529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>
                <a:solidFill>
                  <a:srgbClr val="00B050"/>
                </a:solidFill>
                <a:latin typeface="Garamond" panose="02020404030301010803" pitchFamily="18" charset="0"/>
              </a:rPr>
              <a:t>Kr.e. 753.</a:t>
            </a:r>
          </a:p>
          <a:p>
            <a:pPr algn="ctr"/>
            <a:r>
              <a:rPr lang="hu-HU">
                <a:solidFill>
                  <a:srgbClr val="00B050"/>
                </a:solidFill>
                <a:latin typeface="Garamond" panose="02020404030301010803" pitchFamily="18" charset="0"/>
              </a:rPr>
              <a:t>Róma alapítása</a:t>
            </a:r>
          </a:p>
        </p:txBody>
      </p: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E5CBDE1C-2354-614F-AEF8-408E3CDA6696}"/>
              </a:ext>
            </a:extLst>
          </p:cNvPr>
          <p:cNvCxnSpPr/>
          <p:nvPr/>
        </p:nvCxnSpPr>
        <p:spPr>
          <a:xfrm>
            <a:off x="10954030" y="2897588"/>
            <a:ext cx="0" cy="18949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zövegdoboz 19">
            <a:extLst>
              <a:ext uri="{FF2B5EF4-FFF2-40B4-BE49-F238E27FC236}">
                <a16:creationId xmlns:a16="http://schemas.microsoft.com/office/drawing/2014/main" id="{55DD83D3-9F0B-257D-84DE-CBCF4489983A}"/>
              </a:ext>
            </a:extLst>
          </p:cNvPr>
          <p:cNvSpPr txBox="1"/>
          <p:nvPr/>
        </p:nvSpPr>
        <p:spPr>
          <a:xfrm>
            <a:off x="10052185" y="4792564"/>
            <a:ext cx="1803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>
                <a:solidFill>
                  <a:srgbClr val="C00000"/>
                </a:solidFill>
                <a:latin typeface="Garamond" panose="02020404030301010803" pitchFamily="18" charset="0"/>
              </a:rPr>
              <a:t>476.</a:t>
            </a:r>
          </a:p>
          <a:p>
            <a:pPr algn="ctr"/>
            <a:r>
              <a:rPr lang="hu-HU">
                <a:solidFill>
                  <a:srgbClr val="C00000"/>
                </a:solidFill>
                <a:latin typeface="Garamond" panose="02020404030301010803" pitchFamily="18" charset="0"/>
              </a:rPr>
              <a:t>A Nyugatrómai</a:t>
            </a:r>
          </a:p>
          <a:p>
            <a:pPr algn="ctr"/>
            <a:r>
              <a:rPr lang="hu-HU">
                <a:solidFill>
                  <a:srgbClr val="C00000"/>
                </a:solidFill>
                <a:latin typeface="Garamond" panose="02020404030301010803" pitchFamily="18" charset="0"/>
              </a:rPr>
              <a:t>Birodalom bukása</a:t>
            </a:r>
          </a:p>
        </p:txBody>
      </p:sp>
      <p:sp>
        <p:nvSpPr>
          <p:cNvPr id="13" name="Szövegdoboz 20">
            <a:extLst>
              <a:ext uri="{FF2B5EF4-FFF2-40B4-BE49-F238E27FC236}">
                <a16:creationId xmlns:a16="http://schemas.microsoft.com/office/drawing/2014/main" id="{D1651ADD-5D75-39D5-C303-2158322E389B}"/>
              </a:ext>
            </a:extLst>
          </p:cNvPr>
          <p:cNvSpPr txBox="1"/>
          <p:nvPr/>
        </p:nvSpPr>
        <p:spPr>
          <a:xfrm>
            <a:off x="4965841" y="4792564"/>
            <a:ext cx="15053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>
                <a:solidFill>
                  <a:srgbClr val="C00000"/>
                </a:solidFill>
                <a:latin typeface="Garamond" panose="02020404030301010803" pitchFamily="18" charset="0"/>
              </a:rPr>
              <a:t>Kr.e. 27.</a:t>
            </a:r>
          </a:p>
          <a:p>
            <a:pPr algn="ctr"/>
            <a:r>
              <a:rPr lang="hu-HU">
                <a:solidFill>
                  <a:srgbClr val="C00000"/>
                </a:solidFill>
                <a:latin typeface="Garamond" panose="02020404030301010803" pitchFamily="18" charset="0"/>
              </a:rPr>
              <a:t>A </a:t>
            </a:r>
            <a:r>
              <a:rPr lang="hu-HU" err="1">
                <a:solidFill>
                  <a:srgbClr val="C00000"/>
                </a:solidFill>
                <a:latin typeface="Garamond" panose="02020404030301010803" pitchFamily="18" charset="0"/>
              </a:rPr>
              <a:t>principátus</a:t>
            </a:r>
            <a:endParaRPr lang="hu-HU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algn="ctr"/>
            <a:r>
              <a:rPr lang="hu-HU">
                <a:solidFill>
                  <a:srgbClr val="C00000"/>
                </a:solidFill>
                <a:latin typeface="Garamond" panose="02020404030301010803" pitchFamily="18" charset="0"/>
              </a:rPr>
              <a:t>megszervezése</a:t>
            </a:r>
          </a:p>
        </p:txBody>
      </p:sp>
      <p:cxnSp>
        <p:nvCxnSpPr>
          <p:cNvPr id="14" name="Egyenes összekötő nyíllal 13">
            <a:extLst>
              <a:ext uri="{FF2B5EF4-FFF2-40B4-BE49-F238E27FC236}">
                <a16:creationId xmlns:a16="http://schemas.microsoft.com/office/drawing/2014/main" id="{6F687B63-B240-1643-5AD0-E7BE14D20B79}"/>
              </a:ext>
            </a:extLst>
          </p:cNvPr>
          <p:cNvCxnSpPr/>
          <p:nvPr/>
        </p:nvCxnSpPr>
        <p:spPr>
          <a:xfrm>
            <a:off x="5721388" y="2897587"/>
            <a:ext cx="0" cy="18949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EB77F00E-ADF4-8938-FA8D-E0252F505FF7}"/>
              </a:ext>
            </a:extLst>
          </p:cNvPr>
          <p:cNvCxnSpPr/>
          <p:nvPr/>
        </p:nvCxnSpPr>
        <p:spPr>
          <a:xfrm>
            <a:off x="2841539" y="2897586"/>
            <a:ext cx="0" cy="189497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Szövegdoboz 23">
            <a:extLst>
              <a:ext uri="{FF2B5EF4-FFF2-40B4-BE49-F238E27FC236}">
                <a16:creationId xmlns:a16="http://schemas.microsoft.com/office/drawing/2014/main" id="{D15ECA46-22BB-3100-048D-1C28D98F9E24}"/>
              </a:ext>
            </a:extLst>
          </p:cNvPr>
          <p:cNvSpPr txBox="1"/>
          <p:nvPr/>
        </p:nvSpPr>
        <p:spPr>
          <a:xfrm>
            <a:off x="1803449" y="4792561"/>
            <a:ext cx="2087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>
                <a:solidFill>
                  <a:schemeClr val="accent1"/>
                </a:solidFill>
                <a:latin typeface="Garamond" panose="02020404030301010803" pitchFamily="18" charset="0"/>
              </a:rPr>
              <a:t>Kr.e. 509.</a:t>
            </a:r>
          </a:p>
          <a:p>
            <a:pPr algn="ctr"/>
            <a:r>
              <a:rPr lang="hu-HU">
                <a:solidFill>
                  <a:schemeClr val="accent1"/>
                </a:solidFill>
                <a:latin typeface="Garamond" panose="02020404030301010803" pitchFamily="18" charset="0"/>
              </a:rPr>
              <a:t>A királyok elüldözése</a:t>
            </a:r>
          </a:p>
        </p:txBody>
      </p:sp>
      <p:sp>
        <p:nvSpPr>
          <p:cNvPr id="17" name="Szövegdoboz 24">
            <a:extLst>
              <a:ext uri="{FF2B5EF4-FFF2-40B4-BE49-F238E27FC236}">
                <a16:creationId xmlns:a16="http://schemas.microsoft.com/office/drawing/2014/main" id="{50231C9E-0AB8-291A-02EE-88D311CB6DFE}"/>
              </a:ext>
            </a:extLst>
          </p:cNvPr>
          <p:cNvSpPr txBox="1"/>
          <p:nvPr/>
        </p:nvSpPr>
        <p:spPr>
          <a:xfrm>
            <a:off x="8045765" y="4792561"/>
            <a:ext cx="1770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>
                <a:solidFill>
                  <a:srgbClr val="C00000"/>
                </a:solidFill>
                <a:latin typeface="Garamond" panose="02020404030301010803" pitchFamily="18" charset="0"/>
              </a:rPr>
              <a:t>380.</a:t>
            </a:r>
          </a:p>
          <a:p>
            <a:pPr algn="ctr"/>
            <a:r>
              <a:rPr lang="hu-HU">
                <a:solidFill>
                  <a:srgbClr val="C00000"/>
                </a:solidFill>
                <a:latin typeface="Garamond" panose="02020404030301010803" pitchFamily="18" charset="0"/>
              </a:rPr>
              <a:t>A kereszténység</a:t>
            </a:r>
          </a:p>
          <a:p>
            <a:pPr algn="ctr"/>
            <a:r>
              <a:rPr lang="hu-HU" err="1">
                <a:solidFill>
                  <a:srgbClr val="C00000"/>
                </a:solidFill>
                <a:latin typeface="Garamond" panose="02020404030301010803" pitchFamily="18" charset="0"/>
              </a:rPr>
              <a:t>államvallásá</a:t>
            </a:r>
            <a:r>
              <a:rPr lang="hu-HU">
                <a:solidFill>
                  <a:srgbClr val="C00000"/>
                </a:solidFill>
                <a:latin typeface="Garamond" panose="02020404030301010803" pitchFamily="18" charset="0"/>
              </a:rPr>
              <a:t> tétele</a:t>
            </a:r>
          </a:p>
        </p:txBody>
      </p:sp>
      <p:sp>
        <p:nvSpPr>
          <p:cNvPr id="18" name="Szövegdoboz 25">
            <a:extLst>
              <a:ext uri="{FF2B5EF4-FFF2-40B4-BE49-F238E27FC236}">
                <a16:creationId xmlns:a16="http://schemas.microsoft.com/office/drawing/2014/main" id="{09BDBDF1-963B-6114-2AAE-A0D7D67844DD}"/>
              </a:ext>
            </a:extLst>
          </p:cNvPr>
          <p:cNvSpPr txBox="1"/>
          <p:nvPr/>
        </p:nvSpPr>
        <p:spPr>
          <a:xfrm>
            <a:off x="8998501" y="3876447"/>
            <a:ext cx="14897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>
                <a:solidFill>
                  <a:srgbClr val="C00000"/>
                </a:solidFill>
                <a:latin typeface="Garamond" panose="02020404030301010803" pitchFamily="18" charset="0"/>
              </a:rPr>
              <a:t>395.</a:t>
            </a:r>
          </a:p>
          <a:p>
            <a:pPr algn="ctr"/>
            <a:r>
              <a:rPr lang="hu-HU">
                <a:solidFill>
                  <a:srgbClr val="C00000"/>
                </a:solidFill>
                <a:latin typeface="Garamond" panose="02020404030301010803" pitchFamily="18" charset="0"/>
              </a:rPr>
              <a:t>A birodalom</a:t>
            </a:r>
          </a:p>
          <a:p>
            <a:pPr algn="ctr"/>
            <a:r>
              <a:rPr lang="hu-HU">
                <a:solidFill>
                  <a:srgbClr val="C00000"/>
                </a:solidFill>
                <a:latin typeface="Garamond" panose="02020404030301010803" pitchFamily="18" charset="0"/>
              </a:rPr>
              <a:t>kettészakadása</a:t>
            </a:r>
          </a:p>
        </p:txBody>
      </p:sp>
      <p:cxnSp>
        <p:nvCxnSpPr>
          <p:cNvPr id="19" name="Egyenes összekötő nyíllal 18">
            <a:extLst>
              <a:ext uri="{FF2B5EF4-FFF2-40B4-BE49-F238E27FC236}">
                <a16:creationId xmlns:a16="http://schemas.microsoft.com/office/drawing/2014/main" id="{74BCC973-A2B3-6787-D6B0-B63AA3F6A0C6}"/>
              </a:ext>
            </a:extLst>
          </p:cNvPr>
          <p:cNvCxnSpPr/>
          <p:nvPr/>
        </p:nvCxnSpPr>
        <p:spPr>
          <a:xfrm>
            <a:off x="8930975" y="2897586"/>
            <a:ext cx="0" cy="18949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4A1E0A2F-1CDC-90F7-5605-4C10CCB0407D}"/>
              </a:ext>
            </a:extLst>
          </p:cNvPr>
          <p:cNvCxnSpPr>
            <a:cxnSpLocks/>
          </p:cNvCxnSpPr>
          <p:nvPr/>
        </p:nvCxnSpPr>
        <p:spPr>
          <a:xfrm>
            <a:off x="9743352" y="2897585"/>
            <a:ext cx="0" cy="9860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Egyenes összekötő nyíllal 20">
            <a:extLst>
              <a:ext uri="{FF2B5EF4-FFF2-40B4-BE49-F238E27FC236}">
                <a16:creationId xmlns:a16="http://schemas.microsoft.com/office/drawing/2014/main" id="{A64AD689-5837-26DA-4D07-6AC2FF043298}"/>
              </a:ext>
            </a:extLst>
          </p:cNvPr>
          <p:cNvCxnSpPr>
            <a:cxnSpLocks/>
          </p:cNvCxnSpPr>
          <p:nvPr/>
        </p:nvCxnSpPr>
        <p:spPr>
          <a:xfrm>
            <a:off x="5012447" y="2890370"/>
            <a:ext cx="0" cy="98607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Szövegdoboz 30">
            <a:extLst>
              <a:ext uri="{FF2B5EF4-FFF2-40B4-BE49-F238E27FC236}">
                <a16:creationId xmlns:a16="http://schemas.microsoft.com/office/drawing/2014/main" id="{1CDEDE74-2A90-FD77-09A4-FD09D43EEED6}"/>
              </a:ext>
            </a:extLst>
          </p:cNvPr>
          <p:cNvSpPr txBox="1"/>
          <p:nvPr/>
        </p:nvSpPr>
        <p:spPr>
          <a:xfrm>
            <a:off x="4298849" y="3845073"/>
            <a:ext cx="1433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>
                <a:solidFill>
                  <a:schemeClr val="accent1"/>
                </a:solidFill>
                <a:latin typeface="Garamond" panose="02020404030301010803" pitchFamily="18" charset="0"/>
              </a:rPr>
              <a:t>Kr.e. 44.</a:t>
            </a:r>
          </a:p>
          <a:p>
            <a:pPr algn="ctr"/>
            <a:r>
              <a:rPr lang="hu-HU">
                <a:solidFill>
                  <a:schemeClr val="accent1"/>
                </a:solidFill>
                <a:latin typeface="Garamond" panose="02020404030301010803" pitchFamily="18" charset="0"/>
              </a:rPr>
              <a:t>Caesar</a:t>
            </a:r>
          </a:p>
          <a:p>
            <a:pPr algn="ctr"/>
            <a:r>
              <a:rPr lang="hu-HU">
                <a:solidFill>
                  <a:schemeClr val="accent1"/>
                </a:solidFill>
                <a:latin typeface="Garamond" panose="02020404030301010803" pitchFamily="18" charset="0"/>
              </a:rPr>
              <a:t>meggyilkolása</a:t>
            </a:r>
          </a:p>
        </p:txBody>
      </p:sp>
      <p:sp>
        <p:nvSpPr>
          <p:cNvPr id="23" name="Szövegdoboz 31">
            <a:extLst>
              <a:ext uri="{FF2B5EF4-FFF2-40B4-BE49-F238E27FC236}">
                <a16:creationId xmlns:a16="http://schemas.microsoft.com/office/drawing/2014/main" id="{DECCF3E0-E24F-51AE-C92E-BEA927A448B5}"/>
              </a:ext>
            </a:extLst>
          </p:cNvPr>
          <p:cNvSpPr txBox="1"/>
          <p:nvPr/>
        </p:nvSpPr>
        <p:spPr>
          <a:xfrm>
            <a:off x="6137644" y="3883662"/>
            <a:ext cx="12666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>
                <a:solidFill>
                  <a:srgbClr val="C00000"/>
                </a:solidFill>
                <a:latin typeface="Garamond" panose="02020404030301010803" pitchFamily="18" charset="0"/>
              </a:rPr>
              <a:t>70.</a:t>
            </a:r>
          </a:p>
          <a:p>
            <a:pPr algn="ctr"/>
            <a:r>
              <a:rPr lang="hu-HU">
                <a:solidFill>
                  <a:srgbClr val="C00000"/>
                </a:solidFill>
                <a:latin typeface="Garamond" panose="02020404030301010803" pitchFamily="18" charset="0"/>
              </a:rPr>
              <a:t>Jeruzsálem</a:t>
            </a:r>
          </a:p>
          <a:p>
            <a:pPr algn="ctr"/>
            <a:r>
              <a:rPr lang="hu-HU">
                <a:solidFill>
                  <a:srgbClr val="C00000"/>
                </a:solidFill>
                <a:latin typeface="Garamond" panose="02020404030301010803" pitchFamily="18" charset="0"/>
              </a:rPr>
              <a:t>lerombolása</a:t>
            </a:r>
          </a:p>
        </p:txBody>
      </p:sp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9D2E81C6-37FE-EAC2-D3A5-E47DB458BABC}"/>
              </a:ext>
            </a:extLst>
          </p:cNvPr>
          <p:cNvCxnSpPr>
            <a:cxnSpLocks/>
          </p:cNvCxnSpPr>
          <p:nvPr/>
        </p:nvCxnSpPr>
        <p:spPr>
          <a:xfrm>
            <a:off x="6774520" y="2897585"/>
            <a:ext cx="0" cy="9860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Szövegdoboz 33">
            <a:extLst>
              <a:ext uri="{FF2B5EF4-FFF2-40B4-BE49-F238E27FC236}">
                <a16:creationId xmlns:a16="http://schemas.microsoft.com/office/drawing/2014/main" id="{47991175-9D80-04D5-ACB8-094B12B1FE55}"/>
              </a:ext>
            </a:extLst>
          </p:cNvPr>
          <p:cNvSpPr txBox="1"/>
          <p:nvPr/>
        </p:nvSpPr>
        <p:spPr>
          <a:xfrm>
            <a:off x="2854675" y="3876447"/>
            <a:ext cx="14304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>
                <a:solidFill>
                  <a:schemeClr val="accent1"/>
                </a:solidFill>
                <a:latin typeface="Garamond" panose="02020404030301010803" pitchFamily="18" charset="0"/>
              </a:rPr>
              <a:t>Kr.e. 265.</a:t>
            </a:r>
          </a:p>
          <a:p>
            <a:pPr algn="ctr"/>
            <a:r>
              <a:rPr lang="hu-HU">
                <a:solidFill>
                  <a:schemeClr val="accent1"/>
                </a:solidFill>
                <a:latin typeface="Garamond" panose="02020404030301010803" pitchFamily="18" charset="0"/>
              </a:rPr>
              <a:t>Itália végleges</a:t>
            </a:r>
          </a:p>
          <a:p>
            <a:pPr algn="ctr"/>
            <a:r>
              <a:rPr lang="hu-HU">
                <a:solidFill>
                  <a:schemeClr val="accent1"/>
                </a:solidFill>
                <a:latin typeface="Garamond" panose="02020404030301010803" pitchFamily="18" charset="0"/>
              </a:rPr>
              <a:t>meghódítása</a:t>
            </a:r>
          </a:p>
        </p:txBody>
      </p:sp>
      <p:cxnSp>
        <p:nvCxnSpPr>
          <p:cNvPr id="26" name="Egyenes összekötő nyíllal 25">
            <a:extLst>
              <a:ext uri="{FF2B5EF4-FFF2-40B4-BE49-F238E27FC236}">
                <a16:creationId xmlns:a16="http://schemas.microsoft.com/office/drawing/2014/main" id="{35E25477-F0FC-FB27-C638-20482F836DE7}"/>
              </a:ext>
            </a:extLst>
          </p:cNvPr>
          <p:cNvCxnSpPr>
            <a:cxnSpLocks/>
          </p:cNvCxnSpPr>
          <p:nvPr/>
        </p:nvCxnSpPr>
        <p:spPr>
          <a:xfrm>
            <a:off x="3569902" y="2897584"/>
            <a:ext cx="0" cy="98607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89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572422-584F-095A-EF8D-8B5C2A5A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C00000"/>
                </a:solidFill>
              </a:rPr>
              <a:t>Összefoglaló történelem</a:t>
            </a:r>
          </a:p>
        </p:txBody>
      </p:sp>
      <p:sp>
        <p:nvSpPr>
          <p:cNvPr id="4" name="Cím 1">
            <a:extLst>
              <a:ext uri="{FF2B5EF4-FFF2-40B4-BE49-F238E27FC236}">
                <a16:creationId xmlns:a16="http://schemas.microsoft.com/office/drawing/2014/main" id="{A914D094-BF5D-41B3-0CC3-549DE719F33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hu-HU" dirty="0">
              <a:latin typeface="Garamond" panose="02020404030301010803" pitchFamily="18" charset="0"/>
            </a:endParaRPr>
          </a:p>
        </p:txBody>
      </p:sp>
      <p:pic>
        <p:nvPicPr>
          <p:cNvPr id="5" name="Tartalom helye 5" descr="A képen térkép látható&#10;&#10;Automatikusan generált leírás">
            <a:extLst>
              <a:ext uri="{FF2B5EF4-FFF2-40B4-BE49-F238E27FC236}">
                <a16:creationId xmlns:a16="http://schemas.microsoft.com/office/drawing/2014/main" id="{BF80903C-C500-28CB-D63D-FCD42286A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813" y="1825625"/>
            <a:ext cx="4578046" cy="4351338"/>
          </a:xfrm>
          <a:prstGeom prst="round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B60AF02F-CDEC-C904-2E4F-B4EA7F0996EC}"/>
              </a:ext>
            </a:extLst>
          </p:cNvPr>
          <p:cNvGrpSpPr/>
          <p:nvPr/>
        </p:nvGrpSpPr>
        <p:grpSpPr>
          <a:xfrm>
            <a:off x="6913672" y="1957191"/>
            <a:ext cx="4110514" cy="814192"/>
            <a:chOff x="6473979" y="1393520"/>
            <a:chExt cx="4110514" cy="814192"/>
          </a:xfrm>
        </p:grpSpPr>
        <p:grpSp>
          <p:nvGrpSpPr>
            <p:cNvPr id="7" name="Csoportba foglalás 6">
              <a:extLst>
                <a:ext uri="{FF2B5EF4-FFF2-40B4-BE49-F238E27FC236}">
                  <a16:creationId xmlns:a16="http://schemas.microsoft.com/office/drawing/2014/main" id="{048761CE-D6F8-2C8E-0691-084865544899}"/>
                </a:ext>
              </a:extLst>
            </p:cNvPr>
            <p:cNvGrpSpPr/>
            <p:nvPr/>
          </p:nvGrpSpPr>
          <p:grpSpPr>
            <a:xfrm>
              <a:off x="6473979" y="1393520"/>
              <a:ext cx="4110514" cy="814192"/>
              <a:chOff x="6473979" y="1393520"/>
              <a:chExt cx="4110514" cy="814192"/>
            </a:xfrm>
          </p:grpSpPr>
          <p:sp>
            <p:nvSpPr>
              <p:cNvPr id="9" name="Téglalap: lekerekített 8">
                <a:extLst>
                  <a:ext uri="{FF2B5EF4-FFF2-40B4-BE49-F238E27FC236}">
                    <a16:creationId xmlns:a16="http://schemas.microsoft.com/office/drawing/2014/main" id="{31FF7A23-C674-5A0C-A7A2-E5BBD7F885E6}"/>
                  </a:ext>
                </a:extLst>
              </p:cNvPr>
              <p:cNvSpPr/>
              <p:nvPr/>
            </p:nvSpPr>
            <p:spPr>
              <a:xfrm>
                <a:off x="6473979" y="1393520"/>
                <a:ext cx="4110514" cy="814192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2400"/>
              </a:p>
            </p:txBody>
          </p:sp>
          <p:sp>
            <p:nvSpPr>
              <p:cNvPr id="10" name="Téglalap: lekerekített 9">
                <a:extLst>
                  <a:ext uri="{FF2B5EF4-FFF2-40B4-BE49-F238E27FC236}">
                    <a16:creationId xmlns:a16="http://schemas.microsoft.com/office/drawing/2014/main" id="{B037EA98-F4D5-DF69-219E-AED1411D79FF}"/>
                  </a:ext>
                </a:extLst>
              </p:cNvPr>
              <p:cNvSpPr/>
              <p:nvPr/>
            </p:nvSpPr>
            <p:spPr>
              <a:xfrm>
                <a:off x="6619449" y="1530616"/>
                <a:ext cx="180000" cy="540000"/>
              </a:xfrm>
              <a:prstGeom prst="roundRect">
                <a:avLst/>
              </a:prstGeom>
              <a:solidFill>
                <a:srgbClr val="D4655C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2400"/>
              </a:p>
            </p:txBody>
          </p:sp>
        </p:grpSp>
        <p:sp>
          <p:nvSpPr>
            <p:cNvPr id="8" name="Szövegdoboz 7">
              <a:extLst>
                <a:ext uri="{FF2B5EF4-FFF2-40B4-BE49-F238E27FC236}">
                  <a16:creationId xmlns:a16="http://schemas.microsoft.com/office/drawing/2014/main" id="{15AAD15B-DEA2-01FE-E4C2-15D83079D40F}"/>
                </a:ext>
              </a:extLst>
            </p:cNvPr>
            <p:cNvSpPr txBox="1"/>
            <p:nvPr/>
          </p:nvSpPr>
          <p:spPr>
            <a:xfrm>
              <a:off x="6819585" y="1569784"/>
              <a:ext cx="25017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400" dirty="0"/>
                <a:t>Római Köztársaság</a:t>
              </a:r>
            </a:p>
          </p:txBody>
        </p:sp>
      </p:grpSp>
      <p:grpSp>
        <p:nvGrpSpPr>
          <p:cNvPr id="11" name="Csoportba foglalás 10">
            <a:extLst>
              <a:ext uri="{FF2B5EF4-FFF2-40B4-BE49-F238E27FC236}">
                <a16:creationId xmlns:a16="http://schemas.microsoft.com/office/drawing/2014/main" id="{2B079F73-50E0-4404-6D04-9E3E41AB7AB6}"/>
              </a:ext>
            </a:extLst>
          </p:cNvPr>
          <p:cNvGrpSpPr/>
          <p:nvPr/>
        </p:nvGrpSpPr>
        <p:grpSpPr>
          <a:xfrm>
            <a:off x="6913672" y="3043840"/>
            <a:ext cx="4110514" cy="814192"/>
            <a:chOff x="6913672" y="3043840"/>
            <a:chExt cx="4110514" cy="814192"/>
          </a:xfrm>
        </p:grpSpPr>
        <p:grpSp>
          <p:nvGrpSpPr>
            <p:cNvPr id="12" name="Csoportba foglalás 11">
              <a:extLst>
                <a:ext uri="{FF2B5EF4-FFF2-40B4-BE49-F238E27FC236}">
                  <a16:creationId xmlns:a16="http://schemas.microsoft.com/office/drawing/2014/main" id="{4B895C2A-5049-3FC1-5E40-8B1DB7A2D821}"/>
                </a:ext>
              </a:extLst>
            </p:cNvPr>
            <p:cNvGrpSpPr/>
            <p:nvPr/>
          </p:nvGrpSpPr>
          <p:grpSpPr>
            <a:xfrm>
              <a:off x="6913672" y="3043840"/>
              <a:ext cx="4110514" cy="814192"/>
              <a:chOff x="6441678" y="2614808"/>
              <a:chExt cx="4110514" cy="814192"/>
            </a:xfrm>
          </p:grpSpPr>
          <p:sp>
            <p:nvSpPr>
              <p:cNvPr id="14" name="Téglalap: lekerekített 13">
                <a:extLst>
                  <a:ext uri="{FF2B5EF4-FFF2-40B4-BE49-F238E27FC236}">
                    <a16:creationId xmlns:a16="http://schemas.microsoft.com/office/drawing/2014/main" id="{DEB4C416-D6A7-3840-695F-F0A1B1D676ED}"/>
                  </a:ext>
                </a:extLst>
              </p:cNvPr>
              <p:cNvSpPr/>
              <p:nvPr/>
            </p:nvSpPr>
            <p:spPr>
              <a:xfrm>
                <a:off x="6441678" y="2614808"/>
                <a:ext cx="4110514" cy="814192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2400"/>
              </a:p>
            </p:txBody>
          </p:sp>
          <p:sp>
            <p:nvSpPr>
              <p:cNvPr id="15" name="Téglalap: lekerekített 14">
                <a:extLst>
                  <a:ext uri="{FF2B5EF4-FFF2-40B4-BE49-F238E27FC236}">
                    <a16:creationId xmlns:a16="http://schemas.microsoft.com/office/drawing/2014/main" id="{CAE3C986-71E1-AC83-0BB6-2827ADD4F3E9}"/>
                  </a:ext>
                </a:extLst>
              </p:cNvPr>
              <p:cNvSpPr/>
              <p:nvPr/>
            </p:nvSpPr>
            <p:spPr>
              <a:xfrm>
                <a:off x="6587148" y="2751904"/>
                <a:ext cx="180000" cy="540000"/>
              </a:xfrm>
              <a:prstGeom prst="roundRect">
                <a:avLst/>
              </a:prstGeom>
              <a:solidFill>
                <a:srgbClr val="9A659B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2400"/>
              </a:p>
            </p:txBody>
          </p:sp>
        </p:grpSp>
        <p:sp>
          <p:nvSpPr>
            <p:cNvPr id="13" name="Szövegdoboz 12">
              <a:extLst>
                <a:ext uri="{FF2B5EF4-FFF2-40B4-BE49-F238E27FC236}">
                  <a16:creationId xmlns:a16="http://schemas.microsoft.com/office/drawing/2014/main" id="{F75E283A-3C5F-2024-8956-82678FB724CB}"/>
                </a:ext>
              </a:extLst>
            </p:cNvPr>
            <p:cNvSpPr txBox="1"/>
            <p:nvPr/>
          </p:nvSpPr>
          <p:spPr>
            <a:xfrm>
              <a:off x="7259278" y="3220104"/>
              <a:ext cx="23662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400" dirty="0"/>
                <a:t>Római Császárság</a:t>
              </a:r>
            </a:p>
          </p:txBody>
        </p:sp>
      </p:grpSp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048E8BF5-5BEA-2FA3-4D90-C24D8833532D}"/>
              </a:ext>
            </a:extLst>
          </p:cNvPr>
          <p:cNvGrpSpPr/>
          <p:nvPr/>
        </p:nvGrpSpPr>
        <p:grpSpPr>
          <a:xfrm>
            <a:off x="6913672" y="4130489"/>
            <a:ext cx="4110514" cy="814192"/>
            <a:chOff x="6473979" y="3836096"/>
            <a:chExt cx="4110514" cy="814192"/>
          </a:xfrm>
        </p:grpSpPr>
        <p:grpSp>
          <p:nvGrpSpPr>
            <p:cNvPr id="17" name="Csoportba foglalás 16">
              <a:extLst>
                <a:ext uri="{FF2B5EF4-FFF2-40B4-BE49-F238E27FC236}">
                  <a16:creationId xmlns:a16="http://schemas.microsoft.com/office/drawing/2014/main" id="{57B379D7-1250-C528-54A2-AA2983EBC65A}"/>
                </a:ext>
              </a:extLst>
            </p:cNvPr>
            <p:cNvGrpSpPr/>
            <p:nvPr/>
          </p:nvGrpSpPr>
          <p:grpSpPr>
            <a:xfrm>
              <a:off x="6473979" y="3836096"/>
              <a:ext cx="4110514" cy="814192"/>
              <a:chOff x="6473979" y="3836096"/>
              <a:chExt cx="4110514" cy="814192"/>
            </a:xfrm>
          </p:grpSpPr>
          <p:sp>
            <p:nvSpPr>
              <p:cNvPr id="19" name="Téglalap: lekerekített 18">
                <a:extLst>
                  <a:ext uri="{FF2B5EF4-FFF2-40B4-BE49-F238E27FC236}">
                    <a16:creationId xmlns:a16="http://schemas.microsoft.com/office/drawing/2014/main" id="{36D56DE3-CABC-40B0-1517-91A37503F0C2}"/>
                  </a:ext>
                </a:extLst>
              </p:cNvPr>
              <p:cNvSpPr/>
              <p:nvPr/>
            </p:nvSpPr>
            <p:spPr>
              <a:xfrm>
                <a:off x="6473979" y="3836096"/>
                <a:ext cx="4110514" cy="814192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2400"/>
              </a:p>
            </p:txBody>
          </p:sp>
          <p:sp>
            <p:nvSpPr>
              <p:cNvPr id="20" name="Téglalap: lekerekített 19">
                <a:extLst>
                  <a:ext uri="{FF2B5EF4-FFF2-40B4-BE49-F238E27FC236}">
                    <a16:creationId xmlns:a16="http://schemas.microsoft.com/office/drawing/2014/main" id="{FCDC9230-5BB0-CAD3-E7A8-A210DD9BCC0A}"/>
                  </a:ext>
                </a:extLst>
              </p:cNvPr>
              <p:cNvSpPr/>
              <p:nvPr/>
            </p:nvSpPr>
            <p:spPr>
              <a:xfrm>
                <a:off x="6619449" y="3973192"/>
                <a:ext cx="180000" cy="540000"/>
              </a:xfrm>
              <a:prstGeom prst="roundRect">
                <a:avLst/>
              </a:prstGeom>
              <a:solidFill>
                <a:srgbClr val="BFB80F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2400"/>
              </a:p>
            </p:txBody>
          </p:sp>
        </p:grpSp>
        <p:sp>
          <p:nvSpPr>
            <p:cNvPr id="18" name="Szövegdoboz 17">
              <a:extLst>
                <a:ext uri="{FF2B5EF4-FFF2-40B4-BE49-F238E27FC236}">
                  <a16:creationId xmlns:a16="http://schemas.microsoft.com/office/drawing/2014/main" id="{BB70F223-BEB3-ED69-E7BE-152610BDCF3E}"/>
                </a:ext>
              </a:extLst>
            </p:cNvPr>
            <p:cNvSpPr txBox="1"/>
            <p:nvPr/>
          </p:nvSpPr>
          <p:spPr>
            <a:xfrm>
              <a:off x="6819585" y="4012360"/>
              <a:ext cx="29038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400" dirty="0"/>
                <a:t>Keletrómai Birodalom</a:t>
              </a:r>
            </a:p>
          </p:txBody>
        </p:sp>
      </p:grpSp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CD3F3943-C059-7710-97F2-4FD11AC8383C}"/>
              </a:ext>
            </a:extLst>
          </p:cNvPr>
          <p:cNvGrpSpPr/>
          <p:nvPr/>
        </p:nvGrpSpPr>
        <p:grpSpPr>
          <a:xfrm>
            <a:off x="6913672" y="5217138"/>
            <a:ext cx="4110514" cy="814192"/>
            <a:chOff x="6441678" y="5057384"/>
            <a:chExt cx="4110514" cy="814192"/>
          </a:xfrm>
        </p:grpSpPr>
        <p:grpSp>
          <p:nvGrpSpPr>
            <p:cNvPr id="22" name="Csoportba foglalás 21">
              <a:extLst>
                <a:ext uri="{FF2B5EF4-FFF2-40B4-BE49-F238E27FC236}">
                  <a16:creationId xmlns:a16="http://schemas.microsoft.com/office/drawing/2014/main" id="{A2A0F321-37FF-22BD-FDD9-EC3E31B34403}"/>
                </a:ext>
              </a:extLst>
            </p:cNvPr>
            <p:cNvGrpSpPr/>
            <p:nvPr/>
          </p:nvGrpSpPr>
          <p:grpSpPr>
            <a:xfrm>
              <a:off x="6441678" y="5057384"/>
              <a:ext cx="4110514" cy="814192"/>
              <a:chOff x="6441678" y="5057384"/>
              <a:chExt cx="4110514" cy="814192"/>
            </a:xfrm>
          </p:grpSpPr>
          <p:sp>
            <p:nvSpPr>
              <p:cNvPr id="24" name="Téglalap: lekerekített 23">
                <a:extLst>
                  <a:ext uri="{FF2B5EF4-FFF2-40B4-BE49-F238E27FC236}">
                    <a16:creationId xmlns:a16="http://schemas.microsoft.com/office/drawing/2014/main" id="{89F0A91D-99D3-1236-D3EF-36839371FEFE}"/>
                  </a:ext>
                </a:extLst>
              </p:cNvPr>
              <p:cNvSpPr/>
              <p:nvPr/>
            </p:nvSpPr>
            <p:spPr>
              <a:xfrm>
                <a:off x="6441678" y="5057384"/>
                <a:ext cx="4110514" cy="814192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2400"/>
              </a:p>
            </p:txBody>
          </p:sp>
          <p:sp>
            <p:nvSpPr>
              <p:cNvPr id="25" name="Téglalap: lekerekített 24">
                <a:extLst>
                  <a:ext uri="{FF2B5EF4-FFF2-40B4-BE49-F238E27FC236}">
                    <a16:creationId xmlns:a16="http://schemas.microsoft.com/office/drawing/2014/main" id="{A2DAC993-6475-1F8F-8FFD-E6786425845B}"/>
                  </a:ext>
                </a:extLst>
              </p:cNvPr>
              <p:cNvSpPr/>
              <p:nvPr/>
            </p:nvSpPr>
            <p:spPr>
              <a:xfrm>
                <a:off x="6587148" y="5194480"/>
                <a:ext cx="180000" cy="540000"/>
              </a:xfrm>
              <a:prstGeom prst="roundRect">
                <a:avLst/>
              </a:prstGeom>
              <a:solidFill>
                <a:srgbClr val="58A6D4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2400"/>
              </a:p>
            </p:txBody>
          </p:sp>
        </p:grpSp>
        <p:sp>
          <p:nvSpPr>
            <p:cNvPr id="23" name="Szövegdoboz 22">
              <a:extLst>
                <a:ext uri="{FF2B5EF4-FFF2-40B4-BE49-F238E27FC236}">
                  <a16:creationId xmlns:a16="http://schemas.microsoft.com/office/drawing/2014/main" id="{58AC4681-4D97-BDCC-4D23-1D04F625EA37}"/>
                </a:ext>
              </a:extLst>
            </p:cNvPr>
            <p:cNvSpPr txBox="1"/>
            <p:nvPr/>
          </p:nvSpPr>
          <p:spPr>
            <a:xfrm>
              <a:off x="6787284" y="5233648"/>
              <a:ext cx="31558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400" dirty="0"/>
                <a:t>Nyugatrómai Birodalom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034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268</Words>
  <Application>Microsoft Office PowerPoint</Application>
  <PresentationFormat>Szélesvásznú</PresentationFormat>
  <Paragraphs>55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Garamond</vt:lpstr>
      <vt:lpstr>Office-téma</vt:lpstr>
      <vt:lpstr>A Nyugatrómai Birodalom bukása és a népvándorlás</vt:lpstr>
      <vt:lpstr>A Birodalom hanyatlása</vt:lpstr>
      <vt:lpstr>A népvándorlás</vt:lpstr>
      <vt:lpstr>A birodalom bukása</vt:lpstr>
      <vt:lpstr>Fontosabb történelmi események</vt:lpstr>
      <vt:lpstr>Összefoglaló történelem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GyL_2005@sulid.hu</cp:lastModifiedBy>
  <cp:revision>42</cp:revision>
  <dcterms:created xsi:type="dcterms:W3CDTF">2024-03-05T10:47:23Z</dcterms:created>
  <dcterms:modified xsi:type="dcterms:W3CDTF">2024-03-05T17:51:07Z</dcterms:modified>
</cp:coreProperties>
</file>