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30D59-7ABF-49B0-9896-E09D2EE0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39C22-7403-45F4-B37B-B7476EF63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09CA9A-C476-462D-A784-B7DA14E3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12C8C0-8C97-43E6-80F3-99F843CD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331547-D7D4-47CF-992C-774702B7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0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18EDF-4C4B-43F1-9E5D-82F2395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E0C04A-D22D-47C8-AAEE-92954ED7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776491-205F-4909-885B-D98B8BC6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64A6B5-810E-4644-92CC-8F87547A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DD062-F23A-47C3-A120-68FB4D1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09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49DBB6-8F07-49E1-B2C7-CF55421BE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D5C19C-C2C6-4D81-9500-645A3FAAD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99324F-D3F7-4A45-BA08-5176039D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77C4BE-0F5B-437C-9351-71651860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EF3EB-BFA6-4732-81D7-FE66F089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4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DCB9C-CBC9-4DF5-A51D-E5A27DF8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BDD631-DF2F-458C-91F8-2C951AAD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06322-DB83-426B-B5C2-D04A3986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BD4709-F38A-4173-9BA4-A036168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A3F79C-05DC-4F00-9CD4-BE1793A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6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5DF5F-382E-460D-AFAD-1A680E32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28BDF3-6063-40CF-90AD-E5C3071A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CD1B73-65B9-4FD0-A5FE-6066D107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B7150E-41F5-4D15-807F-87FACA5F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BB3201-744E-481F-B39B-7C18F31E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D6A3-F6E8-4E31-94B8-0B50C1EE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ED23DD-9AA8-4805-B522-1C91D0A05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40E6CA-3223-4349-9B54-293E8616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D0D5F3-9502-4F82-BD20-4F72C927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823DDF-F41D-4F28-B7BA-C9C81E5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DEE26-DA5E-4E1D-88F6-F4F93041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3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50E00-ECEE-4030-8848-B619A578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D598FE-3D23-4617-96AE-26D0F937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94CD8B-BD07-4802-A66D-554F66AD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007740-AA34-40DB-89AB-BED06BD7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742411-984B-4D05-B902-278F7411F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2F9AE94-230C-40AB-A5A9-2624FFB7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4B97AB-1586-4F66-A570-582B4C6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47DC29E-3ED4-4EC1-9C3D-8A511776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58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04BF0E-2E3C-49F5-9404-2BA6F54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76FE0D9-4DD8-44BB-B8DA-998190B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26C9097-BD1E-47FA-BCAA-CA77241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90F742-83D9-48B8-83ED-1F0572A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97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407828B-2D3F-4100-ABBA-F4FC4D5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9125DA-C138-4C36-BEA1-E694664F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32A80-94AB-4CC8-B90F-84E06696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6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429261-40A8-4564-B129-F73C12D2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A12E-70F3-483B-9009-05D771CA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90F626-0EDE-4731-BA8A-73F3BC655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5D584D-6304-455E-8E01-B9D2C3E5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9ACDFD-1F2A-492B-909B-1F8E7B76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4CA0CD-6208-48BF-9982-2CBF9EE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2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53902-693C-4330-AF9A-966F6820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39254B-ED6B-431E-8157-5840C6BF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25235C-CF0C-4FA3-9594-7E2ADCFC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D9C717-631B-434E-B5FD-34D6CE2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4CD5D2-7000-4904-A654-E33A186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5494DE-B180-4B10-B970-415B1C22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9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135F427-E272-4729-ABA2-49FA1815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1F4922-CD93-4F99-9EC1-553BF005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57278-7FBB-432D-941C-069B5497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20F50-C6B2-4202-82BE-CD94F4363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1C2B35-CDF3-4AA5-BA10-9EC43CC22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04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796EC-0E94-497E-A7F7-D0FF5CED5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96807"/>
            <a:ext cx="12192000" cy="1664385"/>
          </a:xfrm>
        </p:spPr>
        <p:txBody>
          <a:bodyPr>
            <a:normAutofit/>
          </a:bodyPr>
          <a:lstStyle/>
          <a:p>
            <a:r>
              <a:rPr lang="hu-HU" sz="5400" b="1" dirty="0"/>
              <a:t>Géza fejedelemsége és Szent István államszervező tevékenysége</a:t>
            </a:r>
          </a:p>
        </p:txBody>
      </p:sp>
    </p:spTree>
    <p:extLst>
      <p:ext uri="{BB962C8B-B14F-4D97-AF65-F5344CB8AC3E}">
        <p14:creationId xmlns:p14="http://schemas.microsoft.com/office/powerpoint/2010/main" val="20310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8B119C-F659-44D7-9031-403A69E7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2">
                    <a:lumMod val="75000"/>
                  </a:schemeClr>
                </a:solidFill>
              </a:rPr>
              <a:t>Előzmények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994F62-1910-4524-B005-5902DB1A5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X. század végén a magyarság válaszút elé került: fennmaradás vagy pusztulás.</a:t>
            </a:r>
          </a:p>
          <a:p>
            <a:r>
              <a:rPr lang="hu-HU" dirty="0"/>
              <a:t>Csatlakozás a keresztény, feudális Európához biztosította a megmaradást.</a:t>
            </a:r>
          </a:p>
        </p:txBody>
      </p:sp>
    </p:spTree>
    <p:extLst>
      <p:ext uri="{BB962C8B-B14F-4D97-AF65-F5344CB8AC3E}">
        <p14:creationId xmlns:p14="http://schemas.microsoft.com/office/powerpoint/2010/main" val="277695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C47FEF-2164-4945-A58B-1021E055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2">
                    <a:lumMod val="75000"/>
                  </a:schemeClr>
                </a:solidFill>
              </a:rPr>
              <a:t>Géza fejedelem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D3E002-6416-4F5F-BE05-A86B5AF32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970-ben került hatalomra.</a:t>
            </a:r>
          </a:p>
          <a:p>
            <a:r>
              <a:rPr lang="hu-HU" dirty="0"/>
              <a:t>972-ben küldött követeket a bajor uralkodónak a kereszténység terjesztése érdekében.</a:t>
            </a:r>
          </a:p>
          <a:p>
            <a:r>
              <a:rPr lang="hu-HU" dirty="0"/>
              <a:t>Fiát, Vajkot (későbbi Istvánt) összeházasította Gizella bajor hercegnővel.</a:t>
            </a:r>
          </a:p>
          <a:p>
            <a:r>
              <a:rPr lang="hu-HU" dirty="0"/>
              <a:t>Bevezette a Nyugat-Európában használt utódlási rendszert.</a:t>
            </a:r>
          </a:p>
        </p:txBody>
      </p:sp>
      <p:pic>
        <p:nvPicPr>
          <p:cNvPr id="4" name="Picture 2" descr="Ábrázolása a Képes krónikában">
            <a:extLst>
              <a:ext uri="{FF2B5EF4-FFF2-40B4-BE49-F238E27FC236}">
                <a16:creationId xmlns:a16="http://schemas.microsoft.com/office/drawing/2014/main" id="{16DFBB33-AEAC-477E-AEB2-F6FD38644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0"/>
            <a:ext cx="7000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56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C47FEF-2164-4945-A58B-1021E055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2">
                    <a:lumMod val="75000"/>
                  </a:schemeClr>
                </a:solidFill>
              </a:rPr>
              <a:t>Szent István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D3E002-6416-4F5F-BE05-A86B5AF32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997-ben vette át a hatalmat.</a:t>
            </a:r>
          </a:p>
          <a:p>
            <a:r>
              <a:rPr lang="hu-HU" dirty="0"/>
              <a:t>Legyőzte Koppányt, aki hatalomra tört.</a:t>
            </a:r>
          </a:p>
          <a:p>
            <a:r>
              <a:rPr lang="hu-HU" dirty="0"/>
              <a:t>Megkoronáztatta magát II. Szilveszter pápa támogatásával.</a:t>
            </a:r>
          </a:p>
          <a:p>
            <a:r>
              <a:rPr lang="hu-HU" dirty="0"/>
              <a:t>Egyházrendszer kiépítése és törvények bevezetése.</a:t>
            </a:r>
          </a:p>
        </p:txBody>
      </p:sp>
      <p:pic>
        <p:nvPicPr>
          <p:cNvPr id="1028" name="Picture 4" descr="Szent István ikon - Artikon Ajándéküzlet">
            <a:extLst>
              <a:ext uri="{FF2B5EF4-FFF2-40B4-BE49-F238E27FC236}">
                <a16:creationId xmlns:a16="http://schemas.microsoft.com/office/drawing/2014/main" id="{98B7DA38-A58D-44ED-A95D-087B55FAC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513" y="0"/>
            <a:ext cx="4408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88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157A56-F302-4D99-8A30-013CDBB6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2">
                    <a:lumMod val="75000"/>
                  </a:schemeClr>
                </a:solidFill>
              </a:rPr>
              <a:t>Egyházrendszer kiépítése és a közigazgatás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BA80F0-705F-401B-9B2E-0C802F734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10 egyházmegyét és püspökséget alapított, közülük Esztergom érseki rangot kapott.</a:t>
            </a:r>
          </a:p>
          <a:p>
            <a:r>
              <a:rPr lang="hu-HU" dirty="0"/>
              <a:t>Bevezette a tizedadót és kötelezővé tette a templomba járást.</a:t>
            </a:r>
          </a:p>
          <a:p>
            <a:r>
              <a:rPr lang="hu-HU" dirty="0"/>
              <a:t>Templomok építése és böjt kötelezővé tétele.</a:t>
            </a:r>
          </a:p>
          <a:p>
            <a:r>
              <a:rPr lang="hu-HU" dirty="0"/>
              <a:t>Vármegyékbe osztotta az országot, minden központba egy vár épült.</a:t>
            </a:r>
          </a:p>
          <a:p>
            <a:r>
              <a:rPr lang="hu-HU" dirty="0"/>
              <a:t>Az ispánok feladata az adószedés, törvénykezés és katonai ügyek intézése volt.</a:t>
            </a:r>
          </a:p>
          <a:p>
            <a:r>
              <a:rPr lang="hu-HU" dirty="0"/>
              <a:t>Nádori pozíció létrehozása István uralkodása alatt.</a:t>
            </a:r>
          </a:p>
        </p:txBody>
      </p:sp>
    </p:spTree>
    <p:extLst>
      <p:ext uri="{BB962C8B-B14F-4D97-AF65-F5344CB8AC3E}">
        <p14:creationId xmlns:p14="http://schemas.microsoft.com/office/powerpoint/2010/main" val="224318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157A56-F302-4D99-8A30-013CDBB6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2">
                    <a:lumMod val="75000"/>
                  </a:schemeClr>
                </a:solidFill>
              </a:rPr>
              <a:t>Az utódlás kérdése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BA80F0-705F-401B-9B2E-0C802F734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Imre herceget szánta utódjának, de ő korán elhunyt.</a:t>
            </a:r>
          </a:p>
          <a:p>
            <a:r>
              <a:rPr lang="hu-HU" dirty="0"/>
              <a:t>István egy rokonát, Vazult megvakíttatta merénylettervezés miatt.</a:t>
            </a:r>
          </a:p>
          <a:p>
            <a:r>
              <a:rPr lang="hu-HU" dirty="0"/>
              <a:t>Orseolo Pétert jelölte utódjának, aki királyi neveltetésben részesült.</a:t>
            </a:r>
          </a:p>
        </p:txBody>
      </p:sp>
    </p:spTree>
    <p:extLst>
      <p:ext uri="{BB962C8B-B14F-4D97-AF65-F5344CB8AC3E}">
        <p14:creationId xmlns:p14="http://schemas.microsoft.com/office/powerpoint/2010/main" val="1670910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195</Words>
  <Application>Microsoft Office PowerPoint</Application>
  <PresentationFormat>Szélesvásznú</PresentationFormat>
  <Paragraphs>25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Géza fejedelemsége és Szent István államszervező tevékenysége</vt:lpstr>
      <vt:lpstr>Előzmények</vt:lpstr>
      <vt:lpstr>Géza fejedelem</vt:lpstr>
      <vt:lpstr>Szent István</vt:lpstr>
      <vt:lpstr>Egyházrendszer kiépítése és a közigazgatás</vt:lpstr>
      <vt:lpstr>Az utódlás kérdése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10</cp:revision>
  <dcterms:created xsi:type="dcterms:W3CDTF">2024-03-05T10:47:23Z</dcterms:created>
  <dcterms:modified xsi:type="dcterms:W3CDTF">2024-03-06T12:05:58Z</dcterms:modified>
</cp:coreProperties>
</file>