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>
            <a:normAutofit/>
          </a:bodyPr>
          <a:lstStyle/>
          <a:p>
            <a:r>
              <a:rPr lang="hu-HU" sz="5400" b="1" dirty="0"/>
              <a:t>Az Aranybulla.</a:t>
            </a:r>
            <a:br>
              <a:rPr lang="hu-HU" sz="5400" b="1" dirty="0"/>
            </a:br>
            <a:r>
              <a:rPr lang="hu-HU" sz="5400" b="1" dirty="0"/>
              <a:t>A tatárjárás és az ország</a:t>
            </a:r>
            <a:br>
              <a:rPr lang="hu-HU" sz="5400" b="1" dirty="0"/>
            </a:br>
            <a:r>
              <a:rPr lang="hu-HU" sz="5400" b="1" dirty="0"/>
              <a:t>újjáépítése IV. Béla idején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84AFB0-ACF8-4869-B7DC-3DFAC8D4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Az Aranybulla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7EDFE2-BC8D-4F5A-B759-46C44B8BC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II. András uralkodása alatt a földbirtokok lecsökkentek, nemesek örök időre kaptak földet a királytól hűségükért.</a:t>
            </a:r>
          </a:p>
          <a:p>
            <a:r>
              <a:rPr lang="hu-HU" dirty="0"/>
              <a:t>1222-ben kiadott Aranybulla: 31 ígéret a nemeseknek.</a:t>
            </a:r>
          </a:p>
          <a:p>
            <a:pPr lvl="1"/>
            <a:r>
              <a:rPr lang="hu-HU" dirty="0"/>
              <a:t>Adómentesség</a:t>
            </a:r>
          </a:p>
          <a:p>
            <a:pPr lvl="1"/>
            <a:r>
              <a:rPr lang="hu-HU" dirty="0"/>
              <a:t>Az ország védelme</a:t>
            </a:r>
          </a:p>
          <a:p>
            <a:pPr lvl="1"/>
            <a:r>
              <a:rPr lang="hu-HU" dirty="0"/>
              <a:t>Külföldieknek tilalom földadományozásra</a:t>
            </a:r>
          </a:p>
          <a:p>
            <a:pPr lvl="1"/>
            <a:r>
              <a:rPr lang="hu-HU" dirty="0"/>
              <a:t>Igazságtalan király elleni fellépés joga</a:t>
            </a:r>
          </a:p>
          <a:p>
            <a:pPr lvl="1"/>
            <a:r>
              <a:rPr lang="hu-HU" dirty="0"/>
              <a:t>Ősiség törvénye</a:t>
            </a:r>
          </a:p>
        </p:txBody>
      </p:sp>
    </p:spTree>
    <p:extLst>
      <p:ext uri="{BB962C8B-B14F-4D97-AF65-F5344CB8AC3E}">
        <p14:creationId xmlns:p14="http://schemas.microsoft.com/office/powerpoint/2010/main" val="58554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5E1EC8-EA4A-4779-9D30-988F8DB6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IV. Béla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76FB47-0FAD-43D1-9756-31A412BF9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1230: Szembekerül apjával birtokadományozás ügyében.</a:t>
            </a:r>
          </a:p>
          <a:p>
            <a:r>
              <a:rPr lang="hu-HU" dirty="0"/>
              <a:t>1235-től: Földbirtokok visszavétele, nemesség ellenzése.</a:t>
            </a:r>
          </a:p>
          <a:p>
            <a:r>
              <a:rPr lang="hu-HU" dirty="0"/>
              <a:t>1240: Tatárjárás előjelei, toborzás kezdete.</a:t>
            </a:r>
          </a:p>
          <a:p>
            <a:r>
              <a:rPr lang="hu-HU" dirty="0"/>
              <a:t>Kunok betelepítése: fontos taktikai elem.</a:t>
            </a:r>
          </a:p>
          <a:p>
            <a:r>
              <a:rPr lang="hu-HU" dirty="0"/>
              <a:t>Kunok és tatárok közötti feszültség, kunok elhagyják az országot.</a:t>
            </a:r>
          </a:p>
        </p:txBody>
      </p:sp>
    </p:spTree>
    <p:extLst>
      <p:ext uri="{BB962C8B-B14F-4D97-AF65-F5344CB8AC3E}">
        <p14:creationId xmlns:p14="http://schemas.microsoft.com/office/powerpoint/2010/main" val="11899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6FC79F-8FCF-45B8-9118-FB61FDDA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Tatárjárás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E7A927-142A-40F2-BDD3-3C115B25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Április 11-12.:</a:t>
            </a:r>
          </a:p>
          <a:p>
            <a:pPr lvl="1"/>
            <a:r>
              <a:rPr lang="hu-HU" dirty="0"/>
              <a:t>Muhi falu közelében ütközet, magyar sereg veresége.</a:t>
            </a:r>
          </a:p>
          <a:p>
            <a:pPr lvl="1"/>
            <a:r>
              <a:rPr lang="hu-HU" dirty="0"/>
              <a:t>Fosztogatás, gyilkolás.</a:t>
            </a:r>
          </a:p>
          <a:p>
            <a:r>
              <a:rPr lang="hu-HU" dirty="0"/>
              <a:t>Tatárok a Dunántúlt is elérhetik a befagyott Duna miatt.</a:t>
            </a:r>
          </a:p>
          <a:p>
            <a:pPr lvl="1"/>
            <a:r>
              <a:rPr lang="hu-HU" dirty="0"/>
              <a:t>Március: Tatárok kivonulnak.</a:t>
            </a:r>
          </a:p>
          <a:p>
            <a:pPr lvl="1"/>
            <a:r>
              <a:rPr lang="hu-HU" dirty="0"/>
              <a:t>Lehetséges okok: Kánválasztás, szokás, időjárás változás.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9070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59F9F4-BCE7-463A-8DB8-778C254A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Az ország újjáépítése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161EA2-E6EC-4B8F-A604-B57CF9F2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IV. Béla: Birtokadományozások, szigorú feltételek.</a:t>
            </a:r>
          </a:p>
          <a:p>
            <a:r>
              <a:rPr lang="hu-HU" dirty="0"/>
              <a:t>Nemesek feladata: Kővárak építése, hadsereg fenntartása.</a:t>
            </a:r>
          </a:p>
          <a:p>
            <a:r>
              <a:rPr lang="hu-HU" dirty="0"/>
              <a:t>Városok: Kőfalak építése, adó fizetése a királynak.</a:t>
            </a:r>
          </a:p>
          <a:p>
            <a:r>
              <a:rPr lang="hu-HU" dirty="0"/>
              <a:t>Szabad királyi városok: Polgárjogok, </a:t>
            </a:r>
            <a:r>
              <a:rPr lang="hu-HU" dirty="0" err="1"/>
              <a:t>bírák</a:t>
            </a:r>
            <a:r>
              <a:rPr lang="hu-HU" dirty="0"/>
              <a:t> ítélkeznek.</a:t>
            </a:r>
          </a:p>
          <a:p>
            <a:r>
              <a:rPr lang="hu-HU" dirty="0"/>
              <a:t>Külföldi "munkaerő" kedvezmények: Adómentesség, földterületek biztosítása.</a:t>
            </a:r>
          </a:p>
          <a:p>
            <a:r>
              <a:rPr lang="hu-HU" dirty="0"/>
              <a:t>Kunok letelepítése: Nagy lakatlan földterületek.</a:t>
            </a:r>
          </a:p>
          <a:p>
            <a:r>
              <a:rPr lang="hu-HU" dirty="0"/>
              <a:t>Tatárjárás Isteni büntetésként értelmezve.</a:t>
            </a:r>
          </a:p>
          <a:p>
            <a:r>
              <a:rPr lang="hu-HU" dirty="0"/>
              <a:t>IV. Béla: Lánya, Margit, apácának adja.</a:t>
            </a:r>
          </a:p>
          <a:p>
            <a:r>
              <a:rPr lang="hu-HU" dirty="0"/>
              <a:t>Margit-szigeti kolostor építése.</a:t>
            </a:r>
          </a:p>
        </p:txBody>
      </p:sp>
    </p:spTree>
    <p:extLst>
      <p:ext uri="{BB962C8B-B14F-4D97-AF65-F5344CB8AC3E}">
        <p14:creationId xmlns:p14="http://schemas.microsoft.com/office/powerpoint/2010/main" val="393681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222</Words>
  <Application>Microsoft Office PowerPoint</Application>
  <PresentationFormat>Szélesvásznú</PresentationFormat>
  <Paragraphs>32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Az Aranybulla. A tatárjárás és az ország újjáépítése IV. Béla idején</vt:lpstr>
      <vt:lpstr>Az Aranybulla</vt:lpstr>
      <vt:lpstr>IV. Béla </vt:lpstr>
      <vt:lpstr>Tatárjárás</vt:lpstr>
      <vt:lpstr>Az ország újjáépítése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8</cp:revision>
  <dcterms:created xsi:type="dcterms:W3CDTF">2024-03-05T10:47:23Z</dcterms:created>
  <dcterms:modified xsi:type="dcterms:W3CDTF">2024-03-06T12:11:02Z</dcterms:modified>
</cp:coreProperties>
</file>