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602892"/>
            <a:ext cx="12192001" cy="1652216"/>
          </a:xfrm>
        </p:spPr>
        <p:txBody>
          <a:bodyPr>
            <a:normAutofit/>
          </a:bodyPr>
          <a:lstStyle/>
          <a:p>
            <a:r>
              <a:rPr lang="hu-HU" sz="5400" b="1" dirty="0"/>
              <a:t>Károly Róbert gazdasági reformjai.</a:t>
            </a:r>
            <a:br>
              <a:rPr lang="hu-HU" sz="5400" b="1" dirty="0"/>
            </a:br>
            <a:r>
              <a:rPr lang="hu-HU" sz="5400" b="1" dirty="0"/>
              <a:t>A magyar városfejlődés korai szakasza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A4E59-1505-4050-B1FE-A5E8533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Belpolitika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4BA9C-8C47-428D-9311-49DD55BB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Károly Róbert győztesen került ki az Árpád-ház kihalása után három kérő közül.</a:t>
            </a:r>
          </a:p>
          <a:p>
            <a:r>
              <a:rPr lang="hu-HU" dirty="0"/>
              <a:t>Megkoronázása után első dolgai közé tartozott a kiskirályok legyőzése és a földjeik saját hívei közötti elosztása.</a:t>
            </a:r>
          </a:p>
        </p:txBody>
      </p:sp>
      <p:pic>
        <p:nvPicPr>
          <p:cNvPr id="2050" name="Picture 2" descr="Történelem 9. – V. A MAGYARSÁG TÖRTÉNETE A KEZDETEKTŐL 1490-IG – 44.  Magyarország az Anjouk korában">
            <a:extLst>
              <a:ext uri="{FF2B5EF4-FFF2-40B4-BE49-F238E27FC236}">
                <a16:creationId xmlns:a16="http://schemas.microsoft.com/office/drawing/2014/main" id="{74C5FDDD-6036-40DE-96B1-50052315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79" y="3353661"/>
            <a:ext cx="4784521" cy="35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8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E85A0B-983B-4267-8F46-B5769069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Gazdaságpolitika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3E7BA3-77CA-4370-8CA3-100669E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Ubura</a:t>
            </a:r>
            <a:r>
              <a:rPr lang="hu-HU" dirty="0"/>
              <a:t> (bányabér):</a:t>
            </a:r>
          </a:p>
          <a:p>
            <a:pPr lvl="1"/>
            <a:r>
              <a:rPr lang="hu-HU" dirty="0"/>
              <a:t>Károly Róbert megtartotta a bányák tulajdonjogát, és a kibányászott javakért </a:t>
            </a:r>
            <a:r>
              <a:rPr lang="hu-HU" dirty="0" err="1"/>
              <a:t>urburát</a:t>
            </a:r>
            <a:r>
              <a:rPr lang="hu-HU" dirty="0"/>
              <a:t> fizetett a földesuraknak.</a:t>
            </a:r>
          </a:p>
          <a:p>
            <a:pPr lvl="1"/>
            <a:r>
              <a:rPr lang="hu-HU" dirty="0"/>
              <a:t>Ez fellendítette az ország bányászatát, évente 2000 kg aranyat és 1000 kg ezüstöt bányásztak ki.</a:t>
            </a:r>
          </a:p>
          <a:p>
            <a:r>
              <a:rPr lang="hu-HU" dirty="0"/>
              <a:t>Új pénz kibocsájtása:</a:t>
            </a:r>
          </a:p>
          <a:p>
            <a:pPr lvl="1"/>
            <a:r>
              <a:rPr lang="hu-HU" dirty="0"/>
              <a:t>Aranyforintot és ezüstdénárt veretett, nemesfémtartalmuk magas volt, ezért külföldi kereskedők is elfogadták.</a:t>
            </a:r>
          </a:p>
          <a:p>
            <a:pPr lvl="1"/>
            <a:r>
              <a:rPr lang="hu-HU" dirty="0"/>
              <a:t>Ez megszüntette a pénzrontást és segítette a kereskedelmet.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5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E6829-76D4-4815-8209-B8B9A0E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18"/>
            <a:ext cx="10515600" cy="4351338"/>
          </a:xfrm>
        </p:spPr>
        <p:txBody>
          <a:bodyPr/>
          <a:lstStyle/>
          <a:p>
            <a:r>
              <a:rPr lang="hu-HU" dirty="0"/>
              <a:t>Kapuadó:</a:t>
            </a:r>
          </a:p>
          <a:p>
            <a:pPr lvl="1"/>
            <a:r>
              <a:rPr lang="hu-HU" dirty="0"/>
              <a:t>Új adóforma, évente 1 aranyforint volt, minden kapu után fizetendő, ahol egy megrakott szénásszekér átfért.</a:t>
            </a:r>
          </a:p>
          <a:p>
            <a:r>
              <a:rPr lang="hu-HU" dirty="0"/>
              <a:t>Harmincadvám:</a:t>
            </a:r>
          </a:p>
          <a:p>
            <a:pPr lvl="1"/>
            <a:r>
              <a:rPr lang="hu-HU" dirty="0"/>
              <a:t>A belépő kereskedőknek fizetendő vám, a portékájuk 1/30-ad részét tette ki, hogy megvédjék a magyar árukat.</a:t>
            </a:r>
          </a:p>
        </p:txBody>
      </p:sp>
      <p:pic>
        <p:nvPicPr>
          <p:cNvPr id="1026" name="Picture 2" descr="Az ábra I. Károly bevételeinek összetételét mutatja be. Ezek a források álltak a király rendelkezésére: domaniális jövedelmek (termény, pénz), egyéb reáljövedelmek (pénz), a kereskedelemből befolyt harmincadvám (az áruk értékének 3,33%), bányabér (az urbura kétharmada), a nyers nemesfém vásárlási monopóliumának 90%-a,és a kapuadóból, mint állami adóból származó jövedelem. I. Károly átengedte a bányabér egyharmadát a birtokosoknak, és külföldi bányászok segítségével beindította a termelést, így az ország Európa egyik legnagyobb arany- és ezüstkitermelőjévé vált. A kibányászott nemesfém a pénzverő kamarákat illette, amelyek a bányászoknak vert pénzzel fizettek.">
            <a:extLst>
              <a:ext uri="{FF2B5EF4-FFF2-40B4-BE49-F238E27FC236}">
                <a16:creationId xmlns:a16="http://schemas.microsoft.com/office/drawing/2014/main" id="{F552D9E1-2CD6-4D93-8AE4-9A82206C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77" y="2933869"/>
            <a:ext cx="4478323" cy="39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3CF845-8B85-47FD-853D-95D9F61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Külpolitikája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7148A-0AA3-450C-935B-BE9D5053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6490" cy="4351338"/>
          </a:xfrm>
        </p:spPr>
        <p:txBody>
          <a:bodyPr/>
          <a:lstStyle/>
          <a:p>
            <a:pPr algn="just"/>
            <a:r>
              <a:rPr lang="hu-HU" dirty="0"/>
              <a:t>Találkozót hívott Visegrádra a lengyel és cseh királlyal, egyezség született egy gazdasági szövetségről.</a:t>
            </a:r>
          </a:p>
          <a:p>
            <a:pPr algn="just"/>
            <a:r>
              <a:rPr lang="hu-HU" dirty="0"/>
              <a:t>Megállapodás született egy Bécset elkerülő kereskedelmi útvonal létrehozásáról.</a:t>
            </a:r>
          </a:p>
          <a:p>
            <a:pPr algn="just"/>
            <a:r>
              <a:rPr lang="hu-HU" dirty="0"/>
              <a:t>Megállapodás a lengyel trón örökléséről is, ha Károly Róbert fiának, Lajosnak, nem születik fiú utódja.</a:t>
            </a:r>
          </a:p>
        </p:txBody>
      </p:sp>
      <p:pic>
        <p:nvPicPr>
          <p:cNvPr id="5" name="Picture 4" descr="undefined">
            <a:extLst>
              <a:ext uri="{FF2B5EF4-FFF2-40B4-BE49-F238E27FC236}">
                <a16:creationId xmlns:a16="http://schemas.microsoft.com/office/drawing/2014/main" id="{B64A31BF-D4A0-4DC7-943C-DF2968EF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0"/>
            <a:ext cx="5972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52BBD-8310-4B78-A2DC-8DB72670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A magyar városok 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1C30C-5653-4AAF-8D67-41A0218C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Szabad királyi városok: függetlenek, városfallal </a:t>
            </a:r>
            <a:r>
              <a:rPr lang="hu-HU" dirty="0" err="1"/>
              <a:t>körbevéve</a:t>
            </a:r>
            <a:r>
              <a:rPr lang="hu-HU" dirty="0"/>
              <a:t>, évente egyszer adóztak, polgárok és vásártartási joguk volt.</a:t>
            </a:r>
          </a:p>
          <a:p>
            <a:r>
              <a:rPr lang="hu-HU" dirty="0"/>
              <a:t>Mezővárosok: földesurak kiváltságokkal felruházott települései, vásártartási joguk volt, de városfalat nem építhettek.</a:t>
            </a:r>
          </a:p>
          <a:p>
            <a:r>
              <a:rPr lang="hu-HU" dirty="0"/>
              <a:t>Bányavárosok: a bányászattal foglalkozók lakták, hasonló jogokkal rendelkeztek, mint a szabad királyi városok.</a:t>
            </a:r>
          </a:p>
        </p:txBody>
      </p:sp>
    </p:spTree>
    <p:extLst>
      <p:ext uri="{BB962C8B-B14F-4D97-AF65-F5344CB8AC3E}">
        <p14:creationId xmlns:p14="http://schemas.microsoft.com/office/powerpoint/2010/main" val="245236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250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Károly Róbert gazdasági reformjai. A magyar városfejlődés korai szakasza</vt:lpstr>
      <vt:lpstr>Belpolitika</vt:lpstr>
      <vt:lpstr>Gazdaságpolitika</vt:lpstr>
      <vt:lpstr>PowerPoint-bemutató</vt:lpstr>
      <vt:lpstr>Külpolitikája</vt:lpstr>
      <vt:lpstr>A magyar városok fajtái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13</cp:revision>
  <dcterms:created xsi:type="dcterms:W3CDTF">2024-03-05T10:47:23Z</dcterms:created>
  <dcterms:modified xsi:type="dcterms:W3CDTF">2024-03-06T12:02:45Z</dcterms:modified>
</cp:coreProperties>
</file>