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6565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F0793F-234B-4D38-84FC-F4D820DFE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DD23BA6-B8FA-4A3C-9463-D658D7FF7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4EB455-5D8B-48DA-86E3-3BD4E575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A50AB7-DC21-4760-85BC-A6197779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7E49D5-88E9-4075-8643-AE603CCE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381705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B35EE2-B2ED-4A67-9DE0-49EF4C2C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E109738-61C2-430D-A56F-EDB20948C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6F7980-05EC-4867-A8DF-0F4AB761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FCB3E0-C07A-4CC4-A68D-CCC6AEAC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A516F3-158A-4243-9476-AEDFE2DF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373894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F96ECCA-1677-4CB3-BC16-CFCC52BAE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50C59FC-8732-466C-8A56-463069CAC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22AF25-96BF-42DD-8683-33A9DCBB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47A5F2-C0A6-4CE7-9050-CD49E00D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E98BC2-965C-4F77-8B4B-1ED692D9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804558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0CCC3D-B41A-44B3-B9D4-50634063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766D6-DFF5-49DC-8677-A8A6F90E7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E5DA0A-2D15-45EC-8D6B-A9F7DF9D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155354-83CF-44FA-80C6-330DB4C7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1977F49-0F05-4659-B37F-1DF8AA52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018244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E13E3F-D13B-4D65-8BD0-0F101D81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0E1AAA7-0560-45FD-BFFB-D736DE1D9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269675-7CA7-4A00-AB32-C8516F94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BB12E46-8EE1-41CC-B68C-94ADA38C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1CD1885-CCB4-47D4-9E68-6A5603AC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CF5845-82D0-4C1A-8F44-DD122F86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16ED28-C39C-4C57-8FA5-819BEFD0C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D862D98-209E-4B60-8BEC-A6E4898CC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D12893F-4023-46E4-A359-0C54D988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241037-EB47-4001-B2CE-FEE67DC2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377944E-002D-4A1C-ABCA-3A582293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237232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AC9231-D3C3-4C08-8616-D61C095D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31E1C98-297E-455F-838D-26E9DF014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4E70E9E-E673-4382-B5FA-9C13A7C41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EBB47CC-405F-4BC2-B112-D18A46B42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FC64D38-DDBA-4692-8DAA-53DAA0FDA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71B4EA3-382A-4AA6-BBFF-D5ACC0F4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B519BAF-4D05-4653-A2B9-E9B2FE29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BCA811B-CA99-4ECF-9698-4692A5E1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842960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B0A0F9-B3E0-4825-8645-7D6E06A7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C461CDF-13EE-43CE-A2C7-113AA974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F7DBCA9-A6BE-478F-9C0B-9C5BC0D7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2807772-D644-40FC-95F7-3C93650A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80827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DC0586C-945D-413D-AD78-21E95461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42DFD92-9E7C-49D1-9801-6BF2A090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F626A83-0396-4EBA-A47C-D88A0D3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238877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2A9DDC-E8E3-44B8-8EDC-E6D7BB42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3466CE-8593-4A52-9A68-0468E61E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54A4F1E-B45D-4D6A-A40D-120A26FB2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50A06B-3719-4178-929C-32E8FDA1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F2ED73-AE7E-4443-A56F-F34DCEA2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D8E6D6E-CE5D-4B4A-A1AD-BDA49B5D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78606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410D3C-48D1-4B1D-9C5B-60B07432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5C0B36A-C468-4072-AB4F-899071897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C1F3C9C-F2B6-4894-9C66-85BD0DB9B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10046C-7D3F-4B2D-BFA7-538307C1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B253731-FE63-440E-A6A8-3CFA1030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ECC56AE-9AA4-4DB5-AFFD-C7721750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7896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0C9B934-3697-4969-A6F2-F8FE442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7521C62-1999-43C7-B99B-B48ACA98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9E5AEF-C025-4FAA-B616-56DACFAA8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E4586-E579-4365-AC0E-454C294C1EA8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658CA6A-CCBA-497B-B8BB-18CEFC1A2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88387C-B85F-4FF8-86A6-E4E36920F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528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4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8761F5-C18B-40AC-8D07-CDF0C8639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08536"/>
            <a:ext cx="9144000" cy="640928"/>
          </a:xfrm>
        </p:spPr>
        <p:txBody>
          <a:bodyPr>
            <a:normAutofit/>
          </a:bodyPr>
          <a:lstStyle/>
          <a:p>
            <a:r>
              <a:rPr lang="hu-HU" sz="4000" b="1" dirty="0"/>
              <a:t>Mária Terézia és II. József reformjai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574392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2B352D-CDDA-47C5-AAFD-3EAE5277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26" y="365125"/>
            <a:ext cx="11068574" cy="1325563"/>
          </a:xfrm>
        </p:spPr>
        <p:txBody>
          <a:bodyPr/>
          <a:lstStyle/>
          <a:p>
            <a:r>
              <a:rPr lang="hu-HU" b="1" dirty="0"/>
              <a:t>Mária Terézia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937640-5508-4DCB-9FCE-E3B76539F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26" y="1466850"/>
            <a:ext cx="7334774" cy="5168841"/>
          </a:xfrm>
        </p:spPr>
        <p:txBody>
          <a:bodyPr/>
          <a:lstStyle/>
          <a:p>
            <a:r>
              <a:rPr lang="hu-HU" b="1" dirty="0"/>
              <a:t>Előzmény:</a:t>
            </a:r>
            <a:r>
              <a:rPr lang="hu-HU" dirty="0"/>
              <a:t> 1723-ban elfogadtatta a nőági öröklődést </a:t>
            </a:r>
            <a:r>
              <a:rPr lang="hu-HU" i="1" dirty="0"/>
              <a:t>(Pragmatica Sanctio) </a:t>
            </a:r>
            <a:r>
              <a:rPr lang="hu-HU" dirty="0"/>
              <a:t>-&gt; </a:t>
            </a:r>
            <a:r>
              <a:rPr lang="hu-HU" b="1" i="1" dirty="0"/>
              <a:t>Mária Terézia </a:t>
            </a:r>
            <a:r>
              <a:rPr lang="hu-HU" dirty="0"/>
              <a:t>lett az osztrák császár és magyar király </a:t>
            </a:r>
            <a:br>
              <a:rPr lang="hu-HU" dirty="0"/>
            </a:br>
            <a:r>
              <a:rPr lang="hu-HU" dirty="0"/>
              <a:t>-&gt; öröklődési háború</a:t>
            </a:r>
          </a:p>
          <a:p>
            <a:pPr lvl="1"/>
            <a:r>
              <a:rPr lang="hu-HU" dirty="0"/>
              <a:t>A poroszok elfoglalták Sziléziát, a Bajorok pedig Felső-Ausztriát és Csehországot akarták</a:t>
            </a:r>
          </a:p>
          <a:p>
            <a:pPr lvl="1"/>
            <a:r>
              <a:rPr lang="hu-HU" dirty="0"/>
              <a:t>-&gt; Mária Terézia a magyar rendekhez fordult, akik a birodalom mellé álltak</a:t>
            </a:r>
          </a:p>
          <a:p>
            <a:pPr lvl="1"/>
            <a:r>
              <a:rPr lang="hu-HU" dirty="0"/>
              <a:t>-&gt; A nemesek adómentesek fognak maradni </a:t>
            </a:r>
          </a:p>
          <a:p>
            <a:r>
              <a:rPr lang="hu-HU" dirty="0"/>
              <a:t>1780-ban meghalt</a:t>
            </a:r>
            <a:br>
              <a:rPr lang="hu-HU" dirty="0"/>
            </a:br>
            <a:endParaRPr lang="hu-HU" dirty="0"/>
          </a:p>
          <a:p>
            <a:pPr lvl="1"/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D569596-E185-4CD5-9A3A-1304D0685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65125"/>
            <a:ext cx="4320000" cy="54432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439EBB7-6355-4808-966F-8F087B9E898D}"/>
              </a:ext>
            </a:extLst>
          </p:cNvPr>
          <p:cNvSpPr txBox="1"/>
          <p:nvPr/>
        </p:nvSpPr>
        <p:spPr>
          <a:xfrm>
            <a:off x="7620000" y="5808325"/>
            <a:ext cx="2191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4">
                    <a:lumMod val="75000"/>
                  </a:schemeClr>
                </a:solidFill>
              </a:rPr>
              <a:t>Mária Terézia</a:t>
            </a:r>
          </a:p>
        </p:txBody>
      </p:sp>
    </p:spTree>
    <p:extLst>
      <p:ext uri="{BB962C8B-B14F-4D97-AF65-F5344CB8AC3E}">
        <p14:creationId xmlns:p14="http://schemas.microsoft.com/office/powerpoint/2010/main" val="8904694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2B352D-CDDA-47C5-AAFD-3EAE5277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26" y="365125"/>
            <a:ext cx="11068574" cy="1325563"/>
          </a:xfrm>
        </p:spPr>
        <p:txBody>
          <a:bodyPr/>
          <a:lstStyle/>
          <a:p>
            <a:r>
              <a:rPr lang="hu-HU" dirty="0"/>
              <a:t>Mária Terézia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937640-5508-4DCB-9FCE-E3B76539F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26" y="1466850"/>
            <a:ext cx="7334774" cy="5168841"/>
          </a:xfrm>
        </p:spPr>
        <p:txBody>
          <a:bodyPr/>
          <a:lstStyle/>
          <a:p>
            <a:r>
              <a:rPr lang="hu-HU" dirty="0"/>
              <a:t>Később áttért a rendeleti kormányzásra</a:t>
            </a:r>
          </a:p>
          <a:p>
            <a:r>
              <a:rPr lang="hu-HU" i="1" dirty="0"/>
              <a:t>Első rendelete</a:t>
            </a:r>
            <a:r>
              <a:rPr lang="hu-HU" dirty="0"/>
              <a:t>: </a:t>
            </a:r>
            <a:r>
              <a:rPr lang="hu-HU" b="1" dirty="0"/>
              <a:t>vámrendelet</a:t>
            </a:r>
            <a:r>
              <a:rPr lang="hu-HU" dirty="0"/>
              <a:t>, a magyar termékek birodalmon belül tartásáért</a:t>
            </a:r>
          </a:p>
          <a:p>
            <a:r>
              <a:rPr lang="hu-HU" i="1" dirty="0"/>
              <a:t>Második rendelete</a:t>
            </a:r>
            <a:r>
              <a:rPr lang="hu-HU" dirty="0"/>
              <a:t>: </a:t>
            </a:r>
            <a:r>
              <a:rPr lang="hu-HU" b="1" i="1" dirty="0"/>
              <a:t>Urbárium</a:t>
            </a:r>
            <a:r>
              <a:rPr lang="hu-HU" dirty="0"/>
              <a:t>, a robotmunka szabályozása volt - heti 2 nap kézi vagy 1 nap igás robotot engedélyezett hetente</a:t>
            </a:r>
          </a:p>
          <a:p>
            <a:r>
              <a:rPr lang="hu-HU" i="1" dirty="0"/>
              <a:t>Harmadik rendelete</a:t>
            </a:r>
            <a:r>
              <a:rPr lang="hu-HU" dirty="0"/>
              <a:t>: </a:t>
            </a:r>
            <a:r>
              <a:rPr lang="hu-HU" b="1" i="1" dirty="0"/>
              <a:t>oktatási rendelet</a:t>
            </a:r>
            <a:r>
              <a:rPr lang="hu-HU" dirty="0"/>
              <a:t>, minden 6 és 12 év közötti gyermeket kötelező iskolába járatni</a:t>
            </a:r>
          </a:p>
          <a:p>
            <a:endParaRPr lang="hu-HU" dirty="0"/>
          </a:p>
          <a:p>
            <a:pPr lvl="1"/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D569596-E185-4CD5-9A3A-1304D0685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65125"/>
            <a:ext cx="4320000" cy="54432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439EBB7-6355-4808-966F-8F087B9E898D}"/>
              </a:ext>
            </a:extLst>
          </p:cNvPr>
          <p:cNvSpPr txBox="1"/>
          <p:nvPr/>
        </p:nvSpPr>
        <p:spPr>
          <a:xfrm>
            <a:off x="7620000" y="5808325"/>
            <a:ext cx="2191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4">
                    <a:lumMod val="75000"/>
                  </a:schemeClr>
                </a:solidFill>
              </a:rPr>
              <a:t>Mária Terézia</a:t>
            </a:r>
          </a:p>
        </p:txBody>
      </p:sp>
    </p:spTree>
    <p:extLst>
      <p:ext uri="{BB962C8B-B14F-4D97-AF65-F5344CB8AC3E}">
        <p14:creationId xmlns:p14="http://schemas.microsoft.com/office/powerpoint/2010/main" val="2773048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2B352D-CDDA-47C5-AAFD-3EAE5277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26" y="365125"/>
            <a:ext cx="11068574" cy="1325563"/>
          </a:xfrm>
        </p:spPr>
        <p:txBody>
          <a:bodyPr/>
          <a:lstStyle/>
          <a:p>
            <a:r>
              <a:rPr lang="hu-HU" dirty="0"/>
              <a:t>II. József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937640-5508-4DCB-9FCE-E3B76539F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26" y="1466850"/>
            <a:ext cx="7508146" cy="5168841"/>
          </a:xfrm>
        </p:spPr>
        <p:txBody>
          <a:bodyPr/>
          <a:lstStyle/>
          <a:p>
            <a:r>
              <a:rPr lang="hu-HU" dirty="0"/>
              <a:t>1770-től kezdve társuralkodóként uralkodott Mária Terézia mellett</a:t>
            </a:r>
          </a:p>
          <a:p>
            <a:r>
              <a:rPr lang="hu-HU" dirty="0"/>
              <a:t>Nem koronáztatja meg magát magyar királlyá</a:t>
            </a:r>
          </a:p>
          <a:p>
            <a:r>
              <a:rPr lang="hu-HU" dirty="0"/>
              <a:t>Uralmát </a:t>
            </a:r>
            <a:r>
              <a:rPr lang="hu-HU" b="1" i="1" dirty="0"/>
              <a:t>jozefinizmusnak</a:t>
            </a:r>
            <a:r>
              <a:rPr lang="hu-HU" dirty="0"/>
              <a:t> nevezzük - </a:t>
            </a:r>
            <a:r>
              <a:rPr lang="hu-HU" i="1" dirty="0"/>
              <a:t>felvilágosult abszolutizmus</a:t>
            </a:r>
          </a:p>
          <a:p>
            <a:r>
              <a:rPr lang="hu-HU" dirty="0"/>
              <a:t>Élete során több mint 6000 rendeletet hozott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439EBB7-6355-4808-966F-8F087B9E898D}"/>
              </a:ext>
            </a:extLst>
          </p:cNvPr>
          <p:cNvSpPr txBox="1"/>
          <p:nvPr/>
        </p:nvSpPr>
        <p:spPr>
          <a:xfrm>
            <a:off x="7946774" y="5806679"/>
            <a:ext cx="2191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4">
                    <a:lumMod val="75000"/>
                  </a:schemeClr>
                </a:solidFill>
              </a:rPr>
              <a:t>Mária Terézia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5785357-04D9-4B16-9B9E-BFE177426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774" y="365125"/>
            <a:ext cx="3960000" cy="5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865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2B352D-CDDA-47C5-AAFD-3EAE5277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26" y="365125"/>
            <a:ext cx="11068574" cy="1325563"/>
          </a:xfrm>
        </p:spPr>
        <p:txBody>
          <a:bodyPr/>
          <a:lstStyle/>
          <a:p>
            <a:r>
              <a:rPr lang="hu-HU" dirty="0"/>
              <a:t>II. József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937640-5508-4DCB-9FCE-E3B76539F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26" y="1466850"/>
            <a:ext cx="8011486" cy="5168841"/>
          </a:xfrm>
        </p:spPr>
        <p:txBody>
          <a:bodyPr>
            <a:normAutofit lnSpcReduction="10000"/>
          </a:bodyPr>
          <a:lstStyle/>
          <a:p>
            <a:r>
              <a:rPr lang="hu-HU" i="1" dirty="0"/>
              <a:t>Legfontosabb rendeletei:</a:t>
            </a:r>
          </a:p>
          <a:p>
            <a:pPr lvl="1"/>
            <a:r>
              <a:rPr lang="hu-HU" b="1" i="1" dirty="0"/>
              <a:t>Központisági rendelet </a:t>
            </a:r>
            <a:r>
              <a:rPr lang="hu-HU" dirty="0"/>
              <a:t>- német nyelv használata a hivatalokban, oktatásban és törvénykezésben </a:t>
            </a:r>
            <a:br>
              <a:rPr lang="hu-HU" dirty="0"/>
            </a:br>
            <a:r>
              <a:rPr lang="hu-HU" dirty="0"/>
              <a:t>-&gt; ez plusz költséget jelentett a tolmácsolás miatt</a:t>
            </a:r>
          </a:p>
          <a:p>
            <a:pPr lvl="1"/>
            <a:r>
              <a:rPr lang="hu-HU" b="1" i="1" dirty="0"/>
              <a:t>Jobbágyrendelet</a:t>
            </a:r>
            <a:r>
              <a:rPr lang="hu-HU" dirty="0"/>
              <a:t> – jobbágyság megszűntetése</a:t>
            </a:r>
            <a:br>
              <a:rPr lang="hu-HU" dirty="0"/>
            </a:br>
            <a:r>
              <a:rPr lang="hu-HU" dirty="0"/>
              <a:t>-&gt; polgárok lettek</a:t>
            </a:r>
          </a:p>
          <a:p>
            <a:pPr lvl="1"/>
            <a:r>
              <a:rPr lang="hu-HU" b="1" i="1" dirty="0"/>
              <a:t>Türelmi rendelet </a:t>
            </a:r>
            <a:r>
              <a:rPr lang="hu-HU" dirty="0"/>
              <a:t>- vallási türelmet biztosított a protestánsoknak -&gt; azokat a szerzetesrendeket, amik a társadalom szempontjából nem végeznek hasznos tevékenységet, meg kell szüntetni! </a:t>
            </a:r>
          </a:p>
          <a:p>
            <a:r>
              <a:rPr lang="hu-HU" dirty="0"/>
              <a:t>1789. hadjárat közben meglett sebezve és halálos ágyán visszavonta az összes eddigi rendeletét, </a:t>
            </a:r>
            <a:br>
              <a:rPr lang="hu-HU" dirty="0"/>
            </a:br>
            <a:r>
              <a:rPr lang="hu-HU" dirty="0"/>
              <a:t>kivéve a Jobbágy és Türelmi rendeletet</a:t>
            </a:r>
          </a:p>
          <a:p>
            <a:r>
              <a:rPr lang="hu-HU" dirty="0"/>
              <a:t>1790-ben meghalt</a:t>
            </a:r>
          </a:p>
          <a:p>
            <a:pPr marL="457200" lvl="1" indent="0">
              <a:buNone/>
            </a:pPr>
            <a:endParaRPr lang="hu-HU" b="1" dirty="0"/>
          </a:p>
          <a:p>
            <a:pPr lvl="1"/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439EBB7-6355-4808-966F-8F087B9E898D}"/>
              </a:ext>
            </a:extLst>
          </p:cNvPr>
          <p:cNvSpPr txBox="1"/>
          <p:nvPr/>
        </p:nvSpPr>
        <p:spPr>
          <a:xfrm>
            <a:off x="7946774" y="5806679"/>
            <a:ext cx="143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4">
                    <a:lumMod val="75000"/>
                  </a:schemeClr>
                </a:solidFill>
              </a:rPr>
              <a:t>II. József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5785357-04D9-4B16-9B9E-BFE177426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774" y="365125"/>
            <a:ext cx="3960000" cy="5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32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246</Words>
  <Application>Microsoft Office PowerPoint</Application>
  <PresentationFormat>Szélesvásznú</PresentationFormat>
  <Paragraphs>33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Mária Terézia és II. József reformjai</vt:lpstr>
      <vt:lpstr>Mária Terézia</vt:lpstr>
      <vt:lpstr>Mária Terézia</vt:lpstr>
      <vt:lpstr>II. József</vt:lpstr>
      <vt:lpstr>II. József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5</cp:revision>
  <dcterms:created xsi:type="dcterms:W3CDTF">2024-03-05T10:57:03Z</dcterms:created>
  <dcterms:modified xsi:type="dcterms:W3CDTF">2024-03-07T11:51:57Z</dcterms:modified>
</cp:coreProperties>
</file>