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94" r:id="rId4"/>
    <p:sldId id="292" r:id="rId5"/>
    <p:sldId id="295" r:id="rId6"/>
    <p:sldId id="293" r:id="rId7"/>
    <p:sldId id="291" r:id="rId8"/>
    <p:sldId id="300" r:id="rId9"/>
    <p:sldId id="263" r:id="rId10"/>
    <p:sldId id="290" r:id="rId11"/>
    <p:sldId id="29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BF"/>
    <a:srgbClr val="E9D2A8"/>
    <a:srgbClr val="FFFFFF"/>
    <a:srgbClr val="000000"/>
    <a:srgbClr val="404040"/>
    <a:srgbClr val="EFF0EB"/>
    <a:srgbClr val="EEEFEA"/>
    <a:srgbClr val="DDDED8"/>
    <a:srgbClr val="EAD0A4"/>
    <a:srgbClr val="C19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154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386C-5960-487B-96EC-7275A4D6AFFB}" type="datetimeFigureOut">
              <a:rPr lang="zh-CN" altLang="en-US" smtClean="0"/>
              <a:pPr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F9AF-743B-4B20-AD8F-6FF0717B6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6" t="15710" r="28958"/>
          <a:stretch>
            <a:fillRect/>
          </a:stretch>
        </p:blipFill>
        <p:spPr>
          <a:xfrm>
            <a:off x="5956300" y="0"/>
            <a:ext cx="6235700" cy="6858000"/>
          </a:xfrm>
          <a:custGeom>
            <a:avLst/>
            <a:gdLst>
              <a:gd name="connsiteX0" fmla="*/ 0 w 6235700"/>
              <a:gd name="connsiteY0" fmla="*/ 0 h 6858000"/>
              <a:gd name="connsiteX1" fmla="*/ 6235700 w 6235700"/>
              <a:gd name="connsiteY1" fmla="*/ 0 h 6858000"/>
              <a:gd name="connsiteX2" fmla="*/ 6235700 w 6235700"/>
              <a:gd name="connsiteY2" fmla="*/ 6858000 h 6858000"/>
              <a:gd name="connsiteX3" fmla="*/ 0 w 62357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5700" h="6858000">
                <a:moveTo>
                  <a:pt x="0" y="0"/>
                </a:moveTo>
                <a:lnTo>
                  <a:pt x="6235700" y="0"/>
                </a:lnTo>
                <a:lnTo>
                  <a:pt x="62357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0" r="80104"/>
          <a:stretch>
            <a:fillRect/>
          </a:stretch>
        </p:blipFill>
        <p:spPr>
          <a:xfrm>
            <a:off x="0" y="0"/>
            <a:ext cx="5956300" cy="6858000"/>
          </a:xfrm>
          <a:custGeom>
            <a:avLst/>
            <a:gdLst>
              <a:gd name="connsiteX0" fmla="*/ 0 w 2425702"/>
              <a:gd name="connsiteY0" fmla="*/ 0 h 6858000"/>
              <a:gd name="connsiteX1" fmla="*/ 2425702 w 2425702"/>
              <a:gd name="connsiteY1" fmla="*/ 0 h 6858000"/>
              <a:gd name="connsiteX2" fmla="*/ 2425702 w 2425702"/>
              <a:gd name="connsiteY2" fmla="*/ 6858000 h 6858000"/>
              <a:gd name="connsiteX3" fmla="*/ 0 w 2425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2" h="6858000">
                <a:moveTo>
                  <a:pt x="0" y="0"/>
                </a:moveTo>
                <a:lnTo>
                  <a:pt x="2425702" y="0"/>
                </a:lnTo>
                <a:lnTo>
                  <a:pt x="24257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文本框 10"/>
          <p:cNvSpPr txBox="1"/>
          <p:nvPr/>
        </p:nvSpPr>
        <p:spPr>
          <a:xfrm>
            <a:off x="285325" y="1188756"/>
            <a:ext cx="6243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Deep </a:t>
            </a:r>
            <a:r>
              <a:rPr lang="en-US" altLang="zh-CN" sz="2800" dirty="0" err="1"/>
              <a:t>Spatio</a:t>
            </a:r>
            <a:r>
              <a:rPr lang="en-US" altLang="zh-CN" sz="2800" dirty="0"/>
              <a:t>-Temporal Residual Networks for Citywide Crowd Flows Prediction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7813" y="3045422"/>
            <a:ext cx="5614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作者：</a:t>
            </a:r>
            <a:r>
              <a:rPr lang="en-US" altLang="zh-CN" sz="2000" dirty="0" err="1"/>
              <a:t>Junbo</a:t>
            </a:r>
            <a:r>
              <a:rPr lang="en-US" altLang="zh-CN" sz="2000" dirty="0"/>
              <a:t> Zhang, Yu Zheng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Dekang</a:t>
            </a:r>
            <a:r>
              <a:rPr lang="en-US" altLang="zh-CN" sz="2000" dirty="0"/>
              <a:t> Qi</a:t>
            </a:r>
          </a:p>
          <a:p>
            <a:endParaRPr lang="en-US" altLang="zh-CN" sz="2000" dirty="0"/>
          </a:p>
          <a:p>
            <a:r>
              <a:rPr lang="zh-CN" altLang="en-US" sz="2000" dirty="0"/>
              <a:t>刊载：</a:t>
            </a:r>
            <a:r>
              <a:rPr lang="en-US" altLang="zh-CN" sz="2000" dirty="0"/>
              <a:t>Thirty-First AAAI Conference on Artificial Intelligence (AAAI-17)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205490" y="2594142"/>
            <a:ext cx="37752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3EDF28F-C660-4C27-8403-6E01DC10C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" y="0"/>
            <a:ext cx="12169371" cy="59125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25F76D-FC96-476B-A80D-6C7E24A8B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16" y="403480"/>
            <a:ext cx="6604883" cy="43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0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573780" y="532286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数据及实验结果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9C4558-DC05-42A1-AB98-596FFB72D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8" y="1689921"/>
            <a:ext cx="4808637" cy="3991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CD0084-191C-4DEA-8CAF-5B2D378DA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9" y="594430"/>
            <a:ext cx="4603542" cy="2475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D5B584-535A-49D2-B9AB-CF6C853DE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9" y="3429000"/>
            <a:ext cx="4933970" cy="23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3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085" y="461265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背景以及贡献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DEC52C-4780-4CA8-90AA-2C6468716C3D}"/>
              </a:ext>
            </a:extLst>
          </p:cNvPr>
          <p:cNvSpPr txBox="1"/>
          <p:nvPr/>
        </p:nvSpPr>
        <p:spPr>
          <a:xfrm>
            <a:off x="1279864" y="1864311"/>
            <a:ext cx="9632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背景：人群流量预测对交通管理和公共安全具有重要意义，且受跨区域交通、事件、天气等多种复杂因素影响，具有很强的挑战性。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贡献：提出了一种基于深度学习的方法，称为</a:t>
            </a:r>
            <a:r>
              <a:rPr lang="en-US" altLang="zh-CN" sz="2400" dirty="0">
                <a:solidFill>
                  <a:srgbClr val="FF0000"/>
                </a:solidFill>
              </a:rPr>
              <a:t>ST-</a:t>
            </a:r>
            <a:r>
              <a:rPr lang="en-US" altLang="zh-CN" sz="2400" dirty="0" err="1">
                <a:solidFill>
                  <a:srgbClr val="FF0000"/>
                </a:solidFill>
              </a:rPr>
              <a:t>ResNet</a:t>
            </a:r>
            <a:r>
              <a:rPr lang="zh-CN" altLang="en-US" sz="2400" dirty="0"/>
              <a:t>，来综合预测城市每个区域的人群流入和流出。在北京和纽约两个人流量数据集上进行实验，比六种先进方法效果更好。</a:t>
            </a:r>
          </a:p>
        </p:txBody>
      </p:sp>
    </p:spTree>
    <p:extLst>
      <p:ext uri="{BB962C8B-B14F-4D97-AF65-F5344CB8AC3E}">
        <p14:creationId xmlns:p14="http://schemas.microsoft.com/office/powerpoint/2010/main" val="8905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085" y="461265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人流量预测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E104C9-7F4B-4BF0-B8D3-AFC5072C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0" y="1731146"/>
            <a:ext cx="5097049" cy="39771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4FCDC6-AA1E-49FC-B239-7658610F6C64}"/>
              </a:ext>
            </a:extLst>
          </p:cNvPr>
          <p:cNvSpPr txBox="1"/>
          <p:nvPr/>
        </p:nvSpPr>
        <p:spPr>
          <a:xfrm>
            <a:off x="6862439" y="1731146"/>
            <a:ext cx="48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B56058-62B9-494D-B42A-43C2F85CB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97" y="859197"/>
            <a:ext cx="6465525" cy="48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085" y="461265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BFF1B9-DFCC-4D17-B609-8EEC8ECA0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5" y="1345657"/>
            <a:ext cx="8495300" cy="43773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2551BB-70EE-45C7-BF1B-083DF24B7B50}"/>
              </a:ext>
            </a:extLst>
          </p:cNvPr>
          <p:cNvSpPr txBox="1"/>
          <p:nvPr/>
        </p:nvSpPr>
        <p:spPr>
          <a:xfrm>
            <a:off x="9703293" y="2760956"/>
            <a:ext cx="1740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将轨迹数据转换为类似视频的数据，再进行分析处理。</a:t>
            </a:r>
          </a:p>
        </p:txBody>
      </p:sp>
    </p:spTree>
    <p:extLst>
      <p:ext uri="{BB962C8B-B14F-4D97-AF65-F5344CB8AC3E}">
        <p14:creationId xmlns:p14="http://schemas.microsoft.com/office/powerpoint/2010/main" val="204609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085" y="461265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EA069F-C364-4F49-97AE-FEB4DA158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6" y="1433370"/>
            <a:ext cx="4801016" cy="26596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07B0B8-707F-4D2C-ABE8-17F943CAB250}"/>
              </a:ext>
            </a:extLst>
          </p:cNvPr>
          <p:cNvSpPr txBox="1"/>
          <p:nvPr/>
        </p:nvSpPr>
        <p:spPr>
          <a:xfrm>
            <a:off x="256186" y="4714042"/>
            <a:ext cx="5230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Definition 1  </a:t>
            </a:r>
            <a:r>
              <a:rPr lang="en-US" altLang="zh-CN" i="1" dirty="0"/>
              <a:t>we partition a city into an I×J grid map based on the longitude and latitude where a grid denotes a region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05E420-25A6-4E73-BA29-AF1290C59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56" y="1433370"/>
            <a:ext cx="4686706" cy="23573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48F09DC-AF62-41F6-9878-A183BC59A20F}"/>
              </a:ext>
            </a:extLst>
          </p:cNvPr>
          <p:cNvSpPr/>
          <p:nvPr/>
        </p:nvSpPr>
        <p:spPr>
          <a:xfrm>
            <a:off x="6474780" y="44370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latin typeface="NimbusRomNo9L-ReguItal"/>
              </a:rPr>
              <a:t>where </a:t>
            </a:r>
            <a:r>
              <a:rPr lang="en-US" altLang="zh-CN" i="1" dirty="0">
                <a:latin typeface="CMMI10"/>
              </a:rPr>
              <a:t>Tr </a:t>
            </a:r>
            <a:r>
              <a:rPr lang="en-US" altLang="zh-CN" dirty="0">
                <a:latin typeface="CMR10"/>
              </a:rPr>
              <a:t>: </a:t>
            </a:r>
            <a:r>
              <a:rPr lang="en-US" altLang="zh-CN" i="1" dirty="0">
                <a:latin typeface="CMMI10"/>
              </a:rPr>
              <a:t>g</a:t>
            </a:r>
            <a:r>
              <a:rPr lang="en-US" altLang="zh-CN" sz="800" dirty="0">
                <a:latin typeface="CMR7"/>
              </a:rPr>
              <a:t>1 </a:t>
            </a:r>
            <a:r>
              <a:rPr lang="en-US" altLang="zh-CN" i="1" dirty="0">
                <a:latin typeface="CMSY10"/>
              </a:rPr>
              <a:t>→ </a:t>
            </a:r>
            <a:r>
              <a:rPr lang="en-US" altLang="zh-CN" i="1" dirty="0">
                <a:latin typeface="CMMI10"/>
              </a:rPr>
              <a:t>g</a:t>
            </a:r>
            <a:r>
              <a:rPr lang="en-US" altLang="zh-CN" sz="800" dirty="0">
                <a:latin typeface="CMR7"/>
              </a:rPr>
              <a:t>2 </a:t>
            </a:r>
            <a:r>
              <a:rPr lang="en-US" altLang="zh-CN" i="1" dirty="0">
                <a:latin typeface="CMSY10"/>
              </a:rPr>
              <a:t>→ · · · → </a:t>
            </a:r>
            <a:r>
              <a:rPr lang="en-US" altLang="zh-CN" i="1" dirty="0" err="1">
                <a:latin typeface="CMMI10"/>
              </a:rPr>
              <a:t>g</a:t>
            </a:r>
            <a:r>
              <a:rPr lang="en-US" altLang="zh-CN" sz="800" i="1" dirty="0" err="1">
                <a:latin typeface="CMSY7"/>
              </a:rPr>
              <a:t>|</a:t>
            </a:r>
            <a:r>
              <a:rPr lang="en-US" altLang="zh-CN" sz="800" i="1" dirty="0" err="1">
                <a:latin typeface="CMMI7"/>
              </a:rPr>
              <a:t>Tr</a:t>
            </a:r>
            <a:r>
              <a:rPr lang="en-US" altLang="zh-CN" sz="800" i="1" dirty="0">
                <a:latin typeface="CMSY7"/>
              </a:rPr>
              <a:t>|  </a:t>
            </a:r>
            <a:r>
              <a:rPr lang="en-US" altLang="zh-CN" i="1" dirty="0">
                <a:latin typeface="NimbusRomNo9L-ReguItal"/>
              </a:rPr>
              <a:t>is a trajectory in </a:t>
            </a:r>
            <a:r>
              <a:rPr lang="en-US" altLang="zh-CN" dirty="0">
                <a:latin typeface="MSBM10"/>
              </a:rPr>
              <a:t>P</a:t>
            </a:r>
            <a:r>
              <a:rPr lang="en-US" altLang="zh-CN" i="1" dirty="0">
                <a:latin typeface="NimbusRomNo9L-ReguItal"/>
              </a:rPr>
              <a:t>,</a:t>
            </a:r>
          </a:p>
          <a:p>
            <a:r>
              <a:rPr lang="en-US" altLang="zh-CN" i="1" dirty="0">
                <a:latin typeface="NimbusRomNo9L-ReguItal"/>
              </a:rPr>
              <a:t>and </a:t>
            </a:r>
            <a:r>
              <a:rPr lang="en-US" altLang="zh-CN" i="1" dirty="0" err="1">
                <a:latin typeface="CMMI10"/>
              </a:rPr>
              <a:t>g</a:t>
            </a:r>
            <a:r>
              <a:rPr lang="en-US" altLang="zh-CN" sz="800" i="1" dirty="0" err="1">
                <a:latin typeface="CMMI7"/>
              </a:rPr>
              <a:t>k</a:t>
            </a:r>
            <a:r>
              <a:rPr lang="en-US" altLang="zh-CN" sz="800" i="1" dirty="0">
                <a:latin typeface="CMMI7"/>
              </a:rPr>
              <a:t> </a:t>
            </a:r>
            <a:r>
              <a:rPr lang="en-US" altLang="zh-CN" i="1" dirty="0">
                <a:latin typeface="NimbusRomNo9L-ReguItal"/>
              </a:rPr>
              <a:t>is </a:t>
            </a:r>
            <a:r>
              <a:rPr lang="en-US" altLang="zh-CN" i="1" dirty="0">
                <a:solidFill>
                  <a:srgbClr val="FF0000"/>
                </a:solidFill>
                <a:latin typeface="NimbusRomNo9L-ReguItal"/>
              </a:rPr>
              <a:t>the geospatial coordinate</a:t>
            </a:r>
            <a:r>
              <a:rPr lang="en-US" altLang="zh-CN" i="1" dirty="0">
                <a:latin typeface="NimbusRomNo9L-ReguItal"/>
              </a:rPr>
              <a:t>; </a:t>
            </a:r>
            <a:r>
              <a:rPr lang="en-US" altLang="zh-CN" i="1" dirty="0" err="1">
                <a:latin typeface="CMMI10"/>
              </a:rPr>
              <a:t>g</a:t>
            </a:r>
            <a:r>
              <a:rPr lang="en-US" altLang="zh-CN" sz="800" i="1" dirty="0" err="1">
                <a:latin typeface="CMMI7"/>
              </a:rPr>
              <a:t>k</a:t>
            </a:r>
            <a:r>
              <a:rPr lang="en-US" altLang="zh-CN" sz="800" i="1" dirty="0">
                <a:latin typeface="CMMI7"/>
              </a:rPr>
              <a:t> </a:t>
            </a:r>
            <a:r>
              <a:rPr lang="en-US" altLang="zh-CN" i="1" dirty="0">
                <a:latin typeface="CMSY10"/>
              </a:rPr>
              <a:t>∈ </a:t>
            </a:r>
            <a:r>
              <a:rPr lang="en-US" altLang="zh-CN" dirty="0">
                <a:latin typeface="CMR10"/>
              </a:rPr>
              <a:t>(</a:t>
            </a:r>
            <a:r>
              <a:rPr lang="en-US" altLang="zh-CN" i="1" dirty="0" err="1">
                <a:latin typeface="CMMI10"/>
              </a:rPr>
              <a:t>i</a:t>
            </a:r>
            <a:r>
              <a:rPr lang="en-US" altLang="zh-CN" i="1" dirty="0">
                <a:latin typeface="CMMI10"/>
              </a:rPr>
              <a:t>, j</a:t>
            </a:r>
            <a:r>
              <a:rPr lang="en-US" altLang="zh-CN" dirty="0">
                <a:latin typeface="CMR10"/>
              </a:rPr>
              <a:t>) </a:t>
            </a:r>
            <a:r>
              <a:rPr lang="en-US" altLang="zh-CN" i="1" dirty="0">
                <a:latin typeface="NimbusRomNo9L-ReguItal"/>
              </a:rPr>
              <a:t>means the</a:t>
            </a:r>
          </a:p>
          <a:p>
            <a:r>
              <a:rPr lang="en-US" altLang="zh-CN" i="1" dirty="0">
                <a:latin typeface="NimbusRomNo9L-ReguItal"/>
              </a:rPr>
              <a:t>point </a:t>
            </a:r>
            <a:r>
              <a:rPr lang="en-US" altLang="zh-CN" i="1" dirty="0" err="1">
                <a:latin typeface="CMMI10"/>
              </a:rPr>
              <a:t>g</a:t>
            </a:r>
            <a:r>
              <a:rPr lang="en-US" altLang="zh-CN" sz="800" i="1" dirty="0" err="1">
                <a:latin typeface="CMMI7"/>
              </a:rPr>
              <a:t>k</a:t>
            </a:r>
            <a:r>
              <a:rPr lang="en-US" altLang="zh-CN" sz="800" i="1" dirty="0">
                <a:latin typeface="CMMI7"/>
              </a:rPr>
              <a:t>  </a:t>
            </a:r>
            <a:r>
              <a:rPr lang="en-US" altLang="zh-CN" i="1" dirty="0">
                <a:latin typeface="NimbusRomNo9L-ReguItal"/>
              </a:rPr>
              <a:t>lies within grid </a:t>
            </a:r>
            <a:r>
              <a:rPr lang="en-US" altLang="zh-CN" dirty="0">
                <a:latin typeface="CMR10"/>
              </a:rPr>
              <a:t>(</a:t>
            </a:r>
            <a:r>
              <a:rPr lang="en-US" altLang="zh-CN" i="1" dirty="0" err="1">
                <a:latin typeface="CMMI10"/>
              </a:rPr>
              <a:t>i</a:t>
            </a:r>
            <a:r>
              <a:rPr lang="en-US" altLang="zh-CN" i="1" dirty="0">
                <a:latin typeface="CMMI10"/>
              </a:rPr>
              <a:t>, j</a:t>
            </a:r>
            <a:r>
              <a:rPr lang="en-US" altLang="zh-CN" dirty="0">
                <a:latin typeface="CMR10"/>
              </a:rPr>
              <a:t>)</a:t>
            </a:r>
            <a:r>
              <a:rPr lang="en-US" altLang="zh-CN" i="1" dirty="0">
                <a:latin typeface="NimbusRomNo9L-ReguItal"/>
              </a:rPr>
              <a:t>, and vice versa; </a:t>
            </a:r>
            <a:r>
              <a:rPr lang="en-US" altLang="zh-CN" i="1" dirty="0">
                <a:latin typeface="CMSY10"/>
              </a:rPr>
              <a:t>| · | </a:t>
            </a:r>
            <a:r>
              <a:rPr lang="en-US" altLang="zh-CN" i="1" dirty="0">
                <a:latin typeface="NimbusRomNo9L-ReguItal"/>
              </a:rPr>
              <a:t>denotes</a:t>
            </a:r>
          </a:p>
          <a:p>
            <a:r>
              <a:rPr lang="en-US" altLang="zh-CN" i="1" dirty="0">
                <a:latin typeface="NimbusRomNo9L-ReguItal"/>
              </a:rPr>
              <a:t>the cardinality of a set.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04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085" y="461265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46799B-F188-4712-9BA3-AFE4CC8497DC}"/>
              </a:ext>
            </a:extLst>
          </p:cNvPr>
          <p:cNvSpPr txBox="1"/>
          <p:nvPr/>
        </p:nvSpPr>
        <p:spPr>
          <a:xfrm>
            <a:off x="336085" y="1485720"/>
            <a:ext cx="5372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问题：</a:t>
            </a:r>
            <a:r>
              <a:rPr lang="en-US" altLang="zh-CN" sz="2400" i="1" dirty="0"/>
              <a:t>Given the historical observations {</a:t>
            </a:r>
            <a:r>
              <a:rPr lang="en-US" altLang="zh-CN" sz="2400" b="1" dirty="0" err="1"/>
              <a:t>X</a:t>
            </a:r>
            <a:r>
              <a:rPr lang="en-US" altLang="zh-CN" sz="2400" i="1" dirty="0" err="1"/>
              <a:t>t|t</a:t>
            </a:r>
            <a:r>
              <a:rPr lang="en-US" altLang="zh-CN" sz="2400" i="1" dirty="0"/>
              <a:t> </a:t>
            </a:r>
            <a:r>
              <a:rPr lang="en-US" altLang="zh-CN" sz="2400" dirty="0"/>
              <a:t>=</a:t>
            </a:r>
            <a:r>
              <a:rPr lang="pt-BR" altLang="zh-CN" sz="2400" dirty="0"/>
              <a:t>0</a:t>
            </a:r>
            <a:r>
              <a:rPr lang="pt-BR" altLang="zh-CN" sz="2400" i="1" dirty="0"/>
              <a:t>, · · · , n − </a:t>
            </a:r>
            <a:r>
              <a:rPr lang="pt-BR" altLang="zh-CN" sz="2400" dirty="0"/>
              <a:t>1</a:t>
            </a:r>
            <a:r>
              <a:rPr lang="pt-BR" altLang="zh-CN" sz="2400" i="1" dirty="0"/>
              <a:t>}, predict </a:t>
            </a:r>
            <a:r>
              <a:rPr lang="pt-BR" altLang="zh-CN" sz="2400" b="1" dirty="0"/>
              <a:t>X</a:t>
            </a:r>
            <a:r>
              <a:rPr lang="pt-BR" altLang="zh-CN" sz="2400" i="1" dirty="0"/>
              <a:t>n.</a:t>
            </a:r>
            <a:endParaRPr lang="zh-CN" altLang="en-US" sz="2400" dirty="0"/>
          </a:p>
        </p:txBody>
      </p:sp>
      <p:sp>
        <p:nvSpPr>
          <p:cNvPr id="3" name="箭头: 左 2">
            <a:extLst>
              <a:ext uri="{FF2B5EF4-FFF2-40B4-BE49-F238E27FC236}">
                <a16:creationId xmlns:a16="http://schemas.microsoft.com/office/drawing/2014/main" id="{DA367007-4C0A-4A49-8404-EAED34D048E6}"/>
              </a:ext>
            </a:extLst>
          </p:cNvPr>
          <p:cNvSpPr/>
          <p:nvPr/>
        </p:nvSpPr>
        <p:spPr>
          <a:xfrm>
            <a:off x="6051611" y="1644669"/>
            <a:ext cx="1353124" cy="5130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F0CFA-557B-43F6-B3EC-45C613102962}"/>
              </a:ext>
            </a:extLst>
          </p:cNvPr>
          <p:cNvSpPr txBox="1"/>
          <p:nvPr/>
        </p:nvSpPr>
        <p:spPr>
          <a:xfrm>
            <a:off x="8227615" y="1532408"/>
            <a:ext cx="1713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给定历史数据进行预测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5DBCAA-07AE-4BAF-B73B-87A2DC016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31" y="2785093"/>
            <a:ext cx="3802710" cy="13156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7B0B65-A9B5-4F9A-908C-BE53AFCA5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69" y="2959110"/>
            <a:ext cx="4534293" cy="9754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27E7590-356C-4BF7-86A5-AEED0224177E}"/>
              </a:ext>
            </a:extLst>
          </p:cNvPr>
          <p:cNvSpPr txBox="1"/>
          <p:nvPr/>
        </p:nvSpPr>
        <p:spPr>
          <a:xfrm>
            <a:off x="433526" y="3212063"/>
            <a:ext cx="268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定义残差块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7409489-5DEE-4690-ABAF-5BFF83922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31" y="4324623"/>
            <a:ext cx="4005966" cy="150932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3CC305B-0B85-4F12-A1A0-B0F9870E0235}"/>
              </a:ext>
            </a:extLst>
          </p:cNvPr>
          <p:cNvSpPr txBox="1"/>
          <p:nvPr/>
        </p:nvSpPr>
        <p:spPr>
          <a:xfrm>
            <a:off x="252028" y="4709952"/>
            <a:ext cx="2118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捕获空间依赖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35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97A610-11B0-4E84-98F2-E5E5644CD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0" y="150921"/>
            <a:ext cx="11120659" cy="57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9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36085" y="461265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AFEE54-D912-4C16-9360-5E8E6DE29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0" y="2102808"/>
            <a:ext cx="4770533" cy="28958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CA28026-D083-4DED-9123-5BD1B04BF271}"/>
              </a:ext>
            </a:extLst>
          </p:cNvPr>
          <p:cNvSpPr/>
          <p:nvPr/>
        </p:nvSpPr>
        <p:spPr>
          <a:xfrm>
            <a:off x="6892030" y="2765903"/>
            <a:ext cx="3903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Traffic flows can be affected by many complex external</a:t>
            </a:r>
          </a:p>
          <a:p>
            <a:r>
              <a:rPr lang="en-US" altLang="zh-CN" sz="2400" dirty="0">
                <a:latin typeface="NimbusRomNo9L-Regu"/>
              </a:rPr>
              <a:t>factors, such as weather and event.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991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36085" y="461265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数据融合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04B0CF-19C0-479B-9540-8AEA207E3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5" y="1833623"/>
            <a:ext cx="7099991" cy="33683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B3526AB-7BD7-42F5-870E-6183CA33FF5F}"/>
              </a:ext>
            </a:extLst>
          </p:cNvPr>
          <p:cNvSpPr/>
          <p:nvPr/>
        </p:nvSpPr>
        <p:spPr>
          <a:xfrm>
            <a:off x="8490827" y="2548293"/>
            <a:ext cx="32729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The different regions are all affected by </a:t>
            </a:r>
            <a:r>
              <a:rPr lang="en-US" altLang="zh-CN" sz="2400" i="1" dirty="0">
                <a:latin typeface="NimbusRomNo9L-ReguItal"/>
              </a:rPr>
              <a:t>closeness</a:t>
            </a:r>
            <a:r>
              <a:rPr lang="en-US" altLang="zh-CN" sz="2400" dirty="0">
                <a:latin typeface="NimbusRomNo9L-Regu"/>
              </a:rPr>
              <a:t>,</a:t>
            </a:r>
          </a:p>
          <a:p>
            <a:r>
              <a:rPr lang="en-US" altLang="zh-CN" sz="2400" i="1" dirty="0">
                <a:latin typeface="NimbusRomNo9L-ReguItal"/>
              </a:rPr>
              <a:t>period </a:t>
            </a:r>
            <a:r>
              <a:rPr lang="en-US" altLang="zh-CN" sz="2400" dirty="0">
                <a:latin typeface="NimbusRomNo9L-Regu"/>
              </a:rPr>
              <a:t>and </a:t>
            </a:r>
            <a:r>
              <a:rPr lang="en-US" altLang="zh-CN" sz="2400" i="1" dirty="0">
                <a:latin typeface="NimbusRomNo9L-ReguItal"/>
              </a:rPr>
              <a:t>trend</a:t>
            </a:r>
            <a:r>
              <a:rPr lang="en-US" altLang="zh-CN" sz="2400" dirty="0">
                <a:latin typeface="NimbusRomNo9L-Regu"/>
              </a:rPr>
              <a:t>, but the degrees of influence may be different.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D2A8"/>
      </a:accent1>
      <a:accent2>
        <a:srgbClr val="C3C3BF"/>
      </a:accent2>
      <a:accent3>
        <a:srgbClr val="E9D2A8"/>
      </a:accent3>
      <a:accent4>
        <a:srgbClr val="C3C3BF"/>
      </a:accent4>
      <a:accent5>
        <a:srgbClr val="E9D2A8"/>
      </a:accent5>
      <a:accent6>
        <a:srgbClr val="C3C3B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319</Words>
  <Application>Microsoft Office PowerPoint</Application>
  <PresentationFormat>宽屏</PresentationFormat>
  <Paragraphs>32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CMMI10</vt:lpstr>
      <vt:lpstr>CMMI7</vt:lpstr>
      <vt:lpstr>CMR10</vt:lpstr>
      <vt:lpstr>CMR7</vt:lpstr>
      <vt:lpstr>CMSY10</vt:lpstr>
      <vt:lpstr>CMSY7</vt:lpstr>
      <vt:lpstr>MSBM10</vt:lpstr>
      <vt:lpstr>NimbusRomNo9L-Regu</vt:lpstr>
      <vt:lpstr>NimbusRomNo9L-ReguItal</vt:lpstr>
      <vt:lpstr>华文仿宋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房飞羊</dc:creator>
  <cp:lastModifiedBy>lenovo</cp:lastModifiedBy>
  <cp:revision>27</cp:revision>
  <dcterms:created xsi:type="dcterms:W3CDTF">2017-03-26T15:42:00Z</dcterms:created>
  <dcterms:modified xsi:type="dcterms:W3CDTF">2020-07-05T04:49:36Z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