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2" r:id="rId11"/>
    <p:sldId id="286" r:id="rId12"/>
    <p:sldId id="287" r:id="rId13"/>
    <p:sldId id="266" r:id="rId14"/>
    <p:sldId id="285" r:id="rId15"/>
    <p:sldId id="274" r:id="rId16"/>
    <p:sldId id="276" r:id="rId17"/>
    <p:sldId id="270" r:id="rId18"/>
    <p:sldId id="280" r:id="rId19"/>
    <p:sldId id="282" r:id="rId20"/>
    <p:sldId id="281" r:id="rId21"/>
    <p:sldId id="283" r:id="rId22"/>
    <p:sldId id="2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/>
    <p:restoredTop sz="93981"/>
  </p:normalViewPr>
  <p:slideViewPr>
    <p:cSldViewPr snapToGrid="0" snapToObjects="1">
      <p:cViewPr>
        <p:scale>
          <a:sx n="84" d="100"/>
          <a:sy n="84" d="100"/>
        </p:scale>
        <p:origin x="1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901F0-0B8A-5846-A764-E18249719843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1F48A-1E74-C240-85A9-EDA7C357AE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69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A816D1-EA67-3C49-BDFF-59B0A58EEEBC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B6164D-F9DA-8F42-B5BD-D64062053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Final project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Yifei Guo (yg2496)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08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𝛽</m:t>
                        </m:r>
                      </m:e>
                    </m:ac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438019"/>
                <a:ext cx="7729728" cy="310198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First use CAPM to get Initial conditions.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1|0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zh-CN" sz="24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</a:rPr>
                          <m:t>1|0</m:t>
                        </m:r>
                      </m:sub>
                    </m:sSub>
                  </m:oMath>
                </a14:m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Then follow the recursive formulas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(one period).</a:t>
                </a:r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438019"/>
                <a:ext cx="7729728" cy="3101983"/>
              </a:xfrm>
              <a:blipFill rotWithShape="0">
                <a:blip r:embed="rId3"/>
                <a:stretch>
                  <a:fillRect l="-1025" t="-786" r="-2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3554268"/>
            <a:ext cx="4960353" cy="298823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 flipH="1" flipV="1">
            <a:off x="7929562" y="4200524"/>
            <a:ext cx="142875" cy="1285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82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Portfolio Optimization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sz="2400" dirty="0" smtClean="0">
                    <a:ea typeface="Times" charset="0"/>
                    <a:cs typeface="Times" charset="0"/>
                  </a:rPr>
                  <a:t>Follow closed-form solutions in the paper </a:t>
                </a:r>
                <a:r>
                  <a:rPr lang="en-US" altLang="zh-CN" sz="2400" dirty="0" err="1" smtClean="0">
                    <a:ea typeface="Gill Sans MT Ext Condensed Bold" charset="0"/>
                    <a:cs typeface="Gill Sans MT Ext Condensed Bold" charset="0"/>
                  </a:rPr>
                  <a:t>Ledoit</a:t>
                </a:r>
                <a:r>
                  <a:rPr lang="en-US" altLang="zh-CN" sz="2400" dirty="0" smtClean="0">
                    <a:ea typeface="Gill Sans MT Ext Condensed Bold" charset="0"/>
                    <a:cs typeface="Gill Sans MT Ext Condensed Bold" charset="0"/>
                  </a:rPr>
                  <a:t> </a:t>
                </a:r>
                <a:r>
                  <a:rPr lang="en-US" altLang="zh-CN" sz="2400" dirty="0">
                    <a:ea typeface="Gill Sans MT Ext Condensed Bold" charset="0"/>
                    <a:cs typeface="Gill Sans MT Ext Condensed Bold" charset="0"/>
                  </a:rPr>
                  <a:t>&amp; Wolf (</a:t>
                </a:r>
                <a:r>
                  <a:rPr lang="en-US" altLang="zh-CN" sz="2400" dirty="0" smtClean="0">
                    <a:ea typeface="Gill Sans MT Ext Condensed Bold" charset="0"/>
                    <a:cs typeface="Gill Sans MT Ext Condensed Bold" charset="0"/>
                  </a:rPr>
                  <a:t>2002) </a:t>
                </a:r>
                <a:r>
                  <a:rPr kumimoji="1" lang="en-US" altLang="zh-CN" sz="2400" dirty="0" smtClean="0">
                    <a:ea typeface="Times" charset="0"/>
                    <a:cs typeface="Times" charset="0"/>
                  </a:rPr>
                  <a:t>to </a:t>
                </a:r>
                <a:r>
                  <a:rPr kumimoji="1" lang="en-US" altLang="zh-CN" sz="2400" dirty="0">
                    <a:ea typeface="Times" charset="0"/>
                    <a:cs typeface="Times" charset="0"/>
                  </a:rPr>
                  <a:t>get the optimal shrinkage parameter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𝛿</m:t>
                    </m:r>
                  </m:oMath>
                </a14:m>
                <a:r>
                  <a:rPr kumimoji="1" lang="en-US" altLang="zh-CN" sz="2400" dirty="0" smtClean="0">
                    <a:ea typeface="Times" charset="0"/>
                    <a:cs typeface="Times" charset="0"/>
                  </a:rPr>
                  <a:t>.</a:t>
                </a:r>
                <a:endParaRPr kumimoji="1" lang="en-US" altLang="zh-CN" sz="2400" dirty="0">
                  <a:ea typeface="Times" charset="0"/>
                  <a:cs typeface="Times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Estimate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covariance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matrix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as</m:t>
                    </m:r>
                    <m:r>
                      <a:rPr kumimoji="1" lang="en-US" altLang="zh-CN" sz="2400" b="0" i="1" dirty="0" smtClean="0">
                        <a:latin typeface="Cambria Math" charset="0"/>
                        <a:ea typeface="Times" charset="0"/>
                        <a:cs typeface="Times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accPr>
                      <m:e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𝑆</m:t>
                        </m:r>
                      </m:e>
                    </m:acc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𝛿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𝐹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1−</m:t>
                        </m:r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𝛿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𝑆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, </m:t>
                    </m:r>
                  </m:oMath>
                </a14:m>
                <a:r>
                  <a:rPr kumimoji="1" lang="en-US" altLang="zh-CN" sz="2400" dirty="0">
                    <a:ea typeface="Times" charset="0"/>
                    <a:cs typeface="Times" charset="0"/>
                  </a:rPr>
                  <a:t>S is the sample covariance </a:t>
                </a:r>
                <a:r>
                  <a:rPr kumimoji="1" lang="en-US" altLang="zh-CN" sz="2400" dirty="0" smtClean="0">
                    <a:ea typeface="Times" charset="0"/>
                    <a:cs typeface="Times" charset="0"/>
                  </a:rPr>
                  <a:t>matrix</a:t>
                </a:r>
                <a:endParaRPr lang="en-US" altLang="zh-CN" sz="2400" dirty="0" smtClean="0">
                  <a:ea typeface="Gill Sans MT Ext Condensed Bold" charset="0"/>
                  <a:cs typeface="Gill Sans MT Ext Condensed Bold" charset="0"/>
                </a:endParaRPr>
              </a:p>
              <a:p>
                <a:r>
                  <a:rPr kumimoji="1" lang="en-US" altLang="zh-CN" sz="2400" dirty="0" smtClean="0">
                    <a:ea typeface="Gill Sans MT Ext Condensed Bold" charset="0"/>
                    <a:cs typeface="Gill Sans MT Ext Condensed Bold" charset="0"/>
                  </a:rPr>
                  <a:t>Instead of using PCA, use Dynamic CAPM and </a:t>
                </a:r>
                <a:r>
                  <a:rPr kumimoji="1" lang="en-US" altLang="zh-CN" sz="2400" dirty="0" err="1" smtClean="0">
                    <a:ea typeface="Gill Sans MT Ext Condensed Bold" charset="0"/>
                    <a:cs typeface="Gill Sans MT Ext Condensed Bold" charset="0"/>
                  </a:rPr>
                  <a:t>Kalman</a:t>
                </a:r>
                <a:r>
                  <a:rPr kumimoji="1" lang="en-US" altLang="zh-CN" sz="2400" dirty="0" smtClean="0">
                    <a:ea typeface="Gill Sans MT Ext Condensed Bold" charset="0"/>
                    <a:cs typeface="Gill Sans MT Ext Condensed Bold" charset="0"/>
                  </a:rPr>
                  <a:t>-Filter to estimate matrix F.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𝐹</m:t>
                    </m:r>
                    <m:r>
                      <a:rPr lang="en-US" altLang="zh-CN" sz="2400" i="1">
                        <a:latin typeface="Cambria Math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l-GR" altLang="zh-CN" sz="2400" i="1">
                            <a:latin typeface="Cambria Math" charset="0"/>
                          </a:rPr>
                          <m:t>𝛴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𝛽</m:t>
                        </m:r>
                      </m:e>
                    </m:acc>
                    <m:sSup>
                      <m:sSup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𝑉</m:t>
                        </m:r>
                      </m:e>
                    </m:acc>
                  </m:oMath>
                </a14:m>
                <a:endParaRPr kumimoji="1" lang="en-US" altLang="zh-CN" sz="2400" dirty="0" smtClean="0">
                  <a:ea typeface="Gill Sans MT Ext Condensed Bold" charset="0"/>
                  <a:cs typeface="Gill Sans MT Ext Condensed Bold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𝑔𝑙𝑜𝑏𝑎𝑙𝑀𝑉𝑃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= 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zh-CN" sz="2400" i="1">
                                <a:latin typeface="Cambria Math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Times" charset="0"/>
                                <a:cs typeface="Times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1/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𝐶</m:t>
                    </m:r>
                  </m:oMath>
                </a14:m>
                <a:r>
                  <a:rPr kumimoji="1" lang="en-US" altLang="zh-CN" sz="2400" dirty="0">
                    <a:ea typeface="Times" charset="0"/>
                    <a:cs typeface="Times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𝐶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1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zh-CN" sz="2400" i="1">
                                <a:latin typeface="Cambria Math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Times" charset="0"/>
                                <a:cs typeface="Times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1</m:t>
                    </m:r>
                  </m:oMath>
                </a14:m>
                <a:endParaRPr kumimoji="1" lang="en-US" altLang="zh-CN" sz="2400" dirty="0">
                  <a:ea typeface="Times" charset="0"/>
                  <a:cs typeface="Times" charset="0"/>
                </a:endParaRPr>
              </a:p>
              <a:p>
                <a:endParaRPr kumimoji="1" lang="zh-CN" altLang="en-US" sz="2400" dirty="0">
                  <a:ea typeface="Gill Sans MT Ext Condensed Bold" charset="0"/>
                  <a:cs typeface="Gill Sans MT Ext Condensed Bold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2750" r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99421" y="78486"/>
            <a:ext cx="303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M = 504, h =20</a:t>
            </a:r>
            <a:endParaRPr kumimoji="1"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" r="2930" b="2961"/>
          <a:stretch/>
        </p:blipFill>
        <p:spPr>
          <a:xfrm>
            <a:off x="23654" y="0"/>
            <a:ext cx="5861842" cy="3500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3" r="3464"/>
          <a:stretch/>
        </p:blipFill>
        <p:spPr>
          <a:xfrm>
            <a:off x="23654" y="3500437"/>
            <a:ext cx="5861842" cy="34430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96" y="1750218"/>
            <a:ext cx="6298974" cy="39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0266" y="307086"/>
            <a:ext cx="2934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M = 504, h = 5</a:t>
            </a:r>
            <a:endParaRPr kumimoji="1"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39" y="1719317"/>
            <a:ext cx="6519861" cy="40411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 r="2580" b="2602"/>
          <a:stretch/>
        </p:blipFill>
        <p:spPr>
          <a:xfrm>
            <a:off x="0" y="3438634"/>
            <a:ext cx="5646579" cy="34193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" r="2178"/>
          <a:stretch/>
        </p:blipFill>
        <p:spPr>
          <a:xfrm>
            <a:off x="43179" y="0"/>
            <a:ext cx="5610851" cy="34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5" y="2500289"/>
            <a:ext cx="11083230" cy="415621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Annualized Final Statistics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12232" y="2442710"/>
            <a:ext cx="167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C00000"/>
                </a:solidFill>
              </a:rPr>
              <a:t>h = 5 Gross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2232" y="3415896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C00000"/>
                </a:solidFill>
              </a:rPr>
              <a:t>h = 5 Net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2232" y="4311238"/>
            <a:ext cx="182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C00000"/>
                </a:solidFill>
              </a:rPr>
              <a:t>h = 20 Gross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12232" y="5295383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C00000"/>
                </a:solidFill>
              </a:rPr>
              <a:t>h = 20 Net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65890" y="2490516"/>
            <a:ext cx="2371725" cy="7942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65890" y="4569548"/>
            <a:ext cx="2396558" cy="71698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942057" y="167679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 = 504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4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Smooth</a:t>
            </a:r>
            <a:r>
              <a:rPr kumimoji="1" lang="zh-CN" altLang="en-US" sz="2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2400" dirty="0" smtClean="0">
                <a:latin typeface="Times" charset="0"/>
                <a:ea typeface="Times" charset="0"/>
                <a:cs typeface="Times" charset="0"/>
              </a:rPr>
              <a:t>growth </a:t>
            </a:r>
          </a:p>
          <a:p>
            <a:pPr marL="342900" indent="-342900">
              <a:buAutoNum type="arabicPeriod"/>
            </a:pPr>
            <a:r>
              <a:rPr kumimoji="1" lang="en-US" altLang="zh-CN" sz="2400" b="1" dirty="0" smtClean="0">
                <a:latin typeface="Times" charset="0"/>
                <a:ea typeface="Times" charset="0"/>
                <a:cs typeface="Times" charset="0"/>
              </a:rPr>
              <a:t>high </a:t>
            </a:r>
            <a:r>
              <a:rPr kumimoji="1" lang="en-US" altLang="zh-CN" sz="2400" b="1" dirty="0">
                <a:latin typeface="Times" charset="0"/>
                <a:ea typeface="Times" charset="0"/>
                <a:cs typeface="Times" charset="0"/>
              </a:rPr>
              <a:t>Sharpe </a:t>
            </a:r>
            <a:r>
              <a:rPr kumimoji="1" lang="en-US" altLang="zh-CN" sz="2400" b="1" dirty="0" smtClean="0">
                <a:latin typeface="Times" charset="0"/>
                <a:ea typeface="Times" charset="0"/>
                <a:cs typeface="Times" charset="0"/>
              </a:rPr>
              <a:t>Ratios, high </a:t>
            </a:r>
            <a:r>
              <a:rPr kumimoji="1" lang="en-US" altLang="zh-CN" sz="2400" b="1" dirty="0" err="1">
                <a:latin typeface="Times" charset="0"/>
                <a:ea typeface="Times" charset="0"/>
                <a:cs typeface="Times" charset="0"/>
              </a:rPr>
              <a:t>Sortino</a:t>
            </a:r>
            <a:r>
              <a:rPr kumimoji="1" lang="en-US" altLang="zh-CN" sz="2400" b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2400" b="1" dirty="0" smtClean="0">
                <a:latin typeface="Times" charset="0"/>
                <a:ea typeface="Times" charset="0"/>
                <a:cs typeface="Times" charset="0"/>
              </a:rPr>
              <a:t>Ratios, low volatilities</a:t>
            </a:r>
            <a:endParaRPr kumimoji="1" lang="en-US" altLang="zh-CN" sz="2400" b="1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Conservative but resistant to risks.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en-US" altLang="zh-CN" sz="2400" strike="sngStrike" dirty="0">
                <a:latin typeface="Times" charset="0"/>
                <a:ea typeface="Times" charset="0"/>
                <a:cs typeface="Times" charset="0"/>
              </a:rPr>
              <a:t>Perform better than equally-weighted </a:t>
            </a:r>
            <a:r>
              <a:rPr kumimoji="1" lang="en-US" altLang="zh-CN" sz="2400" strike="sngStrike" dirty="0" smtClean="0">
                <a:latin typeface="Times" charset="0"/>
                <a:ea typeface="Times" charset="0"/>
                <a:cs typeface="Times" charset="0"/>
              </a:rPr>
              <a:t>1/20 </a:t>
            </a:r>
            <a:r>
              <a:rPr kumimoji="1" lang="en-US" altLang="zh-CN" sz="2400" strike="sngStrike" dirty="0">
                <a:latin typeface="Times" charset="0"/>
                <a:ea typeface="Times" charset="0"/>
                <a:cs typeface="Times" charset="0"/>
              </a:rPr>
              <a:t>portfolio so the portfolio optimization part is successful</a:t>
            </a:r>
            <a:r>
              <a:rPr kumimoji="1" lang="en-US" altLang="zh-CN" sz="2400" strike="sngStrike" dirty="0" smtClean="0">
                <a:latin typeface="Times" charset="0"/>
                <a:ea typeface="Times" charset="0"/>
                <a:cs typeface="Times" charset="0"/>
              </a:rPr>
              <a:t>. </a:t>
            </a: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(only true for h = 20) </a:t>
            </a:r>
            <a:endParaRPr kumimoji="1" lang="en-US" altLang="zh-CN" sz="2400" strike="sngStrike" dirty="0" smtClean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kumimoji="1" lang="en-US" altLang="zh-CN" sz="2400" strike="sngStrike" dirty="0" smtClean="0">
                <a:latin typeface="Times" charset="0"/>
                <a:ea typeface="Times" charset="0"/>
                <a:cs typeface="Times" charset="0"/>
              </a:rPr>
              <a:t>Lower turnovers</a:t>
            </a:r>
            <a:r>
              <a:rPr kumimoji="1" lang="en-US" altLang="zh-CN" sz="2400" dirty="0">
                <a:latin typeface="Times" charset="0"/>
                <a:ea typeface="Times" charset="0"/>
                <a:cs typeface="Times" charset="0"/>
              </a:rPr>
              <a:t>(only true for h = 20) </a:t>
            </a:r>
            <a:endParaRPr kumimoji="1" lang="en-US" altLang="zh-CN" sz="2400" strike="sngStrike" dirty="0">
              <a:latin typeface="Times" charset="0"/>
              <a:ea typeface="Times" charset="0"/>
              <a:cs typeface="Times" charset="0"/>
            </a:endParaRP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26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8360664" cy="310198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Cumulative </a:t>
            </a:r>
            <a:r>
              <a:rPr kumimoji="1" lang="en-US" altLang="zh-CN" sz="2400" dirty="0" smtClean="0"/>
              <a:t>returns (gross and net) are </a:t>
            </a:r>
            <a:r>
              <a:rPr kumimoji="1" lang="en-US" altLang="zh-CN" sz="2400" dirty="0"/>
              <a:t>less </a:t>
            </a:r>
            <a:r>
              <a:rPr kumimoji="1" lang="en-US" altLang="zh-CN" sz="2400"/>
              <a:t>than </a:t>
            </a:r>
            <a:r>
              <a:rPr kumimoji="1" lang="en-US" altLang="zh-CN" sz="2400" smtClean="0"/>
              <a:t>that of sp500</a:t>
            </a:r>
            <a:r>
              <a:rPr kumimoji="1" lang="en-US" altLang="zh-CN" sz="2400" dirty="0"/>
              <a:t>.</a:t>
            </a:r>
          </a:p>
          <a:p>
            <a:r>
              <a:rPr kumimoji="1" lang="en-US" altLang="zh-CN" sz="2400" dirty="0"/>
              <a:t>Cumulative returns (gross and net) </a:t>
            </a:r>
            <a:r>
              <a:rPr kumimoji="1" lang="en-US" altLang="zh-CN" sz="2400" dirty="0" smtClean="0"/>
              <a:t>are sensitive to changes in h.</a:t>
            </a:r>
          </a:p>
          <a:p>
            <a:r>
              <a:rPr kumimoji="1" lang="en-US" altLang="zh-CN" sz="2400" dirty="0" smtClean="0"/>
              <a:t>ALSO sensitive to changes in m.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3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1136" y="627807"/>
            <a:ext cx="7729728" cy="1188720"/>
          </a:xfrm>
        </p:spPr>
        <p:txBody>
          <a:bodyPr/>
          <a:lstStyle/>
          <a:p>
            <a:r>
              <a:rPr kumimoji="1" lang="en-US" altLang="zh-CN" dirty="0"/>
              <a:t>Sensitivities to h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23134" y="2216939"/>
            <a:ext cx="9463025" cy="4219956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Both GROSS and NET cumulative returns are sensitive to changes in h.</a:t>
            </a:r>
          </a:p>
          <a:p>
            <a:r>
              <a:rPr kumimoji="1" lang="en-US" altLang="zh-CN" sz="2400" b="1" dirty="0" smtClean="0"/>
              <a:t>Possible Explanations: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 smtClean="0"/>
              <a:t>Stock selection for rolling window 2 and beyond may work better for larger h by ruling out stocks with higher volatilities. If this is true then it explains why cumulative returns grow smoother for h = 20</a:t>
            </a:r>
            <a:r>
              <a:rPr kumimoji="1" lang="en-US" altLang="zh-CN" sz="2400" dirty="0"/>
              <a:t>. However, </a:t>
            </a:r>
            <a:r>
              <a:rPr kumimoji="1" lang="en-US" altLang="zh-CN" sz="2400" dirty="0" smtClean="0"/>
              <a:t>equally </a:t>
            </a:r>
            <a:r>
              <a:rPr kumimoji="1" lang="en-US" altLang="zh-CN" sz="2400" dirty="0"/>
              <a:t>weighted portfolio 1/20 </a:t>
            </a:r>
            <a:r>
              <a:rPr kumimoji="1" lang="en-US" altLang="zh-CN" sz="2400" dirty="0" smtClean="0"/>
              <a:t>still performs </a:t>
            </a:r>
            <a:r>
              <a:rPr kumimoji="1" lang="en-US" altLang="zh-CN" sz="2400" dirty="0"/>
              <a:t>better for h = </a:t>
            </a:r>
            <a:r>
              <a:rPr kumimoji="1" lang="en-US" altLang="zh-CN" sz="2400" smtClean="0"/>
              <a:t>5 but with lower Sharpe Ratios.</a:t>
            </a:r>
            <a:endParaRPr kumimoji="1"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 smtClean="0"/>
              <a:t>If stocks selected for each rolling window are more stable for h=20 than for h=5, weight optimization may amplify turnovers for h=5</a:t>
            </a:r>
            <a:r>
              <a:rPr kumimoji="1" lang="en-US" altLang="zh-CN" sz="2400" dirty="0"/>
              <a:t> </a:t>
            </a:r>
            <a:r>
              <a:rPr lang="en-US" altLang="zh-CN" sz="2400" dirty="0"/>
              <a:t>by constantly changing weights </a:t>
            </a:r>
            <a:r>
              <a:rPr lang="en-US" altLang="zh-CN" sz="2400" dirty="0" smtClean="0"/>
              <a:t>over stocks </a:t>
            </a:r>
            <a:r>
              <a:rPr lang="en-US" altLang="zh-CN" sz="2400" dirty="0"/>
              <a:t>to get smoother growth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47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Sensitivities to </a:t>
            </a:r>
            <a:r>
              <a:rPr kumimoji="1" lang="en-US" altLang="zh-CN" dirty="0" smtClean="0"/>
              <a:t>M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" r="2930" b="2961"/>
          <a:stretch/>
        </p:blipFill>
        <p:spPr>
          <a:xfrm>
            <a:off x="0" y="2338078"/>
            <a:ext cx="6093125" cy="36385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01954" y="21534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 = 504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24" y="2338078"/>
            <a:ext cx="6098876" cy="3638549"/>
          </a:xfrm>
        </p:spPr>
      </p:pic>
    </p:spTree>
    <p:extLst>
      <p:ext uri="{BB962C8B-B14F-4D97-AF65-F5344CB8AC3E}">
        <p14:creationId xmlns:p14="http://schemas.microsoft.com/office/powerpoint/2010/main" val="10088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9"/>
          <a:stretch/>
        </p:blipFill>
        <p:spPr>
          <a:xfrm>
            <a:off x="36186" y="5131361"/>
            <a:ext cx="8722803" cy="166236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" y="3474029"/>
            <a:ext cx="8722803" cy="16596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3" r="3464"/>
          <a:stretch/>
        </p:blipFill>
        <p:spPr>
          <a:xfrm>
            <a:off x="-30954" y="19643"/>
            <a:ext cx="5861842" cy="34430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6978" y="-9625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 = 504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6884" y="3372545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m =252 Gross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884" y="4166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m =252 Net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6884" y="5060381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m =504 Gross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207" y="5860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m =504 Net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01989" y="417495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 = 20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63318" y="3454669"/>
            <a:ext cx="1907794" cy="8038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51195" y="5131360"/>
            <a:ext cx="1907794" cy="8038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86890" y="3432445"/>
            <a:ext cx="2025316" cy="80388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0395" y="5141270"/>
            <a:ext cx="2047800" cy="79397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86" y="-77855"/>
            <a:ext cx="5737694" cy="35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from midterm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498344"/>
            <a:ext cx="7729728" cy="310198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Invest in 20 stocks instead of 30 stocks.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113162"/>
            <a:ext cx="5737920" cy="36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Sensitivities to </a:t>
            </a:r>
            <a:r>
              <a:rPr kumimoji="1" lang="en-US" altLang="zh-CN" dirty="0" smtClean="0"/>
              <a:t>M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For both m = 252 and m = 504, volatilities and turnovers are low. </a:t>
            </a:r>
            <a:r>
              <a:rPr kumimoji="1" lang="en-US" altLang="zh-CN" sz="2400" dirty="0"/>
              <a:t>Sharpe Ratios are high. </a:t>
            </a:r>
            <a:r>
              <a:rPr kumimoji="1" lang="en-US" altLang="zh-CN" sz="2400" dirty="0" smtClean="0"/>
              <a:t>Good! </a:t>
            </a:r>
          </a:p>
          <a:p>
            <a:r>
              <a:rPr kumimoji="1" lang="en-US" altLang="zh-CN" sz="2400" dirty="0" smtClean="0"/>
              <a:t>Equally </a:t>
            </a:r>
            <a:r>
              <a:rPr kumimoji="1" lang="en-US" altLang="zh-CN" sz="2400" dirty="0"/>
              <a:t>weighted portfolio 1/20 </a:t>
            </a:r>
            <a:r>
              <a:rPr kumimoji="1" lang="en-US" altLang="zh-CN" sz="2400" dirty="0" smtClean="0"/>
              <a:t>performs </a:t>
            </a:r>
            <a:r>
              <a:rPr kumimoji="1" lang="en-US" altLang="zh-CN" sz="2400" dirty="0"/>
              <a:t>better for m = </a:t>
            </a:r>
            <a:r>
              <a:rPr kumimoji="1" lang="en-US" altLang="zh-CN" sz="2400" dirty="0" smtClean="0"/>
              <a:t>252, even starting from the beginning. Puzzling</a:t>
            </a:r>
            <a:r>
              <a:rPr kumimoji="1" lang="mr-IN" altLang="zh-CN" sz="2400" dirty="0" smtClean="0"/>
              <a:t>…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Still, mean returns are low; portfolio optimization works better for m = 504.</a:t>
            </a:r>
          </a:p>
          <a:p>
            <a:r>
              <a:rPr kumimoji="1" lang="en-US" altLang="zh-CN" sz="2400" b="1" dirty="0" smtClean="0"/>
              <a:t>Possible Explanations: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 smtClean="0"/>
              <a:t>Dynamic CAPM needs longer prediction intervals to be effective.</a:t>
            </a:r>
          </a:p>
        </p:txBody>
      </p:sp>
    </p:spTree>
    <p:extLst>
      <p:ext uri="{BB962C8B-B14F-4D97-AF65-F5344CB8AC3E}">
        <p14:creationId xmlns:p14="http://schemas.microsoft.com/office/powerpoint/2010/main" val="9635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Possible </a:t>
            </a:r>
            <a:r>
              <a:rPr kumimoji="1" lang="en-US" altLang="zh-CN" dirty="0" smtClean="0"/>
              <a:t>Improvements and Conclusions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2349286"/>
            <a:ext cx="7729728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Possible Improvements:</a:t>
            </a:r>
          </a:p>
          <a:p>
            <a:pPr marL="457200" indent="-457200">
              <a:buAutoNum type="arabicPeriod"/>
            </a:pPr>
            <a:r>
              <a:rPr kumimoji="1" lang="en-US" altLang="zh-CN" dirty="0" smtClean="0"/>
              <a:t>Try </a:t>
            </a:r>
            <a:r>
              <a:rPr kumimoji="1" lang="en-US" altLang="zh-CN" dirty="0"/>
              <a:t>other portfolio optimization strategies with higher expected return, such as the tangency </a:t>
            </a:r>
            <a:r>
              <a:rPr kumimoji="1" lang="en-US" altLang="zh-CN" dirty="0" smtClean="0"/>
              <a:t>portfolio instead of the global minimum variance portfolio.</a:t>
            </a:r>
            <a:endParaRPr kumimoji="1" lang="en-US" altLang="zh-CN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kumimoji="1" lang="en-US" altLang="zh-CN" dirty="0" smtClean="0"/>
              <a:t>Consider </a:t>
            </a:r>
            <a:r>
              <a:rPr kumimoji="1" lang="en-US" altLang="zh-CN"/>
              <a:t>better </a:t>
            </a:r>
            <a:r>
              <a:rPr kumimoji="1" lang="en-US" altLang="zh-CN" smtClean="0"/>
              <a:t>stock-selection </a:t>
            </a:r>
            <a:r>
              <a:rPr kumimoji="1" lang="en-US" altLang="zh-CN" dirty="0"/>
              <a:t>criteria for rolling windows 2 and beyond</a:t>
            </a:r>
            <a:r>
              <a:rPr kumimoji="1" lang="en-US" altLang="zh-CN" dirty="0" smtClean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kumimoji="1" lang="en-US" altLang="zh-CN" dirty="0" smtClean="0"/>
              <a:t>Try other initial conditions for the Dynamic CAPM.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kumimoji="1" lang="en-US" altLang="zh-CN" dirty="0" smtClean="0"/>
              <a:t>Incorporate </a:t>
            </a:r>
            <a:r>
              <a:rPr kumimoji="1" lang="en-US" altLang="zh-CN" dirty="0" err="1" smtClean="0"/>
              <a:t>Kalman</a:t>
            </a:r>
            <a:r>
              <a:rPr kumimoji="1" lang="en-US" altLang="zh-CN" dirty="0" smtClean="0"/>
              <a:t>-Filter smoothing and time-series forecasts for the dynamic betas to get smoother betas.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Conclusions: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Incorporating </a:t>
            </a:r>
            <a:r>
              <a:rPr kumimoji="1" lang="en-US" altLang="zh-CN" smtClean="0"/>
              <a:t>trend-detections to improve </a:t>
            </a:r>
            <a:r>
              <a:rPr kumimoji="1" lang="en-US" altLang="zh-CN" dirty="0" smtClean="0"/>
              <a:t>initial stock selections.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Replacing only stocks with the lowest volatility reduces turnovers.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/>
              <a:t>Dynamic CAPM and </a:t>
            </a:r>
            <a:r>
              <a:rPr kumimoji="1" lang="en-US" altLang="zh-CN" dirty="0" err="1" smtClean="0"/>
              <a:t>Kalman</a:t>
            </a:r>
            <a:r>
              <a:rPr kumimoji="1" lang="en-US" altLang="zh-CN" dirty="0" smtClean="0"/>
              <a:t>-Filter may not be a good estimation for matrix F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9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 would like to say “thank you” to Thuy Linh</a:t>
            </a:r>
            <a:r>
              <a:rPr kumimoji="1" lang="en-US" altLang="zh-CN" dirty="0" smtClean="0"/>
              <a:t>!</a:t>
            </a:r>
          </a:p>
          <a:p>
            <a:r>
              <a:rPr kumimoji="1" lang="en-US" altLang="zh-CN" dirty="0" smtClean="0"/>
              <a:t>Codes </a:t>
            </a:r>
            <a:r>
              <a:rPr kumimoji="1" lang="en-US" altLang="zh-CN" dirty="0"/>
              <a:t>are </a:t>
            </a:r>
            <a:r>
              <a:rPr kumimoji="1" lang="en-US" altLang="zh-CN"/>
              <a:t>posted </a:t>
            </a:r>
            <a:r>
              <a:rPr kumimoji="1" lang="en-US" altLang="zh-CN" smtClean="0"/>
              <a:t>on: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/gyf1217/Statistical-Methods-for-Finance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1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from midterm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Invest in 20 stocks instead of 30 stocks. </a:t>
                </a:r>
              </a:p>
              <a:p>
                <a:r>
                  <a:rPr kumimoji="1" lang="en-US" altLang="zh-CN" sz="2400" dirty="0"/>
                  <a:t>Improve stock selection criteria to get better cumulative returns and to reduce </a:t>
                </a:r>
                <a:r>
                  <a:rPr kumimoji="1" lang="en-US" altLang="zh-CN" sz="2400" dirty="0" smtClean="0"/>
                  <a:t>turnovers.</a:t>
                </a:r>
              </a:p>
              <a:p>
                <a:r>
                  <a:rPr kumimoji="1" lang="en-US" altLang="zh-CN" sz="2400" dirty="0" smtClean="0"/>
                  <a:t>Improve the F matrix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accPr>
                      <m:e>
                        <m:r>
                          <a:rPr kumimoji="1" lang="en-US" altLang="zh-CN" sz="2400" b="1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𝑺</m:t>
                        </m:r>
                      </m:e>
                    </m:acc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𝛿</m:t>
                    </m:r>
                    <m:r>
                      <a:rPr kumimoji="1" lang="en-US" altLang="zh-CN" sz="2400" b="1" i="1">
                        <a:latin typeface="Cambria Math" charset="0"/>
                        <a:ea typeface="Times" charset="0"/>
                        <a:cs typeface="Times" charset="0"/>
                      </a:rPr>
                      <m:t>𝑭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1−</m:t>
                        </m:r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𝛿</m:t>
                        </m:r>
                      </m:e>
                    </m:d>
                    <m:r>
                      <a:rPr kumimoji="1" lang="en-US" altLang="zh-CN" sz="2400" b="1" i="1">
                        <a:latin typeface="Cambria Math" charset="0"/>
                        <a:ea typeface="Times" charset="0"/>
                        <a:cs typeface="Times" charset="0"/>
                      </a:rPr>
                      <m:t>𝑺</m:t>
                    </m:r>
                  </m:oMath>
                </a14:m>
                <a:r>
                  <a:rPr kumimoji="1" lang="en-US" altLang="zh-CN" sz="2400" dirty="0" smtClean="0"/>
                  <a:t> (</a:t>
                </a:r>
                <a:r>
                  <a:rPr lang="en-US" altLang="zh-CN" sz="2400" b="1" dirty="0" err="1">
                    <a:latin typeface="Times" charset="0"/>
                    <a:ea typeface="Times" charset="0"/>
                    <a:cs typeface="Times" charset="0"/>
                  </a:rPr>
                  <a:t>Ledoit</a:t>
                </a:r>
                <a:r>
                  <a:rPr lang="en-US" altLang="zh-CN" sz="2400" b="1" dirty="0">
                    <a:latin typeface="Times" charset="0"/>
                    <a:ea typeface="Times" charset="0"/>
                    <a:cs typeface="Times" charset="0"/>
                  </a:rPr>
                  <a:t> &amp; Wolf (2002</a:t>
                </a:r>
                <a:r>
                  <a:rPr lang="en-US" altLang="zh-CN" sz="2400" b="1" dirty="0" smtClean="0">
                    <a:latin typeface="Times" charset="0"/>
                    <a:ea typeface="Times" charset="0"/>
                    <a:cs typeface="Times" charset="0"/>
                  </a:rPr>
                  <a:t>)</a:t>
                </a:r>
                <a:r>
                  <a:rPr kumimoji="1" lang="en-US" altLang="zh-CN" sz="2400" dirty="0" smtClean="0"/>
                  <a:t>), using dynamic CAMP and </a:t>
                </a:r>
                <a:r>
                  <a:rPr kumimoji="1" lang="en-US" altLang="zh-CN" sz="2400" dirty="0" err="1" smtClean="0"/>
                  <a:t>Kalman</a:t>
                </a:r>
                <a:r>
                  <a:rPr kumimoji="1" lang="en-US" altLang="zh-CN" sz="2400" dirty="0" smtClean="0"/>
                  <a:t>-Filter.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2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cleaning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Total </a:t>
            </a:r>
            <a:r>
              <a:rPr kumimoji="1" lang="en-US" altLang="zh-CN" sz="2400" dirty="0" smtClean="0"/>
              <a:t>of </a:t>
            </a:r>
            <a:r>
              <a:rPr kumimoji="1" lang="en-US" altLang="zh-CN" sz="2400" dirty="0"/>
              <a:t>3258 </a:t>
            </a:r>
            <a:r>
              <a:rPr kumimoji="1" lang="en-US" altLang="zh-CN" sz="2400" dirty="0" smtClean="0"/>
              <a:t>stocks.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/>
              <a:t>na.interp</a:t>
            </a:r>
            <a:r>
              <a:rPr kumimoji="1" lang="en-US" altLang="zh-CN" sz="2400" dirty="0" smtClean="0"/>
              <a:t>() and </a:t>
            </a:r>
            <a:r>
              <a:rPr kumimoji="1" lang="en-US" altLang="zh-CN" sz="2400" dirty="0" err="1" smtClean="0"/>
              <a:t>tsclean</a:t>
            </a:r>
            <a:r>
              <a:rPr kumimoji="1" lang="en-US" altLang="zh-CN" sz="2400" dirty="0" smtClean="0"/>
              <a:t>()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Total </a:t>
            </a:r>
            <a:r>
              <a:rPr kumimoji="1" lang="en-US" altLang="zh-CN" sz="2400" dirty="0"/>
              <a:t>number of outliers is </a:t>
            </a:r>
            <a:r>
              <a:rPr kumimoji="1" lang="en-US" altLang="zh-CN" sz="2400" dirty="0" smtClean="0"/>
              <a:t>about 1</a:t>
            </a:r>
            <a:r>
              <a:rPr kumimoji="1" lang="en-US" altLang="zh-CN" sz="2400" dirty="0"/>
              <a:t>% of the entire dataset.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Use cleaned data (log returns) to recalculate prices for all 3258 stocks. (initial prices are set as 100)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28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236" y="977392"/>
            <a:ext cx="8195564" cy="1188720"/>
          </a:xfrm>
        </p:spPr>
        <p:txBody>
          <a:bodyPr/>
          <a:lstStyle/>
          <a:p>
            <a:r>
              <a:rPr kumimoji="1" lang="en-US" altLang="zh-CN" dirty="0" smtClean="0"/>
              <a:t>Stock Selection—Rolling window 1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2400" dirty="0" smtClean="0"/>
                  <a:t>1. m = 504; h = 5 / h = 20</a:t>
                </a:r>
                <a:endParaRPr kumimoji="1" lang="en-US" altLang="zh-CN" sz="2400" dirty="0"/>
              </a:p>
              <a:p>
                <a:r>
                  <a:rPr kumimoji="1" lang="en-US" altLang="zh-CN" sz="2400" dirty="0" smtClean="0"/>
                  <a:t>2. Select top 100 stocks with the highest Sharpe Ratios.</a:t>
                </a:r>
              </a:p>
              <a:p>
                <a:r>
                  <a:rPr kumimoji="1" lang="en-US" altLang="zh-CN" sz="2400" dirty="0" smtClean="0"/>
                  <a:t>3. </a:t>
                </a:r>
                <a:r>
                  <a:rPr kumimoji="1" lang="en-US" altLang="zh-CN" sz="2400" dirty="0"/>
                  <a:t>Calculate correlation for each distinctive pair of </a:t>
                </a:r>
                <a:r>
                  <a:rPr kumimoji="1" lang="en-US" altLang="zh-CN" sz="2400" dirty="0" smtClean="0"/>
                  <a:t>stocks.</a:t>
                </a:r>
              </a:p>
              <a:p>
                <a:r>
                  <a:rPr kumimoji="1" lang="en-US" altLang="zh-CN" sz="2400" dirty="0"/>
                  <a:t>4</a:t>
                </a:r>
                <a:r>
                  <a:rPr kumimoji="1" lang="en-US" altLang="zh-CN" sz="2400" dirty="0" smtClean="0"/>
                  <a:t>. </a:t>
                </a:r>
                <a:r>
                  <a:rPr kumimoji="1" lang="en-US" altLang="zh-CN" sz="2400" dirty="0"/>
                  <a:t>Select </a:t>
                </a:r>
                <a:r>
                  <a:rPr kumimoji="1" lang="en-US" altLang="zh-CN" sz="2400" dirty="0" smtClean="0"/>
                  <a:t>50 stocks with the lowest correlations. </a:t>
                </a:r>
              </a:p>
              <a:p>
                <a:r>
                  <a:rPr kumimoji="1" lang="en-US" altLang="zh-CN" sz="2400" dirty="0"/>
                  <a:t>5</a:t>
                </a:r>
                <a:r>
                  <a:rPr kumimoji="1" lang="en-US" altLang="zh-CN" sz="2400" dirty="0" smtClean="0"/>
                  <a:t>. Run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400" dirty="0" smtClean="0"/>
                  <a:t> for all 50 stocks and select top 20 stocks with the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 smtClean="0"/>
                  <a:t>.   (t stands for time)</a:t>
                </a:r>
              </a:p>
              <a:p>
                <a:endParaRPr kumimoji="1" lang="en-US" altLang="zh-CN" sz="2400" dirty="0"/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1572" r="-2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Stock Selection—Rolling window </a:t>
            </a:r>
            <a:r>
              <a:rPr kumimoji="1" lang="en-US" altLang="zh-CN" dirty="0" smtClean="0"/>
              <a:t>2 and beyond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Calculate Sharpe Ratios for all 20 stocks after each rolling window exercise.</a:t>
            </a:r>
          </a:p>
          <a:p>
            <a:r>
              <a:rPr kumimoji="1" lang="en-US" altLang="zh-CN" sz="2400" dirty="0" smtClean="0"/>
              <a:t>Exclude one stock with the lowest Sharpe Ratio</a:t>
            </a:r>
          </a:p>
          <a:p>
            <a:r>
              <a:rPr kumimoji="1" lang="en-US" altLang="zh-CN" sz="2400" dirty="0" smtClean="0"/>
              <a:t>Add one stock with the highest Sharpe Ratio but not yet selected.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66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Portfolio Optimization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sz="2400" dirty="0" smtClean="0">
                    <a:ea typeface="Times" charset="0"/>
                    <a:cs typeface="Times" charset="0"/>
                  </a:rPr>
                  <a:t>Follow closed-form solutions in the paper </a:t>
                </a:r>
                <a:r>
                  <a:rPr lang="en-US" altLang="zh-CN" sz="2400" dirty="0" err="1" smtClean="0">
                    <a:ea typeface="Gill Sans MT Ext Condensed Bold" charset="0"/>
                    <a:cs typeface="Gill Sans MT Ext Condensed Bold" charset="0"/>
                  </a:rPr>
                  <a:t>Ledoit</a:t>
                </a:r>
                <a:r>
                  <a:rPr lang="en-US" altLang="zh-CN" sz="2400" dirty="0" smtClean="0">
                    <a:ea typeface="Gill Sans MT Ext Condensed Bold" charset="0"/>
                    <a:cs typeface="Gill Sans MT Ext Condensed Bold" charset="0"/>
                  </a:rPr>
                  <a:t> </a:t>
                </a:r>
                <a:r>
                  <a:rPr lang="en-US" altLang="zh-CN" sz="2400" dirty="0">
                    <a:ea typeface="Gill Sans MT Ext Condensed Bold" charset="0"/>
                    <a:cs typeface="Gill Sans MT Ext Condensed Bold" charset="0"/>
                  </a:rPr>
                  <a:t>&amp; Wolf (</a:t>
                </a:r>
                <a:r>
                  <a:rPr lang="en-US" altLang="zh-CN" sz="2400" dirty="0" smtClean="0">
                    <a:ea typeface="Gill Sans MT Ext Condensed Bold" charset="0"/>
                    <a:cs typeface="Gill Sans MT Ext Condensed Bold" charset="0"/>
                  </a:rPr>
                  <a:t>2002) </a:t>
                </a:r>
                <a:r>
                  <a:rPr kumimoji="1" lang="en-US" altLang="zh-CN" sz="2400" dirty="0" smtClean="0">
                    <a:ea typeface="Times" charset="0"/>
                    <a:cs typeface="Times" charset="0"/>
                  </a:rPr>
                  <a:t>to </a:t>
                </a:r>
                <a:r>
                  <a:rPr kumimoji="1" lang="en-US" altLang="zh-CN" sz="2400" dirty="0">
                    <a:ea typeface="Times" charset="0"/>
                    <a:cs typeface="Times" charset="0"/>
                  </a:rPr>
                  <a:t>get the optimal shrinkage parameter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𝛿</m:t>
                    </m:r>
                  </m:oMath>
                </a14:m>
                <a:r>
                  <a:rPr kumimoji="1" lang="en-US" altLang="zh-CN" sz="2400" dirty="0" smtClean="0">
                    <a:ea typeface="Times" charset="0"/>
                    <a:cs typeface="Times" charset="0"/>
                  </a:rPr>
                  <a:t>.</a:t>
                </a:r>
                <a:endParaRPr kumimoji="1" lang="en-US" altLang="zh-CN" sz="2400" dirty="0">
                  <a:ea typeface="Times" charset="0"/>
                  <a:cs typeface="Times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Estimate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covariance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matrix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dirty="0">
                        <a:ea typeface="Times" charset="0"/>
                        <a:cs typeface="Times" charset="0"/>
                      </a:rPr>
                      <m:t>as</m:t>
                    </m:r>
                    <m:r>
                      <a:rPr kumimoji="1" lang="en-US" altLang="zh-CN" sz="2400" b="0" i="1" dirty="0" smtClean="0">
                        <a:latin typeface="Cambria Math" charset="0"/>
                        <a:ea typeface="Times" charset="0"/>
                        <a:cs typeface="Times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accPr>
                      <m:e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𝑆</m:t>
                        </m:r>
                      </m:e>
                    </m:acc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𝛿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𝐹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1−</m:t>
                        </m:r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𝛿</m:t>
                        </m:r>
                      </m:e>
                    </m:d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𝑆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, </m:t>
                    </m:r>
                  </m:oMath>
                </a14:m>
                <a:r>
                  <a:rPr kumimoji="1" lang="en-US" altLang="zh-CN" sz="2400" dirty="0">
                    <a:ea typeface="Times" charset="0"/>
                    <a:cs typeface="Times" charset="0"/>
                  </a:rPr>
                  <a:t>S is the sample covariance </a:t>
                </a:r>
                <a:r>
                  <a:rPr kumimoji="1" lang="en-US" altLang="zh-CN" sz="2400" dirty="0" smtClean="0">
                    <a:ea typeface="Times" charset="0"/>
                    <a:cs typeface="Times" charset="0"/>
                  </a:rPr>
                  <a:t>matrix</a:t>
                </a:r>
                <a:endParaRPr lang="en-US" altLang="zh-CN" sz="2400" dirty="0" smtClean="0">
                  <a:ea typeface="Gill Sans MT Ext Condensed Bold" charset="0"/>
                  <a:cs typeface="Gill Sans MT Ext Condensed Bold" charset="0"/>
                </a:endParaRPr>
              </a:p>
              <a:p>
                <a:r>
                  <a:rPr kumimoji="1" lang="en-US" altLang="zh-CN" sz="2400" dirty="0" smtClean="0">
                    <a:ea typeface="Gill Sans MT Ext Condensed Bold" charset="0"/>
                    <a:cs typeface="Gill Sans MT Ext Condensed Bold" charset="0"/>
                  </a:rPr>
                  <a:t>Instead of using PCA, use Dynamic CAPM and </a:t>
                </a:r>
                <a:r>
                  <a:rPr kumimoji="1" lang="en-US" altLang="zh-CN" sz="2400" dirty="0" err="1" smtClean="0">
                    <a:ea typeface="Gill Sans MT Ext Condensed Bold" charset="0"/>
                    <a:cs typeface="Gill Sans MT Ext Condensed Bold" charset="0"/>
                  </a:rPr>
                  <a:t>Kalman</a:t>
                </a:r>
                <a:r>
                  <a:rPr kumimoji="1" lang="en-US" altLang="zh-CN" sz="2400" dirty="0" smtClean="0">
                    <a:ea typeface="Gill Sans MT Ext Condensed Bold" charset="0"/>
                    <a:cs typeface="Gill Sans MT Ext Condensed Bold" charset="0"/>
                  </a:rPr>
                  <a:t>-Filter to estimate matrix F.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𝐹</m:t>
                    </m:r>
                    <m:r>
                      <a:rPr lang="en-US" altLang="zh-CN" sz="2400" i="1">
                        <a:latin typeface="Cambria Math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l-GR" altLang="zh-CN" sz="2400" i="1">
                            <a:latin typeface="Cambria Math" charset="0"/>
                          </a:rPr>
                          <m:t>𝛴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𝛽</m:t>
                        </m:r>
                      </m:e>
                    </m:acc>
                    <m:sSup>
                      <m:sSup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𝑉</m:t>
                        </m:r>
                      </m:e>
                    </m:acc>
                  </m:oMath>
                </a14:m>
                <a:endParaRPr kumimoji="1" lang="en-US" altLang="zh-CN" sz="2400" dirty="0" smtClean="0">
                  <a:ea typeface="Gill Sans MT Ext Condensed Bold" charset="0"/>
                  <a:cs typeface="Gill Sans MT Ext Condensed Bold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𝑔𝑙𝑜𝑏𝑎𝑙𝑀𝑉𝑃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= 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zh-CN" sz="2400" i="1">
                                <a:latin typeface="Cambria Math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Times" charset="0"/>
                                <a:cs typeface="Times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1/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𝐶</m:t>
                    </m:r>
                  </m:oMath>
                </a14:m>
                <a:r>
                  <a:rPr kumimoji="1" lang="en-US" altLang="zh-CN" sz="2400" dirty="0">
                    <a:ea typeface="Times" charset="0"/>
                    <a:cs typeface="Times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𝐶</m:t>
                    </m:r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1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zh-CN" sz="2400" i="1">
                                <a:latin typeface="Cambria Math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Times" charset="0"/>
                                <a:cs typeface="Times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i="1">
                            <a:latin typeface="Cambria Math" charset="0"/>
                            <a:ea typeface="Times" charset="0"/>
                            <a:cs typeface="Times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i="1">
                        <a:latin typeface="Cambria Math" charset="0"/>
                        <a:ea typeface="Times" charset="0"/>
                        <a:cs typeface="Times" charset="0"/>
                      </a:rPr>
                      <m:t>1</m:t>
                    </m:r>
                  </m:oMath>
                </a14:m>
                <a:endParaRPr kumimoji="1" lang="en-US" altLang="zh-CN" sz="2400" dirty="0">
                  <a:ea typeface="Times" charset="0"/>
                  <a:cs typeface="Times" charset="0"/>
                </a:endParaRPr>
              </a:p>
              <a:p>
                <a:endParaRPr kumimoji="1" lang="zh-CN" altLang="en-US" sz="2400" dirty="0">
                  <a:ea typeface="Gill Sans MT Ext Condensed Bold" charset="0"/>
                  <a:cs typeface="Gill Sans MT Ext Condensed Bold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 t="-2750" r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5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Estimate Matrix F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charset="0"/>
                      </a:rPr>
                      <m:t>𝐹</m:t>
                    </m:r>
                    <m:r>
                      <a:rPr lang="en-US" altLang="zh-CN" sz="240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l-GR" altLang="zh-CN" sz="2400" i="1">
                            <a:latin typeface="Cambria Math" charset="0"/>
                          </a:rPr>
                          <m:t>𝛴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</m:acc>
                    <m:sSup>
                      <m:sSup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𝑉</m:t>
                        </m:r>
                      </m:e>
                    </m:acc>
                  </m:oMath>
                </a14:m>
                <a:endParaRPr lang="en-US" altLang="zh-CN" sz="240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0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kumimoji="1" lang="en-US" altLang="zh-CN" sz="2400" dirty="0" smtClean="0"/>
                  <a:t> estimated from Dynamic CAPM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𝛴</m:t>
                        </m:r>
                      </m:e>
                    </m:acc>
                  </m:oMath>
                </a14:m>
                <a:r>
                  <a:rPr kumimoji="1" lang="en-US" altLang="zh-CN" sz="2400" dirty="0" smtClean="0"/>
                  <a:t>: </a:t>
                </a:r>
                <a:r>
                  <a:rPr lang="en-US" altLang="zh-CN" sz="2400" dirty="0" smtClean="0"/>
                  <a:t>variance </a:t>
                </a:r>
                <a:r>
                  <a:rPr lang="en-US" altLang="zh-CN" sz="2400" dirty="0"/>
                  <a:t>of S&amp;P 500.</a:t>
                </a:r>
                <a:r>
                  <a:rPr lang="zh-CN" altLang="zh-CN" sz="2400" dirty="0"/>
                  <a:t> </a:t>
                </a:r>
                <a:endParaRPr kumimoji="1" lang="en-US" altLang="zh-CN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kumimoji="1" lang="en-US" altLang="zh-CN" sz="2400" dirty="0" smtClean="0">
                    <a:ea typeface="Gill Sans MT Ext Condensed Bold" charset="0"/>
                    <a:cs typeface="Gill Sans MT Ext Condensed Bold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𝑑𝑖𝑎𝑔</m:t>
                    </m:r>
                    <m:d>
                      <m:d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2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𝑐𝑜𝑣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zh-CN" altLang="zh-CN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charset="0"/>
                                      </a:rPr>
                                      <m:t>𝑡𝑖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zh-CN" sz="2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charset="0"/>
                                          </a:rPr>
                                          <m:t>𝑡𝑖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i="1">
                                    <a:latin typeface="Cambria Math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charset="0"/>
                                          </a:rPr>
                                          <m:t>𝑡𝑖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charset="0"/>
                                      </a:rPr>
                                      <m:t>𝑀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CN" altLang="zh-CN" sz="2400" dirty="0">
                    <a:effectLst/>
                  </a:rPr>
                  <a:t> </a:t>
                </a:r>
                <a:endParaRPr kumimoji="1" lang="en-US" altLang="zh-CN" sz="2400" dirty="0">
                  <a:ea typeface="Gill Sans MT Ext Condensed Bold" charset="0"/>
                  <a:cs typeface="Gill Sans MT Ext Condensed Bold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𝛽</m:t>
                        </m:r>
                      </m:e>
                    </m:ac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97" y="2906738"/>
            <a:ext cx="6820377" cy="75957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997" y="3666316"/>
            <a:ext cx="3811242" cy="4217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55232" y="238225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Model: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790868" y="4357905"/>
            <a:ext cx="267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Recursive Formulas: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41" y="4847692"/>
            <a:ext cx="444500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32" y="5495392"/>
            <a:ext cx="6807200" cy="128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63395" y="6143092"/>
                <a:ext cx="1252074" cy="594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kumimoji="1"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dirty="0" smtClean="0">
                    <a:solidFill>
                      <a:srgbClr val="FF0000"/>
                    </a:solidFill>
                    <a:sym typeface="Wingdings"/>
                  </a:rPr>
                  <a:t></a:t>
                </a:r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95" y="6143092"/>
                <a:ext cx="1252074" cy="594650"/>
              </a:xfrm>
              <a:prstGeom prst="rect">
                <a:avLst/>
              </a:prstGeom>
              <a:blipFill rotWithShape="0">
                <a:blip r:embed="rId7"/>
                <a:stretch>
                  <a:fillRect t="-7216" r="-8780" b="-21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41" y="4849995"/>
            <a:ext cx="3625154" cy="44719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00741" y="5297193"/>
            <a:ext cx="2361691" cy="396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498239" y="3666316"/>
                <a:ext cx="206011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For simplicity,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=0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239" y="3666316"/>
                <a:ext cx="2060116" cy="391582"/>
              </a:xfrm>
              <a:prstGeom prst="rect">
                <a:avLst/>
              </a:prstGeom>
              <a:blipFill rotWithShape="0">
                <a:blip r:embed="rId9"/>
                <a:stretch>
                  <a:fillRect l="-2663" t="-7692" r="-1479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332</TotalTime>
  <Words>1051</Words>
  <Application>Microsoft Macintosh PowerPoint</Application>
  <PresentationFormat>宽屏</PresentationFormat>
  <Paragraphs>96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Cambria Math</vt:lpstr>
      <vt:lpstr>DengXian</vt:lpstr>
      <vt:lpstr>Gill Sans MT</vt:lpstr>
      <vt:lpstr>Gill Sans MT Ext Condensed Bold</vt:lpstr>
      <vt:lpstr>Mangal</vt:lpstr>
      <vt:lpstr>Times</vt:lpstr>
      <vt:lpstr>Wingdings</vt:lpstr>
      <vt:lpstr>华文中宋</vt:lpstr>
      <vt:lpstr>Arial</vt:lpstr>
      <vt:lpstr>包裹</vt:lpstr>
      <vt:lpstr>Final project</vt:lpstr>
      <vt:lpstr>Lessons from midterm</vt:lpstr>
      <vt:lpstr>Lessons from midterm</vt:lpstr>
      <vt:lpstr>Data cleaning</vt:lpstr>
      <vt:lpstr>Stock Selection—Rolling window 1 </vt:lpstr>
      <vt:lpstr>Stock Selection—Rolling window 2 and beyond</vt:lpstr>
      <vt:lpstr>Portfolio Optimization</vt:lpstr>
      <vt:lpstr>Estimate Matrix F</vt:lpstr>
      <vt:lpstr>Estimate β ̂</vt:lpstr>
      <vt:lpstr>Estimate β ̂</vt:lpstr>
      <vt:lpstr>Portfolio Optimization</vt:lpstr>
      <vt:lpstr>PowerPoint 演示文稿</vt:lpstr>
      <vt:lpstr>PowerPoint 演示文稿</vt:lpstr>
      <vt:lpstr>Annualized Final Statistics</vt:lpstr>
      <vt:lpstr>Pros</vt:lpstr>
      <vt:lpstr>Cons</vt:lpstr>
      <vt:lpstr>Sensitivities to h</vt:lpstr>
      <vt:lpstr>Sensitivities to M</vt:lpstr>
      <vt:lpstr>PowerPoint 演示文稿</vt:lpstr>
      <vt:lpstr>Sensitivities to M</vt:lpstr>
      <vt:lpstr>Possible Improvements and Conclusions</vt:lpstr>
      <vt:lpstr>Thanks!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Guo Yifei</dc:creator>
  <cp:lastModifiedBy>Guo Yifei</cp:lastModifiedBy>
  <cp:revision>154</cp:revision>
  <dcterms:created xsi:type="dcterms:W3CDTF">2019-06-30T01:39:27Z</dcterms:created>
  <dcterms:modified xsi:type="dcterms:W3CDTF">2019-07-01T04:38:25Z</dcterms:modified>
</cp:coreProperties>
</file>