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32918400" cy="43891200"/>
  <p:notesSz cx="6794500" cy="9931400"/>
  <p:defaultTextStyle>
    <a:defPPr>
      <a:defRPr lang="en-US"/>
    </a:defPPr>
    <a:lvl1pPr marL="0" algn="l" defTabSz="2407210" rtl="0" eaLnBrk="1" latinLnBrk="0" hangingPunct="1">
      <a:defRPr sz="4738" kern="1200">
        <a:solidFill>
          <a:schemeClr val="tx1"/>
        </a:solidFill>
        <a:latin typeface="+mn-lt"/>
        <a:ea typeface="+mn-ea"/>
        <a:cs typeface="+mn-cs"/>
      </a:defRPr>
    </a:lvl1pPr>
    <a:lvl2pPr marL="1203605" algn="l" defTabSz="2407210" rtl="0" eaLnBrk="1" latinLnBrk="0" hangingPunct="1">
      <a:defRPr sz="4738" kern="1200">
        <a:solidFill>
          <a:schemeClr val="tx1"/>
        </a:solidFill>
        <a:latin typeface="+mn-lt"/>
        <a:ea typeface="+mn-ea"/>
        <a:cs typeface="+mn-cs"/>
      </a:defRPr>
    </a:lvl2pPr>
    <a:lvl3pPr marL="2407210" algn="l" defTabSz="2407210" rtl="0" eaLnBrk="1" latinLnBrk="0" hangingPunct="1">
      <a:defRPr sz="4738" kern="1200">
        <a:solidFill>
          <a:schemeClr val="tx1"/>
        </a:solidFill>
        <a:latin typeface="+mn-lt"/>
        <a:ea typeface="+mn-ea"/>
        <a:cs typeface="+mn-cs"/>
      </a:defRPr>
    </a:lvl3pPr>
    <a:lvl4pPr marL="3610816" algn="l" defTabSz="2407210" rtl="0" eaLnBrk="1" latinLnBrk="0" hangingPunct="1">
      <a:defRPr sz="4738" kern="1200">
        <a:solidFill>
          <a:schemeClr val="tx1"/>
        </a:solidFill>
        <a:latin typeface="+mn-lt"/>
        <a:ea typeface="+mn-ea"/>
        <a:cs typeface="+mn-cs"/>
      </a:defRPr>
    </a:lvl4pPr>
    <a:lvl5pPr marL="4814420" algn="l" defTabSz="2407210" rtl="0" eaLnBrk="1" latinLnBrk="0" hangingPunct="1">
      <a:defRPr sz="4738" kern="1200">
        <a:solidFill>
          <a:schemeClr val="tx1"/>
        </a:solidFill>
        <a:latin typeface="+mn-lt"/>
        <a:ea typeface="+mn-ea"/>
        <a:cs typeface="+mn-cs"/>
      </a:defRPr>
    </a:lvl5pPr>
    <a:lvl6pPr marL="6018025" algn="l" defTabSz="2407210" rtl="0" eaLnBrk="1" latinLnBrk="0" hangingPunct="1">
      <a:defRPr sz="4738" kern="1200">
        <a:solidFill>
          <a:schemeClr val="tx1"/>
        </a:solidFill>
        <a:latin typeface="+mn-lt"/>
        <a:ea typeface="+mn-ea"/>
        <a:cs typeface="+mn-cs"/>
      </a:defRPr>
    </a:lvl6pPr>
    <a:lvl7pPr marL="7221630" algn="l" defTabSz="2407210" rtl="0" eaLnBrk="1" latinLnBrk="0" hangingPunct="1">
      <a:defRPr sz="4738" kern="1200">
        <a:solidFill>
          <a:schemeClr val="tx1"/>
        </a:solidFill>
        <a:latin typeface="+mn-lt"/>
        <a:ea typeface="+mn-ea"/>
        <a:cs typeface="+mn-cs"/>
      </a:defRPr>
    </a:lvl7pPr>
    <a:lvl8pPr marL="8425236" algn="l" defTabSz="2407210" rtl="0" eaLnBrk="1" latinLnBrk="0" hangingPunct="1">
      <a:defRPr sz="4738" kern="1200">
        <a:solidFill>
          <a:schemeClr val="tx1"/>
        </a:solidFill>
        <a:latin typeface="+mn-lt"/>
        <a:ea typeface="+mn-ea"/>
        <a:cs typeface="+mn-cs"/>
      </a:defRPr>
    </a:lvl8pPr>
    <a:lvl9pPr marL="9628841" algn="l" defTabSz="2407210" rtl="0" eaLnBrk="1" latinLnBrk="0" hangingPunct="1">
      <a:defRPr sz="4738"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E0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016" autoAdjust="0"/>
    <p:restoredTop sz="94660"/>
  </p:normalViewPr>
  <p:slideViewPr>
    <p:cSldViewPr snapToGrid="0">
      <p:cViewPr varScale="1">
        <p:scale>
          <a:sx n="19" d="100"/>
          <a:sy n="19" d="100"/>
        </p:scale>
        <p:origin x="-3552" y="-128"/>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3053044"/>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AC0FB6-6430-419A-8022-D615866266F9}"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285786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AC0FB6-6430-419A-8022-D615866266F9}"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107928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1"/>
            <a:ext cx="709803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336801"/>
            <a:ext cx="20882610"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AC0FB6-6430-419A-8022-D615866266F9}"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219433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AC0FB6-6430-419A-8022-D615866266F9}"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27776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5"/>
            <a:ext cx="28392120" cy="1825751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9372575"/>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AC0FB6-6430-419A-8022-D615866266F9}" type="datetimeFigureOut">
              <a:rPr lang="en-US" smtClean="0"/>
              <a:t>10/21/15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29085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1684001"/>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1684001"/>
            <a:ext cx="1399032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AC0FB6-6430-419A-8022-D615866266F9}"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262884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2"/>
            <a:ext cx="2839212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10759444"/>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267431" y="16032481"/>
            <a:ext cx="13926024"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10759444"/>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6664942" y="16032481"/>
            <a:ext cx="13994608"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AC0FB6-6430-419A-8022-D615866266F9}" type="datetimeFigureOut">
              <a:rPr lang="en-US" smtClean="0"/>
              <a:t>10/21/15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325905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AC0FB6-6430-419A-8022-D615866266F9}" type="datetimeFigureOut">
              <a:rPr lang="en-US" smtClean="0"/>
              <a:t>10/21/15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112496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C0FB6-6430-419A-8022-D615866266F9}" type="datetimeFigureOut">
              <a:rPr lang="en-US" smtClean="0"/>
              <a:t>10/21/15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267201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1" y="2926080"/>
            <a:ext cx="10617041" cy="1024128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6319531"/>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31" y="13167361"/>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AC0FB6-6430-419A-8022-D615866266F9}"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164917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1" y="2926080"/>
            <a:ext cx="10617041" cy="1024128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6319531"/>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Click icon to add picture</a:t>
            </a:r>
            <a:endParaRPr lang="en-US" dirty="0"/>
          </a:p>
        </p:txBody>
      </p:sp>
      <p:sp>
        <p:nvSpPr>
          <p:cNvPr id="4" name="Text Placeholder 3"/>
          <p:cNvSpPr>
            <a:spLocks noGrp="1"/>
          </p:cNvSpPr>
          <p:nvPr>
            <p:ph type="body" sz="half" idx="2"/>
          </p:nvPr>
        </p:nvSpPr>
        <p:spPr>
          <a:xfrm>
            <a:off x="2267431" y="13167361"/>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AC0FB6-6430-419A-8022-D615866266F9}" type="datetimeFigureOut">
              <a:rPr lang="en-US" smtClean="0"/>
              <a:t>10/21/15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862F4-212A-4357-AD6C-4A123FBC9803}" type="slidenum">
              <a:rPr lang="en-US" smtClean="0"/>
              <a:t>‹#›</a:t>
            </a:fld>
            <a:endParaRPr lang="en-US"/>
          </a:p>
        </p:txBody>
      </p:sp>
    </p:spTree>
    <p:extLst>
      <p:ext uri="{BB962C8B-B14F-4D97-AF65-F5344CB8AC3E}">
        <p14:creationId xmlns:p14="http://schemas.microsoft.com/office/powerpoint/2010/main" val="1213451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2"/>
            <a:ext cx="2839212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1684001"/>
            <a:ext cx="2839212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40680651"/>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17AC0FB6-6430-419A-8022-D615866266F9}" type="datetimeFigureOut">
              <a:rPr lang="en-US" smtClean="0"/>
              <a:t>10/21/15</a:t>
            </a:fld>
            <a:endParaRPr lang="en-US"/>
          </a:p>
        </p:txBody>
      </p:sp>
      <p:sp>
        <p:nvSpPr>
          <p:cNvPr id="5" name="Footer Placeholder 4"/>
          <p:cNvSpPr>
            <a:spLocks noGrp="1"/>
          </p:cNvSpPr>
          <p:nvPr>
            <p:ph type="ftr" sz="quarter" idx="3"/>
          </p:nvPr>
        </p:nvSpPr>
        <p:spPr>
          <a:xfrm>
            <a:off x="10904220" y="40680651"/>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1"/>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990862F4-212A-4357-AD6C-4A123FBC9803}" type="slidenum">
              <a:rPr lang="en-US" smtClean="0"/>
              <a:t>‹#›</a:t>
            </a:fld>
            <a:endParaRPr lang="en-US"/>
          </a:p>
        </p:txBody>
      </p:sp>
    </p:spTree>
    <p:extLst>
      <p:ext uri="{BB962C8B-B14F-4D97-AF65-F5344CB8AC3E}">
        <p14:creationId xmlns:p14="http://schemas.microsoft.com/office/powerpoint/2010/main" val="14120535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image" Target="../media/image11.emf"/><Relationship Id="rId13" Type="http://schemas.openxmlformats.org/officeDocument/2006/relationships/image" Target="../media/image12.jp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emf"/><Relationship Id="rId9" Type="http://schemas.openxmlformats.org/officeDocument/2006/relationships/image" Target="../media/image8.emf"/><Relationship Id="rId10"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0" y="0"/>
            <a:ext cx="32991804" cy="2743439"/>
          </a:xfrm>
          <a:prstGeom prst="rect">
            <a:avLst/>
          </a:prstGeom>
          <a:effectLst>
            <a:outerShdw blurRad="50800" dist="38100" dir="5400000" algn="t" rotWithShape="0">
              <a:prstClr val="black">
                <a:alpha val="40000"/>
              </a:prstClr>
            </a:outerShdw>
          </a:effectLst>
        </p:spPr>
      </p:pic>
      <p:sp>
        <p:nvSpPr>
          <p:cNvPr id="14" name="Rectangle 13"/>
          <p:cNvSpPr/>
          <p:nvPr/>
        </p:nvSpPr>
        <p:spPr>
          <a:xfrm>
            <a:off x="618079" y="635034"/>
            <a:ext cx="24738772" cy="1323439"/>
          </a:xfrm>
          <a:prstGeom prst="rect">
            <a:avLst/>
          </a:prstGeom>
        </p:spPr>
        <p:txBody>
          <a:bodyPr wrap="square">
            <a:spAutoFit/>
          </a:bodyPr>
          <a:lstStyle/>
          <a:p>
            <a:r>
              <a:rPr lang="en-US" sz="8000" dirty="0" smtClean="0">
                <a:solidFill>
                  <a:schemeClr val="bg1"/>
                </a:solidFill>
                <a:latin typeface="Franklin Gothic Demi" panose="020B0703020102020204" pitchFamily="34" charset="0"/>
                <a:ea typeface="Verdana" panose="020B0604030504040204" pitchFamily="34" charset="0"/>
                <a:cs typeface="Verdana" panose="020B0604030504040204" pitchFamily="34" charset="0"/>
              </a:rPr>
              <a:t>Characterizing TCR γδ T cells in tissues and disease</a:t>
            </a:r>
          </a:p>
        </p:txBody>
      </p:sp>
      <p:sp>
        <p:nvSpPr>
          <p:cNvPr id="5" name="Rectangle 4"/>
          <p:cNvSpPr/>
          <p:nvPr/>
        </p:nvSpPr>
        <p:spPr>
          <a:xfrm>
            <a:off x="-211652" y="2774161"/>
            <a:ext cx="31695343" cy="707886"/>
          </a:xfrm>
          <a:prstGeom prst="rect">
            <a:avLst/>
          </a:prstGeom>
        </p:spPr>
        <p:txBody>
          <a:bodyPr wrap="square">
            <a:spAutoFit/>
          </a:bodyPr>
          <a:lstStyle/>
          <a:p>
            <a:pPr algn="ctr"/>
            <a:r>
              <a:rPr lang="en-US" sz="4000" b="1" dirty="0">
                <a:latin typeface="Halventica"/>
                <a:cs typeface="Halventica"/>
              </a:rPr>
              <a:t>Mayassi </a:t>
            </a:r>
            <a:r>
              <a:rPr lang="en-US" sz="4000" b="1" dirty="0" smtClean="0">
                <a:latin typeface="Halventica"/>
                <a:cs typeface="Halventica"/>
              </a:rPr>
              <a:t>T</a:t>
            </a:r>
            <a:r>
              <a:rPr lang="en-US" sz="4000" b="1" baseline="30000" dirty="0" smtClean="0">
                <a:latin typeface="Halventica"/>
                <a:cs typeface="Halventica"/>
              </a:rPr>
              <a:t>1</a:t>
            </a:r>
            <a:r>
              <a:rPr lang="en-US" sz="4000" b="1" dirty="0" smtClean="0">
                <a:latin typeface="Halventica"/>
                <a:cs typeface="Halventica"/>
              </a:rPr>
              <a:t>, </a:t>
            </a:r>
            <a:r>
              <a:rPr lang="en-US" sz="4000" b="1" dirty="0" err="1">
                <a:latin typeface="Halventica"/>
                <a:cs typeface="Halventica"/>
              </a:rPr>
              <a:t>Ladell</a:t>
            </a:r>
            <a:r>
              <a:rPr lang="en-US" sz="4000" b="1" dirty="0">
                <a:latin typeface="Halventica"/>
                <a:cs typeface="Halventica"/>
              </a:rPr>
              <a:t> </a:t>
            </a:r>
            <a:r>
              <a:rPr lang="en-US" sz="4000" b="1" dirty="0" smtClean="0">
                <a:latin typeface="Halventica"/>
                <a:cs typeface="Halventica"/>
              </a:rPr>
              <a:t>K</a:t>
            </a:r>
            <a:r>
              <a:rPr lang="en-US" sz="4000" b="1" baseline="30000" dirty="0" smtClean="0">
                <a:latin typeface="Halventica"/>
                <a:cs typeface="Halventica"/>
              </a:rPr>
              <a:t>2</a:t>
            </a:r>
            <a:r>
              <a:rPr lang="en-US" sz="4000" b="1" dirty="0" smtClean="0">
                <a:latin typeface="Halventica"/>
                <a:cs typeface="Halventica"/>
              </a:rPr>
              <a:t>, </a:t>
            </a:r>
            <a:r>
              <a:rPr lang="en-US" sz="4000" b="1" dirty="0" err="1">
                <a:latin typeface="Halventica"/>
                <a:cs typeface="Halventica"/>
              </a:rPr>
              <a:t>Gudjonson</a:t>
            </a:r>
            <a:r>
              <a:rPr lang="en-US" sz="4000" b="1" dirty="0">
                <a:latin typeface="Halventica"/>
                <a:cs typeface="Halventica"/>
              </a:rPr>
              <a:t> </a:t>
            </a:r>
            <a:r>
              <a:rPr lang="en-US" sz="4000" b="1" dirty="0" smtClean="0">
                <a:latin typeface="Halventica"/>
                <a:cs typeface="Halventica"/>
              </a:rPr>
              <a:t>H</a:t>
            </a:r>
            <a:r>
              <a:rPr lang="en-US" sz="4000" b="1" baseline="30000" dirty="0" smtClean="0">
                <a:latin typeface="Halventica"/>
                <a:cs typeface="Halventica"/>
              </a:rPr>
              <a:t>1</a:t>
            </a:r>
            <a:r>
              <a:rPr lang="en-US" sz="4000" b="1" dirty="0" smtClean="0">
                <a:latin typeface="Halventica"/>
                <a:cs typeface="Halventica"/>
              </a:rPr>
              <a:t>, </a:t>
            </a:r>
            <a:r>
              <a:rPr lang="en-US" sz="4000" b="1" dirty="0" err="1">
                <a:latin typeface="Halventica"/>
                <a:cs typeface="Halventica"/>
              </a:rPr>
              <a:t>Ciszewski</a:t>
            </a:r>
            <a:r>
              <a:rPr lang="en-US" sz="4000" b="1" dirty="0">
                <a:latin typeface="Halventica"/>
                <a:cs typeface="Halventica"/>
              </a:rPr>
              <a:t> </a:t>
            </a:r>
            <a:r>
              <a:rPr lang="en-US" sz="4000" b="1" dirty="0" smtClean="0">
                <a:latin typeface="Halventica"/>
                <a:cs typeface="Halventica"/>
              </a:rPr>
              <a:t>C</a:t>
            </a:r>
            <a:r>
              <a:rPr lang="en-US" sz="4000" b="1" baseline="30000" dirty="0" smtClean="0">
                <a:latin typeface="Halventica"/>
                <a:cs typeface="Halventica"/>
              </a:rPr>
              <a:t>1</a:t>
            </a:r>
            <a:r>
              <a:rPr lang="en-US" sz="4000" b="1" dirty="0" smtClean="0">
                <a:latin typeface="Halventica"/>
                <a:cs typeface="Halventica"/>
              </a:rPr>
              <a:t>, </a:t>
            </a:r>
            <a:r>
              <a:rPr lang="en-US" sz="4000" b="1" dirty="0">
                <a:latin typeface="Halventica"/>
                <a:cs typeface="Halventica"/>
              </a:rPr>
              <a:t>McLaren </a:t>
            </a:r>
            <a:r>
              <a:rPr lang="en-US" sz="4000" b="1" dirty="0" smtClean="0">
                <a:latin typeface="Halventica"/>
                <a:cs typeface="Halventica"/>
              </a:rPr>
              <a:t>J</a:t>
            </a:r>
            <a:r>
              <a:rPr lang="en-US" sz="4000" b="1" baseline="30000" dirty="0" smtClean="0">
                <a:latin typeface="Halventica"/>
                <a:cs typeface="Halventica"/>
              </a:rPr>
              <a:t>1</a:t>
            </a:r>
            <a:r>
              <a:rPr lang="en-US" sz="4000" b="1" dirty="0" smtClean="0">
                <a:latin typeface="Halventica"/>
                <a:cs typeface="Halventica"/>
              </a:rPr>
              <a:t>, </a:t>
            </a:r>
            <a:r>
              <a:rPr lang="en-US" sz="4000" b="1" dirty="0" err="1">
                <a:latin typeface="Halventica"/>
                <a:cs typeface="Halventica"/>
              </a:rPr>
              <a:t>Lesko</a:t>
            </a:r>
            <a:r>
              <a:rPr lang="en-US" sz="4000" b="1" dirty="0">
                <a:latin typeface="Halventica"/>
                <a:cs typeface="Halventica"/>
              </a:rPr>
              <a:t> </a:t>
            </a:r>
            <a:r>
              <a:rPr lang="en-US" sz="4000" b="1" dirty="0" smtClean="0">
                <a:latin typeface="Halventica"/>
                <a:cs typeface="Halventica"/>
              </a:rPr>
              <a:t>K</a:t>
            </a:r>
            <a:r>
              <a:rPr lang="en-US" sz="4000" b="1" baseline="30000" dirty="0" smtClean="0">
                <a:latin typeface="Halventica"/>
                <a:cs typeface="Halventica"/>
              </a:rPr>
              <a:t>1</a:t>
            </a:r>
            <a:r>
              <a:rPr lang="en-US" sz="4000" b="1" dirty="0" smtClean="0">
                <a:latin typeface="Halventica"/>
                <a:cs typeface="Halventica"/>
              </a:rPr>
              <a:t>, </a:t>
            </a:r>
            <a:r>
              <a:rPr lang="en-US" sz="4000" b="1" dirty="0">
                <a:latin typeface="Halventica"/>
                <a:cs typeface="Halventica"/>
              </a:rPr>
              <a:t>Lawrence </a:t>
            </a:r>
            <a:r>
              <a:rPr lang="en-US" sz="4000" b="1" dirty="0" smtClean="0">
                <a:latin typeface="Halventica"/>
                <a:cs typeface="Halventica"/>
              </a:rPr>
              <a:t>I</a:t>
            </a:r>
            <a:r>
              <a:rPr lang="en-US" sz="4000" b="1" baseline="30000" dirty="0" smtClean="0">
                <a:latin typeface="Halventica"/>
                <a:cs typeface="Halventica"/>
              </a:rPr>
              <a:t>1</a:t>
            </a:r>
            <a:r>
              <a:rPr lang="en-US" sz="4000" b="1" dirty="0" smtClean="0">
                <a:latin typeface="Halventica"/>
                <a:cs typeface="Halventica"/>
              </a:rPr>
              <a:t>, </a:t>
            </a:r>
            <a:r>
              <a:rPr lang="en-US" sz="4000" b="1" dirty="0" err="1">
                <a:latin typeface="Halventica"/>
                <a:cs typeface="Halventica"/>
              </a:rPr>
              <a:t>Sayegh</a:t>
            </a:r>
            <a:r>
              <a:rPr lang="en-US" sz="4000" b="1" dirty="0">
                <a:latin typeface="Halventica"/>
                <a:cs typeface="Halventica"/>
              </a:rPr>
              <a:t> </a:t>
            </a:r>
            <a:r>
              <a:rPr lang="en-US" sz="4000" b="1" dirty="0" smtClean="0">
                <a:latin typeface="Halventica"/>
                <a:cs typeface="Halventica"/>
              </a:rPr>
              <a:t>H</a:t>
            </a:r>
            <a:r>
              <a:rPr lang="en-US" sz="4000" b="1" baseline="30000" dirty="0" smtClean="0">
                <a:latin typeface="Halventica"/>
                <a:cs typeface="Halventica"/>
              </a:rPr>
              <a:t>1</a:t>
            </a:r>
            <a:r>
              <a:rPr lang="en-US" sz="4000" b="1" dirty="0" smtClean="0">
                <a:latin typeface="Halventica"/>
                <a:cs typeface="Halventica"/>
              </a:rPr>
              <a:t>, </a:t>
            </a:r>
            <a:r>
              <a:rPr lang="en-US" sz="4000" b="1" dirty="0">
                <a:latin typeface="Halventica"/>
                <a:cs typeface="Halventica"/>
              </a:rPr>
              <a:t>Dinner </a:t>
            </a:r>
            <a:r>
              <a:rPr lang="en-US" sz="4000" b="1" dirty="0" smtClean="0">
                <a:latin typeface="Halventica"/>
                <a:cs typeface="Halventica"/>
              </a:rPr>
              <a:t>A</a:t>
            </a:r>
            <a:r>
              <a:rPr lang="en-US" sz="4000" b="1" baseline="30000" dirty="0" smtClean="0">
                <a:latin typeface="Halventica"/>
                <a:cs typeface="Halventica"/>
              </a:rPr>
              <a:t>1</a:t>
            </a:r>
            <a:r>
              <a:rPr lang="en-US" sz="4000" b="1" dirty="0" smtClean="0">
                <a:latin typeface="Halventica"/>
                <a:cs typeface="Halventica"/>
              </a:rPr>
              <a:t>, </a:t>
            </a:r>
            <a:r>
              <a:rPr lang="en-US" sz="4000" b="1" dirty="0">
                <a:latin typeface="Halventica"/>
                <a:cs typeface="Halventica"/>
              </a:rPr>
              <a:t>Price </a:t>
            </a:r>
            <a:r>
              <a:rPr lang="en-US" sz="4000" b="1" dirty="0" smtClean="0">
                <a:latin typeface="Halventica"/>
                <a:cs typeface="Halventica"/>
              </a:rPr>
              <a:t>D</a:t>
            </a:r>
            <a:r>
              <a:rPr lang="en-US" sz="4000" b="1" baseline="30000" dirty="0">
                <a:latin typeface="Halventica"/>
                <a:cs typeface="Halventica"/>
              </a:rPr>
              <a:t>2</a:t>
            </a:r>
            <a:r>
              <a:rPr lang="en-US" sz="4000" b="1" dirty="0" smtClean="0">
                <a:latin typeface="Halventica"/>
                <a:cs typeface="Halventica"/>
              </a:rPr>
              <a:t>, Jabri B</a:t>
            </a:r>
            <a:r>
              <a:rPr lang="en-US" sz="4000" b="1" baseline="30000" dirty="0">
                <a:latin typeface="Halventica"/>
                <a:cs typeface="Halventica"/>
              </a:rPr>
              <a:t>1</a:t>
            </a:r>
            <a:endParaRPr lang="en-US" sz="4000" b="1" dirty="0">
              <a:latin typeface="Halventica"/>
              <a:cs typeface="Halventica"/>
            </a:endParaRPr>
          </a:p>
        </p:txBody>
      </p:sp>
      <p:sp>
        <p:nvSpPr>
          <p:cNvPr id="7" name="Rectangle 6"/>
          <p:cNvSpPr/>
          <p:nvPr/>
        </p:nvSpPr>
        <p:spPr>
          <a:xfrm>
            <a:off x="507979" y="4290297"/>
            <a:ext cx="12039622" cy="11194862"/>
          </a:xfrm>
          <a:prstGeom prst="rect">
            <a:avLst/>
          </a:prstGeom>
          <a:noFill/>
          <a:ln>
            <a:solidFill>
              <a:schemeClr val="tx1"/>
            </a:solidFill>
          </a:ln>
          <a:effectLst/>
        </p:spPr>
        <p:txBody>
          <a:bodyPr wrap="square">
            <a:spAutoFit/>
          </a:bodyPr>
          <a:lstStyle/>
          <a:p>
            <a:pPr algn="just">
              <a:lnSpc>
                <a:spcPct val="107000"/>
              </a:lnSpc>
              <a:spcAft>
                <a:spcPts val="800"/>
              </a:spcAft>
            </a:pPr>
            <a:r>
              <a:rPr lang="en-US" sz="4000" b="1" u="sng" dirty="0" smtClean="0">
                <a:solidFill>
                  <a:srgbClr val="6E0B0A"/>
                </a:solidFill>
                <a:latin typeface="Helvetica" panose="020B0604020202020204" pitchFamily="34" charset="0"/>
                <a:ea typeface="맑은 고딕" panose="020B0503020000020004" pitchFamily="50" charset="-127"/>
                <a:cs typeface="Helvetica" panose="020B0604020202020204" pitchFamily="34" charset="0"/>
              </a:rPr>
              <a:t>Abstract</a:t>
            </a:r>
          </a:p>
          <a:p>
            <a:pPr algn="just"/>
            <a:r>
              <a:rPr lang="en-US" sz="3200" dirty="0"/>
              <a:t>Gamma delta T cells are innate like lymphocytes that have been hypothesized to play a role in lymphoid stress surveillance. In this study, we investigate the hypothesis that the small intestinal microenvironment uniquely selects the repertoire and functional profile of TCR Vδ1 T cells under physiological and pathological conditions. To that end, we choose to use celiac disease (CD) as a model. In accordance with the literature, our data shows TCR γδ intraepithelial lymphocytes (TCR γδ IEL) are increased in frequency of CD3</a:t>
            </a:r>
            <a:r>
              <a:rPr lang="en-US" sz="3200" baseline="30000" dirty="0"/>
              <a:t>+</a:t>
            </a:r>
            <a:r>
              <a:rPr lang="en-US" sz="3200" dirty="0"/>
              <a:t> lymphocytes in the small intestine of patients with Active CD and treated CD (gluten free diet) when compared with controls. Our results indicate that the TCR repertoire of TCR Vδ1 IEL is unique when compared to PBL and overlap between individuals is dominated by the </a:t>
            </a:r>
            <a:r>
              <a:rPr lang="en-US" sz="3200" dirty="0" err="1"/>
              <a:t>γ</a:t>
            </a:r>
            <a:r>
              <a:rPr lang="en-US" sz="3200" dirty="0"/>
              <a:t> - chain. More specifically, we find Vγ4 is highly enriched in TCR Vδ1 IEL of controls when compared to CD patients suggesting a turnover in disease. Interestingly, only TCR Vδ1 IEL of Active CD patients have the capacity to produce IFN- </a:t>
            </a:r>
            <a:r>
              <a:rPr lang="en-US" sz="3200" dirty="0" err="1"/>
              <a:t>γ</a:t>
            </a:r>
            <a:r>
              <a:rPr lang="en-US" sz="3200" dirty="0"/>
              <a:t> when stimulated </a:t>
            </a:r>
            <a:r>
              <a:rPr lang="en-US" sz="3200" i="1" dirty="0"/>
              <a:t>ex vivo</a:t>
            </a:r>
            <a:r>
              <a:rPr lang="en-US" sz="3200" dirty="0"/>
              <a:t>. Therefore, we believe the intestinal microenvironment selects for a unique TCR Vδ1 IEL repertoire and imprints a unique functional profile on TCR Vδ1 IEL under different tissue states. Alterations to this repertoire and core program may give insights into the role of these cells in homeostasis and disease.  </a:t>
            </a:r>
          </a:p>
        </p:txBody>
      </p:sp>
      <p:sp>
        <p:nvSpPr>
          <p:cNvPr id="52" name="Rectangle 51"/>
          <p:cNvSpPr/>
          <p:nvPr/>
        </p:nvSpPr>
        <p:spPr>
          <a:xfrm>
            <a:off x="13314847" y="4290297"/>
            <a:ext cx="14630400" cy="743793"/>
          </a:xfrm>
          <a:prstGeom prst="rect">
            <a:avLst/>
          </a:prstGeom>
        </p:spPr>
        <p:txBody>
          <a:bodyPr wrap="square">
            <a:spAutoFit/>
          </a:bodyPr>
          <a:lstStyle/>
          <a:p>
            <a:pPr algn="just">
              <a:lnSpc>
                <a:spcPct val="107000"/>
              </a:lnSpc>
              <a:spcAft>
                <a:spcPts val="800"/>
              </a:spcAft>
            </a:pPr>
            <a:r>
              <a:rPr lang="en-US" sz="4000" b="1" u="sng" dirty="0" smtClean="0">
                <a:solidFill>
                  <a:srgbClr val="6E0B0A"/>
                </a:solidFill>
                <a:latin typeface="Helvetica" panose="020B0604020202020204" pitchFamily="34" charset="0"/>
                <a:ea typeface="맑은 고딕" panose="020B0503020000020004" pitchFamily="50" charset="-127"/>
                <a:cs typeface="Times New Roman" panose="02020603050405020304" pitchFamily="18" charset="0"/>
              </a:rPr>
              <a:t>Results</a:t>
            </a:r>
            <a:endParaRPr lang="en-US" sz="4000" dirty="0">
              <a:solidFill>
                <a:srgbClr val="6E0B0A"/>
              </a:solidFill>
              <a:latin typeface="Calibri" panose="020F0502020204030204" pitchFamily="34" charset="0"/>
              <a:ea typeface="맑은 고딕" panose="020B0503020000020004" pitchFamily="50" charset="-127"/>
              <a:cs typeface="Times New Roman" panose="02020603050405020304" pitchFamily="18" charset="0"/>
            </a:endParaRPr>
          </a:p>
        </p:txBody>
      </p:sp>
      <p:sp>
        <p:nvSpPr>
          <p:cNvPr id="55" name="Rectangle 54"/>
          <p:cNvSpPr/>
          <p:nvPr/>
        </p:nvSpPr>
        <p:spPr>
          <a:xfrm>
            <a:off x="723871" y="3431543"/>
            <a:ext cx="13497511" cy="613501"/>
          </a:xfrm>
          <a:prstGeom prst="rect">
            <a:avLst/>
          </a:prstGeom>
        </p:spPr>
        <p:txBody>
          <a:bodyPr wrap="square">
            <a:spAutoFit/>
          </a:bodyPr>
          <a:lstStyle/>
          <a:p>
            <a:pPr algn="just">
              <a:lnSpc>
                <a:spcPct val="107000"/>
              </a:lnSpc>
              <a:spcAft>
                <a:spcPts val="800"/>
              </a:spcAft>
            </a:pPr>
            <a:r>
              <a:rPr lang="en-US" sz="3200" i="1" baseline="30000" dirty="0">
                <a:solidFill>
                  <a:schemeClr val="tx1">
                    <a:lumMod val="65000"/>
                    <a:lumOff val="35000"/>
                  </a:schemeClr>
                </a:solidFill>
                <a:latin typeface="Helvetica" panose="020B0604020202020204" pitchFamily="34" charset="0"/>
                <a:ea typeface="맑은 고딕" panose="020B0503020000020004" pitchFamily="50" charset="-127"/>
                <a:cs typeface="Times New Roman" panose="02020603050405020304" pitchFamily="18" charset="0"/>
              </a:rPr>
              <a:t>1</a:t>
            </a:r>
            <a:r>
              <a:rPr lang="en-US" sz="3200" i="1" dirty="0">
                <a:solidFill>
                  <a:schemeClr val="tx1">
                    <a:lumMod val="65000"/>
                    <a:lumOff val="35000"/>
                  </a:schemeClr>
                </a:solidFill>
                <a:latin typeface="Helvetica" panose="020B0604020202020204" pitchFamily="34" charset="0"/>
                <a:ea typeface="맑은 고딕" panose="020B0503020000020004" pitchFamily="50" charset="-127"/>
                <a:cs typeface="Times New Roman" panose="02020603050405020304" pitchFamily="18" charset="0"/>
              </a:rPr>
              <a:t>University of Chicago; Chicago, </a:t>
            </a:r>
            <a:r>
              <a:rPr lang="en-US" sz="3200" i="1" dirty="0" smtClean="0">
                <a:solidFill>
                  <a:schemeClr val="tx1">
                    <a:lumMod val="65000"/>
                    <a:lumOff val="35000"/>
                  </a:schemeClr>
                </a:solidFill>
                <a:latin typeface="Helvetica" panose="020B0604020202020204" pitchFamily="34" charset="0"/>
                <a:ea typeface="맑은 고딕" panose="020B0503020000020004" pitchFamily="50" charset="-127"/>
                <a:cs typeface="Times New Roman" panose="02020603050405020304" pitchFamily="18" charset="0"/>
              </a:rPr>
              <a:t>USA. </a:t>
            </a:r>
            <a:r>
              <a:rPr lang="en-US" sz="3200" i="1" baseline="30000" dirty="0" smtClean="0">
                <a:solidFill>
                  <a:schemeClr val="tx1">
                    <a:lumMod val="65000"/>
                    <a:lumOff val="35000"/>
                  </a:schemeClr>
                </a:solidFill>
                <a:latin typeface="Helvetica" panose="020B0604020202020204" pitchFamily="34" charset="0"/>
                <a:ea typeface="맑은 고딕" panose="020B0503020000020004" pitchFamily="50" charset="-127"/>
                <a:cs typeface="Times New Roman" panose="02020603050405020304" pitchFamily="18" charset="0"/>
              </a:rPr>
              <a:t>2</a:t>
            </a:r>
            <a:r>
              <a:rPr lang="en-US" sz="3200" i="1" dirty="0" smtClean="0">
                <a:solidFill>
                  <a:schemeClr val="tx1">
                    <a:lumMod val="65000"/>
                    <a:lumOff val="35000"/>
                  </a:schemeClr>
                </a:solidFill>
                <a:latin typeface="Helvetica" panose="020B0604020202020204" pitchFamily="34" charset="0"/>
                <a:ea typeface="맑은 고딕" panose="020B0503020000020004" pitchFamily="50" charset="-127"/>
                <a:cs typeface="Times New Roman" panose="02020603050405020304" pitchFamily="18" charset="0"/>
              </a:rPr>
              <a:t>Cardiff University; Cardiff, Wales</a:t>
            </a:r>
            <a:endParaRPr lang="en-US" sz="3200" i="1" dirty="0">
              <a:solidFill>
                <a:schemeClr val="tx1">
                  <a:lumMod val="65000"/>
                  <a:lumOff val="35000"/>
                </a:schemeClr>
              </a:solidFill>
              <a:latin typeface="Calibri" panose="020F0502020204030204" pitchFamily="34" charset="0"/>
              <a:ea typeface="맑은 고딕" panose="020B0503020000020004" pitchFamily="50" charset="-127"/>
              <a:cs typeface="Times New Roman" panose="02020603050405020304" pitchFamily="18" charset="0"/>
            </a:endParaRPr>
          </a:p>
        </p:txBody>
      </p:sp>
      <p:sp>
        <p:nvSpPr>
          <p:cNvPr id="61" name="Rectangle 60"/>
          <p:cNvSpPr/>
          <p:nvPr/>
        </p:nvSpPr>
        <p:spPr>
          <a:xfrm>
            <a:off x="13314847" y="41694808"/>
            <a:ext cx="14630400" cy="1284454"/>
          </a:xfrm>
          <a:prstGeom prst="rect">
            <a:avLst/>
          </a:prstGeom>
        </p:spPr>
        <p:txBody>
          <a:bodyPr wrap="square">
            <a:spAutoFit/>
          </a:bodyPr>
          <a:lstStyle/>
          <a:p>
            <a:pPr algn="just">
              <a:lnSpc>
                <a:spcPct val="107000"/>
              </a:lnSpc>
              <a:spcAft>
                <a:spcPts val="800"/>
              </a:spcAft>
            </a:pPr>
            <a:r>
              <a:rPr lang="en-US" sz="4000" b="1" u="sng" dirty="0" smtClean="0">
                <a:solidFill>
                  <a:srgbClr val="6E0B0A"/>
                </a:solidFill>
                <a:latin typeface="Helvetica" panose="020B0604020202020204" pitchFamily="34" charset="0"/>
                <a:ea typeface="맑은 고딕" panose="020B0503020000020004" pitchFamily="50" charset="-127"/>
                <a:cs typeface="Helvetica" panose="020B0604020202020204" pitchFamily="34" charset="0"/>
              </a:rPr>
              <a:t>Future Directions</a:t>
            </a:r>
          </a:p>
          <a:p>
            <a:pPr algn="just"/>
            <a:r>
              <a:rPr lang="en-US" sz="2800" dirty="0">
                <a:latin typeface="Helvetica" panose="020B0604020202020204" pitchFamily="34" charset="0"/>
                <a:cs typeface="Helvetica" panose="020B0604020202020204" pitchFamily="34" charset="0"/>
              </a:rPr>
              <a:t>-</a:t>
            </a:r>
            <a:r>
              <a:rPr lang="en-US" sz="2800" dirty="0" smtClean="0">
                <a:latin typeface="Helvetica" panose="020B0604020202020204" pitchFamily="34" charset="0"/>
                <a:cs typeface="Helvetica" panose="020B0604020202020204" pitchFamily="34" charset="0"/>
              </a:rPr>
              <a:t>We will find the ligand</a:t>
            </a:r>
            <a:endParaRPr lang="en-US" sz="2800" dirty="0">
              <a:latin typeface="Helvetica" panose="020B0604020202020204" pitchFamily="34" charset="0"/>
              <a:cs typeface="Helvetica" panose="020B0604020202020204" pitchFamily="34" charset="0"/>
            </a:endParaRPr>
          </a:p>
        </p:txBody>
      </p:sp>
      <p:sp>
        <p:nvSpPr>
          <p:cNvPr id="8" name="Rectangle 7"/>
          <p:cNvSpPr/>
          <p:nvPr/>
        </p:nvSpPr>
        <p:spPr>
          <a:xfrm>
            <a:off x="507979" y="22140726"/>
            <a:ext cx="12039621" cy="16991417"/>
          </a:xfrm>
          <a:prstGeom prst="rect">
            <a:avLst/>
          </a:prstGeom>
        </p:spPr>
        <p:txBody>
          <a:bodyPr wrap="square">
            <a:spAutoFit/>
          </a:bodyPr>
          <a:lstStyle/>
          <a:p>
            <a:pPr algn="just">
              <a:lnSpc>
                <a:spcPct val="107000"/>
              </a:lnSpc>
              <a:spcAft>
                <a:spcPts val="800"/>
              </a:spcAft>
            </a:pPr>
            <a:r>
              <a:rPr lang="en-US" sz="4000" b="1" u="sng" dirty="0" smtClean="0">
                <a:solidFill>
                  <a:srgbClr val="6E0B0A"/>
                </a:solidFill>
                <a:latin typeface="Helvetica" panose="020B0604020202020204" pitchFamily="34" charset="0"/>
                <a:ea typeface="맑은 고딕" panose="020B0503020000020004" pitchFamily="50" charset="-127"/>
                <a:cs typeface="Helvetica" panose="020B0604020202020204" pitchFamily="34" charset="0"/>
              </a:rPr>
              <a:t>Methods</a:t>
            </a:r>
            <a:endParaRPr lang="en-US" sz="4000" dirty="0">
              <a:solidFill>
                <a:srgbClr val="6E0B0A"/>
              </a:solidFill>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r>
              <a:rPr lang="en-US" sz="2800" b="1" dirty="0" smtClean="0">
                <a:latin typeface="Helvetica"/>
                <a:ea typeface="맑은 고딕" panose="020B0503020000020004" pitchFamily="50" charset="-127"/>
                <a:cs typeface="Helvetica"/>
              </a:rPr>
              <a:t>Human samples</a:t>
            </a:r>
            <a:endParaRPr lang="en-US" sz="2800" b="1" dirty="0">
              <a:latin typeface="Helvetica"/>
              <a:ea typeface="맑은 고딕" panose="020B0503020000020004" pitchFamily="50" charset="-127"/>
              <a:cs typeface="Helvetica"/>
            </a:endParaRPr>
          </a:p>
          <a:p>
            <a:pPr algn="just"/>
            <a:r>
              <a:rPr lang="en-US" sz="2800" dirty="0" smtClean="0">
                <a:latin typeface="Helvetica"/>
                <a:cs typeface="Helvetica"/>
              </a:rPr>
              <a:t>Paired peripheral blood and duodenal biopsies were obtained from individuals that were then categorized as either Control, Active CD, or Gluten Free CD based on histological scoring of the duodenal biopsy (Data not shown).</a:t>
            </a:r>
            <a:endParaRPr lang="en-US" sz="2800" dirty="0">
              <a:latin typeface="Helvetica"/>
              <a:cs typeface="Helvetica"/>
            </a:endParaRPr>
          </a:p>
          <a:p>
            <a:pPr algn="just"/>
            <a:endParaRPr lang="en-US" sz="2800"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r>
              <a:rPr lang="en-US" sz="2800" b="1" dirty="0" smtClean="0">
                <a:latin typeface="Helvetica" panose="020B0604020202020204" pitchFamily="34" charset="0"/>
                <a:ea typeface="맑은 고딕" panose="020B0503020000020004" pitchFamily="50" charset="-127"/>
                <a:cs typeface="Helvetica" panose="020B0604020202020204" pitchFamily="34" charset="0"/>
              </a:rPr>
              <a:t>Sorting strategy</a:t>
            </a: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r>
              <a:rPr lang="en-US" sz="2800" b="1" dirty="0" smtClean="0">
                <a:latin typeface="Helvetica" panose="020B0604020202020204" pitchFamily="34" charset="0"/>
                <a:ea typeface="맑은 고딕" panose="020B0503020000020004" pitchFamily="50" charset="-127"/>
                <a:cs typeface="Helvetica" panose="020B0604020202020204" pitchFamily="34" charset="0"/>
              </a:rPr>
              <a:t>TCR sequencing</a:t>
            </a: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smtClean="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r>
              <a:rPr lang="en-US" sz="2800" b="1" i="1" dirty="0">
                <a:latin typeface="Helvetica" panose="020B0604020202020204" pitchFamily="34" charset="0"/>
                <a:ea typeface="맑은 고딕" panose="020B0503020000020004" pitchFamily="50" charset="-127"/>
                <a:cs typeface="Helvetica" panose="020B0604020202020204" pitchFamily="34" charset="0"/>
              </a:rPr>
              <a:t>e</a:t>
            </a:r>
            <a:r>
              <a:rPr lang="en-US" sz="2800" b="1" i="1" dirty="0" smtClean="0">
                <a:latin typeface="Helvetica" panose="020B0604020202020204" pitchFamily="34" charset="0"/>
                <a:ea typeface="맑은 고딕" panose="020B0503020000020004" pitchFamily="50" charset="-127"/>
                <a:cs typeface="Helvetica" panose="020B0604020202020204" pitchFamily="34" charset="0"/>
              </a:rPr>
              <a:t>x vivo </a:t>
            </a:r>
            <a:r>
              <a:rPr lang="en-US" sz="2800" b="1" dirty="0" smtClean="0">
                <a:latin typeface="Helvetica" panose="020B0604020202020204" pitchFamily="34" charset="0"/>
                <a:ea typeface="맑은 고딕" panose="020B0503020000020004" pitchFamily="50" charset="-127"/>
                <a:cs typeface="Helvetica" panose="020B0604020202020204" pitchFamily="34" charset="0"/>
              </a:rPr>
              <a:t>Stimulation </a:t>
            </a:r>
            <a:endParaRPr lang="en-US" sz="2800" b="1" i="1" dirty="0">
              <a:latin typeface="Helvetica" panose="020B0604020202020204" pitchFamily="34" charset="0"/>
              <a:ea typeface="맑은 고딕" panose="020B0503020000020004" pitchFamily="50" charset="-127"/>
              <a:cs typeface="Helvetica" panose="020B0604020202020204" pitchFamily="34" charset="0"/>
            </a:endParaRPr>
          </a:p>
          <a:p>
            <a:pPr algn="just">
              <a:lnSpc>
                <a:spcPct val="107000"/>
              </a:lnSpc>
              <a:spcAft>
                <a:spcPts val="800"/>
              </a:spcAft>
            </a:pPr>
            <a:endParaRPr lang="en-US" sz="2800" b="1" dirty="0">
              <a:latin typeface="Helvetica" panose="020B0604020202020204" pitchFamily="34" charset="0"/>
              <a:ea typeface="맑은 고딕" panose="020B0503020000020004" pitchFamily="50" charset="-127"/>
              <a:cs typeface="Helvetica" panose="020B0604020202020204" pitchFamily="34" charset="0"/>
            </a:endParaRPr>
          </a:p>
        </p:txBody>
      </p:sp>
      <p:sp>
        <p:nvSpPr>
          <p:cNvPr id="71" name="Rectangle 70"/>
          <p:cNvSpPr/>
          <p:nvPr/>
        </p:nvSpPr>
        <p:spPr>
          <a:xfrm>
            <a:off x="13314847" y="42926019"/>
            <a:ext cx="14630400" cy="548355"/>
          </a:xfrm>
          <a:prstGeom prst="rect">
            <a:avLst/>
          </a:prstGeom>
        </p:spPr>
        <p:txBody>
          <a:bodyPr wrap="square">
            <a:spAutoFit/>
          </a:bodyPr>
          <a:lstStyle/>
          <a:p>
            <a:pPr lvl="0" algn="just">
              <a:lnSpc>
                <a:spcPct val="107000"/>
              </a:lnSpc>
              <a:spcAft>
                <a:spcPts val="800"/>
              </a:spcAft>
            </a:pPr>
            <a:r>
              <a:rPr lang="en-US" sz="2800" b="1" dirty="0">
                <a:solidFill>
                  <a:srgbClr val="6E0B0A"/>
                </a:solidFill>
                <a:latin typeface="Helvetica" panose="020B0604020202020204" pitchFamily="34" charset="0"/>
                <a:ea typeface="맑은 고딕" panose="020B0503020000020004" pitchFamily="50" charset="-127"/>
                <a:cs typeface="Times New Roman" panose="02020603050405020304" pitchFamily="18" charset="0"/>
              </a:rPr>
              <a:t>This project is primarily funded by NIH </a:t>
            </a:r>
            <a:r>
              <a:rPr lang="en-US" sz="2800" b="1" dirty="0" smtClean="0">
                <a:solidFill>
                  <a:srgbClr val="6E0B0A"/>
                </a:solidFill>
                <a:latin typeface="Helvetica" panose="020B0604020202020204" pitchFamily="34" charset="0"/>
                <a:ea typeface="맑은 고딕" panose="020B0503020000020004" pitchFamily="50" charset="-127"/>
                <a:cs typeface="Times New Roman" panose="02020603050405020304" pitchFamily="18" charset="0"/>
              </a:rPr>
              <a:t>grant </a:t>
            </a:r>
            <a:endParaRPr lang="en-US" sz="2800" b="1" dirty="0">
              <a:solidFill>
                <a:srgbClr val="6E0B0A"/>
              </a:solidFill>
              <a:latin typeface="Calibri" panose="020F0502020204030204" pitchFamily="34" charset="0"/>
              <a:ea typeface="맑은 고딕" panose="020B0503020000020004" pitchFamily="50" charset="-127"/>
              <a:cs typeface="Times New Roman" panose="02020603050405020304" pitchFamily="18" charset="0"/>
            </a:endParaRPr>
          </a:p>
        </p:txBody>
      </p:sp>
      <p:sp>
        <p:nvSpPr>
          <p:cNvPr id="51" name="Rectangle 50"/>
          <p:cNvSpPr/>
          <p:nvPr/>
        </p:nvSpPr>
        <p:spPr>
          <a:xfrm>
            <a:off x="516451" y="15622575"/>
            <a:ext cx="11300765" cy="743793"/>
          </a:xfrm>
          <a:prstGeom prst="rect">
            <a:avLst/>
          </a:prstGeom>
        </p:spPr>
        <p:txBody>
          <a:bodyPr wrap="square">
            <a:spAutoFit/>
          </a:bodyPr>
          <a:lstStyle/>
          <a:p>
            <a:pPr algn="just">
              <a:lnSpc>
                <a:spcPct val="107000"/>
              </a:lnSpc>
              <a:spcAft>
                <a:spcPts val="800"/>
              </a:spcAft>
            </a:pPr>
            <a:r>
              <a:rPr lang="en-US" sz="4000" b="1" u="sng" dirty="0" smtClean="0">
                <a:solidFill>
                  <a:srgbClr val="6E0B0A"/>
                </a:solidFill>
                <a:latin typeface="Helvetica" panose="020B0604020202020204" pitchFamily="34" charset="0"/>
                <a:ea typeface="맑은 고딕" panose="020B0503020000020004" pitchFamily="50" charset="-127"/>
                <a:cs typeface="Helvetica" panose="020B0604020202020204" pitchFamily="34" charset="0"/>
              </a:rPr>
              <a:t>Approach</a:t>
            </a:r>
            <a:endParaRPr lang="en-US" sz="4000" dirty="0">
              <a:solidFill>
                <a:srgbClr val="6E0B0A"/>
              </a:solidFill>
              <a:latin typeface="Helvetica" panose="020B0604020202020204" pitchFamily="34" charset="0"/>
              <a:ea typeface="맑은 고딕" panose="020B0503020000020004" pitchFamily="50" charset="-127"/>
              <a:cs typeface="Helvetica" panose="020B0604020202020204" pitchFamily="34" charset="0"/>
            </a:endParaRPr>
          </a:p>
        </p:txBody>
      </p:sp>
      <p:pic>
        <p:nvPicPr>
          <p:cNvPr id="4" name="Picture 3"/>
          <p:cNvPicPr>
            <a:picLocks noChangeAspect="1"/>
          </p:cNvPicPr>
          <p:nvPr/>
        </p:nvPicPr>
        <p:blipFill>
          <a:blip r:embed="rId3"/>
          <a:stretch>
            <a:fillRect/>
          </a:stretch>
        </p:blipFill>
        <p:spPr>
          <a:xfrm>
            <a:off x="254000" y="16641946"/>
            <a:ext cx="12547600" cy="5138542"/>
          </a:xfrm>
          <a:prstGeom prst="rect">
            <a:avLst/>
          </a:prstGeom>
        </p:spPr>
      </p:pic>
      <p:pic>
        <p:nvPicPr>
          <p:cNvPr id="9" name="Picture 8"/>
          <p:cNvPicPr>
            <a:picLocks noChangeAspect="1"/>
          </p:cNvPicPr>
          <p:nvPr/>
        </p:nvPicPr>
        <p:blipFill>
          <a:blip r:embed="rId4"/>
          <a:stretch>
            <a:fillRect/>
          </a:stretch>
        </p:blipFill>
        <p:spPr>
          <a:xfrm>
            <a:off x="508000" y="26449036"/>
            <a:ext cx="11988800" cy="2094014"/>
          </a:xfrm>
          <a:prstGeom prst="rect">
            <a:avLst/>
          </a:prstGeom>
        </p:spPr>
      </p:pic>
      <p:pic>
        <p:nvPicPr>
          <p:cNvPr id="10" name="Picture 9"/>
          <p:cNvPicPr>
            <a:picLocks noChangeAspect="1"/>
          </p:cNvPicPr>
          <p:nvPr/>
        </p:nvPicPr>
        <p:blipFill>
          <a:blip r:embed="rId5"/>
          <a:stretch>
            <a:fillRect/>
          </a:stretch>
        </p:blipFill>
        <p:spPr>
          <a:xfrm>
            <a:off x="13269366" y="5165628"/>
            <a:ext cx="9744170" cy="7274293"/>
          </a:xfrm>
          <a:prstGeom prst="rect">
            <a:avLst/>
          </a:prstGeom>
        </p:spPr>
      </p:pic>
      <p:pic>
        <p:nvPicPr>
          <p:cNvPr id="11" name="Picture 10"/>
          <p:cNvPicPr>
            <a:picLocks noChangeAspect="1"/>
          </p:cNvPicPr>
          <p:nvPr/>
        </p:nvPicPr>
        <p:blipFill>
          <a:blip r:embed="rId6"/>
          <a:stretch>
            <a:fillRect/>
          </a:stretch>
        </p:blipFill>
        <p:spPr>
          <a:xfrm>
            <a:off x="23392144" y="5156878"/>
            <a:ext cx="8605226" cy="7196541"/>
          </a:xfrm>
          <a:prstGeom prst="rect">
            <a:avLst/>
          </a:prstGeom>
        </p:spPr>
      </p:pic>
      <p:pic>
        <p:nvPicPr>
          <p:cNvPr id="15" name="Picture 14"/>
          <p:cNvPicPr>
            <a:picLocks noChangeAspect="1"/>
          </p:cNvPicPr>
          <p:nvPr/>
        </p:nvPicPr>
        <p:blipFill>
          <a:blip r:embed="rId7"/>
          <a:stretch>
            <a:fillRect/>
          </a:stretch>
        </p:blipFill>
        <p:spPr>
          <a:xfrm>
            <a:off x="24320606" y="34028931"/>
            <a:ext cx="7678617" cy="7564860"/>
          </a:xfrm>
          <a:prstGeom prst="rect">
            <a:avLst/>
          </a:prstGeom>
        </p:spPr>
      </p:pic>
      <p:pic>
        <p:nvPicPr>
          <p:cNvPr id="16" name="Picture 15"/>
          <p:cNvPicPr>
            <a:picLocks noChangeAspect="1"/>
          </p:cNvPicPr>
          <p:nvPr/>
        </p:nvPicPr>
        <p:blipFill>
          <a:blip r:embed="rId8"/>
          <a:stretch>
            <a:fillRect/>
          </a:stretch>
        </p:blipFill>
        <p:spPr>
          <a:xfrm>
            <a:off x="13269366" y="15318195"/>
            <a:ext cx="9692704" cy="9520304"/>
          </a:xfrm>
          <a:prstGeom prst="rect">
            <a:avLst/>
          </a:prstGeom>
        </p:spPr>
      </p:pic>
      <p:pic>
        <p:nvPicPr>
          <p:cNvPr id="17" name="Picture 16"/>
          <p:cNvPicPr>
            <a:picLocks noChangeAspect="1"/>
          </p:cNvPicPr>
          <p:nvPr/>
        </p:nvPicPr>
        <p:blipFill>
          <a:blip r:embed="rId9"/>
          <a:stretch>
            <a:fillRect/>
          </a:stretch>
        </p:blipFill>
        <p:spPr>
          <a:xfrm>
            <a:off x="22758400" y="15318195"/>
            <a:ext cx="9730083" cy="9516449"/>
          </a:xfrm>
          <a:prstGeom prst="rect">
            <a:avLst/>
          </a:prstGeom>
        </p:spPr>
      </p:pic>
      <p:pic>
        <p:nvPicPr>
          <p:cNvPr id="19" name="Picture 18"/>
          <p:cNvPicPr>
            <a:picLocks noChangeAspect="1"/>
          </p:cNvPicPr>
          <p:nvPr/>
        </p:nvPicPr>
        <p:blipFill>
          <a:blip r:embed="rId10"/>
          <a:stretch>
            <a:fillRect/>
          </a:stretch>
        </p:blipFill>
        <p:spPr>
          <a:xfrm>
            <a:off x="13290838" y="24464390"/>
            <a:ext cx="11188012" cy="6728347"/>
          </a:xfrm>
          <a:prstGeom prst="rect">
            <a:avLst/>
          </a:prstGeom>
        </p:spPr>
      </p:pic>
      <p:pic>
        <p:nvPicPr>
          <p:cNvPr id="20" name="Picture 19"/>
          <p:cNvPicPr>
            <a:picLocks noChangeAspect="1"/>
          </p:cNvPicPr>
          <p:nvPr/>
        </p:nvPicPr>
        <p:blipFill>
          <a:blip r:embed="rId11"/>
          <a:stretch>
            <a:fillRect/>
          </a:stretch>
        </p:blipFill>
        <p:spPr>
          <a:xfrm>
            <a:off x="23877344" y="24490559"/>
            <a:ext cx="8113385" cy="6874042"/>
          </a:xfrm>
          <a:prstGeom prst="rect">
            <a:avLst/>
          </a:prstGeom>
        </p:spPr>
      </p:pic>
      <p:sp>
        <p:nvSpPr>
          <p:cNvPr id="21" name="TextBox 20"/>
          <p:cNvSpPr txBox="1"/>
          <p:nvPr/>
        </p:nvSpPr>
        <p:spPr>
          <a:xfrm>
            <a:off x="1195314" y="30956614"/>
            <a:ext cx="184666" cy="821456"/>
          </a:xfrm>
          <a:prstGeom prst="rect">
            <a:avLst/>
          </a:prstGeom>
          <a:noFill/>
        </p:spPr>
        <p:txBody>
          <a:bodyPr wrap="none" rtlCol="0">
            <a:spAutoFit/>
          </a:bodyPr>
          <a:lstStyle/>
          <a:p>
            <a:endParaRPr lang="en-US" dirty="0"/>
          </a:p>
        </p:txBody>
      </p:sp>
      <p:pic>
        <p:nvPicPr>
          <p:cNvPr id="53" name="Picture 52"/>
          <p:cNvPicPr>
            <a:picLocks noChangeAspect="1"/>
          </p:cNvPicPr>
          <p:nvPr/>
        </p:nvPicPr>
        <p:blipFill>
          <a:blip r:embed="rId12"/>
          <a:stretch>
            <a:fillRect/>
          </a:stretch>
        </p:blipFill>
        <p:spPr>
          <a:xfrm>
            <a:off x="566509" y="29741282"/>
            <a:ext cx="12031891" cy="7799985"/>
          </a:xfrm>
          <a:prstGeom prst="rect">
            <a:avLst/>
          </a:prstGeom>
        </p:spPr>
      </p:pic>
      <p:sp>
        <p:nvSpPr>
          <p:cNvPr id="23" name="TextBox 22"/>
          <p:cNvSpPr txBox="1"/>
          <p:nvPr/>
        </p:nvSpPr>
        <p:spPr>
          <a:xfrm>
            <a:off x="13314847" y="12928601"/>
            <a:ext cx="18389603" cy="2246769"/>
          </a:xfrm>
          <a:prstGeom prst="rect">
            <a:avLst/>
          </a:prstGeom>
          <a:noFill/>
        </p:spPr>
        <p:txBody>
          <a:bodyPr wrap="square" rtlCol="0">
            <a:spAutoFit/>
          </a:bodyPr>
          <a:lstStyle/>
          <a:p>
            <a:r>
              <a:rPr lang="en-US" sz="2000" b="1" dirty="0">
                <a:latin typeface="Arial"/>
                <a:cs typeface="Arial"/>
              </a:rPr>
              <a:t>Figure 1.</a:t>
            </a:r>
            <a:r>
              <a:rPr lang="en-US" sz="2000" dirty="0">
                <a:latin typeface="Arial"/>
                <a:cs typeface="Arial"/>
              </a:rPr>
              <a:t> TCR ɣδ IEL are increased in CD</a:t>
            </a:r>
          </a:p>
          <a:p>
            <a:pPr algn="just"/>
            <a:r>
              <a:rPr lang="en-US" sz="2000" dirty="0">
                <a:latin typeface="Arial"/>
                <a:cs typeface="Arial"/>
              </a:rPr>
              <a:t>A) Intraepithelial lymphocytes (IEL) and peripheral blood lymphocytes (PBL) were isolated from subjects and stained for the surface markers CD3 (UCHT1), TCRɣδ (SA6.E9), TCR </a:t>
            </a:r>
            <a:r>
              <a:rPr lang="el-GR" sz="2000" dirty="0">
                <a:latin typeface="Arial"/>
                <a:cs typeface="Arial"/>
              </a:rPr>
              <a:t>αβ</a:t>
            </a:r>
            <a:r>
              <a:rPr lang="en-US" sz="2000" dirty="0">
                <a:latin typeface="Arial"/>
                <a:cs typeface="Arial"/>
              </a:rPr>
              <a:t> (IP26), Vδ1 (TS8.2) and Vδ2 (B6).  The populations Vδ1, Vδ2, and DN were sorted as gated here for relevant experiments. B) Analysis of frequency of TCRɣδ IEL shown as a % of total CD3 positive lymphocytes based on gating strategy from A. C) Analysis of frequency of Vδ1, 2, DN TCRɣδ IEL shown as a % of total CD3 positive lymphocytes. D) Analysis of frequency of TCRɣδ PBL shown as a % of total CD3 positive lymphocytes. E) Analysis of frequency of Vδ1, 2, DN TCRɣδ PBL shown as a % of total CD3 positive lymphocytes. </a:t>
            </a:r>
          </a:p>
          <a:p>
            <a:endParaRPr lang="en-US" sz="2000" dirty="0"/>
          </a:p>
        </p:txBody>
      </p:sp>
      <p:sp>
        <p:nvSpPr>
          <p:cNvPr id="59" name="TextBox 58"/>
          <p:cNvSpPr txBox="1"/>
          <p:nvPr/>
        </p:nvSpPr>
        <p:spPr>
          <a:xfrm>
            <a:off x="13314847" y="31444434"/>
            <a:ext cx="18379944" cy="2554545"/>
          </a:xfrm>
          <a:prstGeom prst="rect">
            <a:avLst/>
          </a:prstGeom>
          <a:noFill/>
        </p:spPr>
        <p:txBody>
          <a:bodyPr wrap="square" rtlCol="0">
            <a:spAutoFit/>
          </a:bodyPr>
          <a:lstStyle/>
          <a:p>
            <a:r>
              <a:rPr lang="en-US" sz="2000" b="1" dirty="0">
                <a:latin typeface="Arial"/>
                <a:cs typeface="Arial"/>
              </a:rPr>
              <a:t>Figure 2.</a:t>
            </a:r>
            <a:r>
              <a:rPr lang="en-US" sz="2000" dirty="0">
                <a:latin typeface="Arial"/>
                <a:cs typeface="Arial"/>
              </a:rPr>
              <a:t> TCR ɣ and δ chains exhibit different patterns of diversity in tissues and in CD</a:t>
            </a:r>
          </a:p>
          <a:p>
            <a:pPr algn="just"/>
            <a:r>
              <a:rPr lang="en-US" sz="2000" dirty="0">
                <a:latin typeface="Arial"/>
                <a:cs typeface="Arial"/>
              </a:rPr>
              <a:t>Vδ1 and DN TCRɣδ T cells were </a:t>
            </a:r>
            <a:r>
              <a:rPr lang="en-US" sz="2000" i="1" dirty="0">
                <a:latin typeface="Arial"/>
                <a:cs typeface="Arial"/>
              </a:rPr>
              <a:t>ex vivo</a:t>
            </a:r>
            <a:r>
              <a:rPr lang="en-US" sz="2000" dirty="0">
                <a:latin typeface="Arial"/>
                <a:cs typeface="Arial"/>
              </a:rPr>
              <a:t> sorted as in Fig. 1A and processed for TCR sequencing by template-switch anchored RT-PCR followed by high throughput sequencing. Sequences were analyzed with Sequencher software and the IMGT database. A) Sequences for the δ chain from Vδ1 and DN sorted populations of 4 subjects are shown as pie charts where every shade of grey corresponds to a unique CDR3 sequence. IEL are highlighted in yellow and PBL are highlighted in red. The frequency of the most predominant clone is displayed. B) Sequences for the ɣ  chain from Vδ1 and DN sorted populations of 4 subjects are shown as for A. C) Both the δ and ɣ chain sequence analyses is represented.  Charts are same as in A and B but reorganized and only for IEL. D) Disease status of subjects is highlighted in red for ACD, green for GFD, and blue for control. δ and ɣ chains are represented but only for the Vδ1 sorted population. </a:t>
            </a:r>
          </a:p>
          <a:p>
            <a:endParaRPr lang="en-US" sz="2000" dirty="0"/>
          </a:p>
        </p:txBody>
      </p:sp>
      <p:sp>
        <p:nvSpPr>
          <p:cNvPr id="62" name="TextBox 61"/>
          <p:cNvSpPr txBox="1"/>
          <p:nvPr/>
        </p:nvSpPr>
        <p:spPr>
          <a:xfrm>
            <a:off x="13314847" y="37754741"/>
            <a:ext cx="10337192" cy="4093428"/>
          </a:xfrm>
          <a:prstGeom prst="rect">
            <a:avLst/>
          </a:prstGeom>
          <a:noFill/>
        </p:spPr>
        <p:txBody>
          <a:bodyPr wrap="square" rtlCol="0">
            <a:spAutoFit/>
          </a:bodyPr>
          <a:lstStyle/>
          <a:p>
            <a:r>
              <a:rPr lang="en-US" sz="2000" b="1" dirty="0">
                <a:latin typeface="Arial"/>
                <a:cs typeface="Arial"/>
              </a:rPr>
              <a:t>Figure </a:t>
            </a:r>
            <a:r>
              <a:rPr lang="en-US" sz="2000" b="1" dirty="0" smtClean="0">
                <a:latin typeface="Arial"/>
                <a:cs typeface="Arial"/>
              </a:rPr>
              <a:t>3.</a:t>
            </a:r>
            <a:r>
              <a:rPr lang="en-US" sz="2000" dirty="0" smtClean="0">
                <a:latin typeface="Arial"/>
                <a:cs typeface="Arial"/>
              </a:rPr>
              <a:t> </a:t>
            </a:r>
            <a:r>
              <a:rPr lang="en-US" sz="2000" dirty="0">
                <a:latin typeface="Arial"/>
                <a:cs typeface="Arial"/>
              </a:rPr>
              <a:t>TCR ɣ and δ chains exhibit different patterns of diversity in tissues and in CD</a:t>
            </a:r>
          </a:p>
          <a:p>
            <a:pPr algn="just"/>
            <a:r>
              <a:rPr lang="en-US" sz="2000" dirty="0">
                <a:latin typeface="Arial"/>
                <a:cs typeface="Arial"/>
              </a:rPr>
              <a:t>Vδ1 and DN TCRɣδ T cells were </a:t>
            </a:r>
            <a:r>
              <a:rPr lang="en-US" sz="2000" i="1" dirty="0">
                <a:latin typeface="Arial"/>
                <a:cs typeface="Arial"/>
              </a:rPr>
              <a:t>ex vivo</a:t>
            </a:r>
            <a:r>
              <a:rPr lang="en-US" sz="2000" dirty="0">
                <a:latin typeface="Arial"/>
                <a:cs typeface="Arial"/>
              </a:rPr>
              <a:t> sorted as in Fig. 1A and processed for TCR sequencing by template-switch anchored RT-PCR followed by high throughput sequencing. Sequences were analyzed with Sequencher software and the IMGT database. A) Sequences for the δ chain from Vδ1 and DN sorted populations of 4 subjects are shown as pie charts where every shade of grey corresponds to a unique CDR3 sequence. IEL are highlighted in yellow and PBL are highlighted in red. The frequency of the most predominant clone is displayed. B) Sequences for the ɣ  chain from Vδ1 and DN sorted populations of 4 subjects are shown as for A. C) Both the δ and ɣ chain sequence analyses is represented.  Charts are same as in A and B but reorganized and only for IEL. D) Disease status of subjects is highlighted in red for ACD, green for GFD, and blue for control. δ and ɣ chains are represented but only for the Vδ1 sorted population. </a:t>
            </a:r>
          </a:p>
          <a:p>
            <a:endParaRPr lang="en-US" sz="2000" dirty="0"/>
          </a:p>
        </p:txBody>
      </p:sp>
      <p:cxnSp>
        <p:nvCxnSpPr>
          <p:cNvPr id="42" name="Straight Connector 41"/>
          <p:cNvCxnSpPr/>
          <p:nvPr/>
        </p:nvCxnSpPr>
        <p:spPr>
          <a:xfrm>
            <a:off x="12961434" y="3439332"/>
            <a:ext cx="48102" cy="40425409"/>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2700" y="6426200"/>
            <a:ext cx="533400" cy="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32385000" y="7581900"/>
            <a:ext cx="533400" cy="0"/>
          </a:xfrm>
          <a:prstGeom prst="line">
            <a:avLst/>
          </a:prstGeom>
          <a:ln w="38100" cmpd="sng"/>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2302650" y="2405294"/>
            <a:ext cx="54333" cy="41575683"/>
          </a:xfrm>
          <a:prstGeom prst="line">
            <a:avLst/>
          </a:prstGeom>
        </p:spPr>
        <p:style>
          <a:lnRef idx="2">
            <a:schemeClr val="accent1"/>
          </a:lnRef>
          <a:fillRef idx="0">
            <a:schemeClr val="accent1"/>
          </a:fillRef>
          <a:effectRef idx="1">
            <a:schemeClr val="accent1"/>
          </a:effectRef>
          <a:fontRef idx="minor">
            <a:schemeClr val="tx1"/>
          </a:fontRef>
        </p:style>
      </p:cxnSp>
      <p:pic>
        <p:nvPicPr>
          <p:cNvPr id="83" name="Picture 82" descr="chi53gating.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473834" y="34375234"/>
            <a:ext cx="9144000" cy="2496152"/>
          </a:xfrm>
          <a:prstGeom prst="rect">
            <a:avLst/>
          </a:prstGeom>
        </p:spPr>
      </p:pic>
    </p:spTree>
    <p:extLst>
      <p:ext uri="{BB962C8B-B14F-4D97-AF65-F5344CB8AC3E}">
        <p14:creationId xmlns:p14="http://schemas.microsoft.com/office/powerpoint/2010/main" val="347996079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16281</TotalTime>
  <Words>944</Words>
  <Application>Microsoft Macintosh PowerPoint</Application>
  <PresentationFormat>Custom</PresentationFormat>
  <Paragraphs>43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Sangman Kim</dc:creator>
  <cp:lastModifiedBy>Toufic Mayassi</cp:lastModifiedBy>
  <cp:revision>92</cp:revision>
  <cp:lastPrinted>2015-06-18T18:12:58Z</cp:lastPrinted>
  <dcterms:created xsi:type="dcterms:W3CDTF">2015-06-02T17:44:41Z</dcterms:created>
  <dcterms:modified xsi:type="dcterms:W3CDTF">2015-10-21T19:40:59Z</dcterms:modified>
</cp:coreProperties>
</file>