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80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B4B9-3A77-694E-AA44-99F4A19DFE1D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9A95-0B7C-F346-9BB7-C668DC9C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B4B9-3A77-694E-AA44-99F4A19DFE1D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9A95-0B7C-F346-9BB7-C668DC9C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B4B9-3A77-694E-AA44-99F4A19DFE1D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9A95-0B7C-F346-9BB7-C668DC9C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9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B4B9-3A77-694E-AA44-99F4A19DFE1D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9A95-0B7C-F346-9BB7-C668DC9C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B4B9-3A77-694E-AA44-99F4A19DFE1D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9A95-0B7C-F346-9BB7-C668DC9C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7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B4B9-3A77-694E-AA44-99F4A19DFE1D}" type="datetimeFigureOut">
              <a:rPr lang="en-US" smtClean="0"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9A95-0B7C-F346-9BB7-C668DC9C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1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B4B9-3A77-694E-AA44-99F4A19DFE1D}" type="datetimeFigureOut">
              <a:rPr lang="en-US" smtClean="0"/>
              <a:t>7/9/14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9A95-0B7C-F346-9BB7-C668DC9C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0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B4B9-3A77-694E-AA44-99F4A19DFE1D}" type="datetimeFigureOut">
              <a:rPr lang="en-US" smtClean="0"/>
              <a:t>7/9/14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9A95-0B7C-F346-9BB7-C668DC9C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B4B9-3A77-694E-AA44-99F4A19DFE1D}" type="datetimeFigureOut">
              <a:rPr lang="en-US" smtClean="0"/>
              <a:t>7/9/14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9A95-0B7C-F346-9BB7-C668DC9C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B4B9-3A77-694E-AA44-99F4A19DFE1D}" type="datetimeFigureOut">
              <a:rPr lang="en-US" smtClean="0"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9A95-0B7C-F346-9BB7-C668DC9C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B4B9-3A77-694E-AA44-99F4A19DFE1D}" type="datetimeFigureOut">
              <a:rPr lang="en-US" smtClean="0"/>
              <a:t>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9A95-0B7C-F346-9BB7-C668DC9C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B4B9-3A77-694E-AA44-99F4A19DFE1D}" type="datetimeFigureOut">
              <a:rPr lang="en-US" smtClean="0"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9A95-0B7C-F346-9BB7-C668DC9C8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1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ILCP clustering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_heatmap_sc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" y="0"/>
            <a:ext cx="6858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7335" y="660400"/>
            <a:ext cx="513748" cy="6106160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775" y="660400"/>
            <a:ext cx="1562738" cy="6106160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5911" y="660400"/>
            <a:ext cx="528321" cy="6106160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24393" y="660400"/>
            <a:ext cx="719186" cy="6106160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4175" y="602916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9743" y="602916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3085" y="6029161"/>
            <a:ext cx="34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5445" y="6028279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17894" y="660400"/>
            <a:ext cx="2205790" cy="6010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Hierarchical clustering based on all a4b7+, ILCP, and </a:t>
            </a:r>
            <a:r>
              <a:rPr lang="en-US" sz="2000" dirty="0" err="1" smtClean="0"/>
              <a:t>LTiP</a:t>
            </a:r>
            <a:r>
              <a:rPr lang="en-US" sz="2000" dirty="0" smtClean="0"/>
              <a:t> samples – 4 distinct clusters of ILCP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ILCP-B primarily clustered with </a:t>
            </a:r>
            <a:r>
              <a:rPr lang="en-US" sz="2000" dirty="0" err="1" smtClean="0"/>
              <a:t>LTiP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2 a4b7+ cells clustered with ILCP-C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8 a4b7+ cells clustered with ILCP-D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472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lcp_clusters_pca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" y="-1"/>
            <a:ext cx="4570643" cy="3876843"/>
          </a:xfrm>
          <a:prstGeom prst="rect">
            <a:avLst/>
          </a:prstGeom>
        </p:spPr>
      </p:pic>
      <p:pic>
        <p:nvPicPr>
          <p:cNvPr id="5" name="Picture 4" descr="ilcp_clusters_pca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35" y="-525"/>
            <a:ext cx="4571261" cy="387736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38629"/>
              </p:ext>
            </p:extLst>
          </p:nvPr>
        </p:nvGraphicFramePr>
        <p:xfrm>
          <a:off x="12653" y="4485105"/>
          <a:ext cx="912994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388"/>
                <a:gridCol w="948506"/>
                <a:gridCol w="948506"/>
                <a:gridCol w="948506"/>
                <a:gridCol w="948506"/>
                <a:gridCol w="948506"/>
                <a:gridCol w="948506"/>
                <a:gridCol w="814923"/>
                <a:gridCol w="1029368"/>
                <a:gridCol w="10012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Tle1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Tcf7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Tnfrsf1a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Il-1rl1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Il-2rb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Tnfrsf1b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H19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Bcl11b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Icos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Notch1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Irf1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Cxcr5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Gata3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Ccr8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Cxcr6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PC3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Il-18r1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Zbtb16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Sox13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Ltb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Foxo1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Ifngr1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Il-17rb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Rorc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Il-12rb2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3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cp_reclustered_sc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5368" y="641684"/>
            <a:ext cx="1510632" cy="6124875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0211" y="5540762"/>
            <a:ext cx="35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641684"/>
            <a:ext cx="1015999" cy="6124875"/>
          </a:xfrm>
          <a:prstGeom prst="rect">
            <a:avLst/>
          </a:prstGeom>
          <a:noFill/>
          <a:ln w="381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8041" y="641684"/>
            <a:ext cx="505327" cy="6124875"/>
          </a:xfrm>
          <a:prstGeom prst="rect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5558" y="5540762"/>
            <a:ext cx="35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82958" y="5540762"/>
            <a:ext cx="35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C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7409" y="641684"/>
            <a:ext cx="991937" cy="6124875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9347" y="641684"/>
            <a:ext cx="770021" cy="6124875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52001" y="5540762"/>
            <a:ext cx="35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42083" y="641684"/>
            <a:ext cx="505327" cy="6124875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001" y="5540762"/>
            <a:ext cx="35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C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1479" y="5546138"/>
            <a:ext cx="35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17894" y="660400"/>
            <a:ext cx="2205790" cy="6010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ILCP-A and ILCP-C appear to have additional internal structure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100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cluster specific genes by </a:t>
            </a:r>
            <a:r>
              <a:rPr lang="en-US" dirty="0" err="1"/>
              <a:t>a</a:t>
            </a:r>
            <a:r>
              <a:rPr lang="en-US" dirty="0" err="1" smtClean="0"/>
              <a:t>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6825"/>
            <a:ext cx="5715000" cy="55911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s-IS" sz="1400" dirty="0" smtClean="0"/>
          </a:p>
          <a:p>
            <a:pPr marL="0" indent="0">
              <a:buNone/>
            </a:pPr>
            <a:r>
              <a:rPr lang="is-IS" sz="1400" dirty="0" smtClean="0"/>
              <a:t>lm(formula = level ~ cluster, data = anova_test.df)</a:t>
            </a:r>
          </a:p>
          <a:p>
            <a:pPr marL="0" indent="0">
              <a:buNone/>
            </a:pPr>
            <a:endParaRPr lang="is-IS" sz="1400" dirty="0" smtClean="0"/>
          </a:p>
          <a:p>
            <a:pPr marL="0" indent="0">
              <a:buNone/>
            </a:pPr>
            <a:r>
              <a:rPr lang="is-IS" sz="1400" dirty="0" smtClean="0"/>
              <a:t>Coefficients:</a:t>
            </a:r>
          </a:p>
          <a:p>
            <a:pPr marL="0" indent="0">
              <a:buNone/>
            </a:pPr>
            <a:r>
              <a:rPr lang="is-IS" sz="1400" dirty="0" smtClean="0"/>
              <a:t>                Estimate Std. Error t value Pr(&gt;|t|)    </a:t>
            </a:r>
          </a:p>
          <a:p>
            <a:pPr marL="0" indent="0">
              <a:buNone/>
            </a:pPr>
            <a:r>
              <a:rPr lang="is-IS" sz="1400" dirty="0" smtClean="0"/>
              <a:t>(Intercept)   -3.000e+01  2.572e+00 -11.662 1.56e-09 ***</a:t>
            </a:r>
          </a:p>
          <a:p>
            <a:pPr marL="0" indent="0">
              <a:buNone/>
            </a:pPr>
            <a:r>
              <a:rPr lang="is-IS" sz="1400" dirty="0" smtClean="0"/>
              <a:t>clusterILCP_B  2.544e+01  4.456e+00   5.710 2.55e-05 ***</a:t>
            </a:r>
          </a:p>
          <a:p>
            <a:pPr marL="0" indent="0">
              <a:buNone/>
            </a:pPr>
            <a:r>
              <a:rPr lang="is-IS" sz="1400" dirty="0" smtClean="0"/>
              <a:t>clusterILCP_C  1.223e+01  3.929e+00   3.113  0.00632 ** </a:t>
            </a:r>
          </a:p>
          <a:p>
            <a:pPr marL="0" indent="0">
              <a:buNone/>
            </a:pPr>
            <a:r>
              <a:rPr lang="is-IS" sz="1400" dirty="0" smtClean="0"/>
              <a:t>clusterILCP_D  1.385e-17  4.926e+00   0.000  1.00000    </a:t>
            </a:r>
          </a:p>
          <a:p>
            <a:pPr marL="0" indent="0">
              <a:buNone/>
            </a:pPr>
            <a:endParaRPr lang="is-IS" sz="1400" dirty="0" smtClean="0"/>
          </a:p>
          <a:p>
            <a:pPr marL="0" indent="0">
              <a:buNone/>
            </a:pPr>
            <a:r>
              <a:rPr lang="is-IS" sz="1400" dirty="0" smtClean="0"/>
              <a:t>Residual standard error: 7.276 on 17 degrees of freedom</a:t>
            </a:r>
          </a:p>
          <a:p>
            <a:pPr marL="0" indent="0">
              <a:buNone/>
            </a:pPr>
            <a:r>
              <a:rPr lang="is-IS" sz="1400" dirty="0" smtClean="0"/>
              <a:t>Multiple R-squared:  0.6924,	Adjusted R-squared:  0.6381 </a:t>
            </a:r>
          </a:p>
          <a:p>
            <a:pPr marL="0" indent="0">
              <a:buNone/>
            </a:pPr>
            <a:r>
              <a:rPr lang="is-IS" sz="1400" dirty="0" smtClean="0"/>
              <a:t>F-statistic: 12.76 on 3 and 17 DF,  p-value: 0.0001298</a:t>
            </a:r>
          </a:p>
          <a:p>
            <a:pPr marL="0" indent="0">
              <a:buNone/>
            </a:pPr>
            <a:endParaRPr lang="is-IS" sz="1400" dirty="0"/>
          </a:p>
          <a:p>
            <a:pPr marL="0" indent="0">
              <a:buNone/>
            </a:pPr>
            <a:r>
              <a:rPr lang="en-US" sz="1400" dirty="0" smtClean="0"/>
              <a:t>Analysis of Variance Table</a:t>
            </a:r>
          </a:p>
          <a:p>
            <a:pPr marL="0" indent="0">
              <a:buNone/>
            </a:pPr>
            <a:r>
              <a:rPr lang="en-US" sz="1400" dirty="0" smtClean="0"/>
              <a:t>Response: level</a:t>
            </a:r>
          </a:p>
          <a:p>
            <a:pPr marL="0" indent="0"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Df</a:t>
            </a:r>
            <a:r>
              <a:rPr lang="en-US" sz="1400" dirty="0" smtClean="0"/>
              <a:t>  Sum </a:t>
            </a:r>
            <a:r>
              <a:rPr lang="en-US" sz="1400" dirty="0" err="1" smtClean="0"/>
              <a:t>Sq</a:t>
            </a:r>
            <a:r>
              <a:rPr lang="en-US" sz="1400" dirty="0" smtClean="0"/>
              <a:t> Mean </a:t>
            </a:r>
            <a:r>
              <a:rPr lang="en-US" sz="1400" dirty="0" err="1" smtClean="0"/>
              <a:t>Sq</a:t>
            </a:r>
            <a:r>
              <a:rPr lang="en-US" sz="1400" dirty="0" smtClean="0"/>
              <a:t> F value    </a:t>
            </a:r>
            <a:r>
              <a:rPr lang="en-US" sz="1400" dirty="0" err="1" smtClean="0"/>
              <a:t>Pr</a:t>
            </a:r>
            <a:r>
              <a:rPr lang="en-US" sz="1400" dirty="0" smtClean="0"/>
              <a:t>(&gt;F)    </a:t>
            </a:r>
          </a:p>
          <a:p>
            <a:pPr marL="0" indent="0">
              <a:buNone/>
            </a:pPr>
            <a:r>
              <a:rPr lang="en-US" sz="1400" dirty="0" smtClean="0"/>
              <a:t>cluster    3 2025.94  675.31  12.757 0.0001298 ***</a:t>
            </a:r>
          </a:p>
          <a:p>
            <a:pPr marL="0" indent="0">
              <a:buNone/>
            </a:pPr>
            <a:r>
              <a:rPr lang="en-US" sz="1400" dirty="0" smtClean="0"/>
              <a:t>Residuals 17  899.94   52.94                      </a:t>
            </a:r>
          </a:p>
          <a:p>
            <a:pPr marL="0" indent="0">
              <a:buNone/>
            </a:pPr>
            <a:r>
              <a:rPr lang="en-US" sz="1400" dirty="0" smtClean="0"/>
              <a:t>---</a:t>
            </a:r>
          </a:p>
          <a:p>
            <a:pPr marL="0" indent="0">
              <a:buNone/>
            </a:pPr>
            <a:r>
              <a:rPr lang="en-US" sz="1400" dirty="0" err="1" smtClean="0"/>
              <a:t>Signif</a:t>
            </a:r>
            <a:r>
              <a:rPr lang="en-US" sz="1400" dirty="0" smtClean="0"/>
              <a:t>. codes:  0 ‘***’ 0.001 ‘**’ 0.01 ‘*’ 0.05 ‘.’ 0.1 ‘ ’ 1</a:t>
            </a:r>
            <a:endParaRPr lang="is-IS" sz="1400" dirty="0" smtClean="0"/>
          </a:p>
          <a:p>
            <a:pPr marL="0" indent="0">
              <a:buNone/>
            </a:pPr>
            <a:endParaRPr lang="is-I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Rorc_leve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89" y="1762126"/>
            <a:ext cx="4697712" cy="398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6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lcp_clusters_ave_anova_sc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17894" y="660400"/>
            <a:ext cx="2205790" cy="6010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31 out of 93 genes significantly distinguished individual clusters by </a:t>
            </a:r>
            <a:r>
              <a:rPr lang="en-US" sz="2000" dirty="0" err="1" smtClean="0"/>
              <a:t>anova</a:t>
            </a:r>
            <a:r>
              <a:rPr lang="en-US" sz="2000" dirty="0" smtClean="0"/>
              <a:t> (F-test &lt; 0.05)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Higher levels of PLZF and Il-2rb are seen in ILCP-A and ILCP-B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Notch signaling components upregulated in ILCP-D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831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256</Words>
  <Application>Microsoft Macintosh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ILCP clustering </vt:lpstr>
      <vt:lpstr>PowerPoint Presentation</vt:lpstr>
      <vt:lpstr>PowerPoint Presentation</vt:lpstr>
      <vt:lpstr>PowerPoint Presentation</vt:lpstr>
      <vt:lpstr>Finding cluster specific genes by anova</vt:lpstr>
      <vt:lpstr>PowerPoint Presentation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ILCP clustering </dc:title>
  <dc:creator>Herman Gudjonson</dc:creator>
  <cp:lastModifiedBy>Herman Gudjonson</cp:lastModifiedBy>
  <cp:revision>10</cp:revision>
  <dcterms:created xsi:type="dcterms:W3CDTF">2014-07-09T20:08:11Z</dcterms:created>
  <dcterms:modified xsi:type="dcterms:W3CDTF">2014-07-09T21:25:11Z</dcterms:modified>
</cp:coreProperties>
</file>