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8"/>
  </p:notesMasterIdLst>
  <p:handoutMasterIdLst>
    <p:handoutMasterId r:id="rId19"/>
  </p:handoutMasterIdLst>
  <p:sldIdLst>
    <p:sldId id="283" r:id="rId5"/>
    <p:sldId id="306" r:id="rId6"/>
    <p:sldId id="314" r:id="rId7"/>
    <p:sldId id="313" r:id="rId8"/>
    <p:sldId id="315" r:id="rId9"/>
    <p:sldId id="307" r:id="rId10"/>
    <p:sldId id="316" r:id="rId11"/>
    <p:sldId id="317" r:id="rId12"/>
    <p:sldId id="318" r:id="rId13"/>
    <p:sldId id="321" r:id="rId14"/>
    <p:sldId id="320" r:id="rId15"/>
    <p:sldId id="319" r:id="rId16"/>
    <p:sldId id="280" r:id="rId17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章节页" id="{FD05EE94-C931-8C4B-83A2-004B32AA1207}">
          <p14:sldIdLst>
            <p14:sldId id="306"/>
            <p14:sldId id="314"/>
            <p14:sldId id="313"/>
            <p14:sldId id="315"/>
            <p14:sldId id="307"/>
            <p14:sldId id="316"/>
            <p14:sldId id="317"/>
            <p14:sldId id="318"/>
            <p14:sldId id="321"/>
            <p14:sldId id="320"/>
            <p14:sldId id="319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002F"/>
    <a:srgbClr val="FFFFFF"/>
    <a:srgbClr val="000000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85" d="100"/>
          <a:sy n="85" d="100"/>
        </p:scale>
        <p:origin x="4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996" y="907092"/>
            <a:ext cx="8556207" cy="690255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RACRO: </a:t>
            </a:r>
            <a:br>
              <a:rPr lang="en-US" altLang="zh-CN" b="1" dirty="0"/>
            </a:br>
            <a:r>
              <a:rPr lang="zh-CN" altLang="en-US" b="1" dirty="0"/>
              <a:t>感知推理解耦</a:t>
            </a:r>
            <a:r>
              <a:rPr lang="en-US" altLang="zh-CN" b="1" dirty="0"/>
              <a:t>,</a:t>
            </a:r>
            <a:r>
              <a:rPr lang="zh-CN" altLang="en-US" b="1" dirty="0"/>
              <a:t>可扩展多模态推理的新范式</a:t>
            </a:r>
            <a:endParaRPr lang="zh-CN" alt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F3DB8AC-5DE9-5548-8697-C9055F7FF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0" tIns="0" rIns="0" bIns="0"/>
          <a:lstStyle/>
          <a:p>
            <a:r>
              <a:rPr lang="zh-CN" altLang="en-US" dirty="0"/>
              <a:t>部门：</a:t>
            </a:r>
            <a:r>
              <a:rPr lang="en-US" altLang="zh-CN" dirty="0"/>
              <a:t>AI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zh-CN" altLang="en-US" dirty="0"/>
              <a:t>作者：苟耘豪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2025.6.26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566F3-A3A5-4146-9236-C652EFF2FB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Security Level: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4D5836-FAD8-40C5-8F73-9E1051ABC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609" y="439539"/>
            <a:ext cx="10740640" cy="993400"/>
          </a:xfrm>
        </p:spPr>
        <p:txBody>
          <a:bodyPr/>
          <a:lstStyle/>
          <a:p>
            <a:r>
              <a:rPr lang="zh-CN" altLang="en-US" dirty="0"/>
              <a:t>可视化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A406CC-E59A-4885-9877-AEA2D15854A1}"/>
              </a:ext>
            </a:extLst>
          </p:cNvPr>
          <p:cNvSpPr/>
          <p:nvPr/>
        </p:nvSpPr>
        <p:spPr>
          <a:xfrm>
            <a:off x="120770" y="1338546"/>
            <a:ext cx="608405" cy="427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F3FDD9A-CADD-4709-9F3B-1137B090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35" y="0"/>
            <a:ext cx="57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17A9294E-618A-4832-91D7-D404FA30C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可视化（</a:t>
            </a:r>
            <a:r>
              <a:rPr lang="en-US" altLang="zh-CN" dirty="0"/>
              <a:t>Caption Scaling?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28D5ED-A4F7-43A4-A710-CD3E675E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75" y="1586168"/>
            <a:ext cx="4933950" cy="36099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0BB319-8967-40B7-95B2-879C31901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428" y="1661856"/>
            <a:ext cx="4910303" cy="353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6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DE958A86-52B0-48A7-B9A5-AE48D5B99C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商业价值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32E8E-E9BC-4962-957D-C226B3C1E2C8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400" dirty="0"/>
              <a:t>MLLM</a:t>
            </a:r>
            <a:r>
              <a:rPr lang="zh-CN" altLang="en-US" sz="2400" dirty="0"/>
              <a:t>快速迭代：</a:t>
            </a:r>
            <a:endParaRPr lang="en-US" altLang="zh-CN" sz="2400" dirty="0"/>
          </a:p>
          <a:p>
            <a:pPr lvl="1"/>
            <a:r>
              <a:rPr lang="zh-CN" altLang="en-US" sz="2000" dirty="0"/>
              <a:t>企业内部从头训练</a:t>
            </a:r>
            <a:r>
              <a:rPr lang="en-US" altLang="zh-CN" sz="2000" dirty="0"/>
              <a:t>MLLM</a:t>
            </a:r>
            <a:r>
              <a:rPr lang="zh-CN" altLang="en-US" sz="2000" dirty="0"/>
              <a:t>通常需要大量训练成本（时间</a:t>
            </a:r>
            <a:r>
              <a:rPr lang="en-US" altLang="zh-CN" sz="2000" dirty="0"/>
              <a:t>/GPU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/>
            <a:r>
              <a:rPr lang="zh-CN" altLang="en-US" sz="2000" dirty="0"/>
              <a:t>当前</a:t>
            </a:r>
            <a:r>
              <a:rPr lang="en-US" altLang="zh-CN" sz="2000" dirty="0"/>
              <a:t>LLM</a:t>
            </a:r>
            <a:r>
              <a:rPr lang="zh-CN" altLang="en-US" sz="2000" dirty="0"/>
              <a:t>更新迭代极快：</a:t>
            </a:r>
            <a:r>
              <a:rPr lang="en-US" altLang="zh-CN" sz="2000" dirty="0"/>
              <a:t>R1/</a:t>
            </a:r>
            <a:r>
              <a:rPr lang="en-US" altLang="zh-CN" sz="2000" dirty="0" err="1"/>
              <a:t>QwQ</a:t>
            </a:r>
            <a:r>
              <a:rPr lang="en-US" altLang="zh-CN" sz="2000" dirty="0"/>
              <a:t>/Qwen3/</a:t>
            </a:r>
            <a:r>
              <a:rPr lang="en-US" altLang="zh-CN" sz="2000" dirty="0" err="1"/>
              <a:t>Mimo</a:t>
            </a:r>
            <a:r>
              <a:rPr lang="en-US" altLang="zh-CN" sz="2000" dirty="0"/>
              <a:t>/O3/O4  (2025.1 -&gt; 2025.6)</a:t>
            </a:r>
          </a:p>
          <a:p>
            <a:pPr lvl="1"/>
            <a:r>
              <a:rPr lang="zh-CN" altLang="en-US" sz="2000" dirty="0"/>
              <a:t>该方法可以快速切换</a:t>
            </a:r>
            <a:r>
              <a:rPr lang="en-US" altLang="zh-CN" sz="2000" dirty="0"/>
              <a:t>LLM</a:t>
            </a:r>
            <a:r>
              <a:rPr lang="zh-CN" altLang="en-US" sz="2000" dirty="0"/>
              <a:t>，以极低成本迭代更强的</a:t>
            </a:r>
            <a:r>
              <a:rPr lang="en-US" altLang="zh-CN" sz="2000" dirty="0"/>
              <a:t>MLLM </a:t>
            </a:r>
          </a:p>
          <a:p>
            <a:pPr lvl="2"/>
            <a:r>
              <a:rPr lang="en-US" altLang="zh-CN" sz="1699" dirty="0"/>
              <a:t>7B</a:t>
            </a:r>
            <a:r>
              <a:rPr lang="zh-CN" altLang="en-US" sz="1699" dirty="0"/>
              <a:t>模型</a:t>
            </a:r>
            <a:r>
              <a:rPr lang="en-US" altLang="zh-CN" sz="1699" dirty="0"/>
              <a:t>: 8GPU * 1 days</a:t>
            </a:r>
          </a:p>
          <a:p>
            <a:pPr lvl="2"/>
            <a:r>
              <a:rPr lang="en-US" altLang="zh-CN" sz="1699" dirty="0"/>
              <a:t>32B</a:t>
            </a:r>
            <a:r>
              <a:rPr lang="zh-CN" altLang="en-US" sz="1699" dirty="0"/>
              <a:t>模型：</a:t>
            </a:r>
            <a:r>
              <a:rPr lang="en-US" altLang="zh-CN" sz="1699" dirty="0"/>
              <a:t>16GPU * 2 days</a:t>
            </a:r>
          </a:p>
        </p:txBody>
      </p:sp>
    </p:spTree>
    <p:extLst>
      <p:ext uri="{BB962C8B-B14F-4D97-AF65-F5344CB8AC3E}">
        <p14:creationId xmlns:p14="http://schemas.microsoft.com/office/powerpoint/2010/main" val="159789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E0CEC36-5881-F64A-A70F-904DBA9886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zh-CN" altLang="en-US" dirty="0"/>
              <a:t>多模态大语言模型（</a:t>
            </a:r>
            <a:r>
              <a:rPr lang="en-US" altLang="zh-CN" dirty="0"/>
              <a:t>MLLM</a:t>
            </a:r>
            <a:r>
              <a:rPr lang="zh-CN" altLang="en-US" dirty="0"/>
              <a:t>）在视觉问答、科学推理等任务中展现出强大潜力，但其训练与迁移成本极高。当需要将</a:t>
            </a:r>
            <a:r>
              <a:rPr lang="en-US" altLang="zh-CN" dirty="0"/>
              <a:t>MLLM</a:t>
            </a:r>
            <a:r>
              <a:rPr lang="zh-CN" altLang="en-US" dirty="0"/>
              <a:t>迁移至更强大的文本推理模型（如</a:t>
            </a:r>
            <a:r>
              <a:rPr lang="en-US" altLang="zh-CN" dirty="0"/>
              <a:t>DeepSeek-R1</a:t>
            </a:r>
            <a:r>
              <a:rPr lang="zh-CN" altLang="en-US" dirty="0"/>
              <a:t>或</a:t>
            </a:r>
            <a:r>
              <a:rPr lang="en-US" altLang="zh-CN" dirty="0"/>
              <a:t>Qwen3</a:t>
            </a:r>
            <a:r>
              <a:rPr lang="zh-CN" altLang="en-US" dirty="0"/>
              <a:t>）时，往往需要重新进行大规模的视觉语言对齐，代价昂贵且难以扩展。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B68959-3277-4B82-AD33-3BFFF0983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702" y="2779228"/>
            <a:ext cx="4472193" cy="302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B60B4641-0275-4739-B616-954B5E05C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</a:rPr>
              <a:t>RACRO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</a:rPr>
              <a:t>感知推理解耦的可扩展多模态推理的新范式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5599D-A941-400D-9068-6EB373853DC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zh-CN" altLang="en-US" dirty="0"/>
              <a:t>为此，我们提出</a:t>
            </a:r>
            <a:r>
              <a:rPr lang="en-US" altLang="zh-CN" dirty="0"/>
              <a:t>RACRO,</a:t>
            </a:r>
            <a:r>
              <a:rPr lang="zh-CN" altLang="en-US" dirty="0"/>
              <a:t>在不重训多模态模型的前提下，支持可插拔、可扩展的多模态推理能力。</a:t>
            </a:r>
            <a:endParaRPr lang="en-US" altLang="zh-CN" dirty="0"/>
          </a:p>
          <a:p>
            <a:r>
              <a:rPr lang="en-US" altLang="zh-CN" dirty="0"/>
              <a:t>RACRO</a:t>
            </a:r>
            <a:r>
              <a:rPr lang="zh-CN" altLang="en-US" dirty="0"/>
              <a:t>框架包含两个关键部分：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C686E6-02B2-4FB5-8410-8D7842A4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641" y="2779675"/>
            <a:ext cx="4931561" cy="274123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775AE5-8CAE-47CA-8EF8-3515BE4DBB85}"/>
              </a:ext>
            </a:extLst>
          </p:cNvPr>
          <p:cNvSpPr txBox="1"/>
          <p:nvPr/>
        </p:nvSpPr>
        <p:spPr>
          <a:xfrm>
            <a:off x="726021" y="2779675"/>
            <a:ext cx="56747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-266700" algn="l"/>
            <a:r>
              <a:rPr lang="en-US" altLang="zh-CN" b="0" i="0" dirty="0">
                <a:solidFill>
                  <a:srgbClr val="333333"/>
                </a:solidFill>
                <a:effectLst/>
                <a:latin typeface="Wingdings" panose="05000000000000000000" pitchFamily="2" charset="2"/>
                <a:ea typeface="Microsoft YaHei" panose="020B0503020204020204" pitchFamily="34" charset="-122"/>
              </a:rPr>
              <a:t>n</a:t>
            </a:r>
            <a:r>
              <a:rPr lang="zh-CN" altLang="en-US" sz="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rPr>
              <a:t> 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视觉感知阶段（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Captioning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/QA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）： 使用多模态模型（如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Qwen2.5-VL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）将图像转化为问题相关的自然语言描述；</a:t>
            </a:r>
          </a:p>
          <a:p>
            <a:pPr marL="266700" indent="-266700" algn="l"/>
            <a:r>
              <a:rPr lang="en-US" altLang="zh-CN" b="0" i="0" dirty="0">
                <a:solidFill>
                  <a:srgbClr val="333333"/>
                </a:solidFill>
                <a:effectLst/>
                <a:latin typeface="Wingdings" panose="05000000000000000000" pitchFamily="2" charset="2"/>
                <a:ea typeface="Microsoft YaHei" panose="020B0503020204020204" pitchFamily="34" charset="-122"/>
              </a:rPr>
              <a:t>n</a:t>
            </a:r>
            <a:r>
              <a:rPr lang="zh-CN" altLang="en-US" sz="7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</a:rPr>
              <a:t> 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语言推理阶段（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Reasoning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）： 将描述与原始问题一并输入文本大模型（如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DeepSeek-R1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）进行逐步推理。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-266700" algn="l"/>
            <a:endParaRPr lang="zh-CN" altLang="en-US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通过这种“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caption-reason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解耦”的结构，系统具备良好的可扩展性与灵活性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——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即可在固定视觉模块的前提下，升级更强的语言推理模型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004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B60B4641-0275-4739-B616-954B5E05C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局限性：图片描述质量低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95599D-A941-400D-9068-6EB373853DC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zh-CN" altLang="en-US" dirty="0"/>
              <a:t>然而，</a:t>
            </a:r>
            <a:r>
              <a:rPr lang="en-US" altLang="zh-CN" dirty="0"/>
              <a:t>caption-reason </a:t>
            </a:r>
            <a:r>
              <a:rPr lang="zh-CN" altLang="en-US" dirty="0"/>
              <a:t>解耦也带来关键难题：如果生成的描述内容不准确、不充分或与任务弱相关，即使是最强的文本</a:t>
            </a:r>
            <a:r>
              <a:rPr lang="en-US" altLang="zh-CN" dirty="0"/>
              <a:t>LLM</a:t>
            </a:r>
            <a:r>
              <a:rPr lang="zh-CN" altLang="en-US" dirty="0"/>
              <a:t>也无法推理出正确答案。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9DCEFB-DE8D-4210-AB85-281AFD254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03" y="2512489"/>
            <a:ext cx="9416106" cy="32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9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B60B4641-0275-4739-B616-954B5E05C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</a:rPr>
              <a:t>描述优化模块：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</a:rPr>
              <a:t>Caption Reward Optimization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</a:rPr>
              <a:t>CRO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</a:rPr>
              <a:t>）</a:t>
            </a:r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47012B97-2C0E-4D92-BA46-DCF7411B7F1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26021" y="1303483"/>
            <a:ext cx="11151384" cy="3033246"/>
          </a:xfrm>
        </p:spPr>
        <p:txBody>
          <a:bodyPr/>
          <a:lstStyle/>
          <a:p>
            <a:pPr marL="11113" indent="0">
              <a:buNone/>
            </a:pPr>
            <a:r>
              <a:rPr lang="zh-CN" altLang="en-US" dirty="0"/>
              <a:t>为保证生成的</a:t>
            </a:r>
            <a:r>
              <a:rPr lang="en-US" altLang="zh-CN" dirty="0"/>
              <a:t>caption</a:t>
            </a:r>
            <a:r>
              <a:rPr lang="zh-CN" altLang="en-US" dirty="0"/>
              <a:t>对推理有直接帮助，我们在</a:t>
            </a:r>
            <a:r>
              <a:rPr lang="en-US" altLang="zh-CN" dirty="0"/>
              <a:t>RACRO</a:t>
            </a:r>
            <a:r>
              <a:rPr lang="zh-CN" altLang="en-US" dirty="0"/>
              <a:t>框架内设计了一个 基于推理反馈的优化机制 </a:t>
            </a:r>
            <a:r>
              <a:rPr lang="en-US" altLang="zh-CN" dirty="0"/>
              <a:t>CRO</a:t>
            </a:r>
            <a:r>
              <a:rPr lang="zh-CN" altLang="en-US" dirty="0"/>
              <a:t>，通过强化学习优化</a:t>
            </a:r>
            <a:r>
              <a:rPr lang="en-US" altLang="zh-CN" dirty="0"/>
              <a:t>caption</a:t>
            </a:r>
            <a:r>
              <a:rPr lang="zh-CN" altLang="en-US" dirty="0"/>
              <a:t>生成策略，具体机制包括：</a:t>
            </a:r>
          </a:p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a)  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给定图像和问题，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caption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模块生成多个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caption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候选；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b)  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每个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caption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通过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reasoner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推理出答案；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c)  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若推理正确，则该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caption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获得正向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reward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；</a:t>
            </a:r>
            <a:endParaRPr lang="en-US" altLang="zh-CN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CN" dirty="0"/>
              <a:t>d)  </a:t>
            </a:r>
            <a:r>
              <a:rPr lang="zh-CN" altLang="en-US" dirty="0"/>
              <a:t>使用</a:t>
            </a:r>
            <a:r>
              <a:rPr lang="en-US" altLang="zh-CN" dirty="0"/>
              <a:t>Group-wise PPO</a:t>
            </a:r>
            <a:r>
              <a:rPr lang="zh-CN" altLang="en-US" dirty="0"/>
              <a:t>方法，根据</a:t>
            </a:r>
            <a:r>
              <a:rPr lang="en-US" altLang="zh-CN" dirty="0"/>
              <a:t>reward</a:t>
            </a:r>
            <a:r>
              <a:rPr lang="zh-CN" altLang="en-US" dirty="0"/>
              <a:t>调整</a:t>
            </a:r>
            <a:r>
              <a:rPr lang="en-US" altLang="zh-CN" dirty="0"/>
              <a:t>caption</a:t>
            </a:r>
            <a:r>
              <a:rPr lang="zh-CN" altLang="en-US" dirty="0"/>
              <a:t>生成策略，使其更倾向于生成有推理价值的内容。</a:t>
            </a:r>
          </a:p>
          <a:p>
            <a:pPr marL="11113" indent="0">
              <a:buNone/>
            </a:pPr>
            <a:r>
              <a:rPr lang="zh-CN" altLang="en-US" dirty="0"/>
              <a:t>该过程无需人工标注推理过程，只需基于推理结果是否正确进行奖励信号构造，因此训练成本低、通用性强。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498512-2862-470A-AE74-2A718C52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29" y="3830488"/>
            <a:ext cx="9237488" cy="25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2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4D5836-FAD8-40C5-8F73-9E1051ABC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结果验证（</a:t>
            </a:r>
            <a:r>
              <a:rPr lang="en-US" altLang="zh-CN" dirty="0" err="1"/>
              <a:t>SoTA</a:t>
            </a:r>
            <a:r>
              <a:rPr lang="zh-CN" altLang="en-US" dirty="0"/>
              <a:t>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695EE16-2AB3-40AF-954D-F2E9B961B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878" y="139474"/>
            <a:ext cx="6775323" cy="65790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49F3B8B-7CE3-4DC9-9DE5-314725A9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0" y="1338546"/>
            <a:ext cx="4802316" cy="480231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BA406CC-E59A-4885-9877-AEA2D15854A1}"/>
              </a:ext>
            </a:extLst>
          </p:cNvPr>
          <p:cNvSpPr/>
          <p:nvPr/>
        </p:nvSpPr>
        <p:spPr>
          <a:xfrm>
            <a:off x="120770" y="1338546"/>
            <a:ext cx="608405" cy="427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50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4D5836-FAD8-40C5-8F73-9E1051ABC9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消融实验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A406CC-E59A-4885-9877-AEA2D15854A1}"/>
              </a:ext>
            </a:extLst>
          </p:cNvPr>
          <p:cNvSpPr/>
          <p:nvPr/>
        </p:nvSpPr>
        <p:spPr>
          <a:xfrm>
            <a:off x="120770" y="1338546"/>
            <a:ext cx="608405" cy="427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E35D60-AC45-40FE-9710-23BBF2FEF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76" y="1449534"/>
            <a:ext cx="8324850" cy="4152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ED66BD9-F551-48D4-8211-C4F7A8107449}"/>
              </a:ext>
            </a:extLst>
          </p:cNvPr>
          <p:cNvSpPr txBox="1"/>
          <p:nvPr/>
        </p:nvSpPr>
        <p:spPr>
          <a:xfrm>
            <a:off x="9217927" y="2502230"/>
            <a:ext cx="260026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单纯使用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LLM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效果差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Sol+LLM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提供一个较强的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baseline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Cap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补充信息损失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CRO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进一步提升性能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349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4D5836-FAD8-40C5-8F73-9E1051ABC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972" y="258384"/>
            <a:ext cx="10740640" cy="993400"/>
          </a:xfrm>
        </p:spPr>
        <p:txBody>
          <a:bodyPr/>
          <a:lstStyle/>
          <a:p>
            <a:r>
              <a:rPr lang="zh-CN" altLang="en-US" dirty="0"/>
              <a:t>进一步分析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A406CC-E59A-4885-9877-AEA2D15854A1}"/>
              </a:ext>
            </a:extLst>
          </p:cNvPr>
          <p:cNvSpPr/>
          <p:nvPr/>
        </p:nvSpPr>
        <p:spPr>
          <a:xfrm>
            <a:off x="120770" y="1338546"/>
            <a:ext cx="608405" cy="427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D66BD9-F551-48D4-8211-C4F7A8107449}"/>
              </a:ext>
            </a:extLst>
          </p:cNvPr>
          <p:cNvSpPr txBox="1"/>
          <p:nvPr/>
        </p:nvSpPr>
        <p:spPr>
          <a:xfrm>
            <a:off x="246456" y="4896021"/>
            <a:ext cx="3497408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训练使用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R1-Distilled-7B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，提升可迁移到不同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size(1.5B/32B)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和不同架构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(QwQ-32B)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MLLM</a:t>
            </a:r>
            <a:r>
              <a:rPr kumimoji="1" lang="zh-CN" altLang="en-US" dirty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只需对齐一次即可切换不同</a:t>
            </a:r>
            <a:r>
              <a:rPr kumimoji="1" lang="en-US" altLang="zh-CN" dirty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LLM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3D774C-3DC3-48FE-B5F8-0CDF829F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0" y="1631849"/>
            <a:ext cx="7536366" cy="294878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AD9888-3A40-401B-8585-C65AAA0BD7E5}"/>
              </a:ext>
            </a:extLst>
          </p:cNvPr>
          <p:cNvSpPr txBox="1"/>
          <p:nvPr/>
        </p:nvSpPr>
        <p:spPr>
          <a:xfrm>
            <a:off x="4113593" y="4896021"/>
            <a:ext cx="3768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CRO+GRPO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能取得更好结果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推理优化 和 描述优化 是提升</a:t>
            </a:r>
            <a:r>
              <a:rPr kumimoji="1" lang="en-US" altLang="zh-CN" dirty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MLLM</a:t>
            </a:r>
            <a:r>
              <a:rPr kumimoji="1" lang="zh-CN" altLang="en-US" dirty="0">
                <a:solidFill>
                  <a:srgbClr val="E9002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推理的两个有效方向</a:t>
            </a:r>
            <a:endParaRPr kumimoji="1" lang="en-US" altLang="zh-CN" dirty="0">
              <a:solidFill>
                <a:srgbClr val="E9002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B73B54-2C01-497E-BD29-72833C4E2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416" y="2015030"/>
            <a:ext cx="3901907" cy="25612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4B9A1AA-0E1F-4A4F-B389-87014B22D263}"/>
              </a:ext>
            </a:extLst>
          </p:cNvPr>
          <p:cNvSpPr txBox="1"/>
          <p:nvPr/>
        </p:nvSpPr>
        <p:spPr>
          <a:xfrm>
            <a:off x="8106416" y="4900839"/>
            <a:ext cx="37681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GPT-4o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进行比较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caption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质量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CRO</a:t>
            </a:r>
            <a:r>
              <a:rPr kumimoji="1"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大幅度提升描述质量</a:t>
            </a:r>
            <a:endParaRPr kumimoji="1"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7DBFE5-FDFE-4E1D-9FF0-FD7E37313EF6}"/>
              </a:ext>
            </a:extLst>
          </p:cNvPr>
          <p:cNvSpPr txBox="1"/>
          <p:nvPr/>
        </p:nvSpPr>
        <p:spPr>
          <a:xfrm>
            <a:off x="345410" y="1102290"/>
            <a:ext cx="40112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Q: 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我们还需要对不同的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LLM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重复对齐吗？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2808FE-54C9-4FAD-B54A-C94EA425D7DC}"/>
              </a:ext>
            </a:extLst>
          </p:cNvPr>
          <p:cNvSpPr txBox="1"/>
          <p:nvPr/>
        </p:nvSpPr>
        <p:spPr>
          <a:xfrm>
            <a:off x="4934647" y="1111369"/>
            <a:ext cx="32891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Q: GRPO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CRO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是否冲突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EC8F56-3DF1-42E0-9174-B6B0D46FC5C7}"/>
              </a:ext>
            </a:extLst>
          </p:cNvPr>
          <p:cNvSpPr txBox="1"/>
          <p:nvPr/>
        </p:nvSpPr>
        <p:spPr>
          <a:xfrm>
            <a:off x="8562166" y="1102289"/>
            <a:ext cx="32891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Q: CRO</a:t>
            </a:r>
            <a:r>
              <a:rPr kumimoji="1"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是否真正优化描述质量？</a:t>
            </a:r>
            <a:endParaRPr kumimoji="1"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820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E4D5836-FAD8-40C5-8F73-9E1051ABC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609" y="439539"/>
            <a:ext cx="10740640" cy="993400"/>
          </a:xfrm>
        </p:spPr>
        <p:txBody>
          <a:bodyPr/>
          <a:lstStyle/>
          <a:p>
            <a:r>
              <a:rPr lang="zh-CN" altLang="en-US" dirty="0"/>
              <a:t>可视化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A406CC-E59A-4885-9877-AEA2D15854A1}"/>
              </a:ext>
            </a:extLst>
          </p:cNvPr>
          <p:cNvSpPr/>
          <p:nvPr/>
        </p:nvSpPr>
        <p:spPr>
          <a:xfrm>
            <a:off x="120770" y="1338546"/>
            <a:ext cx="608405" cy="4276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2E4EBE-02D0-4412-B74F-68B5F8E4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322" y="375698"/>
            <a:ext cx="66484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95382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6543</TotalTime>
  <Words>623</Words>
  <Application>Microsoft Office PowerPoint</Application>
  <PresentationFormat>自定义</PresentationFormat>
  <Paragraphs>54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.AppleSystemUIFont</vt:lpstr>
      <vt:lpstr>宋体</vt:lpstr>
      <vt:lpstr>Microsoft YaHei</vt:lpstr>
      <vt:lpstr>Microsoft YaHei</vt:lpstr>
      <vt:lpstr>Arial</vt:lpstr>
      <vt:lpstr>Calibri</vt:lpstr>
      <vt:lpstr>Times New Roman</vt:lpstr>
      <vt:lpstr>Wingdings</vt:lpstr>
      <vt:lpstr>封面页_图片版 </vt:lpstr>
      <vt:lpstr>目录页</vt:lpstr>
      <vt:lpstr>章节页</vt:lpstr>
      <vt:lpstr>结束页</vt:lpstr>
      <vt:lpstr>RACRO:  感知推理解耦,可扩展多模态推理的新范式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Zhili</dc:creator>
  <cp:lastModifiedBy>gouyunhao</cp:lastModifiedBy>
  <cp:revision>70</cp:revision>
  <dcterms:created xsi:type="dcterms:W3CDTF">2020-08-28T08:44:19Z</dcterms:created>
  <dcterms:modified xsi:type="dcterms:W3CDTF">2025-07-07T02:52:46Z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(3)jYYNeYqg9URZpIMFTCIdCeNVquPuEel+nDIRQAPIrqxIM5/g5oBljBFaM7g0G3UnNz5I+Lxl
3XzinOb8XrntK+5cii2s/5KHPjVzf2+eT3mkXei0qIqPydT3E9AVL+q4EyN8GFi16B7wafrk
4kKM5b+QlkGvEvrZjPSJu+gnMw7e5TCMMA4EFmF63Ml0dr3+nOPNvAa9KZcwTzlYVuij6jfG
g8y1IjQWMDwHw00j5e</vt:lpwstr>
  </property>
  <property fmtid="{D5CDD505-2E9C-101B-9397-08002B2CF9AE}" pid="3" name="_2015_ms_pID_7253431">
    <vt:lpwstr>H7ij+MfWkrtIywe4S+a0D9BcavELomSG2Ib18xpyvB9q0hdvxoTFcA
gBSOtSnelc6axUseSTlTOvrYN0dRtpTwq9jai4mvc90zFnFZ95NvYO9xJufYr9daOcrVzTqA
GLaIfnqxEKsMJa+WZsbxcLXVnwjEyMOlQVTIeSsuPg293uwzAsm52yuhwds5TG3iH8g9FsCF
fj4i37YlF4KE29z1CbP/AqQpgHM7wlZTKoEN</vt:lpwstr>
  </property>
  <property fmtid="{D5CDD505-2E9C-101B-9397-08002B2CF9AE}" pid="4" name="_2015_ms_pID_7253432">
    <vt:lpwstr>9g==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1750908803</vt:lpwstr>
  </property>
</Properties>
</file>