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42843450" cy="32099250"/>
  <p:defaultTextStyle>
    <a:defPPr>
      <a:defRPr lang="en-US"/>
    </a:defPPr>
    <a:lvl1pPr algn="l" defTabSz="4680913" rtl="0" fontAlgn="base">
      <a:spcBef>
        <a:spcPct val="0"/>
      </a:spcBef>
      <a:spcAft>
        <a:spcPct val="0"/>
      </a:spcAft>
      <a:defRPr sz="9200" kern="1200">
        <a:solidFill>
          <a:schemeClr val="tx1"/>
        </a:solidFill>
        <a:latin typeface="Arial" charset="0"/>
        <a:ea typeface="+mn-ea"/>
        <a:cs typeface="+mn-cs"/>
      </a:defRPr>
    </a:lvl1pPr>
    <a:lvl2pPr marL="2339567" indent="-1827564" algn="l" defTabSz="4680913" rtl="0" fontAlgn="base">
      <a:spcBef>
        <a:spcPct val="0"/>
      </a:spcBef>
      <a:spcAft>
        <a:spcPct val="0"/>
      </a:spcAft>
      <a:defRPr sz="9200" kern="1200">
        <a:solidFill>
          <a:schemeClr val="tx1"/>
        </a:solidFill>
        <a:latin typeface="Arial" charset="0"/>
        <a:ea typeface="+mn-ea"/>
        <a:cs typeface="+mn-cs"/>
      </a:defRPr>
    </a:lvl2pPr>
    <a:lvl3pPr marL="4680913" indent="-3656908" algn="l" defTabSz="4680913" rtl="0" fontAlgn="base">
      <a:spcBef>
        <a:spcPct val="0"/>
      </a:spcBef>
      <a:spcAft>
        <a:spcPct val="0"/>
      </a:spcAft>
      <a:defRPr sz="9200" kern="1200">
        <a:solidFill>
          <a:schemeClr val="tx1"/>
        </a:solidFill>
        <a:latin typeface="Arial" charset="0"/>
        <a:ea typeface="+mn-ea"/>
        <a:cs typeface="+mn-cs"/>
      </a:defRPr>
    </a:lvl3pPr>
    <a:lvl4pPr marL="7020481" indent="-5484473" algn="l" defTabSz="4680913" rtl="0" fontAlgn="base">
      <a:spcBef>
        <a:spcPct val="0"/>
      </a:spcBef>
      <a:spcAft>
        <a:spcPct val="0"/>
      </a:spcAft>
      <a:defRPr sz="9200" kern="1200">
        <a:solidFill>
          <a:schemeClr val="tx1"/>
        </a:solidFill>
        <a:latin typeface="Arial" charset="0"/>
        <a:ea typeface="+mn-ea"/>
        <a:cs typeface="+mn-cs"/>
      </a:defRPr>
    </a:lvl4pPr>
    <a:lvl5pPr marL="9361824" indent="-7313814" algn="l" defTabSz="4680913" rtl="0" fontAlgn="base">
      <a:spcBef>
        <a:spcPct val="0"/>
      </a:spcBef>
      <a:spcAft>
        <a:spcPct val="0"/>
      </a:spcAft>
      <a:defRPr sz="9200" kern="1200">
        <a:solidFill>
          <a:schemeClr val="tx1"/>
        </a:solidFill>
        <a:latin typeface="Arial" charset="0"/>
        <a:ea typeface="+mn-ea"/>
        <a:cs typeface="+mn-cs"/>
      </a:defRPr>
    </a:lvl5pPr>
    <a:lvl6pPr marL="2560013" algn="l" defTabSz="1024005" rtl="0" eaLnBrk="1" latinLnBrk="0" hangingPunct="1">
      <a:defRPr sz="9200" kern="1200">
        <a:solidFill>
          <a:schemeClr val="tx1"/>
        </a:solidFill>
        <a:latin typeface="Arial" charset="0"/>
        <a:ea typeface="+mn-ea"/>
        <a:cs typeface="+mn-cs"/>
      </a:defRPr>
    </a:lvl6pPr>
    <a:lvl7pPr marL="3072016" algn="l" defTabSz="1024005" rtl="0" eaLnBrk="1" latinLnBrk="0" hangingPunct="1">
      <a:defRPr sz="9200" kern="1200">
        <a:solidFill>
          <a:schemeClr val="tx1"/>
        </a:solidFill>
        <a:latin typeface="Arial" charset="0"/>
        <a:ea typeface="+mn-ea"/>
        <a:cs typeface="+mn-cs"/>
      </a:defRPr>
    </a:lvl7pPr>
    <a:lvl8pPr marL="3584018" algn="l" defTabSz="1024005" rtl="0" eaLnBrk="1" latinLnBrk="0" hangingPunct="1">
      <a:defRPr sz="9200" kern="1200">
        <a:solidFill>
          <a:schemeClr val="tx1"/>
        </a:solidFill>
        <a:latin typeface="Arial" charset="0"/>
        <a:ea typeface="+mn-ea"/>
        <a:cs typeface="+mn-cs"/>
      </a:defRPr>
    </a:lvl8pPr>
    <a:lvl9pPr marL="4096021" algn="l" defTabSz="1024005" rtl="0" eaLnBrk="1" latinLnBrk="0" hangingPunct="1">
      <a:defRPr sz="9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ve Graham" initials="JH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36" autoAdjust="0"/>
  </p:normalViewPr>
  <p:slideViewPr>
    <p:cSldViewPr>
      <p:cViewPr>
        <p:scale>
          <a:sx n="40" d="100"/>
          <a:sy n="40" d="100"/>
        </p:scale>
        <p:origin x="3042" y="108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18569539" cy="1604965"/>
          </a:xfrm>
          <a:prstGeom prst="rect">
            <a:avLst/>
          </a:prstGeom>
        </p:spPr>
        <p:txBody>
          <a:bodyPr vert="horz" lIns="429265" tIns="214633" rIns="429265" bIns="214633" rtlCol="0"/>
          <a:lstStyle>
            <a:lvl1pPr algn="l">
              <a:defRPr sz="5600"/>
            </a:lvl1pPr>
          </a:lstStyle>
          <a:p>
            <a:endParaRPr lang="en-US"/>
          </a:p>
        </p:txBody>
      </p:sp>
      <p:sp>
        <p:nvSpPr>
          <p:cNvPr id="3" name="Date Placeholder 2"/>
          <p:cNvSpPr>
            <a:spLocks noGrp="1"/>
          </p:cNvSpPr>
          <p:nvPr>
            <p:ph type="dt" sz="quarter" idx="1"/>
          </p:nvPr>
        </p:nvSpPr>
        <p:spPr>
          <a:xfrm>
            <a:off x="24263800" y="2"/>
            <a:ext cx="18569539" cy="1604965"/>
          </a:xfrm>
          <a:prstGeom prst="rect">
            <a:avLst/>
          </a:prstGeom>
        </p:spPr>
        <p:txBody>
          <a:bodyPr vert="horz" lIns="429265" tIns="214633" rIns="429265" bIns="214633" rtlCol="0"/>
          <a:lstStyle>
            <a:lvl1pPr algn="r">
              <a:defRPr sz="5600"/>
            </a:lvl1pPr>
          </a:lstStyle>
          <a:p>
            <a:fld id="{59EC197F-F179-444C-A4C4-93CDB280B3B7}" type="datetimeFigureOut">
              <a:rPr lang="en-US" smtClean="0"/>
              <a:pPr/>
              <a:t>11/10/2011</a:t>
            </a:fld>
            <a:endParaRPr lang="en-US"/>
          </a:p>
        </p:txBody>
      </p:sp>
      <p:sp>
        <p:nvSpPr>
          <p:cNvPr id="4" name="Footer Placeholder 3"/>
          <p:cNvSpPr>
            <a:spLocks noGrp="1"/>
          </p:cNvSpPr>
          <p:nvPr>
            <p:ph type="ftr" sz="quarter" idx="2"/>
          </p:nvPr>
        </p:nvSpPr>
        <p:spPr>
          <a:xfrm>
            <a:off x="2" y="30488774"/>
            <a:ext cx="18569539" cy="1604965"/>
          </a:xfrm>
          <a:prstGeom prst="rect">
            <a:avLst/>
          </a:prstGeom>
        </p:spPr>
        <p:txBody>
          <a:bodyPr vert="horz" lIns="429265" tIns="214633" rIns="429265" bIns="214633" rtlCol="0" anchor="b"/>
          <a:lstStyle>
            <a:lvl1pPr algn="l">
              <a:defRPr sz="5600"/>
            </a:lvl1pPr>
          </a:lstStyle>
          <a:p>
            <a:endParaRPr lang="en-US"/>
          </a:p>
        </p:txBody>
      </p:sp>
      <p:sp>
        <p:nvSpPr>
          <p:cNvPr id="5" name="Slide Number Placeholder 4"/>
          <p:cNvSpPr>
            <a:spLocks noGrp="1"/>
          </p:cNvSpPr>
          <p:nvPr>
            <p:ph type="sldNum" sz="quarter" idx="3"/>
          </p:nvPr>
        </p:nvSpPr>
        <p:spPr>
          <a:xfrm>
            <a:off x="24263800" y="30488774"/>
            <a:ext cx="18569539" cy="1604965"/>
          </a:xfrm>
          <a:prstGeom prst="rect">
            <a:avLst/>
          </a:prstGeom>
        </p:spPr>
        <p:txBody>
          <a:bodyPr vert="horz" lIns="429265" tIns="214633" rIns="429265" bIns="214633" rtlCol="0" anchor="b"/>
          <a:lstStyle>
            <a:lvl1pPr algn="r">
              <a:defRPr sz="5600"/>
            </a:lvl1pPr>
          </a:lstStyle>
          <a:p>
            <a:fld id="{D8F6C461-D7FB-4432-BE2C-6015D573010E}" type="slidenum">
              <a:rPr lang="en-US" smtClean="0"/>
              <a:pPr/>
              <a:t>‹#›</a:t>
            </a:fld>
            <a:endParaRPr lang="en-US"/>
          </a:p>
        </p:txBody>
      </p:sp>
    </p:spTree>
    <p:extLst>
      <p:ext uri="{BB962C8B-B14F-4D97-AF65-F5344CB8AC3E}">
        <p14:creationId xmlns:p14="http://schemas.microsoft.com/office/powerpoint/2010/main" val="2721092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7"/>
            <a:ext cx="18564201" cy="1604965"/>
          </a:xfrm>
          <a:prstGeom prst="rect">
            <a:avLst/>
          </a:prstGeom>
        </p:spPr>
        <p:txBody>
          <a:bodyPr vert="horz" lIns="428185" tIns="214093" rIns="428185" bIns="214093" rtlCol="0"/>
          <a:lstStyle>
            <a:lvl1pPr algn="l">
              <a:defRPr sz="5600"/>
            </a:lvl1pPr>
          </a:lstStyle>
          <a:p>
            <a:pPr>
              <a:defRPr/>
            </a:pPr>
            <a:endParaRPr lang="en-US"/>
          </a:p>
        </p:txBody>
      </p:sp>
      <p:sp>
        <p:nvSpPr>
          <p:cNvPr id="3" name="Date Placeholder 2"/>
          <p:cNvSpPr>
            <a:spLocks noGrp="1"/>
          </p:cNvSpPr>
          <p:nvPr>
            <p:ph type="dt" idx="1"/>
          </p:nvPr>
        </p:nvSpPr>
        <p:spPr>
          <a:xfrm>
            <a:off x="24269539" y="7"/>
            <a:ext cx="18564201" cy="1604965"/>
          </a:xfrm>
          <a:prstGeom prst="rect">
            <a:avLst/>
          </a:prstGeom>
        </p:spPr>
        <p:txBody>
          <a:bodyPr vert="horz" lIns="428185" tIns="214093" rIns="428185" bIns="214093" rtlCol="0"/>
          <a:lstStyle>
            <a:lvl1pPr algn="r">
              <a:defRPr sz="5600" smtClean="0"/>
            </a:lvl1pPr>
          </a:lstStyle>
          <a:p>
            <a:pPr>
              <a:defRPr/>
            </a:pPr>
            <a:fld id="{B573443F-A589-4FB0-B485-89A4D936C2BD}" type="datetimeFigureOut">
              <a:rPr lang="en-US"/>
              <a:pPr>
                <a:defRPr/>
              </a:pPr>
              <a:t>11/10/2011</a:t>
            </a:fld>
            <a:endParaRPr lang="en-US"/>
          </a:p>
        </p:txBody>
      </p:sp>
      <p:sp>
        <p:nvSpPr>
          <p:cNvPr id="4" name="Slide Image Placeholder 3"/>
          <p:cNvSpPr>
            <a:spLocks noGrp="1" noRot="1" noChangeAspect="1"/>
          </p:cNvSpPr>
          <p:nvPr>
            <p:ph type="sldImg" idx="2"/>
          </p:nvPr>
        </p:nvSpPr>
        <p:spPr>
          <a:xfrm>
            <a:off x="13400088" y="2409825"/>
            <a:ext cx="16043275" cy="12033250"/>
          </a:xfrm>
          <a:prstGeom prst="rect">
            <a:avLst/>
          </a:prstGeom>
          <a:noFill/>
          <a:ln w="12700">
            <a:solidFill>
              <a:prstClr val="black"/>
            </a:solidFill>
          </a:ln>
        </p:spPr>
        <p:txBody>
          <a:bodyPr vert="horz" lIns="428185" tIns="214093" rIns="428185" bIns="214093" rtlCol="0" anchor="ctr"/>
          <a:lstStyle/>
          <a:p>
            <a:pPr lvl="0"/>
            <a:endParaRPr lang="en-US" noProof="0"/>
          </a:p>
        </p:txBody>
      </p:sp>
      <p:sp>
        <p:nvSpPr>
          <p:cNvPr id="5" name="Notes Placeholder 4"/>
          <p:cNvSpPr>
            <a:spLocks noGrp="1"/>
          </p:cNvSpPr>
          <p:nvPr>
            <p:ph type="body" sz="quarter" idx="3"/>
          </p:nvPr>
        </p:nvSpPr>
        <p:spPr>
          <a:xfrm>
            <a:off x="4286293" y="15247152"/>
            <a:ext cx="34270874" cy="14444665"/>
          </a:xfrm>
          <a:prstGeom prst="rect">
            <a:avLst/>
          </a:prstGeom>
        </p:spPr>
        <p:txBody>
          <a:bodyPr vert="horz" lIns="428185" tIns="214093" rIns="428185" bIns="21409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30488798"/>
            <a:ext cx="18564201" cy="1604965"/>
          </a:xfrm>
          <a:prstGeom prst="rect">
            <a:avLst/>
          </a:prstGeom>
        </p:spPr>
        <p:txBody>
          <a:bodyPr vert="horz" lIns="428185" tIns="214093" rIns="428185" bIns="214093" rtlCol="0" anchor="b"/>
          <a:lstStyle>
            <a:lvl1pPr algn="l">
              <a:defRPr sz="5600"/>
            </a:lvl1pPr>
          </a:lstStyle>
          <a:p>
            <a:pPr>
              <a:defRPr/>
            </a:pPr>
            <a:endParaRPr lang="en-US"/>
          </a:p>
        </p:txBody>
      </p:sp>
      <p:sp>
        <p:nvSpPr>
          <p:cNvPr id="7" name="Slide Number Placeholder 6"/>
          <p:cNvSpPr>
            <a:spLocks noGrp="1"/>
          </p:cNvSpPr>
          <p:nvPr>
            <p:ph type="sldNum" sz="quarter" idx="5"/>
          </p:nvPr>
        </p:nvSpPr>
        <p:spPr>
          <a:xfrm>
            <a:off x="24269539" y="30488798"/>
            <a:ext cx="18564201" cy="1604965"/>
          </a:xfrm>
          <a:prstGeom prst="rect">
            <a:avLst/>
          </a:prstGeom>
        </p:spPr>
        <p:txBody>
          <a:bodyPr vert="horz" lIns="428185" tIns="214093" rIns="428185" bIns="214093" rtlCol="0" anchor="b"/>
          <a:lstStyle>
            <a:lvl1pPr algn="r">
              <a:defRPr sz="5600" smtClean="0"/>
            </a:lvl1pPr>
          </a:lstStyle>
          <a:p>
            <a:pPr>
              <a:defRPr/>
            </a:pPr>
            <a:fld id="{88D59099-D425-4900-B7C9-D78D44CD0C98}" type="slidenum">
              <a:rPr lang="en-US"/>
              <a:pPr>
                <a:defRPr/>
              </a:pPr>
              <a:t>‹#›</a:t>
            </a:fld>
            <a:endParaRPr lang="en-US"/>
          </a:p>
        </p:txBody>
      </p:sp>
    </p:spTree>
    <p:extLst>
      <p:ext uri="{BB962C8B-B14F-4D97-AF65-F5344CB8AC3E}">
        <p14:creationId xmlns:p14="http://schemas.microsoft.com/office/powerpoint/2010/main" val="278054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mn-lt"/>
        <a:ea typeface="+mn-ea"/>
        <a:cs typeface="+mn-cs"/>
      </a:defRPr>
    </a:lvl1pPr>
    <a:lvl2pPr marL="512002" algn="l" rtl="0" fontAlgn="base">
      <a:spcBef>
        <a:spcPct val="30000"/>
      </a:spcBef>
      <a:spcAft>
        <a:spcPct val="0"/>
      </a:spcAft>
      <a:defRPr sz="1300" kern="1200">
        <a:solidFill>
          <a:schemeClr val="tx1"/>
        </a:solidFill>
        <a:latin typeface="+mn-lt"/>
        <a:ea typeface="+mn-ea"/>
        <a:cs typeface="+mn-cs"/>
      </a:defRPr>
    </a:lvl2pPr>
    <a:lvl3pPr marL="1024005" algn="l" rtl="0" fontAlgn="base">
      <a:spcBef>
        <a:spcPct val="30000"/>
      </a:spcBef>
      <a:spcAft>
        <a:spcPct val="0"/>
      </a:spcAft>
      <a:defRPr sz="1300" kern="1200">
        <a:solidFill>
          <a:schemeClr val="tx1"/>
        </a:solidFill>
        <a:latin typeface="+mn-lt"/>
        <a:ea typeface="+mn-ea"/>
        <a:cs typeface="+mn-cs"/>
      </a:defRPr>
    </a:lvl3pPr>
    <a:lvl4pPr marL="1536007" algn="l" rtl="0" fontAlgn="base">
      <a:spcBef>
        <a:spcPct val="30000"/>
      </a:spcBef>
      <a:spcAft>
        <a:spcPct val="0"/>
      </a:spcAft>
      <a:defRPr sz="1300" kern="1200">
        <a:solidFill>
          <a:schemeClr val="tx1"/>
        </a:solidFill>
        <a:latin typeface="+mn-lt"/>
        <a:ea typeface="+mn-ea"/>
        <a:cs typeface="+mn-cs"/>
      </a:defRPr>
    </a:lvl4pPr>
    <a:lvl5pPr marL="2048010" algn="l" rtl="0" fontAlgn="base">
      <a:spcBef>
        <a:spcPct val="30000"/>
      </a:spcBef>
      <a:spcAft>
        <a:spcPct val="0"/>
      </a:spcAft>
      <a:defRPr sz="1300" kern="1200">
        <a:solidFill>
          <a:schemeClr val="tx1"/>
        </a:solidFill>
        <a:latin typeface="+mn-lt"/>
        <a:ea typeface="+mn-ea"/>
        <a:cs typeface="+mn-cs"/>
      </a:defRPr>
    </a:lvl5pPr>
    <a:lvl6pPr marL="2560013" algn="l" defTabSz="1024005" rtl="0" eaLnBrk="1" latinLnBrk="0" hangingPunct="1">
      <a:defRPr sz="1300" kern="1200">
        <a:solidFill>
          <a:schemeClr val="tx1"/>
        </a:solidFill>
        <a:latin typeface="+mn-lt"/>
        <a:ea typeface="+mn-ea"/>
        <a:cs typeface="+mn-cs"/>
      </a:defRPr>
    </a:lvl6pPr>
    <a:lvl7pPr marL="3072016" algn="l" defTabSz="1024005" rtl="0" eaLnBrk="1" latinLnBrk="0" hangingPunct="1">
      <a:defRPr sz="1300" kern="1200">
        <a:solidFill>
          <a:schemeClr val="tx1"/>
        </a:solidFill>
        <a:latin typeface="+mn-lt"/>
        <a:ea typeface="+mn-ea"/>
        <a:cs typeface="+mn-cs"/>
      </a:defRPr>
    </a:lvl7pPr>
    <a:lvl8pPr marL="3584018" algn="l" defTabSz="1024005" rtl="0" eaLnBrk="1" latinLnBrk="0" hangingPunct="1">
      <a:defRPr sz="1300" kern="1200">
        <a:solidFill>
          <a:schemeClr val="tx1"/>
        </a:solidFill>
        <a:latin typeface="+mn-lt"/>
        <a:ea typeface="+mn-ea"/>
        <a:cs typeface="+mn-cs"/>
      </a:defRPr>
    </a:lvl8pPr>
    <a:lvl9pPr marL="4096021" algn="l" defTabSz="10240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3400088" y="2409825"/>
            <a:ext cx="16043275" cy="1203325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5D2ED3-3AA8-46A6-9C0F-E97AF9487BF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40568" indent="0" algn="ctr">
              <a:buNone/>
              <a:defRPr>
                <a:solidFill>
                  <a:schemeClr val="tx1">
                    <a:tint val="75000"/>
                  </a:schemeClr>
                </a:solidFill>
              </a:defRPr>
            </a:lvl2pPr>
            <a:lvl3pPr marL="4681137" indent="0" algn="ctr">
              <a:buNone/>
              <a:defRPr>
                <a:solidFill>
                  <a:schemeClr val="tx1">
                    <a:tint val="75000"/>
                  </a:schemeClr>
                </a:solidFill>
              </a:defRPr>
            </a:lvl3pPr>
            <a:lvl4pPr marL="7021706" indent="0" algn="ctr">
              <a:buNone/>
              <a:defRPr>
                <a:solidFill>
                  <a:schemeClr val="tx1">
                    <a:tint val="75000"/>
                  </a:schemeClr>
                </a:solidFill>
              </a:defRPr>
            </a:lvl4pPr>
            <a:lvl5pPr marL="9362273" indent="0" algn="ctr">
              <a:buNone/>
              <a:defRPr>
                <a:solidFill>
                  <a:schemeClr val="tx1">
                    <a:tint val="75000"/>
                  </a:schemeClr>
                </a:solidFill>
              </a:defRPr>
            </a:lvl5pPr>
            <a:lvl6pPr marL="11702841" indent="0" algn="ctr">
              <a:buNone/>
              <a:defRPr>
                <a:solidFill>
                  <a:schemeClr val="tx1">
                    <a:tint val="75000"/>
                  </a:schemeClr>
                </a:solidFill>
              </a:defRPr>
            </a:lvl6pPr>
            <a:lvl7pPr marL="14043411" indent="0" algn="ctr">
              <a:buNone/>
              <a:defRPr>
                <a:solidFill>
                  <a:schemeClr val="tx1">
                    <a:tint val="75000"/>
                  </a:schemeClr>
                </a:solidFill>
              </a:defRPr>
            </a:lvl7pPr>
            <a:lvl8pPr marL="16383980" indent="0" algn="ctr">
              <a:buNone/>
              <a:defRPr>
                <a:solidFill>
                  <a:schemeClr val="tx1">
                    <a:tint val="75000"/>
                  </a:schemeClr>
                </a:solidFill>
              </a:defRPr>
            </a:lvl8pPr>
            <a:lvl9pPr marL="187245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716BB2-440D-4547-A642-0C9E13E2553C}" type="datetimeFigureOut">
              <a:rPr lang="en-US"/>
              <a:pPr>
                <a:defRPr/>
              </a:pPr>
              <a:t>11/10/2011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35D2A2-3C1E-4D2D-ADB6-7B8BAB800B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9E4830-7E64-49F9-9CF2-79277CBB8607}" type="datetimeFigureOut">
              <a:rPr lang="en-US"/>
              <a:pPr>
                <a:defRPr/>
              </a:pPr>
              <a:t>11/10/2011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4C2E05-39F2-413D-B798-E8521CC10AA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0" y="5273040"/>
            <a:ext cx="49377600" cy="112349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2800" y="5273040"/>
            <a:ext cx="147401280" cy="112349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F7A7A3-FA58-449B-8CDA-A0735774988C}" type="datetimeFigureOut">
              <a:rPr lang="en-US"/>
              <a:pPr>
                <a:defRPr/>
              </a:pPr>
              <a:t>11/10/2011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FF1A18-BE19-42B2-92E2-605680264A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42C9E8-E95B-49C3-B40D-D65615EAE511}" type="datetimeFigureOut">
              <a:rPr lang="en-US"/>
              <a:pPr>
                <a:defRPr/>
              </a:pPr>
              <a:t>11/10/2011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68C7BF-A57C-4E4A-9071-9AE0FDE3988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204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10200">
                <a:solidFill>
                  <a:schemeClr val="tx1">
                    <a:tint val="75000"/>
                  </a:schemeClr>
                </a:solidFill>
              </a:defRPr>
            </a:lvl1pPr>
            <a:lvl2pPr marL="2340568" indent="0">
              <a:buNone/>
              <a:defRPr sz="9200">
                <a:solidFill>
                  <a:schemeClr val="tx1">
                    <a:tint val="75000"/>
                  </a:schemeClr>
                </a:solidFill>
              </a:defRPr>
            </a:lvl2pPr>
            <a:lvl3pPr marL="4681137" indent="0">
              <a:buNone/>
              <a:defRPr sz="8300">
                <a:solidFill>
                  <a:schemeClr val="tx1">
                    <a:tint val="75000"/>
                  </a:schemeClr>
                </a:solidFill>
              </a:defRPr>
            </a:lvl3pPr>
            <a:lvl4pPr marL="7021706" indent="0">
              <a:buNone/>
              <a:defRPr sz="7100">
                <a:solidFill>
                  <a:schemeClr val="tx1">
                    <a:tint val="75000"/>
                  </a:schemeClr>
                </a:solidFill>
              </a:defRPr>
            </a:lvl4pPr>
            <a:lvl5pPr marL="9362273" indent="0">
              <a:buNone/>
              <a:defRPr sz="7100">
                <a:solidFill>
                  <a:schemeClr val="tx1">
                    <a:tint val="75000"/>
                  </a:schemeClr>
                </a:solidFill>
              </a:defRPr>
            </a:lvl5pPr>
            <a:lvl6pPr marL="11702841" indent="0">
              <a:buNone/>
              <a:defRPr sz="7100">
                <a:solidFill>
                  <a:schemeClr val="tx1">
                    <a:tint val="75000"/>
                  </a:schemeClr>
                </a:solidFill>
              </a:defRPr>
            </a:lvl6pPr>
            <a:lvl7pPr marL="14043411" indent="0">
              <a:buNone/>
              <a:defRPr sz="7100">
                <a:solidFill>
                  <a:schemeClr val="tx1">
                    <a:tint val="75000"/>
                  </a:schemeClr>
                </a:solidFill>
              </a:defRPr>
            </a:lvl7pPr>
            <a:lvl8pPr marL="16383980" indent="0">
              <a:buNone/>
              <a:defRPr sz="7100">
                <a:solidFill>
                  <a:schemeClr val="tx1">
                    <a:tint val="75000"/>
                  </a:schemeClr>
                </a:solidFill>
              </a:defRPr>
            </a:lvl8pPr>
            <a:lvl9pPr marL="18724548" indent="0">
              <a:buNone/>
              <a:defRPr sz="7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E49EB2E-6F1A-45C3-A81B-6B989502B542}" type="datetimeFigureOut">
              <a:rPr lang="en-US"/>
              <a:pPr>
                <a:defRPr/>
              </a:pPr>
              <a:t>11/10/2011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12865E-16E8-458C-A646-714669516B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2800" y="30723840"/>
            <a:ext cx="98389440" cy="8689848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093760" y="30723840"/>
            <a:ext cx="98389440" cy="8689848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19B3442-1F5E-46DD-A35D-5586C37531B8}" type="datetimeFigureOut">
              <a:rPr lang="en-US"/>
              <a:pPr>
                <a:defRPr/>
              </a:pPr>
              <a:t>11/10/2011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EBBCE9-B977-474A-B778-39C524FFEE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2"/>
            <a:ext cx="19392903" cy="3070859"/>
          </a:xfrm>
        </p:spPr>
        <p:txBody>
          <a:bodyPr anchor="b"/>
          <a:lstStyle>
            <a:lvl1pPr marL="0" indent="0">
              <a:buNone/>
              <a:defRPr sz="12300" b="1"/>
            </a:lvl1pPr>
            <a:lvl2pPr marL="2340568" indent="0">
              <a:buNone/>
              <a:defRPr sz="10200" b="1"/>
            </a:lvl2pPr>
            <a:lvl3pPr marL="4681137" indent="0">
              <a:buNone/>
              <a:defRPr sz="9200" b="1"/>
            </a:lvl3pPr>
            <a:lvl4pPr marL="7021706" indent="0">
              <a:buNone/>
              <a:defRPr sz="8300" b="1"/>
            </a:lvl4pPr>
            <a:lvl5pPr marL="9362273" indent="0">
              <a:buNone/>
              <a:defRPr sz="8300" b="1"/>
            </a:lvl5pPr>
            <a:lvl6pPr marL="11702841" indent="0">
              <a:buNone/>
              <a:defRPr sz="8300" b="1"/>
            </a:lvl6pPr>
            <a:lvl7pPr marL="14043411" indent="0">
              <a:buNone/>
              <a:defRPr sz="8300" b="1"/>
            </a:lvl7pPr>
            <a:lvl8pPr marL="16383980" indent="0">
              <a:buNone/>
              <a:defRPr sz="8300" b="1"/>
            </a:lvl8pPr>
            <a:lvl9pPr marL="18724548" indent="0">
              <a:buNone/>
              <a:defRPr sz="8300" b="1"/>
            </a:lvl9pPr>
          </a:lstStyle>
          <a:p>
            <a:pPr lvl="0"/>
            <a:r>
              <a:rPr lang="en-US" smtClean="0"/>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2300"/>
            </a:lvl1pPr>
            <a:lvl2pPr>
              <a:defRPr sz="102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1" cy="3070859"/>
          </a:xfrm>
        </p:spPr>
        <p:txBody>
          <a:bodyPr anchor="b"/>
          <a:lstStyle>
            <a:lvl1pPr marL="0" indent="0">
              <a:buNone/>
              <a:defRPr sz="12300" b="1"/>
            </a:lvl1pPr>
            <a:lvl2pPr marL="2340568" indent="0">
              <a:buNone/>
              <a:defRPr sz="10200" b="1"/>
            </a:lvl2pPr>
            <a:lvl3pPr marL="4681137" indent="0">
              <a:buNone/>
              <a:defRPr sz="9200" b="1"/>
            </a:lvl3pPr>
            <a:lvl4pPr marL="7021706" indent="0">
              <a:buNone/>
              <a:defRPr sz="8300" b="1"/>
            </a:lvl4pPr>
            <a:lvl5pPr marL="9362273" indent="0">
              <a:buNone/>
              <a:defRPr sz="8300" b="1"/>
            </a:lvl5pPr>
            <a:lvl6pPr marL="11702841" indent="0">
              <a:buNone/>
              <a:defRPr sz="8300" b="1"/>
            </a:lvl6pPr>
            <a:lvl7pPr marL="14043411" indent="0">
              <a:buNone/>
              <a:defRPr sz="8300" b="1"/>
            </a:lvl7pPr>
            <a:lvl8pPr marL="16383980" indent="0">
              <a:buNone/>
              <a:defRPr sz="8300" b="1"/>
            </a:lvl8pPr>
            <a:lvl9pPr marL="18724548" indent="0">
              <a:buNone/>
              <a:defRPr sz="83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1" cy="18966182"/>
          </a:xfrm>
        </p:spPr>
        <p:txBody>
          <a:bodyPr/>
          <a:lstStyle>
            <a:lvl1pPr>
              <a:defRPr sz="12300"/>
            </a:lvl1pPr>
            <a:lvl2pPr>
              <a:defRPr sz="102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7EBBBA5-5125-45D3-9CEE-362A5D49C3E8}" type="datetimeFigureOut">
              <a:rPr lang="en-US"/>
              <a:pPr>
                <a:defRPr/>
              </a:pPr>
              <a:t>11/10/2011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C627B0-5F08-4A69-B874-A299884381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532374D-60FD-47F2-8F5D-E08C9ED7D851}" type="datetimeFigureOut">
              <a:rPr lang="en-US"/>
              <a:pPr>
                <a:defRPr/>
              </a:pPr>
              <a:t>11/10/2011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F041B12-49AC-4F04-A04E-DA0DF2F583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EA5B93-0229-4651-A6E4-F3EFA61340D4}" type="datetimeFigureOut">
              <a:rPr lang="en-US"/>
              <a:pPr>
                <a:defRPr/>
              </a:pPr>
              <a:t>11/10/2011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B9312E2-AC70-49EE-96D8-D6159CA39E0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7160241" y="1310644"/>
            <a:ext cx="24536400" cy="28094942"/>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6" y="6888483"/>
            <a:ext cx="14439903" cy="22517102"/>
          </a:xfrm>
        </p:spPr>
        <p:txBody>
          <a:bodyPr/>
          <a:lstStyle>
            <a:lvl1pPr marL="0" indent="0">
              <a:buNone/>
              <a:defRPr sz="7100"/>
            </a:lvl1pPr>
            <a:lvl2pPr marL="2340568" indent="0">
              <a:buNone/>
              <a:defRPr sz="6200"/>
            </a:lvl2pPr>
            <a:lvl3pPr marL="4681137" indent="0">
              <a:buNone/>
              <a:defRPr sz="5200"/>
            </a:lvl3pPr>
            <a:lvl4pPr marL="7021706" indent="0">
              <a:buNone/>
              <a:defRPr sz="4600"/>
            </a:lvl4pPr>
            <a:lvl5pPr marL="9362273" indent="0">
              <a:buNone/>
              <a:defRPr sz="4600"/>
            </a:lvl5pPr>
            <a:lvl6pPr marL="11702841" indent="0">
              <a:buNone/>
              <a:defRPr sz="4600"/>
            </a:lvl6pPr>
            <a:lvl7pPr marL="14043411" indent="0">
              <a:buNone/>
              <a:defRPr sz="4600"/>
            </a:lvl7pPr>
            <a:lvl8pPr marL="16383980" indent="0">
              <a:buNone/>
              <a:defRPr sz="4600"/>
            </a:lvl8pPr>
            <a:lvl9pPr marL="18724548" indent="0">
              <a:buNone/>
              <a:defRPr sz="4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364F31-EDE5-4B8F-B165-3ECE36FFA0E5}" type="datetimeFigureOut">
              <a:rPr lang="en-US"/>
              <a:pPr>
                <a:defRPr/>
              </a:pPr>
              <a:t>11/10/2011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CC9310-CAE3-45F8-911B-79B57248A8A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6400"/>
            </a:lvl1pPr>
            <a:lvl2pPr marL="2340568" indent="0">
              <a:buNone/>
              <a:defRPr sz="14300"/>
            </a:lvl2pPr>
            <a:lvl3pPr marL="4681137" indent="0">
              <a:buNone/>
              <a:defRPr sz="12300"/>
            </a:lvl3pPr>
            <a:lvl4pPr marL="7021706" indent="0">
              <a:buNone/>
              <a:defRPr sz="10200"/>
            </a:lvl4pPr>
            <a:lvl5pPr marL="9362273" indent="0">
              <a:buNone/>
              <a:defRPr sz="10200"/>
            </a:lvl5pPr>
            <a:lvl6pPr marL="11702841" indent="0">
              <a:buNone/>
              <a:defRPr sz="10200"/>
            </a:lvl6pPr>
            <a:lvl7pPr marL="14043411" indent="0">
              <a:buNone/>
              <a:defRPr sz="10200"/>
            </a:lvl7pPr>
            <a:lvl8pPr marL="16383980" indent="0">
              <a:buNone/>
              <a:defRPr sz="10200"/>
            </a:lvl8pPr>
            <a:lvl9pPr marL="18724548" indent="0">
              <a:buNone/>
              <a:defRPr sz="10200"/>
            </a:lvl9pPr>
          </a:lstStyle>
          <a:p>
            <a:pPr lvl="0"/>
            <a:endParaRPr lang="en-US" noProof="0"/>
          </a:p>
        </p:txBody>
      </p:sp>
      <p:sp>
        <p:nvSpPr>
          <p:cNvPr id="4" name="Text Placeholder 3"/>
          <p:cNvSpPr>
            <a:spLocks noGrp="1"/>
          </p:cNvSpPr>
          <p:nvPr>
            <p:ph type="body" sz="half" idx="2"/>
          </p:nvPr>
        </p:nvSpPr>
        <p:spPr>
          <a:xfrm>
            <a:off x="8602983" y="25763222"/>
            <a:ext cx="26334720" cy="3863339"/>
          </a:xfrm>
        </p:spPr>
        <p:txBody>
          <a:bodyPr/>
          <a:lstStyle>
            <a:lvl1pPr marL="0" indent="0">
              <a:buNone/>
              <a:defRPr sz="7100"/>
            </a:lvl1pPr>
            <a:lvl2pPr marL="2340568" indent="0">
              <a:buNone/>
              <a:defRPr sz="6200"/>
            </a:lvl2pPr>
            <a:lvl3pPr marL="4681137" indent="0">
              <a:buNone/>
              <a:defRPr sz="5200"/>
            </a:lvl3pPr>
            <a:lvl4pPr marL="7021706" indent="0">
              <a:buNone/>
              <a:defRPr sz="4600"/>
            </a:lvl4pPr>
            <a:lvl5pPr marL="9362273" indent="0">
              <a:buNone/>
              <a:defRPr sz="4600"/>
            </a:lvl5pPr>
            <a:lvl6pPr marL="11702841" indent="0">
              <a:buNone/>
              <a:defRPr sz="4600"/>
            </a:lvl6pPr>
            <a:lvl7pPr marL="14043411" indent="0">
              <a:buNone/>
              <a:defRPr sz="4600"/>
            </a:lvl7pPr>
            <a:lvl8pPr marL="16383980" indent="0">
              <a:buNone/>
              <a:defRPr sz="4600"/>
            </a:lvl8pPr>
            <a:lvl9pPr marL="18724548" indent="0">
              <a:buNone/>
              <a:defRPr sz="4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302E79-C69D-4128-B773-5C7B7E95EA47}" type="datetimeFigureOut">
              <a:rPr lang="en-US"/>
              <a:pPr>
                <a:defRPr/>
              </a:pPr>
              <a:t>11/10/2011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F9A9B7-C861-4FFE-BE89-D585F94090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560" y="1318260"/>
            <a:ext cx="39502080" cy="5486400"/>
          </a:xfrm>
          <a:prstGeom prst="rect">
            <a:avLst/>
          </a:prstGeom>
          <a:noFill/>
          <a:ln w="9525">
            <a:noFill/>
            <a:miter lim="800000"/>
            <a:headEnd/>
            <a:tailEnd/>
          </a:ln>
        </p:spPr>
        <p:txBody>
          <a:bodyPr vert="horz" wrap="square" lIns="468114" tIns="234056" rIns="468114" bIns="2340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4560" y="7680960"/>
            <a:ext cx="39502080" cy="21724620"/>
          </a:xfrm>
          <a:prstGeom prst="rect">
            <a:avLst/>
          </a:prstGeom>
          <a:noFill/>
          <a:ln w="9525">
            <a:noFill/>
            <a:miter lim="800000"/>
            <a:headEnd/>
            <a:tailEnd/>
          </a:ln>
        </p:spPr>
        <p:txBody>
          <a:bodyPr vert="horz" wrap="square" lIns="468114" tIns="234056" rIns="468114" bIns="2340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4560" y="30510480"/>
            <a:ext cx="10241280" cy="1752600"/>
          </a:xfrm>
          <a:prstGeom prst="rect">
            <a:avLst/>
          </a:prstGeom>
        </p:spPr>
        <p:txBody>
          <a:bodyPr vert="horz" wrap="square" lIns="468114" tIns="234056" rIns="468114" bIns="234056" numCol="1" anchor="ctr" anchorCtr="0" compatLnSpc="1">
            <a:prstTxWarp prst="textNoShape">
              <a:avLst/>
            </a:prstTxWarp>
          </a:bodyPr>
          <a:lstStyle>
            <a:lvl1pPr>
              <a:defRPr sz="6200">
                <a:solidFill>
                  <a:srgbClr val="898989"/>
                </a:solidFill>
                <a:latin typeface="Calibri" pitchFamily="34" charset="0"/>
              </a:defRPr>
            </a:lvl1pPr>
          </a:lstStyle>
          <a:p>
            <a:pPr>
              <a:defRPr/>
            </a:pPr>
            <a:fld id="{4A84F633-1B5A-4DC1-97ED-88B0B251DD61}" type="datetimeFigureOut">
              <a:rPr lang="en-US"/>
              <a:pPr>
                <a:defRPr/>
              </a:pPr>
              <a:t>11/10/2011</a:t>
            </a:fld>
            <a:endParaRPr lang="en-US"/>
          </a:p>
        </p:txBody>
      </p:sp>
      <p:sp>
        <p:nvSpPr>
          <p:cNvPr id="5" name="Footer Placeholder 4"/>
          <p:cNvSpPr>
            <a:spLocks noGrp="1"/>
          </p:cNvSpPr>
          <p:nvPr>
            <p:ph type="ftr" sz="quarter" idx="3"/>
          </p:nvPr>
        </p:nvSpPr>
        <p:spPr>
          <a:xfrm>
            <a:off x="14996160" y="30510480"/>
            <a:ext cx="13898880" cy="1752600"/>
          </a:xfrm>
          <a:prstGeom prst="rect">
            <a:avLst/>
          </a:prstGeom>
        </p:spPr>
        <p:txBody>
          <a:bodyPr vert="horz" wrap="square" lIns="468114" tIns="234056" rIns="468114" bIns="234056" numCol="1" anchor="ctr" anchorCtr="0" compatLnSpc="1">
            <a:prstTxWarp prst="textNoShape">
              <a:avLst/>
            </a:prstTxWarp>
          </a:bodyPr>
          <a:lstStyle>
            <a:lvl1pPr algn="ctr">
              <a:defRPr sz="6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31455360" y="30510480"/>
            <a:ext cx="10241280" cy="1752600"/>
          </a:xfrm>
          <a:prstGeom prst="rect">
            <a:avLst/>
          </a:prstGeom>
        </p:spPr>
        <p:txBody>
          <a:bodyPr vert="horz" wrap="square" lIns="468114" tIns="234056" rIns="468114" bIns="234056" numCol="1" anchor="ctr" anchorCtr="0" compatLnSpc="1">
            <a:prstTxWarp prst="textNoShape">
              <a:avLst/>
            </a:prstTxWarp>
          </a:bodyPr>
          <a:lstStyle>
            <a:lvl1pPr algn="r">
              <a:defRPr sz="6200">
                <a:solidFill>
                  <a:srgbClr val="898989"/>
                </a:solidFill>
                <a:latin typeface="Calibri" pitchFamily="34" charset="0"/>
              </a:defRPr>
            </a:lvl1pPr>
          </a:lstStyle>
          <a:p>
            <a:pPr>
              <a:defRPr/>
            </a:pPr>
            <a:fld id="{A8CBE996-E9B5-4295-91B5-B4B5BA73E1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680913" rtl="0" eaLnBrk="0" fontAlgn="base" hangingPunct="0">
        <a:spcBef>
          <a:spcPct val="0"/>
        </a:spcBef>
        <a:spcAft>
          <a:spcPct val="0"/>
        </a:spcAft>
        <a:defRPr sz="22500" kern="1200">
          <a:solidFill>
            <a:schemeClr val="tx1"/>
          </a:solidFill>
          <a:latin typeface="+mj-lt"/>
          <a:ea typeface="+mj-ea"/>
          <a:cs typeface="+mj-cs"/>
        </a:defRPr>
      </a:lvl1pPr>
      <a:lvl2pPr algn="ctr" defTabSz="4680913" rtl="0" eaLnBrk="0" fontAlgn="base" hangingPunct="0">
        <a:spcBef>
          <a:spcPct val="0"/>
        </a:spcBef>
        <a:spcAft>
          <a:spcPct val="0"/>
        </a:spcAft>
        <a:defRPr sz="22500">
          <a:solidFill>
            <a:schemeClr val="tx1"/>
          </a:solidFill>
          <a:latin typeface="Calibri" pitchFamily="34" charset="0"/>
        </a:defRPr>
      </a:lvl2pPr>
      <a:lvl3pPr algn="ctr" defTabSz="4680913" rtl="0" eaLnBrk="0" fontAlgn="base" hangingPunct="0">
        <a:spcBef>
          <a:spcPct val="0"/>
        </a:spcBef>
        <a:spcAft>
          <a:spcPct val="0"/>
        </a:spcAft>
        <a:defRPr sz="22500">
          <a:solidFill>
            <a:schemeClr val="tx1"/>
          </a:solidFill>
          <a:latin typeface="Calibri" pitchFamily="34" charset="0"/>
        </a:defRPr>
      </a:lvl3pPr>
      <a:lvl4pPr algn="ctr" defTabSz="4680913" rtl="0" eaLnBrk="0" fontAlgn="base" hangingPunct="0">
        <a:spcBef>
          <a:spcPct val="0"/>
        </a:spcBef>
        <a:spcAft>
          <a:spcPct val="0"/>
        </a:spcAft>
        <a:defRPr sz="22500">
          <a:solidFill>
            <a:schemeClr val="tx1"/>
          </a:solidFill>
          <a:latin typeface="Calibri" pitchFamily="34" charset="0"/>
        </a:defRPr>
      </a:lvl4pPr>
      <a:lvl5pPr algn="ctr" defTabSz="4680913" rtl="0" eaLnBrk="0" fontAlgn="base" hangingPunct="0">
        <a:spcBef>
          <a:spcPct val="0"/>
        </a:spcBef>
        <a:spcAft>
          <a:spcPct val="0"/>
        </a:spcAft>
        <a:defRPr sz="22500">
          <a:solidFill>
            <a:schemeClr val="tx1"/>
          </a:solidFill>
          <a:latin typeface="Calibri" pitchFamily="34" charset="0"/>
        </a:defRPr>
      </a:lvl5pPr>
      <a:lvl6pPr marL="512002" algn="ctr" defTabSz="4680913" rtl="0" fontAlgn="base">
        <a:spcBef>
          <a:spcPct val="0"/>
        </a:spcBef>
        <a:spcAft>
          <a:spcPct val="0"/>
        </a:spcAft>
        <a:defRPr sz="22500">
          <a:solidFill>
            <a:schemeClr val="tx1"/>
          </a:solidFill>
          <a:latin typeface="Calibri" pitchFamily="34" charset="0"/>
        </a:defRPr>
      </a:lvl6pPr>
      <a:lvl7pPr marL="1024005" algn="ctr" defTabSz="4680913" rtl="0" fontAlgn="base">
        <a:spcBef>
          <a:spcPct val="0"/>
        </a:spcBef>
        <a:spcAft>
          <a:spcPct val="0"/>
        </a:spcAft>
        <a:defRPr sz="22500">
          <a:solidFill>
            <a:schemeClr val="tx1"/>
          </a:solidFill>
          <a:latin typeface="Calibri" pitchFamily="34" charset="0"/>
        </a:defRPr>
      </a:lvl7pPr>
      <a:lvl8pPr marL="1536007" algn="ctr" defTabSz="4680913" rtl="0" fontAlgn="base">
        <a:spcBef>
          <a:spcPct val="0"/>
        </a:spcBef>
        <a:spcAft>
          <a:spcPct val="0"/>
        </a:spcAft>
        <a:defRPr sz="22500">
          <a:solidFill>
            <a:schemeClr val="tx1"/>
          </a:solidFill>
          <a:latin typeface="Calibri" pitchFamily="34" charset="0"/>
        </a:defRPr>
      </a:lvl8pPr>
      <a:lvl9pPr marL="2048010" algn="ctr" defTabSz="4680913" rtl="0" fontAlgn="base">
        <a:spcBef>
          <a:spcPct val="0"/>
        </a:spcBef>
        <a:spcAft>
          <a:spcPct val="0"/>
        </a:spcAft>
        <a:defRPr sz="22500">
          <a:solidFill>
            <a:schemeClr val="tx1"/>
          </a:solidFill>
          <a:latin typeface="Calibri" pitchFamily="34" charset="0"/>
        </a:defRPr>
      </a:lvl9pPr>
    </p:titleStyle>
    <p:bodyStyle>
      <a:lvl1pPr marL="1754676" indent="-1754676" algn="l" defTabSz="4680913" rtl="0" eaLnBrk="0" fontAlgn="base" hangingPunct="0">
        <a:spcBef>
          <a:spcPct val="20000"/>
        </a:spcBef>
        <a:spcAft>
          <a:spcPct val="0"/>
        </a:spcAft>
        <a:buFont typeface="Arial" charset="0"/>
        <a:buChar char="•"/>
        <a:defRPr sz="16400" kern="1200">
          <a:solidFill>
            <a:schemeClr val="tx1"/>
          </a:solidFill>
          <a:latin typeface="+mn-lt"/>
          <a:ea typeface="+mn-ea"/>
          <a:cs typeface="+mn-cs"/>
        </a:defRPr>
      </a:lvl1pPr>
      <a:lvl2pPr marL="3802687" indent="-1461341" algn="l" defTabSz="4680913" rtl="0" eaLnBrk="0" fontAlgn="base" hangingPunct="0">
        <a:spcBef>
          <a:spcPct val="20000"/>
        </a:spcBef>
        <a:spcAft>
          <a:spcPct val="0"/>
        </a:spcAft>
        <a:buFont typeface="Arial" charset="0"/>
        <a:buChar char="–"/>
        <a:defRPr sz="14300" kern="1200">
          <a:solidFill>
            <a:schemeClr val="tx1"/>
          </a:solidFill>
          <a:latin typeface="+mn-lt"/>
          <a:ea typeface="+mn-ea"/>
          <a:cs typeface="+mn-cs"/>
        </a:defRPr>
      </a:lvl2pPr>
      <a:lvl3pPr marL="5850697" indent="-1169784" algn="l" defTabSz="4680913" rtl="0" eaLnBrk="0" fontAlgn="base" hangingPunct="0">
        <a:spcBef>
          <a:spcPct val="20000"/>
        </a:spcBef>
        <a:spcAft>
          <a:spcPct val="0"/>
        </a:spcAft>
        <a:buFont typeface="Arial" charset="0"/>
        <a:buChar char="•"/>
        <a:defRPr sz="12300" kern="1200">
          <a:solidFill>
            <a:schemeClr val="tx1"/>
          </a:solidFill>
          <a:latin typeface="+mn-lt"/>
          <a:ea typeface="+mn-ea"/>
          <a:cs typeface="+mn-cs"/>
        </a:defRPr>
      </a:lvl3pPr>
      <a:lvl4pPr marL="8190265" indent="-1169784" algn="l" defTabSz="4680913" rtl="0" eaLnBrk="0" fontAlgn="base" hangingPunct="0">
        <a:spcBef>
          <a:spcPct val="20000"/>
        </a:spcBef>
        <a:spcAft>
          <a:spcPct val="0"/>
        </a:spcAft>
        <a:buFont typeface="Arial" charset="0"/>
        <a:buChar char="–"/>
        <a:defRPr sz="10200" kern="1200">
          <a:solidFill>
            <a:schemeClr val="tx1"/>
          </a:solidFill>
          <a:latin typeface="+mn-lt"/>
          <a:ea typeface="+mn-ea"/>
          <a:cs typeface="+mn-cs"/>
        </a:defRPr>
      </a:lvl4pPr>
      <a:lvl5pPr marL="10531608" indent="-1169784" algn="l" defTabSz="4680913" rtl="0" eaLnBrk="0" fontAlgn="base" hangingPunct="0">
        <a:spcBef>
          <a:spcPct val="20000"/>
        </a:spcBef>
        <a:spcAft>
          <a:spcPct val="0"/>
        </a:spcAft>
        <a:buFont typeface="Arial" charset="0"/>
        <a:buChar char="»"/>
        <a:defRPr sz="10200" kern="1200">
          <a:solidFill>
            <a:schemeClr val="tx1"/>
          </a:solidFill>
          <a:latin typeface="+mn-lt"/>
          <a:ea typeface="+mn-ea"/>
          <a:cs typeface="+mn-cs"/>
        </a:defRPr>
      </a:lvl5pPr>
      <a:lvl6pPr marL="12873126" indent="-1170285" algn="l" defTabSz="4681137" rtl="0" eaLnBrk="1" latinLnBrk="0" hangingPunct="1">
        <a:spcBef>
          <a:spcPct val="20000"/>
        </a:spcBef>
        <a:buFont typeface="Arial" pitchFamily="34" charset="0"/>
        <a:buChar char="•"/>
        <a:defRPr sz="10200" kern="1200">
          <a:solidFill>
            <a:schemeClr val="tx1"/>
          </a:solidFill>
          <a:latin typeface="+mn-lt"/>
          <a:ea typeface="+mn-ea"/>
          <a:cs typeface="+mn-cs"/>
        </a:defRPr>
      </a:lvl6pPr>
      <a:lvl7pPr marL="15213695" indent="-1170285" algn="l" defTabSz="4681137" rtl="0" eaLnBrk="1" latinLnBrk="0" hangingPunct="1">
        <a:spcBef>
          <a:spcPct val="20000"/>
        </a:spcBef>
        <a:buFont typeface="Arial" pitchFamily="34" charset="0"/>
        <a:buChar char="•"/>
        <a:defRPr sz="10200" kern="1200">
          <a:solidFill>
            <a:schemeClr val="tx1"/>
          </a:solidFill>
          <a:latin typeface="+mn-lt"/>
          <a:ea typeface="+mn-ea"/>
          <a:cs typeface="+mn-cs"/>
        </a:defRPr>
      </a:lvl7pPr>
      <a:lvl8pPr marL="17554264" indent="-1170285" algn="l" defTabSz="4681137" rtl="0" eaLnBrk="1" latinLnBrk="0" hangingPunct="1">
        <a:spcBef>
          <a:spcPct val="20000"/>
        </a:spcBef>
        <a:buFont typeface="Arial" pitchFamily="34" charset="0"/>
        <a:buChar char="•"/>
        <a:defRPr sz="10200" kern="1200">
          <a:solidFill>
            <a:schemeClr val="tx1"/>
          </a:solidFill>
          <a:latin typeface="+mn-lt"/>
          <a:ea typeface="+mn-ea"/>
          <a:cs typeface="+mn-cs"/>
        </a:defRPr>
      </a:lvl8pPr>
      <a:lvl9pPr marL="19894833" indent="-1170285" algn="l" defTabSz="4681137" rtl="0" eaLnBrk="1" latinLnBrk="0" hangingPunct="1">
        <a:spcBef>
          <a:spcPct val="20000"/>
        </a:spcBef>
        <a:buFont typeface="Arial" pitchFamily="34" charset="0"/>
        <a:buChar char="•"/>
        <a:defRPr sz="10200" kern="1200">
          <a:solidFill>
            <a:schemeClr val="tx1"/>
          </a:solidFill>
          <a:latin typeface="+mn-lt"/>
          <a:ea typeface="+mn-ea"/>
          <a:cs typeface="+mn-cs"/>
        </a:defRPr>
      </a:lvl9pPr>
    </p:bodyStyle>
    <p:otherStyle>
      <a:defPPr>
        <a:defRPr lang="en-US"/>
      </a:defPPr>
      <a:lvl1pPr marL="0" algn="l" defTabSz="4681137" rtl="0" eaLnBrk="1" latinLnBrk="0" hangingPunct="1">
        <a:defRPr sz="9200" kern="1200">
          <a:solidFill>
            <a:schemeClr val="tx1"/>
          </a:solidFill>
          <a:latin typeface="+mn-lt"/>
          <a:ea typeface="+mn-ea"/>
          <a:cs typeface="+mn-cs"/>
        </a:defRPr>
      </a:lvl1pPr>
      <a:lvl2pPr marL="2340568" algn="l" defTabSz="4681137" rtl="0" eaLnBrk="1" latinLnBrk="0" hangingPunct="1">
        <a:defRPr sz="9200" kern="1200">
          <a:solidFill>
            <a:schemeClr val="tx1"/>
          </a:solidFill>
          <a:latin typeface="+mn-lt"/>
          <a:ea typeface="+mn-ea"/>
          <a:cs typeface="+mn-cs"/>
        </a:defRPr>
      </a:lvl2pPr>
      <a:lvl3pPr marL="4681137" algn="l" defTabSz="4681137" rtl="0" eaLnBrk="1" latinLnBrk="0" hangingPunct="1">
        <a:defRPr sz="9200" kern="1200">
          <a:solidFill>
            <a:schemeClr val="tx1"/>
          </a:solidFill>
          <a:latin typeface="+mn-lt"/>
          <a:ea typeface="+mn-ea"/>
          <a:cs typeface="+mn-cs"/>
        </a:defRPr>
      </a:lvl3pPr>
      <a:lvl4pPr marL="7021706" algn="l" defTabSz="4681137" rtl="0" eaLnBrk="1" latinLnBrk="0" hangingPunct="1">
        <a:defRPr sz="9200" kern="1200">
          <a:solidFill>
            <a:schemeClr val="tx1"/>
          </a:solidFill>
          <a:latin typeface="+mn-lt"/>
          <a:ea typeface="+mn-ea"/>
          <a:cs typeface="+mn-cs"/>
        </a:defRPr>
      </a:lvl4pPr>
      <a:lvl5pPr marL="9362273" algn="l" defTabSz="4681137" rtl="0" eaLnBrk="1" latinLnBrk="0" hangingPunct="1">
        <a:defRPr sz="9200" kern="1200">
          <a:solidFill>
            <a:schemeClr val="tx1"/>
          </a:solidFill>
          <a:latin typeface="+mn-lt"/>
          <a:ea typeface="+mn-ea"/>
          <a:cs typeface="+mn-cs"/>
        </a:defRPr>
      </a:lvl5pPr>
      <a:lvl6pPr marL="11702841" algn="l" defTabSz="4681137" rtl="0" eaLnBrk="1" latinLnBrk="0" hangingPunct="1">
        <a:defRPr sz="9200" kern="1200">
          <a:solidFill>
            <a:schemeClr val="tx1"/>
          </a:solidFill>
          <a:latin typeface="+mn-lt"/>
          <a:ea typeface="+mn-ea"/>
          <a:cs typeface="+mn-cs"/>
        </a:defRPr>
      </a:lvl6pPr>
      <a:lvl7pPr marL="14043411" algn="l" defTabSz="4681137" rtl="0" eaLnBrk="1" latinLnBrk="0" hangingPunct="1">
        <a:defRPr sz="9200" kern="1200">
          <a:solidFill>
            <a:schemeClr val="tx1"/>
          </a:solidFill>
          <a:latin typeface="+mn-lt"/>
          <a:ea typeface="+mn-ea"/>
          <a:cs typeface="+mn-cs"/>
        </a:defRPr>
      </a:lvl7pPr>
      <a:lvl8pPr marL="16383980" algn="l" defTabSz="4681137" rtl="0" eaLnBrk="1" latinLnBrk="0" hangingPunct="1">
        <a:defRPr sz="9200" kern="1200">
          <a:solidFill>
            <a:schemeClr val="tx1"/>
          </a:solidFill>
          <a:latin typeface="+mn-lt"/>
          <a:ea typeface="+mn-ea"/>
          <a:cs typeface="+mn-cs"/>
        </a:defRPr>
      </a:lvl8pPr>
      <a:lvl9pPr marL="18724548" algn="l" defTabSz="4681137"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9"/>
          <p:cNvSpPr txBox="1">
            <a:spLocks noChangeArrowheads="1"/>
          </p:cNvSpPr>
          <p:nvPr/>
        </p:nvSpPr>
        <p:spPr bwMode="auto">
          <a:xfrm>
            <a:off x="29667200" y="23260052"/>
            <a:ext cx="13411200" cy="5643376"/>
          </a:xfrm>
          <a:prstGeom prst="rect">
            <a:avLst/>
          </a:prstGeom>
          <a:noFill/>
          <a:ln w="127000">
            <a:noFill/>
            <a:miter lim="800000"/>
            <a:headEnd/>
            <a:tailEnd/>
          </a:ln>
        </p:spPr>
        <p:txBody>
          <a:bodyPr lIns="102400" tIns="51199" rIns="102400" bIns="51199">
            <a:spAutoFit/>
          </a:bodyPr>
          <a:lstStyle/>
          <a:p>
            <a:endParaRPr lang="en-US" sz="6700" dirty="0">
              <a:latin typeface="Calibri" pitchFamily="34" charset="0"/>
            </a:endParaRPr>
          </a:p>
          <a:p>
            <a:endParaRPr lang="en-US" sz="6700" dirty="0">
              <a:latin typeface="Calibri" pitchFamily="34" charset="0"/>
            </a:endParaRPr>
          </a:p>
          <a:p>
            <a:endParaRPr lang="en-US" sz="6700" dirty="0">
              <a:latin typeface="Calibri" pitchFamily="34" charset="0"/>
            </a:endParaRPr>
          </a:p>
          <a:p>
            <a:endParaRPr lang="en-US" sz="6700" dirty="0">
              <a:latin typeface="Calibri" pitchFamily="34" charset="0"/>
            </a:endParaRPr>
          </a:p>
          <a:p>
            <a:endParaRPr lang="en-US" dirty="0">
              <a:latin typeface="Calibri" pitchFamily="34" charset="0"/>
            </a:endParaRPr>
          </a:p>
        </p:txBody>
      </p:sp>
      <p:sp>
        <p:nvSpPr>
          <p:cNvPr id="14339" name="TextBox 81"/>
          <p:cNvSpPr txBox="1">
            <a:spLocks noChangeArrowheads="1"/>
          </p:cNvSpPr>
          <p:nvPr/>
        </p:nvSpPr>
        <p:spPr bwMode="auto">
          <a:xfrm>
            <a:off x="15118080" y="8961120"/>
            <a:ext cx="14305280" cy="3627440"/>
          </a:xfrm>
          <a:prstGeom prst="rect">
            <a:avLst/>
          </a:prstGeom>
          <a:noFill/>
          <a:ln w="127000">
            <a:noFill/>
            <a:miter lim="800000"/>
            <a:headEnd/>
            <a:tailEnd/>
          </a:ln>
        </p:spPr>
        <p:txBody>
          <a:bodyPr lIns="102400" tIns="51199" rIns="102400" bIns="51199">
            <a:spAutoFit/>
          </a:bodyPr>
          <a:lstStyle/>
          <a:p>
            <a:endParaRPr lang="en-US"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1100" dirty="0">
              <a:latin typeface="Calibri" pitchFamily="34" charset="0"/>
            </a:endParaRPr>
          </a:p>
          <a:p>
            <a:endParaRPr lang="en-US" sz="1100" dirty="0">
              <a:latin typeface="Calibri" pitchFamily="34" charset="0"/>
            </a:endParaRPr>
          </a:p>
          <a:p>
            <a:endParaRPr lang="en-US" sz="1100" dirty="0">
              <a:latin typeface="Calibri" pitchFamily="34" charset="0"/>
            </a:endParaRPr>
          </a:p>
          <a:p>
            <a:endParaRPr lang="en-US" sz="1100" dirty="0">
              <a:latin typeface="Calibri" pitchFamily="34" charset="0"/>
            </a:endParaRPr>
          </a:p>
          <a:p>
            <a:endParaRPr lang="en-US" sz="1100" dirty="0">
              <a:latin typeface="Calibri" pitchFamily="34" charset="0"/>
            </a:endParaRPr>
          </a:p>
        </p:txBody>
      </p:sp>
      <p:sp>
        <p:nvSpPr>
          <p:cNvPr id="14340" name="TextBox 80"/>
          <p:cNvSpPr txBox="1">
            <a:spLocks noChangeArrowheads="1"/>
          </p:cNvSpPr>
          <p:nvPr/>
        </p:nvSpPr>
        <p:spPr bwMode="auto">
          <a:xfrm>
            <a:off x="447040" y="5174927"/>
            <a:ext cx="14305280" cy="22247922"/>
          </a:xfrm>
          <a:prstGeom prst="rect">
            <a:avLst/>
          </a:prstGeom>
          <a:noFill/>
          <a:ln w="127000">
            <a:noFill/>
            <a:miter lim="800000"/>
            <a:headEnd/>
            <a:tailEnd/>
          </a:ln>
        </p:spPr>
        <p:txBody>
          <a:bodyPr lIns="102400" tIns="51199" rIns="102400" bIns="51199">
            <a:spAutoFit/>
          </a:bodyPr>
          <a:lstStyle/>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1500" dirty="0">
              <a:latin typeface="Calibri" pitchFamily="34" charset="0"/>
            </a:endParaRPr>
          </a:p>
          <a:p>
            <a:endParaRPr lang="en-US" sz="1500" dirty="0">
              <a:latin typeface="Calibri" pitchFamily="34" charset="0"/>
            </a:endParaRPr>
          </a:p>
          <a:p>
            <a:endParaRPr lang="en-US" sz="1500" dirty="0">
              <a:latin typeface="Calibri" pitchFamily="34" charset="0"/>
            </a:endParaRPr>
          </a:p>
        </p:txBody>
      </p:sp>
      <p:sp>
        <p:nvSpPr>
          <p:cNvPr id="1032" name="Text Box 2"/>
          <p:cNvSpPr txBox="1">
            <a:spLocks noChangeArrowheads="1"/>
          </p:cNvSpPr>
          <p:nvPr/>
        </p:nvSpPr>
        <p:spPr bwMode="auto">
          <a:xfrm>
            <a:off x="4795520" y="1085851"/>
            <a:ext cx="35194240" cy="2202317"/>
          </a:xfrm>
          <a:prstGeom prst="rect">
            <a:avLst/>
          </a:prstGeom>
          <a:noFill/>
          <a:ln w="9525">
            <a:noFill/>
            <a:miter lim="800000"/>
            <a:headEnd/>
            <a:tailEnd/>
          </a:ln>
        </p:spPr>
        <p:txBody>
          <a:bodyPr lIns="77896" tIns="38949" rIns="77896" bIns="38949">
            <a:spAutoFit/>
          </a:bodyPr>
          <a:lstStyle/>
          <a:p>
            <a:pPr algn="ctr">
              <a:defRPr/>
            </a:pPr>
            <a:r>
              <a:rPr lang="en-US" sz="7100" dirty="0">
                <a:solidFill>
                  <a:schemeClr val="tx2">
                    <a:lumMod val="60000"/>
                    <a:lumOff val="40000"/>
                  </a:schemeClr>
                </a:solidFill>
                <a:latin typeface="Times New Roman" pitchFamily="18" charset="0"/>
                <a:cs typeface="Times New Roman" pitchFamily="18" charset="0"/>
              </a:rPr>
              <a:t>Nanoparticle Production and Application Concerns</a:t>
            </a:r>
          </a:p>
          <a:p>
            <a:pPr algn="ctr">
              <a:defRPr/>
            </a:pPr>
            <a:endParaRPr lang="en-US" sz="6700" b="1" dirty="0">
              <a:solidFill>
                <a:schemeClr val="tx2"/>
              </a:solidFill>
              <a:latin typeface="Georgia" pitchFamily="18" charset="0"/>
            </a:endParaRPr>
          </a:p>
        </p:txBody>
      </p:sp>
      <p:grpSp>
        <p:nvGrpSpPr>
          <p:cNvPr id="14342" name="Group 7"/>
          <p:cNvGrpSpPr>
            <a:grpSpLocks/>
          </p:cNvGrpSpPr>
          <p:nvPr/>
        </p:nvGrpSpPr>
        <p:grpSpPr bwMode="auto">
          <a:xfrm>
            <a:off x="7559040" y="2406018"/>
            <a:ext cx="29179520" cy="1477169"/>
            <a:chOff x="12592" y="1382"/>
            <a:chExt cx="13870" cy="879"/>
          </a:xfrm>
        </p:grpSpPr>
        <p:sp>
          <p:nvSpPr>
            <p:cNvPr id="14402" name="Text Box 4"/>
            <p:cNvSpPr txBox="1">
              <a:spLocks noChangeArrowheads="1"/>
            </p:cNvSpPr>
            <p:nvPr/>
          </p:nvSpPr>
          <p:spPr bwMode="auto">
            <a:xfrm>
              <a:off x="12669" y="1899"/>
              <a:ext cx="13600" cy="362"/>
            </a:xfrm>
            <a:prstGeom prst="rect">
              <a:avLst/>
            </a:prstGeom>
            <a:noFill/>
            <a:ln w="9525">
              <a:noFill/>
              <a:miter lim="800000"/>
              <a:headEnd/>
              <a:tailEnd/>
            </a:ln>
          </p:spPr>
          <p:txBody>
            <a:bodyPr lIns="69559" tIns="34780" rIns="69559" bIns="34780">
              <a:spAutoFit/>
            </a:bodyPr>
            <a:lstStyle/>
            <a:p>
              <a:pPr algn="ctr" defTabSz="776894"/>
              <a:r>
                <a:rPr lang="en-US" altLang="ko-KR" sz="3500" dirty="0">
                  <a:latin typeface="Times New Roman" pitchFamily="18" charset="0"/>
                  <a:ea typeface="굴림"/>
                  <a:cs typeface="굴림"/>
                </a:rPr>
                <a:t>Department of Electrical Engineering, Bucknell University, Lewisburg, PA</a:t>
              </a:r>
            </a:p>
          </p:txBody>
        </p:sp>
        <p:sp>
          <p:nvSpPr>
            <p:cNvPr id="14403" name="Text Box 3"/>
            <p:cNvSpPr txBox="1">
              <a:spLocks noChangeArrowheads="1"/>
            </p:cNvSpPr>
            <p:nvPr/>
          </p:nvSpPr>
          <p:spPr bwMode="auto">
            <a:xfrm>
              <a:off x="12592" y="1382"/>
              <a:ext cx="13870" cy="481"/>
            </a:xfrm>
            <a:prstGeom prst="rect">
              <a:avLst/>
            </a:prstGeom>
            <a:noFill/>
            <a:ln w="9525">
              <a:noFill/>
              <a:miter lim="800000"/>
              <a:headEnd/>
              <a:tailEnd/>
            </a:ln>
          </p:spPr>
          <p:txBody>
            <a:bodyPr lIns="69559" tIns="34780" rIns="69559" bIns="34780">
              <a:spAutoFit/>
            </a:bodyPr>
            <a:lstStyle/>
            <a:p>
              <a:pPr algn="ctr" defTabSz="776894"/>
              <a:r>
                <a:rPr lang="en-US" altLang="ko-KR" sz="4800" dirty="0">
                  <a:latin typeface="Times New Roman" pitchFamily="18" charset="0"/>
                  <a:ea typeface="굴림"/>
                  <a:cs typeface="굴림"/>
                </a:rPr>
                <a:t>Yifan Ge</a:t>
              </a:r>
              <a:endParaRPr lang="en-US" altLang="ko-KR" sz="4800" baseline="30000" dirty="0">
                <a:latin typeface="Times New Roman" pitchFamily="18" charset="0"/>
                <a:ea typeface="굴림"/>
                <a:cs typeface="굴림"/>
              </a:endParaRPr>
            </a:p>
          </p:txBody>
        </p:sp>
      </p:grpSp>
      <p:pic>
        <p:nvPicPr>
          <p:cNvPr id="14343" name="Picture 8"/>
          <p:cNvPicPr>
            <a:picLocks noChangeAspect="1" noChangeArrowheads="1"/>
          </p:cNvPicPr>
          <p:nvPr/>
        </p:nvPicPr>
        <p:blipFill>
          <a:blip r:embed="rId3" cstate="print"/>
          <a:srcRect/>
          <a:stretch>
            <a:fillRect/>
          </a:stretch>
        </p:blipFill>
        <p:spPr bwMode="auto">
          <a:xfrm>
            <a:off x="40477440" y="914400"/>
            <a:ext cx="2235200" cy="3429000"/>
          </a:xfrm>
          <a:prstGeom prst="rect">
            <a:avLst/>
          </a:prstGeom>
          <a:noFill/>
          <a:ln w="9525">
            <a:noFill/>
            <a:miter lim="800000"/>
            <a:headEnd/>
            <a:tailEnd/>
          </a:ln>
        </p:spPr>
      </p:pic>
      <p:pic>
        <p:nvPicPr>
          <p:cNvPr id="14344" name="Picture 9" descr="header_logo"/>
          <p:cNvPicPr>
            <a:picLocks noChangeAspect="1" noChangeArrowheads="1"/>
          </p:cNvPicPr>
          <p:nvPr/>
        </p:nvPicPr>
        <p:blipFill>
          <a:blip r:embed="rId4" cstate="print"/>
          <a:srcRect/>
          <a:stretch>
            <a:fillRect/>
          </a:stretch>
        </p:blipFill>
        <p:spPr bwMode="auto">
          <a:xfrm>
            <a:off x="1554481" y="1510667"/>
            <a:ext cx="3078480" cy="2329814"/>
          </a:xfrm>
          <a:prstGeom prst="rect">
            <a:avLst/>
          </a:prstGeom>
          <a:noFill/>
          <a:ln w="9525">
            <a:noFill/>
            <a:miter lim="800000"/>
            <a:headEnd/>
            <a:tailEnd/>
          </a:ln>
        </p:spPr>
      </p:pic>
      <p:sp>
        <p:nvSpPr>
          <p:cNvPr id="14345" name="Rectangle 82"/>
          <p:cNvSpPr>
            <a:spLocks noChangeArrowheads="1"/>
          </p:cNvSpPr>
          <p:nvPr/>
        </p:nvSpPr>
        <p:spPr bwMode="auto">
          <a:xfrm>
            <a:off x="731520" y="480060"/>
            <a:ext cx="42346880" cy="4206240"/>
          </a:xfrm>
          <a:prstGeom prst="rect">
            <a:avLst/>
          </a:prstGeom>
          <a:noFill/>
          <a:ln w="127000">
            <a:solidFill>
              <a:schemeClr val="tx2"/>
            </a:solidFill>
            <a:miter lim="800000"/>
            <a:headEnd/>
            <a:tailEnd/>
          </a:ln>
        </p:spPr>
        <p:txBody>
          <a:bodyPr wrap="none" lIns="102400" tIns="51199" rIns="102400" bIns="51199" anchor="ctr"/>
          <a:lstStyle/>
          <a:p>
            <a:pPr algn="ctr"/>
            <a:endParaRPr lang="en-US">
              <a:latin typeface="Calibri" pitchFamily="34" charset="0"/>
            </a:endParaRPr>
          </a:p>
        </p:txBody>
      </p:sp>
      <p:sp>
        <p:nvSpPr>
          <p:cNvPr id="14347" name="TextBox 125"/>
          <p:cNvSpPr txBox="1">
            <a:spLocks noChangeArrowheads="1"/>
          </p:cNvSpPr>
          <p:nvPr/>
        </p:nvSpPr>
        <p:spPr bwMode="auto">
          <a:xfrm>
            <a:off x="15036801" y="5029201"/>
            <a:ext cx="14711680" cy="9075085"/>
          </a:xfrm>
          <a:prstGeom prst="rect">
            <a:avLst/>
          </a:prstGeom>
          <a:noFill/>
          <a:ln w="127000">
            <a:noFill/>
            <a:miter lim="800000"/>
            <a:headEnd/>
            <a:tailEnd/>
          </a:ln>
        </p:spPr>
        <p:txBody>
          <a:bodyPr lIns="102400" tIns="51199" rIns="102400" bIns="51199">
            <a:spAutoFit/>
          </a:bodyPr>
          <a:lstStyle/>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sz="4100" dirty="0">
              <a:latin typeface="Calibri" pitchFamily="34" charset="0"/>
            </a:endParaRPr>
          </a:p>
          <a:p>
            <a:endParaRPr lang="en-US" sz="4100" dirty="0">
              <a:latin typeface="Calibri" pitchFamily="34" charset="0"/>
            </a:endParaRPr>
          </a:p>
          <a:p>
            <a:endParaRPr lang="en-US" sz="4100" dirty="0">
              <a:latin typeface="Calibri" pitchFamily="34" charset="0"/>
            </a:endParaRPr>
          </a:p>
        </p:txBody>
      </p:sp>
      <p:sp>
        <p:nvSpPr>
          <p:cNvPr id="2" name="Title 1"/>
          <p:cNvSpPr txBox="1">
            <a:spLocks/>
          </p:cNvSpPr>
          <p:nvPr/>
        </p:nvSpPr>
        <p:spPr bwMode="auto">
          <a:xfrm>
            <a:off x="3332480" y="5577840"/>
            <a:ext cx="8778240" cy="914400"/>
          </a:xfrm>
          <a:prstGeom prst="rect">
            <a:avLst/>
          </a:prstGeom>
          <a:noFill/>
          <a:ln w="9525">
            <a:noFill/>
            <a:miter lim="800000"/>
            <a:headEnd/>
            <a:tailEnd/>
          </a:ln>
        </p:spPr>
        <p:txBody>
          <a:bodyPr lIns="102400" tIns="51199" rIns="102400" bIns="51199"/>
          <a:lstStyle/>
          <a:p>
            <a:pPr algn="ctr">
              <a:lnSpc>
                <a:spcPct val="80000"/>
              </a:lnSpc>
              <a:defRPr/>
            </a:pPr>
            <a:r>
              <a:rPr lang="en-US" sz="4900" dirty="0">
                <a:effectLst>
                  <a:outerShdw blurRad="38100" dist="38100" dir="2700000" algn="tl">
                    <a:srgbClr val="000000">
                      <a:alpha val="43137"/>
                    </a:srgbClr>
                  </a:outerShdw>
                </a:effectLst>
                <a:latin typeface="Calibri" pitchFamily="34" charset="0"/>
              </a:rPr>
              <a:t>Abstract</a:t>
            </a:r>
          </a:p>
        </p:txBody>
      </p:sp>
      <p:sp>
        <p:nvSpPr>
          <p:cNvPr id="14349" name="Text Box 110"/>
          <p:cNvSpPr txBox="1">
            <a:spLocks noChangeArrowheads="1"/>
          </p:cNvSpPr>
          <p:nvPr/>
        </p:nvSpPr>
        <p:spPr bwMode="auto">
          <a:xfrm>
            <a:off x="1056640" y="6400801"/>
            <a:ext cx="13329920" cy="2488666"/>
          </a:xfrm>
          <a:prstGeom prst="rect">
            <a:avLst/>
          </a:prstGeom>
          <a:noFill/>
          <a:ln w="9525">
            <a:noFill/>
            <a:miter lim="800000"/>
            <a:headEnd/>
            <a:tailEnd/>
          </a:ln>
        </p:spPr>
        <p:txBody>
          <a:bodyPr lIns="102400" tIns="51199" rIns="102400" bIns="51199">
            <a:spAutoFit/>
          </a:bodyPr>
          <a:lstStyle/>
          <a:p>
            <a:r>
              <a:rPr lang="en-US" sz="3100" dirty="0"/>
              <a:t>The discovery and development of nanotechnology have been one of the most promising innovations. However, the development of nanotechnology was slowed down by some safety problems lately. This research covers the current problems discovered by scientific groups and some possible solutions for preventing human beings being disposed to nanoparticles.</a:t>
            </a:r>
            <a:endParaRPr lang="en-US" sz="3600" dirty="0">
              <a:latin typeface="Calibri" pitchFamily="34" charset="0"/>
            </a:endParaRPr>
          </a:p>
        </p:txBody>
      </p:sp>
      <p:sp>
        <p:nvSpPr>
          <p:cNvPr id="14353" name="Rectangle 3"/>
          <p:cNvSpPr txBox="1">
            <a:spLocks noChangeArrowheads="1"/>
          </p:cNvSpPr>
          <p:nvPr/>
        </p:nvSpPr>
        <p:spPr bwMode="auto">
          <a:xfrm>
            <a:off x="1056640" y="10561319"/>
            <a:ext cx="13898880" cy="2468880"/>
          </a:xfrm>
          <a:prstGeom prst="rect">
            <a:avLst/>
          </a:prstGeom>
          <a:noFill/>
          <a:ln w="9525">
            <a:noFill/>
            <a:miter lim="800000"/>
            <a:headEnd/>
            <a:tailEnd/>
          </a:ln>
        </p:spPr>
        <p:txBody>
          <a:bodyPr lIns="102400" tIns="51199" rIns="102400" bIns="51199"/>
          <a:lstStyle/>
          <a:p>
            <a:pPr defTabSz="1024005">
              <a:lnSpc>
                <a:spcPct val="90000"/>
              </a:lnSpc>
              <a:spcBef>
                <a:spcPct val="20000"/>
              </a:spcBef>
            </a:pPr>
            <a:r>
              <a:rPr lang="en-US" sz="3100" dirty="0">
                <a:solidFill>
                  <a:srgbClr val="000000"/>
                </a:solidFill>
              </a:rPr>
              <a:t>In the study of nanotechnology, there are two type of particles. One is called “ultrafine particles”, which are traditionally used to describe airborne particles with diameters &lt; 100nm. The other one is called “nanoparticles”, which are defined as engineered structures with diameters &lt; 100nm. The figures below shows the two types of particles. </a:t>
            </a:r>
          </a:p>
        </p:txBody>
      </p:sp>
      <p:sp>
        <p:nvSpPr>
          <p:cNvPr id="1051" name="TextBox 18"/>
          <p:cNvSpPr txBox="1">
            <a:spLocks noChangeArrowheads="1"/>
          </p:cNvSpPr>
          <p:nvPr/>
        </p:nvSpPr>
        <p:spPr bwMode="auto">
          <a:xfrm>
            <a:off x="31561238" y="25206325"/>
            <a:ext cx="9753600" cy="857451"/>
          </a:xfrm>
          <a:prstGeom prst="rect">
            <a:avLst/>
          </a:prstGeom>
          <a:noFill/>
          <a:ln w="9525">
            <a:noFill/>
            <a:miter lim="800000"/>
            <a:headEnd/>
            <a:tailEnd/>
          </a:ln>
        </p:spPr>
        <p:txBody>
          <a:bodyPr lIns="102400" tIns="51199" rIns="102400" bIns="51199">
            <a:spAutoFit/>
          </a:bodyPr>
          <a:lstStyle/>
          <a:p>
            <a:pPr algn="ctr">
              <a:defRPr/>
            </a:pPr>
            <a:r>
              <a:rPr lang="en-US" sz="4900" dirty="0" smtClean="0">
                <a:effectLst>
                  <a:outerShdw blurRad="38100" dist="38100" dir="2700000" algn="tl">
                    <a:srgbClr val="000000">
                      <a:alpha val="43137"/>
                    </a:srgbClr>
                  </a:outerShdw>
                </a:effectLst>
                <a:latin typeface="Calibri" pitchFamily="34" charset="0"/>
              </a:rPr>
              <a:t>References</a:t>
            </a:r>
            <a:endParaRPr lang="en-US" sz="4900" dirty="0">
              <a:effectLst>
                <a:outerShdw blurRad="38100" dist="38100" dir="2700000" algn="tl">
                  <a:srgbClr val="000000">
                    <a:alpha val="43137"/>
                  </a:srgbClr>
                </a:outerShdw>
              </a:effectLst>
              <a:latin typeface="Calibri" pitchFamily="34" charset="0"/>
            </a:endParaRPr>
          </a:p>
        </p:txBody>
      </p:sp>
      <p:sp>
        <p:nvSpPr>
          <p:cNvPr id="14356" name="Rectangle 3"/>
          <p:cNvSpPr txBox="1">
            <a:spLocks noChangeArrowheads="1"/>
          </p:cNvSpPr>
          <p:nvPr/>
        </p:nvSpPr>
        <p:spPr bwMode="auto">
          <a:xfrm>
            <a:off x="29748480" y="26149076"/>
            <a:ext cx="13232597" cy="5508704"/>
          </a:xfrm>
          <a:prstGeom prst="rect">
            <a:avLst/>
          </a:prstGeom>
          <a:noFill/>
          <a:ln w="9525">
            <a:noFill/>
            <a:miter lim="800000"/>
            <a:headEnd/>
            <a:tailEnd/>
          </a:ln>
        </p:spPr>
        <p:txBody>
          <a:bodyPr lIns="102400" tIns="51199" rIns="102400" bIns="51199"/>
          <a:lstStyle/>
          <a:p>
            <a:pPr marL="514350" indent="-514350">
              <a:lnSpc>
                <a:spcPct val="80000"/>
              </a:lnSpc>
              <a:spcBef>
                <a:spcPct val="20000"/>
              </a:spcBef>
              <a:buFont typeface="+mj-lt"/>
              <a:buAutoNum type="arabicPeriod"/>
            </a:pPr>
            <a:r>
              <a:rPr lang="en-US" sz="2400" dirty="0"/>
              <a:t>http://</a:t>
            </a:r>
            <a:r>
              <a:rPr lang="en-US" sz="2400" dirty="0" smtClean="0"/>
              <a:t>www.sciencedaily.com/releases/2009/10/091005094919.htm</a:t>
            </a:r>
          </a:p>
          <a:p>
            <a:pPr marL="514350" indent="-514350">
              <a:lnSpc>
                <a:spcPct val="80000"/>
              </a:lnSpc>
              <a:spcBef>
                <a:spcPct val="20000"/>
              </a:spcBef>
              <a:buFont typeface="+mj-lt"/>
              <a:buAutoNum type="arabicPeriod"/>
            </a:pPr>
            <a:r>
              <a:rPr lang="en-US" sz="2400" dirty="0"/>
              <a:t>http://nanogloss.com/category/nanoparticles/#</a:t>
            </a:r>
            <a:r>
              <a:rPr lang="en-US" sz="2400" dirty="0" smtClean="0"/>
              <a:t>axzz1dGtdOkDO</a:t>
            </a:r>
          </a:p>
          <a:p>
            <a:pPr marL="514350" indent="-514350">
              <a:lnSpc>
                <a:spcPct val="80000"/>
              </a:lnSpc>
              <a:spcBef>
                <a:spcPct val="20000"/>
              </a:spcBef>
              <a:buFont typeface="+mj-lt"/>
              <a:buAutoNum type="arabicPeriod"/>
            </a:pPr>
            <a:r>
              <a:rPr lang="en-US" sz="2400" dirty="0"/>
              <a:t>J. M. </a:t>
            </a:r>
            <a:r>
              <a:rPr lang="en-US" sz="2400" dirty="0" err="1"/>
              <a:t>Balbus</a:t>
            </a:r>
            <a:r>
              <a:rPr lang="en-US" sz="2400" dirty="0"/>
              <a:t>, A. D. Maynard, V. L. Colvin, V. </a:t>
            </a:r>
            <a:r>
              <a:rPr lang="en-US" sz="2400" dirty="0" err="1"/>
              <a:t>Castranova</a:t>
            </a:r>
            <a:r>
              <a:rPr lang="en-US" sz="2400" dirty="0"/>
              <a:t>, G. P. </a:t>
            </a:r>
            <a:r>
              <a:rPr lang="en-US" sz="2400" dirty="0" err="1"/>
              <a:t>Daston</a:t>
            </a:r>
            <a:r>
              <a:rPr lang="en-US" sz="2400" dirty="0"/>
              <a:t>, R. A. Denison, K. L. </a:t>
            </a:r>
            <a:r>
              <a:rPr lang="en-US" sz="2400" dirty="0" err="1"/>
              <a:t>Dreher</a:t>
            </a:r>
            <a:r>
              <a:rPr lang="en-US" sz="2400" dirty="0"/>
              <a:t>, P. L. Goering, A. M. Goldberg, K. M. </a:t>
            </a:r>
            <a:r>
              <a:rPr lang="en-US" sz="2400" dirty="0" err="1"/>
              <a:t>Kulinowski</a:t>
            </a:r>
            <a:r>
              <a:rPr lang="en-US" sz="2400" dirty="0"/>
              <a:t>, N. A. </a:t>
            </a:r>
            <a:r>
              <a:rPr lang="en-US" sz="2400" dirty="0" err="1"/>
              <a:t>Monteiro-Riviere</a:t>
            </a:r>
            <a:r>
              <a:rPr lang="en-US" sz="2400" dirty="0"/>
              <a:t>, G. </a:t>
            </a:r>
            <a:r>
              <a:rPr lang="en-US" sz="2400" dirty="0" err="1"/>
              <a:t>Oberdörster</a:t>
            </a:r>
            <a:r>
              <a:rPr lang="en-US" sz="2400" dirty="0"/>
              <a:t>, G. S. </a:t>
            </a:r>
            <a:r>
              <a:rPr lang="en-US" sz="2400" dirty="0" err="1"/>
              <a:t>Omenn</a:t>
            </a:r>
            <a:r>
              <a:rPr lang="en-US" sz="2400" dirty="0"/>
              <a:t>, K. E. Pinkerton, K. S. Ramos, K. M. Rest, J. B. Sass, E. K. </a:t>
            </a:r>
            <a:r>
              <a:rPr lang="en-US" sz="2400" dirty="0" err="1"/>
              <a:t>Silbergeld</a:t>
            </a:r>
            <a:r>
              <a:rPr lang="en-US" sz="2400" dirty="0"/>
              <a:t> and B. A. Wong, "Meeting Report: Hazard Assessment for Nanoparticles: Report from an Interdisciplinary Workshop," </a:t>
            </a:r>
            <a:r>
              <a:rPr lang="en-US" sz="2400" i="1" dirty="0"/>
              <a:t>Environ. Health </a:t>
            </a:r>
            <a:r>
              <a:rPr lang="en-US" sz="2400" i="1" dirty="0" err="1"/>
              <a:t>Perspect</a:t>
            </a:r>
            <a:r>
              <a:rPr lang="en-US" sz="2400" i="1" dirty="0"/>
              <a:t>., </a:t>
            </a:r>
            <a:r>
              <a:rPr lang="en-US" sz="2400" dirty="0"/>
              <a:t>vol. 115, pp. pp. 1654-1659, Nov., </a:t>
            </a:r>
            <a:r>
              <a:rPr lang="en-US" sz="2400" dirty="0" smtClean="0"/>
              <a:t>2007.</a:t>
            </a:r>
          </a:p>
          <a:p>
            <a:pPr marL="514350" indent="-514350">
              <a:lnSpc>
                <a:spcPct val="80000"/>
              </a:lnSpc>
              <a:spcBef>
                <a:spcPct val="20000"/>
              </a:spcBef>
              <a:buFont typeface="+mj-lt"/>
              <a:buAutoNum type="arabicPeriod"/>
            </a:pPr>
            <a:r>
              <a:rPr lang="en-US" sz="2400" dirty="0"/>
              <a:t>M. R. Gwinn and V. </a:t>
            </a:r>
            <a:r>
              <a:rPr lang="en-US" sz="2400" dirty="0" err="1"/>
              <a:t>Vallyathan</a:t>
            </a:r>
            <a:r>
              <a:rPr lang="en-US" sz="2400" dirty="0"/>
              <a:t>, "Nanoparticles: Health Effects: Pros and Cons," </a:t>
            </a:r>
            <a:r>
              <a:rPr lang="en-US" sz="2400" i="1" dirty="0"/>
              <a:t>Environ. Health </a:t>
            </a:r>
            <a:r>
              <a:rPr lang="en-US" sz="2400" i="1" dirty="0" err="1"/>
              <a:t>Perspect</a:t>
            </a:r>
            <a:r>
              <a:rPr lang="en-US" sz="2400" i="1" dirty="0"/>
              <a:t>., </a:t>
            </a:r>
            <a:r>
              <a:rPr lang="en-US" sz="2400" dirty="0"/>
              <a:t>vol. 114, pp. pp. 1818-1825, Dec., 2006. </a:t>
            </a:r>
            <a:endParaRPr lang="en-US" sz="2400" dirty="0" smtClean="0"/>
          </a:p>
          <a:p>
            <a:pPr marL="514350" indent="-514350">
              <a:lnSpc>
                <a:spcPct val="80000"/>
              </a:lnSpc>
              <a:spcBef>
                <a:spcPct val="20000"/>
              </a:spcBef>
              <a:buFont typeface="+mj-lt"/>
              <a:buAutoNum type="arabicPeriod"/>
            </a:pPr>
            <a:r>
              <a:rPr lang="en-US" sz="2400" dirty="0"/>
              <a:t>S. K. </a:t>
            </a:r>
            <a:r>
              <a:rPr lang="en-US" sz="2400" dirty="0" err="1"/>
              <a:t>Maksimov</a:t>
            </a:r>
            <a:r>
              <a:rPr lang="en-US" sz="2400" dirty="0"/>
              <a:t> and K. S. </a:t>
            </a:r>
            <a:r>
              <a:rPr lang="en-US" sz="2400" dirty="0" err="1"/>
              <a:t>Maksimov</a:t>
            </a:r>
            <a:r>
              <a:rPr lang="en-US" sz="2400" dirty="0"/>
              <a:t>, "Problem of safety in nanoparticle mass production and its solution by means of advanced scanning electron microscopy," in </a:t>
            </a:r>
            <a:r>
              <a:rPr lang="en-US" sz="2400" i="1" dirty="0"/>
              <a:t>3rd International Forum on Nanotechnology, </a:t>
            </a:r>
            <a:r>
              <a:rPr lang="en-US" sz="2400" i="1" dirty="0" err="1"/>
              <a:t>Rusnanotech</a:t>
            </a:r>
            <a:r>
              <a:rPr lang="en-US" sz="2400" i="1" dirty="0"/>
              <a:t> 2010, November 1, 2010 - November 3, </a:t>
            </a:r>
            <a:r>
              <a:rPr lang="en-US" sz="2400" dirty="0"/>
              <a:t>2011, . </a:t>
            </a:r>
            <a:endParaRPr lang="en-US" sz="2400" dirty="0" smtClean="0"/>
          </a:p>
          <a:p>
            <a:pPr marL="514350" indent="-514350">
              <a:lnSpc>
                <a:spcPct val="80000"/>
              </a:lnSpc>
              <a:spcBef>
                <a:spcPct val="20000"/>
              </a:spcBef>
              <a:buFont typeface="+mj-lt"/>
              <a:buAutoNum type="arabicPeriod"/>
            </a:pPr>
            <a:r>
              <a:rPr lang="en-US" sz="2400" dirty="0"/>
              <a:t>D. Y. H. </a:t>
            </a:r>
            <a:r>
              <a:rPr lang="en-US" sz="2400" dirty="0" err="1"/>
              <a:t>Pui</a:t>
            </a:r>
            <a:r>
              <a:rPr lang="en-US" sz="2400" dirty="0"/>
              <a:t>, C. Qi, N. Stanley, G. </a:t>
            </a:r>
            <a:r>
              <a:rPr lang="en-US" sz="2400" dirty="0" err="1"/>
              <a:t>Oberdörster</a:t>
            </a:r>
            <a:r>
              <a:rPr lang="en-US" sz="2400" dirty="0"/>
              <a:t> and A. Maynard, "Recirculating Air Filtration Significantly Reduces Exposure to Airborne Nanoparticles," </a:t>
            </a:r>
            <a:r>
              <a:rPr lang="en-US" sz="2400" i="1" dirty="0"/>
              <a:t>Environ. Health </a:t>
            </a:r>
            <a:r>
              <a:rPr lang="en-US" sz="2400" i="1" dirty="0" err="1"/>
              <a:t>Perspect</a:t>
            </a:r>
            <a:r>
              <a:rPr lang="en-US" sz="2400" i="1" dirty="0"/>
              <a:t>., </a:t>
            </a:r>
            <a:r>
              <a:rPr lang="en-US" sz="2400" dirty="0"/>
              <a:t>vol. 116, pp. pp. 863-866, Jul., 2008. </a:t>
            </a:r>
            <a:endParaRPr lang="en-US" sz="2400" dirty="0" smtClean="0"/>
          </a:p>
          <a:p>
            <a:pPr marL="514350" indent="-514350">
              <a:lnSpc>
                <a:spcPct val="80000"/>
              </a:lnSpc>
              <a:spcBef>
                <a:spcPct val="20000"/>
              </a:spcBef>
              <a:buFont typeface="+mj-lt"/>
              <a:buAutoNum type="arabicPeriod"/>
            </a:pPr>
            <a:endParaRPr lang="en-US" sz="2800" dirty="0" smtClean="0"/>
          </a:p>
          <a:p>
            <a:pPr marL="514350" indent="-514350">
              <a:lnSpc>
                <a:spcPct val="80000"/>
              </a:lnSpc>
              <a:spcBef>
                <a:spcPct val="20000"/>
              </a:spcBef>
              <a:buFont typeface="+mj-lt"/>
              <a:buAutoNum type="arabicPeriod"/>
            </a:pPr>
            <a:endParaRPr lang="en-US" sz="3100" dirty="0" smtClean="0"/>
          </a:p>
          <a:p>
            <a:pPr marL="514350" indent="-514350">
              <a:lnSpc>
                <a:spcPct val="80000"/>
              </a:lnSpc>
              <a:spcBef>
                <a:spcPct val="20000"/>
              </a:spcBef>
              <a:buFont typeface="+mj-lt"/>
              <a:buAutoNum type="arabicPeriod"/>
            </a:pPr>
            <a:endParaRPr lang="en-US" sz="3100" dirty="0"/>
          </a:p>
        </p:txBody>
      </p:sp>
      <p:sp>
        <p:nvSpPr>
          <p:cNvPr id="1055" name="Title 1"/>
          <p:cNvSpPr txBox="1">
            <a:spLocks/>
          </p:cNvSpPr>
          <p:nvPr/>
        </p:nvSpPr>
        <p:spPr bwMode="auto">
          <a:xfrm>
            <a:off x="18288000" y="5394960"/>
            <a:ext cx="8778240" cy="914400"/>
          </a:xfrm>
          <a:prstGeom prst="rect">
            <a:avLst/>
          </a:prstGeom>
          <a:noFill/>
          <a:ln w="9525">
            <a:noFill/>
            <a:miter lim="800000"/>
            <a:headEnd/>
            <a:tailEnd/>
          </a:ln>
        </p:spPr>
        <p:txBody>
          <a:bodyPr lIns="102400" tIns="51199" rIns="102400" bIns="51199"/>
          <a:lstStyle/>
          <a:p>
            <a:pPr algn="ctr">
              <a:lnSpc>
                <a:spcPct val="80000"/>
              </a:lnSpc>
              <a:defRPr/>
            </a:pPr>
            <a:r>
              <a:rPr lang="en-US" sz="4900" dirty="0" smtClean="0">
                <a:effectLst>
                  <a:outerShdw blurRad="38100" dist="38100" dir="2700000" algn="tl">
                    <a:srgbClr val="000000">
                      <a:alpha val="43137"/>
                    </a:srgbClr>
                  </a:outerShdw>
                </a:effectLst>
                <a:latin typeface="Calibri" pitchFamily="34" charset="0"/>
              </a:rPr>
              <a:t>Concerns about Nanoparticles</a:t>
            </a:r>
            <a:endParaRPr lang="en-US" sz="4900" dirty="0">
              <a:effectLst>
                <a:outerShdw blurRad="38100" dist="38100" dir="2700000" algn="tl">
                  <a:srgbClr val="000000">
                    <a:alpha val="43137"/>
                  </a:srgbClr>
                </a:outerShdw>
              </a:effectLst>
              <a:latin typeface="Calibri" pitchFamily="34" charset="0"/>
            </a:endParaRPr>
          </a:p>
        </p:txBody>
      </p:sp>
      <p:sp>
        <p:nvSpPr>
          <p:cNvPr id="1056" name="TextBox 126"/>
          <p:cNvSpPr txBox="1">
            <a:spLocks noChangeArrowheads="1"/>
          </p:cNvSpPr>
          <p:nvPr/>
        </p:nvSpPr>
        <p:spPr bwMode="auto">
          <a:xfrm>
            <a:off x="29667200" y="5394960"/>
            <a:ext cx="13411200" cy="782045"/>
          </a:xfrm>
          <a:prstGeom prst="rect">
            <a:avLst/>
          </a:prstGeom>
          <a:noFill/>
          <a:ln w="127000">
            <a:noFill/>
            <a:miter lim="800000"/>
            <a:headEnd/>
            <a:tailEnd/>
          </a:ln>
        </p:spPr>
        <p:txBody>
          <a:bodyPr lIns="102400" tIns="51199" rIns="102400" bIns="51199">
            <a:spAutoFit/>
          </a:bodyPr>
          <a:lstStyle/>
          <a:p>
            <a:pPr marL="512002" indent="-512002" algn="ctr">
              <a:lnSpc>
                <a:spcPct val="90000"/>
              </a:lnSpc>
              <a:defRPr/>
            </a:pPr>
            <a:r>
              <a:rPr lang="en-US" sz="4900" dirty="0" smtClean="0">
                <a:effectLst>
                  <a:outerShdw blurRad="38100" dist="38100" dir="2700000" algn="tl">
                    <a:srgbClr val="000000">
                      <a:alpha val="43137"/>
                    </a:srgbClr>
                  </a:outerShdw>
                </a:effectLst>
                <a:latin typeface="Calibri" pitchFamily="34" charset="0"/>
              </a:rPr>
              <a:t>Possible Solutions</a:t>
            </a:r>
            <a:endParaRPr lang="en-US" sz="4900" dirty="0">
              <a:effectLst>
                <a:outerShdw blurRad="38100" dist="38100" dir="2700000" algn="tl">
                  <a:srgbClr val="000000">
                    <a:alpha val="43137"/>
                  </a:srgbClr>
                </a:outerShdw>
              </a:effectLst>
              <a:latin typeface="Calibri" pitchFamily="34" charset="0"/>
            </a:endParaRPr>
          </a:p>
        </p:txBody>
      </p:sp>
      <p:sp>
        <p:nvSpPr>
          <p:cNvPr id="168" name="Rectangle 167"/>
          <p:cNvSpPr/>
          <p:nvPr/>
        </p:nvSpPr>
        <p:spPr>
          <a:xfrm>
            <a:off x="37957760" y="18910937"/>
            <a:ext cx="4064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400" tIns="51199" rIns="102400" bIns="51199" anchor="ctr"/>
          <a:lstStyle/>
          <a:p>
            <a:pPr algn="ctr">
              <a:defRPr/>
            </a:pPr>
            <a:endParaRPr lang="en-US">
              <a:solidFill>
                <a:srgbClr val="FFFFFF"/>
              </a:solidFill>
            </a:endParaRPr>
          </a:p>
        </p:txBody>
      </p:sp>
      <p:sp>
        <p:nvSpPr>
          <p:cNvPr id="131" name="Rectangle 130"/>
          <p:cNvSpPr/>
          <p:nvPr/>
        </p:nvSpPr>
        <p:spPr>
          <a:xfrm>
            <a:off x="812800" y="5029200"/>
            <a:ext cx="42346880" cy="27066240"/>
          </a:xfrm>
          <a:prstGeom prst="rect">
            <a:avLst/>
          </a:prstGeom>
          <a:no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2400" tIns="51199" rIns="102400" bIns="51199" anchor="ctr"/>
          <a:lstStyle/>
          <a:p>
            <a:pPr algn="ctr">
              <a:defRPr/>
            </a:pPr>
            <a:endParaRPr lang="en-US" dirty="0">
              <a:solidFill>
                <a:srgbClr val="FFFFFF"/>
              </a:solidFill>
            </a:endParaRPr>
          </a:p>
        </p:txBody>
      </p:sp>
      <p:cxnSp>
        <p:nvCxnSpPr>
          <p:cNvPr id="133" name="Straight Connector 132"/>
          <p:cNvCxnSpPr/>
          <p:nvPr/>
        </p:nvCxnSpPr>
        <p:spPr>
          <a:xfrm rot="5400000">
            <a:off x="1422400" y="18481042"/>
            <a:ext cx="27066240" cy="16256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6052799" y="18481040"/>
            <a:ext cx="27066240" cy="16256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9585920" y="25036790"/>
            <a:ext cx="13573760"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12800" y="20269200"/>
            <a:ext cx="14142720"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
        <p:nvSpPr>
          <p:cNvPr id="14381" name="TextBox 75"/>
          <p:cNvSpPr txBox="1">
            <a:spLocks noChangeArrowheads="1"/>
          </p:cNvSpPr>
          <p:nvPr/>
        </p:nvSpPr>
        <p:spPr bwMode="auto">
          <a:xfrm>
            <a:off x="29894998" y="6400801"/>
            <a:ext cx="13086080" cy="2488666"/>
          </a:xfrm>
          <a:prstGeom prst="rect">
            <a:avLst/>
          </a:prstGeom>
          <a:noFill/>
          <a:ln w="9525">
            <a:noFill/>
            <a:miter lim="800000"/>
            <a:headEnd/>
            <a:tailEnd/>
          </a:ln>
        </p:spPr>
        <p:txBody>
          <a:bodyPr lIns="102400" tIns="51199" rIns="102400" bIns="51199">
            <a:spAutoFit/>
          </a:bodyPr>
          <a:lstStyle/>
          <a:p>
            <a:r>
              <a:rPr lang="en-US" sz="3100" dirty="0"/>
              <a:t>Sk. </a:t>
            </a:r>
            <a:r>
              <a:rPr lang="en-US" sz="3100" dirty="0" err="1"/>
              <a:t>Maksimov</a:t>
            </a:r>
            <a:r>
              <a:rPr lang="en-US" sz="3100" dirty="0"/>
              <a:t> pointed out that to ensure safety in mass </a:t>
            </a:r>
            <a:r>
              <a:rPr lang="en-US" sz="3100" dirty="0" smtClean="0"/>
              <a:t>production of nanoparticles </a:t>
            </a:r>
            <a:r>
              <a:rPr lang="en-US" sz="3100" dirty="0"/>
              <a:t>we must have means of revealing of fractions of particles with peculiar structural-morphological </a:t>
            </a:r>
            <a:r>
              <a:rPr lang="en-US" sz="3100" dirty="0" smtClean="0"/>
              <a:t>characteristics. </a:t>
            </a:r>
            <a:r>
              <a:rPr lang="en-US" sz="3100" dirty="0" smtClean="0"/>
              <a:t>One </a:t>
            </a:r>
            <a:r>
              <a:rPr lang="en-US" sz="3100" dirty="0" smtClean="0"/>
              <a:t>possible way of improving the nanoparticle mass production process is using means of advanced scanning electron </a:t>
            </a:r>
            <a:r>
              <a:rPr lang="en-US" sz="3100" dirty="0" smtClean="0"/>
              <a:t>microscopy. The Figure 5 is a SEM image.</a:t>
            </a:r>
            <a:endParaRPr lang="en-US" sz="3100" dirty="0"/>
          </a:p>
        </p:txBody>
      </p:sp>
      <p:sp>
        <p:nvSpPr>
          <p:cNvPr id="65" name="TextBox 75"/>
          <p:cNvSpPr txBox="1">
            <a:spLocks noChangeArrowheads="1"/>
          </p:cNvSpPr>
          <p:nvPr/>
        </p:nvSpPr>
        <p:spPr bwMode="auto">
          <a:xfrm>
            <a:off x="29720407" y="20859549"/>
            <a:ext cx="13086080" cy="857451"/>
          </a:xfrm>
          <a:prstGeom prst="rect">
            <a:avLst/>
          </a:prstGeom>
          <a:noFill/>
          <a:ln w="9525">
            <a:noFill/>
            <a:miter lim="800000"/>
            <a:headEnd/>
            <a:tailEnd/>
          </a:ln>
        </p:spPr>
        <p:txBody>
          <a:bodyPr lIns="102400" tIns="51199" rIns="102400" bIns="51199">
            <a:spAutoFit/>
          </a:bodyPr>
          <a:lstStyle/>
          <a:p>
            <a:pPr marL="568891" indent="-568891" algn="ctr"/>
            <a:r>
              <a:rPr lang="en-US" sz="4900" dirty="0" smtClean="0">
                <a:effectLst>
                  <a:outerShdw blurRad="38100" dist="38100" dir="2700000" algn="tl">
                    <a:srgbClr val="C0C0C0"/>
                  </a:outerShdw>
                </a:effectLst>
                <a:latin typeface="Calibri" pitchFamily="34" charset="0"/>
              </a:rPr>
              <a:t>Conclusion</a:t>
            </a:r>
            <a:endParaRPr lang="en-US" sz="4900" dirty="0">
              <a:effectLst>
                <a:outerShdw blurRad="38100" dist="38100" dir="2700000" algn="tl">
                  <a:srgbClr val="C0C0C0"/>
                </a:outerShdw>
              </a:effectLst>
              <a:latin typeface="Calibri" pitchFamily="34" charset="0"/>
            </a:endParaRPr>
          </a:p>
        </p:txBody>
      </p:sp>
      <p:cxnSp>
        <p:nvCxnSpPr>
          <p:cNvPr id="68" name="Straight Arrow Connector 67"/>
          <p:cNvCxnSpPr/>
          <p:nvPr/>
        </p:nvCxnSpPr>
        <p:spPr>
          <a:xfrm flipV="1">
            <a:off x="3495040" y="11064240"/>
            <a:ext cx="406400" cy="18288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2153920" y="20802600"/>
            <a:ext cx="10891520" cy="914400"/>
          </a:xfrm>
          <a:prstGeom prst="rect">
            <a:avLst/>
          </a:prstGeom>
          <a:noFill/>
          <a:ln w="9525">
            <a:noFill/>
            <a:miter lim="800000"/>
            <a:headEnd/>
            <a:tailEnd/>
          </a:ln>
        </p:spPr>
        <p:txBody>
          <a:bodyPr lIns="102400" tIns="51199" rIns="102400" bIns="51199"/>
          <a:lstStyle/>
          <a:p>
            <a:pPr algn="ctr">
              <a:lnSpc>
                <a:spcPct val="80000"/>
              </a:lnSpc>
            </a:pPr>
            <a:r>
              <a:rPr lang="en-US" sz="4900" dirty="0" smtClean="0">
                <a:effectLst>
                  <a:outerShdw blurRad="38100" dist="38100" dir="2700000" algn="tl">
                    <a:srgbClr val="C0C0C0"/>
                  </a:outerShdw>
                </a:effectLst>
                <a:latin typeface="Calibri" pitchFamily="34" charset="0"/>
              </a:rPr>
              <a:t>Benefits from Nanoparticles</a:t>
            </a:r>
            <a:endParaRPr lang="en-US" sz="4900" dirty="0">
              <a:effectLst>
                <a:outerShdw blurRad="38100" dist="38100" dir="2700000" algn="tl">
                  <a:srgbClr val="C0C0C0"/>
                </a:outerShdw>
              </a:effectLst>
              <a:latin typeface="Calibri" pitchFamily="34" charset="0"/>
            </a:endParaRPr>
          </a:p>
        </p:txBody>
      </p:sp>
      <p:sp>
        <p:nvSpPr>
          <p:cNvPr id="14406" name="Rectangle 3"/>
          <p:cNvSpPr txBox="1">
            <a:spLocks noChangeArrowheads="1"/>
          </p:cNvSpPr>
          <p:nvPr/>
        </p:nvSpPr>
        <p:spPr bwMode="auto">
          <a:xfrm>
            <a:off x="1042617" y="21588404"/>
            <a:ext cx="13655040" cy="5669280"/>
          </a:xfrm>
          <a:prstGeom prst="rect">
            <a:avLst/>
          </a:prstGeom>
          <a:noFill/>
          <a:ln w="9525">
            <a:noFill/>
            <a:miter lim="800000"/>
            <a:headEnd/>
            <a:tailEnd/>
          </a:ln>
        </p:spPr>
        <p:txBody>
          <a:bodyPr lIns="102400" tIns="51199" rIns="102400" bIns="51199"/>
          <a:lstStyle/>
          <a:p>
            <a:pPr defTabSz="1024005">
              <a:spcBef>
                <a:spcPct val="10000"/>
              </a:spcBef>
            </a:pPr>
            <a:r>
              <a:rPr lang="en-US" sz="3100" dirty="0" smtClean="0">
                <a:solidFill>
                  <a:srgbClr val="000000"/>
                </a:solidFill>
              </a:rPr>
              <a:t>As the particles get to the size of nanometer scale, the surface to volume ratio becomes significantly large. These particles start to have properties depending on their sizes and become extremely active with the environment.</a:t>
            </a:r>
          </a:p>
          <a:p>
            <a:pPr defTabSz="1024005">
              <a:spcBef>
                <a:spcPct val="10000"/>
              </a:spcBef>
            </a:pPr>
            <a:r>
              <a:rPr lang="en-US" sz="3100" dirty="0" smtClean="0">
                <a:solidFill>
                  <a:srgbClr val="000000"/>
                </a:solidFill>
              </a:rPr>
              <a:t>One of the major fields is health care. Nanoparticles improve the diagnosis and detection of many diseases. The following images shows the significant advantage of using Quantum Dots in cancer targeting.</a:t>
            </a:r>
            <a:endParaRPr lang="en-US" sz="3100" dirty="0">
              <a:solidFill>
                <a:srgbClr val="000000"/>
              </a:solidFill>
            </a:endParaRPr>
          </a:p>
        </p:txBody>
      </p:sp>
      <p:cxnSp>
        <p:nvCxnSpPr>
          <p:cNvPr id="5" name="Straight Connector 142"/>
          <p:cNvCxnSpPr/>
          <p:nvPr/>
        </p:nvCxnSpPr>
        <p:spPr>
          <a:xfrm>
            <a:off x="812800" y="9317093"/>
            <a:ext cx="14142720"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bwMode="auto">
          <a:xfrm>
            <a:off x="3332480" y="9715500"/>
            <a:ext cx="8778240" cy="914400"/>
          </a:xfrm>
          <a:prstGeom prst="rect">
            <a:avLst/>
          </a:prstGeom>
          <a:noFill/>
          <a:ln w="9525">
            <a:noFill/>
            <a:miter lim="800000"/>
            <a:headEnd/>
            <a:tailEnd/>
          </a:ln>
        </p:spPr>
        <p:txBody>
          <a:bodyPr lIns="102400" tIns="51199" rIns="102400" bIns="51199"/>
          <a:lstStyle/>
          <a:p>
            <a:pPr algn="ctr">
              <a:lnSpc>
                <a:spcPct val="80000"/>
              </a:lnSpc>
            </a:pPr>
            <a:r>
              <a:rPr lang="en-US" sz="4900" dirty="0">
                <a:effectLst>
                  <a:outerShdw blurRad="38100" dist="38100" dir="2700000" algn="tl">
                    <a:srgbClr val="C0C0C0"/>
                  </a:outerShdw>
                </a:effectLst>
                <a:latin typeface="Calibri" pitchFamily="34" charset="0"/>
              </a:rPr>
              <a:t>Background</a:t>
            </a:r>
          </a:p>
        </p:txBody>
      </p:sp>
      <p:cxnSp>
        <p:nvCxnSpPr>
          <p:cNvPr id="7" name="Straight Connector 140"/>
          <p:cNvCxnSpPr/>
          <p:nvPr/>
        </p:nvCxnSpPr>
        <p:spPr>
          <a:xfrm>
            <a:off x="29651158" y="20658221"/>
            <a:ext cx="13573760"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pic>
        <p:nvPicPr>
          <p:cNvPr id="1026" name="Picture 2" descr="C:\Users\gyifan\Documents\SchoolWork\ENGR138\NanoParticle\Poster\Ultrafine_particl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519" y="13264184"/>
            <a:ext cx="6716484" cy="50149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8396" y="18653761"/>
            <a:ext cx="6930547" cy="954095"/>
          </a:xfrm>
          <a:prstGeom prst="rect">
            <a:avLst/>
          </a:prstGeom>
          <a:noFill/>
        </p:spPr>
        <p:txBody>
          <a:bodyPr wrap="square" lIns="91428" tIns="45714" rIns="91428" bIns="45714" rtlCol="0">
            <a:spAutoFit/>
          </a:bodyPr>
          <a:lstStyle/>
          <a:p>
            <a:r>
              <a:rPr lang="en-US" sz="2800" b="1" dirty="0"/>
              <a:t>Figure 1.</a:t>
            </a:r>
            <a:r>
              <a:rPr lang="en-US" sz="2800" dirty="0"/>
              <a:t> Ultrafine particles from fine dust emission.</a:t>
            </a:r>
            <a:r>
              <a:rPr lang="en-US" sz="2800" baseline="30000" dirty="0"/>
              <a:t>1</a:t>
            </a:r>
            <a:endParaRPr lang="en-US" sz="2800" dirty="0"/>
          </a:p>
        </p:txBody>
      </p:sp>
      <p:pic>
        <p:nvPicPr>
          <p:cNvPr id="1027" name="Picture 3" descr="C:\Users\gyifan\Documents\SchoolWork\ENGR138\NanoParticle\Poster\white-light-nanoparticl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1027" y="13264184"/>
            <a:ext cx="6686632" cy="50149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802880" y="18653759"/>
            <a:ext cx="7099435" cy="1384982"/>
          </a:xfrm>
          <a:prstGeom prst="rect">
            <a:avLst/>
          </a:prstGeom>
          <a:noFill/>
        </p:spPr>
        <p:txBody>
          <a:bodyPr wrap="square" lIns="91428" tIns="45714" rIns="91428" bIns="45714" rtlCol="0">
            <a:spAutoFit/>
          </a:bodyPr>
          <a:lstStyle/>
          <a:p>
            <a:r>
              <a:rPr lang="en-US" sz="2800" b="1" dirty="0"/>
              <a:t>Figure 2. </a:t>
            </a:r>
            <a:r>
              <a:rPr lang="en-US" sz="2800" dirty="0"/>
              <a:t>White light nanoparticles developed by researchers from University of Utah</a:t>
            </a:r>
            <a:r>
              <a:rPr lang="en-US" sz="2800" baseline="30000" dirty="0"/>
              <a:t>2</a:t>
            </a:r>
            <a:endParaRPr lang="en-US" sz="2800" dirty="0"/>
          </a:p>
        </p:txBody>
      </p:sp>
      <p:sp>
        <p:nvSpPr>
          <p:cNvPr id="10" name="TextBox 9"/>
          <p:cNvSpPr txBox="1"/>
          <p:nvPr/>
        </p:nvSpPr>
        <p:spPr>
          <a:xfrm>
            <a:off x="17565370" y="18341550"/>
            <a:ext cx="10223500" cy="954107"/>
          </a:xfrm>
          <a:prstGeom prst="rect">
            <a:avLst/>
          </a:prstGeom>
          <a:noFill/>
        </p:spPr>
        <p:txBody>
          <a:bodyPr wrap="square" rtlCol="0">
            <a:spAutoFit/>
          </a:bodyPr>
          <a:lstStyle/>
          <a:p>
            <a:r>
              <a:rPr lang="en-US" sz="2800" b="1" dirty="0" smtClean="0"/>
              <a:t>Figure 4. </a:t>
            </a:r>
            <a:r>
              <a:rPr lang="en-US" sz="2800" dirty="0" smtClean="0"/>
              <a:t>Differential cytotoxic effects of </a:t>
            </a:r>
            <a:r>
              <a:rPr lang="en-US" sz="2800" dirty="0" err="1" smtClean="0"/>
              <a:t>ZnO</a:t>
            </a:r>
            <a:r>
              <a:rPr lang="en-US" sz="2800" dirty="0" smtClean="0"/>
              <a:t> NPs on human immune cell subsets.  </a:t>
            </a:r>
            <a:endParaRPr lang="en-US" sz="2800" dirty="0"/>
          </a:p>
        </p:txBody>
      </p:sp>
      <p:pic>
        <p:nvPicPr>
          <p:cNvPr id="12" name="Picture 2" descr="C:\Users\gyifan\Documents\SchoolWork\ENGR138\NanoParticle\Poster\Mi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304" y="24716874"/>
            <a:ext cx="8951464" cy="689369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01842" y="25036790"/>
            <a:ext cx="3984717" cy="6124754"/>
          </a:xfrm>
          <a:prstGeom prst="rect">
            <a:avLst/>
          </a:prstGeom>
          <a:noFill/>
        </p:spPr>
        <p:txBody>
          <a:bodyPr wrap="square" rtlCol="0">
            <a:spAutoFit/>
          </a:bodyPr>
          <a:lstStyle/>
          <a:p>
            <a:r>
              <a:rPr lang="en-US" sz="2800" b="1" dirty="0" smtClean="0"/>
              <a:t>Figure 3. </a:t>
            </a:r>
            <a:r>
              <a:rPr lang="en-US" sz="2800" dirty="0" smtClean="0"/>
              <a:t>A) Image of control animals, with no fluorescence; B) </a:t>
            </a:r>
            <a:r>
              <a:rPr lang="en-US" sz="2800" dirty="0" err="1" smtClean="0"/>
              <a:t>Xenograft</a:t>
            </a:r>
            <a:r>
              <a:rPr lang="en-US" sz="2800" dirty="0" smtClean="0"/>
              <a:t> tumor-bearing animal showing bright red fluorescence of tumor; C) </a:t>
            </a:r>
            <a:r>
              <a:rPr lang="en-US" sz="2800" dirty="0" err="1" smtClean="0"/>
              <a:t>Autofluorescent</a:t>
            </a:r>
            <a:r>
              <a:rPr lang="en-US" sz="2800" dirty="0" smtClean="0"/>
              <a:t> superimposed image of control and tumor-bearing animals. D) </a:t>
            </a:r>
            <a:r>
              <a:rPr lang="en-US" sz="2800" dirty="0" err="1" smtClean="0"/>
              <a:t>Autofluorescent</a:t>
            </a:r>
            <a:r>
              <a:rPr lang="en-US" sz="2800" dirty="0" smtClean="0"/>
              <a:t> unmixed quantum dot image.</a:t>
            </a:r>
            <a:endParaRPr lang="en-US" sz="2800" dirty="0"/>
          </a:p>
        </p:txBody>
      </p:sp>
      <p:sp>
        <p:nvSpPr>
          <p:cNvPr id="14" name="TextBox 13"/>
          <p:cNvSpPr txBox="1"/>
          <p:nvPr/>
        </p:nvSpPr>
        <p:spPr>
          <a:xfrm>
            <a:off x="15384780" y="6205325"/>
            <a:ext cx="14038580" cy="5816977"/>
          </a:xfrm>
          <a:prstGeom prst="rect">
            <a:avLst/>
          </a:prstGeom>
          <a:noFill/>
        </p:spPr>
        <p:txBody>
          <a:bodyPr wrap="square" rtlCol="0">
            <a:spAutoFit/>
          </a:bodyPr>
          <a:lstStyle/>
          <a:p>
            <a:r>
              <a:rPr lang="en-US" sz="3100" dirty="0" smtClean="0"/>
              <a:t>With so many applications, humans are likely to be exposed to nanoparticles. This exposure not only comes from related occupation, but also from direct medicinal applications. Thus, the safety of using nanoparticles becomes essential. At </a:t>
            </a:r>
            <a:r>
              <a:rPr lang="en-US" sz="3100" dirty="0"/>
              <a:t>the same time, </a:t>
            </a:r>
            <a:r>
              <a:rPr lang="en-US" sz="3100" dirty="0" smtClean="0"/>
              <a:t>however, our understanding </a:t>
            </a:r>
            <a:r>
              <a:rPr lang="en-US" sz="3100" dirty="0"/>
              <a:t>of the potential toxicity of nanoparticles remains rudimentary</a:t>
            </a:r>
            <a:r>
              <a:rPr lang="en-US" sz="3100" dirty="0" smtClean="0"/>
              <a:t>. The following two research results suggest that nanoparticles could cause negative effects on humans’ health.</a:t>
            </a:r>
          </a:p>
          <a:p>
            <a:endParaRPr lang="en-US" sz="3100" dirty="0"/>
          </a:p>
          <a:p>
            <a:r>
              <a:rPr lang="en-US" sz="3100" dirty="0" smtClean="0"/>
              <a:t>One research as been done by a group of scientists on the influences of Cell Type and </a:t>
            </a:r>
            <a:r>
              <a:rPr lang="en-US" sz="3100" dirty="0" err="1" smtClean="0"/>
              <a:t>ZnO</a:t>
            </a:r>
            <a:r>
              <a:rPr lang="en-US" sz="3100" dirty="0" smtClean="0"/>
              <a:t> Nanoparticle on Immune Cell Cytotoxicity. The results from these studies demonstrate that </a:t>
            </a:r>
            <a:r>
              <a:rPr lang="en-US" sz="3100" dirty="0" err="1" smtClean="0"/>
              <a:t>ZnO</a:t>
            </a:r>
            <a:r>
              <a:rPr lang="en-US" sz="3100" dirty="0" smtClean="0"/>
              <a:t> Nanoparticles has some cytotoxic effects on human immune cells. As shown in the figures below. </a:t>
            </a:r>
            <a:r>
              <a:rPr lang="en-US" sz="3100" dirty="0" err="1" smtClean="0"/>
              <a:t>ZnO</a:t>
            </a:r>
            <a:r>
              <a:rPr lang="en-US" sz="3100" dirty="0" smtClean="0"/>
              <a:t> has the most effect on Monocytes. </a:t>
            </a:r>
          </a:p>
        </p:txBody>
      </p:sp>
      <p:pic>
        <p:nvPicPr>
          <p:cNvPr id="15" name="Picture 3" descr="C:\Users\gyifan\Documents\SchoolWork\ENGR138\NanoParticle\Poster\Zn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23484" y="12588560"/>
            <a:ext cx="12930032" cy="5273040"/>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14955520" y="19607856"/>
            <a:ext cx="14630400"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bwMode="auto">
          <a:xfrm>
            <a:off x="17637661" y="20269200"/>
            <a:ext cx="8778240" cy="914400"/>
          </a:xfrm>
          <a:prstGeom prst="rect">
            <a:avLst/>
          </a:prstGeom>
          <a:noFill/>
          <a:ln w="9525">
            <a:noFill/>
            <a:miter lim="800000"/>
            <a:headEnd/>
            <a:tailEnd/>
          </a:ln>
        </p:spPr>
        <p:txBody>
          <a:bodyPr lIns="102400" tIns="51199" rIns="102400" bIns="51199"/>
          <a:lstStyle/>
          <a:p>
            <a:pPr algn="ctr">
              <a:lnSpc>
                <a:spcPct val="80000"/>
              </a:lnSpc>
              <a:defRPr/>
            </a:pPr>
            <a:r>
              <a:rPr lang="en-US" sz="4900" dirty="0" smtClean="0">
                <a:effectLst>
                  <a:outerShdw blurRad="38100" dist="38100" dir="2700000" algn="tl">
                    <a:srgbClr val="000000">
                      <a:alpha val="43137"/>
                    </a:srgbClr>
                  </a:outerShdw>
                </a:effectLst>
                <a:latin typeface="Calibri" pitchFamily="34" charset="0"/>
              </a:rPr>
              <a:t>More Concerns</a:t>
            </a:r>
            <a:endParaRPr lang="en-US" sz="4900" dirty="0">
              <a:effectLst>
                <a:outerShdw blurRad="38100" dist="38100" dir="2700000" algn="tl">
                  <a:srgbClr val="000000">
                    <a:alpha val="43137"/>
                  </a:srgbClr>
                </a:outerShdw>
              </a:effectLst>
              <a:latin typeface="Calibri" pitchFamily="34" charset="0"/>
            </a:endParaRPr>
          </a:p>
        </p:txBody>
      </p:sp>
      <p:sp>
        <p:nvSpPr>
          <p:cNvPr id="18" name="TextBox 17"/>
          <p:cNvSpPr txBox="1"/>
          <p:nvPr/>
        </p:nvSpPr>
        <p:spPr>
          <a:xfrm>
            <a:off x="15384780" y="21259800"/>
            <a:ext cx="13799820" cy="4862870"/>
          </a:xfrm>
          <a:prstGeom prst="rect">
            <a:avLst/>
          </a:prstGeom>
          <a:noFill/>
        </p:spPr>
        <p:txBody>
          <a:bodyPr wrap="square" rtlCol="0">
            <a:spAutoFit/>
          </a:bodyPr>
          <a:lstStyle/>
          <a:p>
            <a:r>
              <a:rPr lang="en-US" sz="3100" dirty="0" smtClean="0"/>
              <a:t>Another research has been done by E. </a:t>
            </a:r>
            <a:r>
              <a:rPr lang="en-US" sz="3100" dirty="0" err="1" smtClean="0"/>
              <a:t>Silbergeld</a:t>
            </a:r>
            <a:r>
              <a:rPr lang="en-US" sz="3100" dirty="0" smtClean="0"/>
              <a:t> of Johns Hopkins University emphasizing on the both positive and negative interactions that take place in the normal functioning immune systems. She pointed out that since the immune system functions through </a:t>
            </a:r>
            <a:r>
              <a:rPr lang="en-US" sz="3100" dirty="0" err="1" smtClean="0"/>
              <a:t>nanoscale</a:t>
            </a:r>
            <a:r>
              <a:rPr lang="en-US" sz="3100" dirty="0" smtClean="0"/>
              <a:t> intercellular communications, engineered nanoparticles are liked to be able to disrupt these processes with deleterious end results.</a:t>
            </a:r>
          </a:p>
          <a:p>
            <a:endParaRPr lang="en-US" sz="3100" dirty="0"/>
          </a:p>
          <a:p>
            <a:r>
              <a:rPr lang="en-US" sz="3100" dirty="0" smtClean="0"/>
              <a:t>Zhao et al. has also studied negative effect of Nanoparticles. He predicted that DNA repair, another vital biological system that operates at the </a:t>
            </a:r>
            <a:r>
              <a:rPr lang="en-US" sz="3100" dirty="0" err="1" smtClean="0"/>
              <a:t>nanoscale</a:t>
            </a:r>
            <a:r>
              <a:rPr lang="en-US" sz="3100" dirty="0" smtClean="0"/>
              <a:t>, is also susceptible to be modified by nanoparticles.</a:t>
            </a:r>
            <a:endParaRPr lang="en-US" sz="3100" dirty="0"/>
          </a:p>
        </p:txBody>
      </p:sp>
      <p:pic>
        <p:nvPicPr>
          <p:cNvPr id="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48747" y="26420795"/>
            <a:ext cx="4120081" cy="513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872876" y="27813000"/>
            <a:ext cx="7186328" cy="1523494"/>
          </a:xfrm>
          <a:prstGeom prst="rect">
            <a:avLst/>
          </a:prstGeom>
          <a:noFill/>
        </p:spPr>
        <p:txBody>
          <a:bodyPr wrap="square" rtlCol="0">
            <a:spAutoFit/>
          </a:bodyPr>
          <a:lstStyle/>
          <a:p>
            <a:r>
              <a:rPr lang="en-US" sz="3100" b="1" dirty="0" smtClean="0"/>
              <a:t>Figure 5. </a:t>
            </a:r>
            <a:r>
              <a:rPr lang="en-US" sz="3100" dirty="0" smtClean="0"/>
              <a:t>A scanning electron microscope image of normal circulating human blood.</a:t>
            </a:r>
            <a:endParaRPr lang="en-US" sz="3100" dirty="0"/>
          </a:p>
        </p:txBody>
      </p:sp>
      <p:pic>
        <p:nvPicPr>
          <p:cNvPr id="1029" name="Picture 5" descr="C:\Users\gyifan\Documents\SchoolWork\ENGR138\NanoParticle\Poster\SEM.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27600" y="9566743"/>
            <a:ext cx="4537364" cy="443534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9867313" y="16653201"/>
            <a:ext cx="13086080" cy="3431709"/>
          </a:xfrm>
          <a:prstGeom prst="rect">
            <a:avLst/>
          </a:prstGeom>
          <a:noFill/>
        </p:spPr>
        <p:txBody>
          <a:bodyPr wrap="square" rtlCol="0">
            <a:spAutoFit/>
          </a:bodyPr>
          <a:lstStyle/>
          <a:p>
            <a:r>
              <a:rPr lang="en-US" sz="3100" dirty="0" smtClean="0"/>
              <a:t>University of Minnesota, University of Rochester, and Woodrow Wilson Center for Scholars have done another investigation on the effectiveness of recirculating air filtration on reducing exposure to airborne nanoparticles under different scenarios. The promising result indicates that advanced filtration technology could lead to significant reductions in airborne nanoparticle exposure. Figure 6 shows the concentration of airborne nanoparticles with and without filtration.</a:t>
            </a:r>
            <a:endParaRPr lang="en-US" sz="3100" dirty="0"/>
          </a:p>
        </p:txBody>
      </p:sp>
      <p:pic>
        <p:nvPicPr>
          <p:cNvPr id="1031" name="Picture 7" descr="C:\Users\gyifan\Documents\SchoolWork\ENGR138\NanoParticle\Poster\Filtrati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77633" y="9387499"/>
            <a:ext cx="6835007" cy="479383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0099000" y="14554200"/>
            <a:ext cx="5334001" cy="954107"/>
          </a:xfrm>
          <a:prstGeom prst="rect">
            <a:avLst/>
          </a:prstGeom>
          <a:noFill/>
        </p:spPr>
        <p:txBody>
          <a:bodyPr wrap="square" rtlCol="0">
            <a:spAutoFit/>
          </a:bodyPr>
          <a:lstStyle/>
          <a:p>
            <a:r>
              <a:rPr lang="en-US" sz="2800" b="1" dirty="0" smtClean="0"/>
              <a:t>Figure 5. </a:t>
            </a:r>
            <a:r>
              <a:rPr lang="en-US" sz="2800" dirty="0" smtClean="0"/>
              <a:t>SEM images of </a:t>
            </a:r>
            <a:r>
              <a:rPr lang="en-US" sz="2800" dirty="0" err="1" smtClean="0"/>
              <a:t>SiO</a:t>
            </a:r>
            <a:r>
              <a:rPr lang="en-US" sz="2800" baseline="-25000" dirty="0" err="1" smtClean="0"/>
              <a:t>x</a:t>
            </a:r>
            <a:r>
              <a:rPr lang="en-US" sz="2800" dirty="0"/>
              <a:t> </a:t>
            </a:r>
            <a:r>
              <a:rPr lang="en-US" sz="2800" dirty="0" smtClean="0"/>
              <a:t>particles.</a:t>
            </a:r>
            <a:endParaRPr lang="en-US" sz="2800" dirty="0"/>
          </a:p>
        </p:txBody>
      </p:sp>
      <p:sp>
        <p:nvSpPr>
          <p:cNvPr id="20" name="TextBox 19"/>
          <p:cNvSpPr txBox="1"/>
          <p:nvPr/>
        </p:nvSpPr>
        <p:spPr>
          <a:xfrm>
            <a:off x="35877633" y="14554199"/>
            <a:ext cx="7103445" cy="1815882"/>
          </a:xfrm>
          <a:prstGeom prst="rect">
            <a:avLst/>
          </a:prstGeom>
          <a:noFill/>
        </p:spPr>
        <p:txBody>
          <a:bodyPr wrap="square" rtlCol="0">
            <a:spAutoFit/>
          </a:bodyPr>
          <a:lstStyle/>
          <a:p>
            <a:r>
              <a:rPr lang="en-US" sz="2800" b="1" dirty="0" smtClean="0"/>
              <a:t>Figure 6. </a:t>
            </a:r>
            <a:r>
              <a:rPr lang="en-US" sz="2800" dirty="0" smtClean="0"/>
              <a:t>Measured in-cabin particle number concentration with time for a Toyota Camry and a Saab 93 while driving in heavy traffic.</a:t>
            </a:r>
            <a:endParaRPr lang="en-US" sz="2800" dirty="0"/>
          </a:p>
        </p:txBody>
      </p:sp>
      <p:sp>
        <p:nvSpPr>
          <p:cNvPr id="21" name="TextBox 20"/>
          <p:cNvSpPr txBox="1"/>
          <p:nvPr/>
        </p:nvSpPr>
        <p:spPr>
          <a:xfrm>
            <a:off x="29748481" y="21717000"/>
            <a:ext cx="13232597" cy="2954655"/>
          </a:xfrm>
          <a:prstGeom prst="rect">
            <a:avLst/>
          </a:prstGeom>
          <a:noFill/>
        </p:spPr>
        <p:txBody>
          <a:bodyPr wrap="square" rtlCol="0">
            <a:spAutoFit/>
          </a:bodyPr>
          <a:lstStyle/>
          <a:p>
            <a:r>
              <a:rPr lang="en-US" sz="3100" dirty="0" smtClean="0"/>
              <a:t>Utilizing nanotechnology has been proved to be extremely beneficial in areas such medication. However, commercial development of nanotechnology and its many applications may result negative effect on human beings. Thus, we need to obtain a more throughout understanding of the negative effects of nanoparticles on human health and develop safer ways to mass produce and apply nanotechnology.</a:t>
            </a:r>
            <a:endParaRPr lang="en-US" sz="3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1060</Words>
  <Application>Microsoft Office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Bucknell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Library &amp; IT</dc:creator>
  <cp:lastModifiedBy>Yifan Ge</cp:lastModifiedBy>
  <cp:revision>207</cp:revision>
  <dcterms:created xsi:type="dcterms:W3CDTF">2009-10-06T01:01:15Z</dcterms:created>
  <dcterms:modified xsi:type="dcterms:W3CDTF">2011-11-10T13:34:19Z</dcterms:modified>
</cp:coreProperties>
</file>