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6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4C6A14-D56F-4537-AEFD-A43721E5F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069" y="2404534"/>
            <a:ext cx="8368934" cy="1646302"/>
          </a:xfrm>
        </p:spPr>
        <p:txBody>
          <a:bodyPr/>
          <a:lstStyle/>
          <a:p>
            <a:r>
              <a:rPr lang="hu-HU" dirty="0"/>
              <a:t>Dokumentum osztályozás NLP módszerekkel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5184E16-E079-4AAA-857C-D6CD7E3CE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5069" y="4050833"/>
            <a:ext cx="8368934" cy="1096899"/>
          </a:xfrm>
        </p:spPr>
        <p:txBody>
          <a:bodyPr/>
          <a:lstStyle/>
          <a:p>
            <a:r>
              <a:rPr lang="hu-HU" dirty="0"/>
              <a:t>Deep </a:t>
            </a:r>
            <a:r>
              <a:rPr lang="hu-HU" dirty="0" err="1"/>
              <a:t>Learning</a:t>
            </a:r>
            <a:r>
              <a:rPr lang="hu-HU" dirty="0"/>
              <a:t> a gyakorlatban Python és LUA alapokon – Nagy házi feladat</a:t>
            </a:r>
          </a:p>
          <a:p>
            <a:r>
              <a:rPr lang="hu-HU" dirty="0"/>
              <a:t>Happy Deep </a:t>
            </a:r>
            <a:r>
              <a:rPr lang="hu-HU" dirty="0" err="1"/>
              <a:t>Friends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63CC5DD-4F56-41C5-ACEF-C1412ADA0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461" y="5190516"/>
            <a:ext cx="3343078" cy="107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5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8CBFB0-5F88-492A-870A-04C4FF683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Összefoglaló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C9B2C4-985E-4DC0-93E3-8D919CC45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hu-HU" dirty="0"/>
              <a:t>Csapatnév: Happy Deep </a:t>
            </a:r>
            <a:r>
              <a:rPr lang="hu-HU" dirty="0" err="1"/>
              <a:t>Friends</a:t>
            </a:r>
            <a:endParaRPr lang="hu-HU" dirty="0"/>
          </a:p>
          <a:p>
            <a:r>
              <a:rPr lang="hu-HU" dirty="0"/>
              <a:t>Csapattagok:</a:t>
            </a:r>
          </a:p>
          <a:p>
            <a:pPr lvl="1"/>
            <a:r>
              <a:rPr lang="hu-HU" dirty="0" err="1"/>
              <a:t>Bartis</a:t>
            </a:r>
            <a:r>
              <a:rPr lang="hu-HU" dirty="0"/>
              <a:t> Zsolt – E4E2QK</a:t>
            </a:r>
          </a:p>
          <a:p>
            <a:pPr lvl="1"/>
            <a:r>
              <a:rPr lang="hu-HU" dirty="0"/>
              <a:t>Gyimes Bálint – Y46RYU</a:t>
            </a:r>
          </a:p>
          <a:p>
            <a:pPr lvl="1"/>
            <a:r>
              <a:rPr lang="hu-HU" dirty="0"/>
              <a:t>Tóth Kornél – AE92AW</a:t>
            </a:r>
          </a:p>
          <a:p>
            <a:r>
              <a:rPr lang="hu-HU" dirty="0"/>
              <a:t>Téma: Dokumentum osztályozás NLP módszerekkel</a:t>
            </a:r>
          </a:p>
          <a:p>
            <a:r>
              <a:rPr lang="hu-HU" dirty="0"/>
              <a:t>Eredmény: </a:t>
            </a:r>
          </a:p>
          <a:p>
            <a:pPr lvl="1"/>
            <a:r>
              <a:rPr lang="hu-HU" dirty="0"/>
              <a:t>5 osztály: 97,8%-os pontosság</a:t>
            </a:r>
          </a:p>
          <a:p>
            <a:pPr lvl="1"/>
            <a:r>
              <a:rPr lang="hu-HU" dirty="0"/>
              <a:t>10 osztály: 97%-os pontosság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7834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E47B9A-44F7-458D-9A23-6A0F2F10E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Összefoglaló - Eredmények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1EB570E7-0015-4278-AC98-E3E026335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2"/>
            <a:ext cx="8596668" cy="5257421"/>
          </a:xfrm>
        </p:spPr>
        <p:txBody>
          <a:bodyPr>
            <a:normAutofit/>
          </a:bodyPr>
          <a:lstStyle/>
          <a:p>
            <a:r>
              <a:rPr lang="hu-HU" dirty="0"/>
              <a:t>5 osztály – cím és leírás:</a:t>
            </a:r>
          </a:p>
          <a:p>
            <a:pPr lvl="1"/>
            <a:r>
              <a:rPr lang="hu-HU" dirty="0"/>
              <a:t>Test </a:t>
            </a:r>
            <a:r>
              <a:rPr lang="hu-HU" dirty="0" err="1"/>
              <a:t>error</a:t>
            </a:r>
            <a:r>
              <a:rPr lang="hu-HU" dirty="0"/>
              <a:t>: 0.109</a:t>
            </a:r>
          </a:p>
          <a:p>
            <a:pPr lvl="1"/>
            <a:r>
              <a:rPr lang="hu-HU" dirty="0"/>
              <a:t>Test </a:t>
            </a:r>
            <a:r>
              <a:rPr lang="hu-HU" dirty="0" err="1"/>
              <a:t>accuracy</a:t>
            </a:r>
            <a:r>
              <a:rPr lang="hu-HU" dirty="0"/>
              <a:t>: 0.9787</a:t>
            </a:r>
          </a:p>
          <a:p>
            <a:pPr lvl="1"/>
            <a:r>
              <a:rPr lang="hu-HU" dirty="0" err="1"/>
              <a:t>Precision</a:t>
            </a:r>
            <a:r>
              <a:rPr lang="hu-HU" dirty="0"/>
              <a:t>: 0.9788</a:t>
            </a:r>
          </a:p>
          <a:p>
            <a:pPr lvl="1"/>
            <a:r>
              <a:rPr lang="hu-HU" dirty="0" err="1"/>
              <a:t>Recall</a:t>
            </a:r>
            <a:r>
              <a:rPr lang="hu-HU" dirty="0"/>
              <a:t>: 0.9787</a:t>
            </a:r>
          </a:p>
          <a:p>
            <a:pPr lvl="1"/>
            <a:r>
              <a:rPr lang="hu-HU" dirty="0"/>
              <a:t>F1 </a:t>
            </a:r>
            <a:r>
              <a:rPr lang="hu-HU" dirty="0" err="1"/>
              <a:t>score</a:t>
            </a:r>
            <a:r>
              <a:rPr lang="hu-HU" dirty="0"/>
              <a:t>: 0.9787</a:t>
            </a:r>
          </a:p>
          <a:p>
            <a:pPr marL="457200" lvl="1" indent="0">
              <a:buNone/>
            </a:pPr>
            <a:endParaRPr lang="hu-HU" dirty="0"/>
          </a:p>
          <a:p>
            <a:r>
              <a:rPr lang="hu-HU" dirty="0"/>
              <a:t>10 osztály – cím és leírás:</a:t>
            </a:r>
          </a:p>
          <a:p>
            <a:pPr lvl="1"/>
            <a:r>
              <a:rPr lang="hu-HU" dirty="0"/>
              <a:t>Test </a:t>
            </a:r>
            <a:r>
              <a:rPr lang="hu-HU" dirty="0" err="1"/>
              <a:t>error</a:t>
            </a:r>
            <a:r>
              <a:rPr lang="hu-HU" dirty="0"/>
              <a:t>: 0.114</a:t>
            </a:r>
          </a:p>
          <a:p>
            <a:pPr lvl="1"/>
            <a:r>
              <a:rPr lang="hu-HU" dirty="0"/>
              <a:t>Test </a:t>
            </a:r>
            <a:r>
              <a:rPr lang="hu-HU" dirty="0" err="1"/>
              <a:t>accuracy</a:t>
            </a:r>
            <a:r>
              <a:rPr lang="hu-HU" dirty="0"/>
              <a:t>: 0.9704</a:t>
            </a:r>
          </a:p>
          <a:p>
            <a:pPr lvl="1"/>
            <a:r>
              <a:rPr lang="hu-HU" dirty="0" err="1"/>
              <a:t>Precision</a:t>
            </a:r>
            <a:r>
              <a:rPr lang="hu-HU" dirty="0"/>
              <a:t>: 0.9706</a:t>
            </a:r>
          </a:p>
          <a:p>
            <a:pPr lvl="1"/>
            <a:r>
              <a:rPr lang="hu-HU" dirty="0" err="1"/>
              <a:t>Recall</a:t>
            </a:r>
            <a:r>
              <a:rPr lang="hu-HU" dirty="0"/>
              <a:t>: 0.9705</a:t>
            </a:r>
          </a:p>
          <a:p>
            <a:pPr lvl="1"/>
            <a:r>
              <a:rPr lang="hu-HU" dirty="0"/>
              <a:t>F1 </a:t>
            </a:r>
            <a:r>
              <a:rPr lang="hu-HU" dirty="0" err="1"/>
              <a:t>score</a:t>
            </a:r>
            <a:r>
              <a:rPr lang="hu-HU" dirty="0"/>
              <a:t>: 0.9706</a:t>
            </a:r>
          </a:p>
        </p:txBody>
      </p:sp>
      <p:pic>
        <p:nvPicPr>
          <p:cNvPr id="2055" name="Picture 7">
            <a:extLst>
              <a:ext uri="{FF2B5EF4-FFF2-40B4-BE49-F238E27FC236}">
                <a16:creationId xmlns:a16="http://schemas.microsoft.com/office/drawing/2014/main" id="{2E2DC696-677D-49FE-8076-5CD2CE819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5324281" y="1293840"/>
            <a:ext cx="3666613" cy="259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>
            <a:extLst>
              <a:ext uri="{FF2B5EF4-FFF2-40B4-BE49-F238E27FC236}">
                <a16:creationId xmlns:a16="http://schemas.microsoft.com/office/drawing/2014/main" id="{CAF7A66D-3BE5-49A3-9414-944A38516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324281" y="4019936"/>
            <a:ext cx="3666613" cy="259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31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05B5B7-6440-47F9-8121-42E5677D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Célkitűzések, motivációk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39D1366-AD2D-43CA-9377-9CABD8B6D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Dokumentumok előre megadott osztályokba sorolása</a:t>
            </a:r>
          </a:p>
          <a:p>
            <a:r>
              <a:rPr lang="hu-HU" dirty="0"/>
              <a:t>Elsőként 5, majd 10 osztály esetén</a:t>
            </a:r>
          </a:p>
          <a:p>
            <a:r>
              <a:rPr lang="hu-HU" dirty="0"/>
              <a:t>Eredmények összehasonlítása</a:t>
            </a:r>
          </a:p>
          <a:p>
            <a:r>
              <a:rPr lang="hu-HU" dirty="0"/>
              <a:t>Feladat nehézsége: hasonló osztályok elkülönítése</a:t>
            </a:r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19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BAB180-905F-48F8-8F47-26F692FC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Korábbi megoldások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22F034D-D0A0-434F-B387-E74674470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CNN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B6F0248-5F5C-405C-AE62-C7681E7BBF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Kevesebb tanítható paraméter</a:t>
            </a:r>
          </a:p>
          <a:p>
            <a:r>
              <a:rPr lang="hu-HU" dirty="0">
                <a:solidFill>
                  <a:schemeClr val="accent1"/>
                </a:solidFill>
              </a:rPr>
              <a:t>Adatok egymással való kapcsolatának figyelembe vétele</a:t>
            </a:r>
          </a:p>
          <a:p>
            <a:r>
              <a:rPr lang="hu-HU" dirty="0">
                <a:solidFill>
                  <a:schemeClr val="accent5"/>
                </a:solidFill>
              </a:rPr>
              <a:t>Bonyolultabb előfeldolgozás </a:t>
            </a:r>
            <a:br>
              <a:rPr lang="hu-HU" dirty="0">
                <a:solidFill>
                  <a:schemeClr val="accent5"/>
                </a:solidFill>
              </a:rPr>
            </a:br>
            <a:r>
              <a:rPr lang="hu-HU" dirty="0">
                <a:solidFill>
                  <a:schemeClr val="accent5"/>
                </a:solidFill>
              </a:rPr>
              <a:t>(pl.: </a:t>
            </a:r>
            <a:r>
              <a:rPr lang="hu-HU" dirty="0" err="1">
                <a:solidFill>
                  <a:schemeClr val="accent5"/>
                </a:solidFill>
              </a:rPr>
              <a:t>word</a:t>
            </a:r>
            <a:r>
              <a:rPr lang="hu-HU" dirty="0">
                <a:solidFill>
                  <a:schemeClr val="accent5"/>
                </a:solidFill>
              </a:rPr>
              <a:t> </a:t>
            </a:r>
            <a:r>
              <a:rPr lang="hu-HU" dirty="0" err="1">
                <a:solidFill>
                  <a:schemeClr val="accent5"/>
                </a:solidFill>
              </a:rPr>
              <a:t>embedding</a:t>
            </a:r>
            <a:r>
              <a:rPr lang="hu-HU" dirty="0">
                <a:solidFill>
                  <a:schemeClr val="accent5"/>
                </a:solidFill>
              </a:rPr>
              <a:t>)</a:t>
            </a:r>
          </a:p>
          <a:p>
            <a:r>
              <a:rPr lang="hu-HU" dirty="0">
                <a:solidFill>
                  <a:schemeClr val="accent5"/>
                </a:solidFill>
              </a:rPr>
              <a:t>Architektúra tervezése bonyolultabb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005873C-1770-4257-8116-4D0FF524E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MLP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0E645C7-9C40-4196-B233-D90576AA8D6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Egyszerűbb struktúra</a:t>
            </a:r>
          </a:p>
          <a:p>
            <a:r>
              <a:rPr lang="hu-HU" dirty="0">
                <a:solidFill>
                  <a:schemeClr val="accent1"/>
                </a:solidFill>
              </a:rPr>
              <a:t>Könnyű előfeldolgozás</a:t>
            </a:r>
          </a:p>
          <a:p>
            <a:r>
              <a:rPr lang="hu-HU" dirty="0">
                <a:solidFill>
                  <a:schemeClr val="accent5"/>
                </a:solidFill>
              </a:rPr>
              <a:t>Sok tanítható paraméter</a:t>
            </a:r>
          </a:p>
          <a:p>
            <a:r>
              <a:rPr lang="hu-HU" dirty="0">
                <a:solidFill>
                  <a:schemeClr val="accent5"/>
                </a:solidFill>
              </a:rPr>
              <a:t>Számításigényes</a:t>
            </a:r>
          </a:p>
        </p:txBody>
      </p:sp>
    </p:spTree>
    <p:extLst>
      <p:ext uri="{BB962C8B-B14F-4D97-AF65-F5344CB8AC3E}">
        <p14:creationId xmlns:p14="http://schemas.microsoft.com/office/powerpoint/2010/main" val="357711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612DB7-C055-47A5-8ACA-CA64A1A0E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Rendszerterv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126DDC0C-0E58-4CC6-A8E4-826247D82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8192"/>
            <a:ext cx="8596668" cy="3880773"/>
          </a:xfrm>
        </p:spPr>
        <p:txBody>
          <a:bodyPr/>
          <a:lstStyle/>
          <a:p>
            <a:r>
              <a:rPr lang="hu-HU" dirty="0"/>
              <a:t>Adatok kinyerése</a:t>
            </a:r>
          </a:p>
          <a:p>
            <a:r>
              <a:rPr lang="hu-HU" dirty="0" err="1"/>
              <a:t>Tokenizálás</a:t>
            </a:r>
            <a:endParaRPr lang="hu-HU" dirty="0"/>
          </a:p>
          <a:p>
            <a:r>
              <a:rPr lang="hu-HU" dirty="0"/>
              <a:t>Normalizálás</a:t>
            </a:r>
          </a:p>
          <a:p>
            <a:r>
              <a:rPr lang="hu-HU"/>
              <a:t>Adatok </a:t>
            </a:r>
            <a:r>
              <a:rPr lang="hu-HU" dirty="0"/>
              <a:t>betöltése a modellbe (adat </a:t>
            </a:r>
            <a:r>
              <a:rPr lang="hu-HU"/>
              <a:t>generátor)</a:t>
            </a:r>
            <a:endParaRPr lang="hu-HU" dirty="0"/>
          </a:p>
          <a:p>
            <a:r>
              <a:rPr lang="hu-HU" dirty="0" err="1"/>
              <a:t>Hiperparaméter</a:t>
            </a:r>
            <a:r>
              <a:rPr lang="hu-HU" dirty="0"/>
              <a:t> optimalizálás (5 osztályra)</a:t>
            </a:r>
          </a:p>
          <a:p>
            <a:r>
              <a:rPr lang="hu-HU" dirty="0"/>
              <a:t>Legjobb modell kiválasztása</a:t>
            </a:r>
          </a:p>
          <a:p>
            <a:r>
              <a:rPr lang="hu-HU" dirty="0"/>
              <a:t>Tanítás (5 és 10 osztályra)</a:t>
            </a:r>
          </a:p>
          <a:p>
            <a:r>
              <a:rPr lang="hu-HU" dirty="0"/>
              <a:t>Eredmények kiértékelése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8642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96CFE2-122A-4CF4-B5B6-0770102C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 - </a:t>
            </a:r>
            <a:r>
              <a:rPr lang="hu-HU" dirty="0" err="1"/>
              <a:t>DBpedia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71F291-82BD-42E6-956E-4B3E7BE50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9251"/>
            <a:ext cx="8142816" cy="4422112"/>
          </a:xfrm>
        </p:spPr>
        <p:txBody>
          <a:bodyPr>
            <a:normAutofit/>
          </a:bodyPr>
          <a:lstStyle/>
          <a:p>
            <a:r>
              <a:rPr lang="hu-HU" dirty="0"/>
              <a:t>14 osztály</a:t>
            </a:r>
          </a:p>
          <a:p>
            <a:pPr lvl="1"/>
            <a:r>
              <a:rPr lang="hu-HU" dirty="0"/>
              <a:t>Első 5, illetve 10 felhasználása</a:t>
            </a:r>
          </a:p>
          <a:p>
            <a:r>
              <a:rPr lang="hu-HU" dirty="0"/>
              <a:t>Tartalmazott adatok:</a:t>
            </a:r>
          </a:p>
          <a:p>
            <a:pPr lvl="1"/>
            <a:r>
              <a:rPr lang="hu-HU" dirty="0"/>
              <a:t>Helyes osztály szám formátumban</a:t>
            </a:r>
          </a:p>
          <a:p>
            <a:pPr lvl="1"/>
            <a:r>
              <a:rPr lang="hu-HU" dirty="0"/>
              <a:t>Dokumentum címe</a:t>
            </a:r>
          </a:p>
          <a:p>
            <a:pPr lvl="1"/>
            <a:r>
              <a:rPr lang="hu-HU" dirty="0"/>
              <a:t>Rövid leírás</a:t>
            </a:r>
          </a:p>
          <a:p>
            <a:r>
              <a:rPr lang="hu-HU" dirty="0"/>
              <a:t>40000 tanító adat osztályonként</a:t>
            </a:r>
          </a:p>
          <a:p>
            <a:r>
              <a:rPr lang="hu-HU" dirty="0"/>
              <a:t>5000 teszt adat </a:t>
            </a:r>
            <a:r>
              <a:rPr lang="hu-HU" dirty="0" err="1"/>
              <a:t>ostályonként</a:t>
            </a:r>
            <a:endParaRPr lang="hu-HU" dirty="0"/>
          </a:p>
          <a:p>
            <a:r>
              <a:rPr lang="hu-HU" dirty="0"/>
              <a:t>Forrás:</a:t>
            </a:r>
          </a:p>
          <a:p>
            <a:pPr lvl="1"/>
            <a:r>
              <a:rPr lang="hu-HU" dirty="0" err="1"/>
              <a:t>PyTorch</a:t>
            </a:r>
            <a:r>
              <a:rPr lang="hu-HU" dirty="0"/>
              <a:t> dokumentáció:</a:t>
            </a:r>
            <a:br>
              <a:rPr lang="hu-HU" dirty="0"/>
            </a:br>
            <a:r>
              <a:rPr lang="hu-HU" sz="1400" dirty="0"/>
              <a:t>https://pytorch.org/text/stable/datasets.html#dbpedia</a:t>
            </a:r>
            <a:br>
              <a:rPr lang="hu-HU" dirty="0"/>
            </a:br>
            <a:r>
              <a:rPr lang="hu-HU" sz="1400" dirty="0"/>
              <a:t>https://drive.google.com/uc?export=download&amp;id=0Bz8a_Dbh9QhbQ2Vic1kxMmZZQ1k</a:t>
            </a:r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396F7C98-A344-4715-8FA4-A891B6051776}"/>
              </a:ext>
            </a:extLst>
          </p:cNvPr>
          <p:cNvSpPr txBox="1"/>
          <p:nvPr/>
        </p:nvSpPr>
        <p:spPr>
          <a:xfrm>
            <a:off x="6214802" y="1638302"/>
            <a:ext cx="315779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 3" panose="05040102010807070707" pitchFamily="18" charset="2"/>
              <a:buChar char=""/>
            </a:pPr>
            <a:r>
              <a:rPr lang="hu-HU" sz="1600" dirty="0"/>
              <a:t>Felhasznált osztályok:</a:t>
            </a:r>
          </a:p>
          <a:p>
            <a:pPr marL="800100" lvl="1" indent="-342900">
              <a:buClr>
                <a:schemeClr val="accent1"/>
              </a:buClr>
              <a:buFont typeface="+mj-lt"/>
              <a:buAutoNum type="arabicPeriod"/>
            </a:pPr>
            <a:r>
              <a:rPr lang="hu-HU" sz="1600" dirty="0" err="1"/>
              <a:t>Company</a:t>
            </a:r>
            <a:endParaRPr lang="hu-HU" sz="1600" dirty="0"/>
          </a:p>
          <a:p>
            <a:pPr marL="800100" lvl="1" indent="-342900">
              <a:buClr>
                <a:schemeClr val="accent1"/>
              </a:buClr>
              <a:buFont typeface="+mj-lt"/>
              <a:buAutoNum type="arabicPeriod"/>
            </a:pPr>
            <a:r>
              <a:rPr lang="hu-HU" sz="1600" dirty="0" err="1"/>
              <a:t>Educational</a:t>
            </a:r>
            <a:r>
              <a:rPr lang="hu-HU" sz="1600" dirty="0"/>
              <a:t> </a:t>
            </a:r>
            <a:r>
              <a:rPr lang="hu-HU" sz="1600" dirty="0" err="1"/>
              <a:t>Institution</a:t>
            </a:r>
            <a:endParaRPr lang="hu-HU" sz="1600" dirty="0"/>
          </a:p>
          <a:p>
            <a:pPr marL="800100" lvl="1" indent="-342900">
              <a:buClr>
                <a:schemeClr val="accent1"/>
              </a:buClr>
              <a:buFont typeface="+mj-lt"/>
              <a:buAutoNum type="arabicPeriod"/>
            </a:pPr>
            <a:r>
              <a:rPr lang="hu-HU" sz="1600" dirty="0" err="1"/>
              <a:t>Artist</a:t>
            </a:r>
            <a:endParaRPr lang="hu-HU" sz="1600" dirty="0"/>
          </a:p>
          <a:p>
            <a:pPr marL="800100" lvl="1" indent="-342900">
              <a:buClr>
                <a:schemeClr val="accent1"/>
              </a:buClr>
              <a:buFont typeface="+mj-lt"/>
              <a:buAutoNum type="arabicPeriod"/>
            </a:pPr>
            <a:r>
              <a:rPr lang="hu-HU" sz="1600" dirty="0" err="1"/>
              <a:t>Athlete</a:t>
            </a:r>
            <a:endParaRPr lang="hu-HU" sz="1600" dirty="0"/>
          </a:p>
          <a:p>
            <a:pPr marL="800100" lvl="1" indent="-342900">
              <a:buClr>
                <a:schemeClr val="accent1"/>
              </a:buClr>
              <a:buFont typeface="+mj-lt"/>
              <a:buAutoNum type="arabicPeriod"/>
            </a:pPr>
            <a:r>
              <a:rPr lang="hu-HU" sz="1600" dirty="0"/>
              <a:t>Office </a:t>
            </a:r>
            <a:r>
              <a:rPr lang="hu-HU" sz="1600" dirty="0" err="1"/>
              <a:t>Holder</a:t>
            </a:r>
            <a:endParaRPr lang="hu-HU" sz="1600" dirty="0"/>
          </a:p>
          <a:p>
            <a:pPr marL="800100" lvl="1" indent="-342900">
              <a:buClr>
                <a:schemeClr val="accent1"/>
              </a:buClr>
              <a:buFont typeface="+mj-lt"/>
              <a:buAutoNum type="arabicPeriod"/>
            </a:pPr>
            <a:r>
              <a:rPr lang="hu-HU" sz="1600" dirty="0" err="1"/>
              <a:t>Mean</a:t>
            </a:r>
            <a:r>
              <a:rPr lang="hu-HU" sz="1600" dirty="0"/>
              <a:t> Of </a:t>
            </a:r>
            <a:r>
              <a:rPr lang="hu-HU" sz="1600" dirty="0" err="1"/>
              <a:t>Transportation</a:t>
            </a:r>
            <a:endParaRPr lang="hu-HU" sz="1600" dirty="0"/>
          </a:p>
          <a:p>
            <a:pPr marL="800100" lvl="1" indent="-342900">
              <a:buClr>
                <a:schemeClr val="accent1"/>
              </a:buClr>
              <a:buFont typeface="+mj-lt"/>
              <a:buAutoNum type="arabicPeriod"/>
            </a:pPr>
            <a:r>
              <a:rPr lang="hu-HU" sz="1600" dirty="0"/>
              <a:t>Building</a:t>
            </a:r>
          </a:p>
          <a:p>
            <a:pPr marL="800100" lvl="1" indent="-342900">
              <a:buClr>
                <a:schemeClr val="accent1"/>
              </a:buClr>
              <a:buFont typeface="+mj-lt"/>
              <a:buAutoNum type="arabicPeriod"/>
            </a:pPr>
            <a:r>
              <a:rPr lang="hu-HU" sz="1600" dirty="0" err="1"/>
              <a:t>Natural</a:t>
            </a:r>
            <a:r>
              <a:rPr lang="hu-HU" sz="1600" dirty="0"/>
              <a:t> </a:t>
            </a:r>
            <a:r>
              <a:rPr lang="hu-HU" sz="1600" dirty="0" err="1"/>
              <a:t>Place</a:t>
            </a:r>
            <a:endParaRPr lang="hu-HU" sz="1600" dirty="0"/>
          </a:p>
          <a:p>
            <a:pPr marL="800100" lvl="1" indent="-342900">
              <a:buClr>
                <a:schemeClr val="accent1"/>
              </a:buClr>
              <a:buFont typeface="+mj-lt"/>
              <a:buAutoNum type="arabicPeriod"/>
            </a:pPr>
            <a:r>
              <a:rPr lang="hu-HU" sz="1600" dirty="0" err="1"/>
              <a:t>Village</a:t>
            </a:r>
            <a:endParaRPr lang="hu-HU" sz="1600" dirty="0"/>
          </a:p>
          <a:p>
            <a:pPr marL="800100" lvl="1" indent="-342900">
              <a:buClr>
                <a:schemeClr val="accent1"/>
              </a:buClr>
              <a:buFont typeface="+mj-lt"/>
              <a:buAutoNum type="arabicPeriod"/>
            </a:pPr>
            <a:r>
              <a:rPr lang="hu-HU" sz="1600" dirty="0" err="1"/>
              <a:t>Animal</a:t>
            </a:r>
            <a:endParaRPr lang="hu-HU" sz="16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917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579C84-D233-42BF-A6AA-81A0177F2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6474"/>
            <a:ext cx="8596668" cy="1320800"/>
          </a:xfrm>
        </p:spPr>
        <p:txBody>
          <a:bodyPr/>
          <a:lstStyle/>
          <a:p>
            <a:r>
              <a:rPr lang="hu-HU" dirty="0"/>
              <a:t>Architektúra, tanítás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61E6CE-6466-4707-BA67-C0427A9B9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77275"/>
            <a:ext cx="4633220" cy="4571150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Modell típusa: MLP</a:t>
            </a:r>
          </a:p>
          <a:p>
            <a:r>
              <a:rPr lang="hu-HU" dirty="0"/>
              <a:t>Keretrendszer: </a:t>
            </a:r>
            <a:r>
              <a:rPr lang="hu-HU" dirty="0" err="1"/>
              <a:t>TensorFlow</a:t>
            </a:r>
            <a:endParaRPr lang="hu-HU" dirty="0"/>
          </a:p>
          <a:p>
            <a:r>
              <a:rPr lang="hu-HU" dirty="0"/>
              <a:t>Felhasznált rétegek: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dirty="0" err="1"/>
              <a:t>Dense</a:t>
            </a:r>
            <a:endParaRPr lang="hu-HU" dirty="0"/>
          </a:p>
          <a:p>
            <a:pPr marL="800100" lvl="1" indent="-342900">
              <a:buFont typeface="+mj-lt"/>
              <a:buAutoNum type="arabicPeriod"/>
            </a:pPr>
            <a:r>
              <a:rPr lang="hu-HU" dirty="0" err="1"/>
              <a:t>Flatten</a:t>
            </a:r>
            <a:endParaRPr lang="hu-HU" dirty="0"/>
          </a:p>
          <a:p>
            <a:pPr marL="800100" lvl="1" indent="-342900">
              <a:buFont typeface="+mj-lt"/>
              <a:buAutoNum type="arabicPeriod"/>
            </a:pPr>
            <a:r>
              <a:rPr lang="hu-HU" dirty="0" err="1"/>
              <a:t>Dense</a:t>
            </a:r>
            <a:endParaRPr lang="hu-HU" dirty="0"/>
          </a:p>
          <a:p>
            <a:pPr marL="800100" lvl="1" indent="-342900">
              <a:buFont typeface="+mj-lt"/>
              <a:buAutoNum type="arabicPeriod"/>
            </a:pPr>
            <a:r>
              <a:rPr lang="hu-HU" dirty="0" err="1"/>
              <a:t>Dropout</a:t>
            </a:r>
            <a:endParaRPr lang="hu-HU" dirty="0"/>
          </a:p>
          <a:p>
            <a:pPr marL="800100" lvl="1" indent="-342900">
              <a:buFont typeface="+mj-lt"/>
              <a:buAutoNum type="arabicPeriod"/>
            </a:pPr>
            <a:r>
              <a:rPr lang="hu-HU" dirty="0" err="1"/>
              <a:t>Dense</a:t>
            </a:r>
            <a:endParaRPr lang="hu-HU" dirty="0"/>
          </a:p>
          <a:p>
            <a:pPr marL="400050"/>
            <a:r>
              <a:rPr lang="hu-HU" dirty="0"/>
              <a:t>Aktivációs függvények: </a:t>
            </a:r>
            <a:r>
              <a:rPr lang="hu-HU" dirty="0" err="1"/>
              <a:t>ReLU</a:t>
            </a:r>
            <a:r>
              <a:rPr lang="hu-HU" dirty="0"/>
              <a:t>, kimeneti rétegen </a:t>
            </a:r>
            <a:r>
              <a:rPr lang="hu-HU" dirty="0" err="1"/>
              <a:t>Softmax</a:t>
            </a:r>
            <a:endParaRPr lang="hu-HU" dirty="0"/>
          </a:p>
          <a:p>
            <a:pPr marL="400050"/>
            <a:r>
              <a:rPr lang="hu-HU" dirty="0"/>
              <a:t>Hiba függvény: </a:t>
            </a:r>
            <a:r>
              <a:rPr lang="hu-HU" dirty="0" err="1"/>
              <a:t>Categorical</a:t>
            </a:r>
            <a:r>
              <a:rPr lang="hu-HU" dirty="0"/>
              <a:t> </a:t>
            </a:r>
            <a:r>
              <a:rPr lang="hu-HU" dirty="0" err="1"/>
              <a:t>Crossentropy</a:t>
            </a:r>
            <a:endParaRPr lang="hu-HU" dirty="0"/>
          </a:p>
          <a:p>
            <a:pPr marL="400050"/>
            <a:r>
              <a:rPr lang="hu-HU" dirty="0"/>
              <a:t>Optimalizációs algoritmus: ADAM</a:t>
            </a:r>
          </a:p>
          <a:p>
            <a:pPr marL="400050"/>
            <a:r>
              <a:rPr lang="hu-HU" dirty="0" err="1"/>
              <a:t>EarlyStopping</a:t>
            </a:r>
            <a:r>
              <a:rPr lang="hu-HU" dirty="0"/>
              <a:t> és </a:t>
            </a:r>
            <a:r>
              <a:rPr lang="hu-HU" dirty="0" err="1"/>
              <a:t>Checkpointer</a:t>
            </a:r>
            <a:endParaRPr lang="hu-HU" dirty="0"/>
          </a:p>
          <a:p>
            <a:pPr marL="400050"/>
            <a:r>
              <a:rPr lang="hu-HU" dirty="0" err="1"/>
              <a:t>Epoch</a:t>
            </a:r>
            <a:r>
              <a:rPr lang="hu-HU" dirty="0"/>
              <a:t> szám: 20</a:t>
            </a:r>
          </a:p>
          <a:p>
            <a:pPr marL="400050"/>
            <a:endParaRPr lang="hu-HU" dirty="0"/>
          </a:p>
          <a:p>
            <a:pPr marL="57150" indent="0">
              <a:buNone/>
            </a:pP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91850A8-D0D5-426F-9291-53C59C0DC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500" y="1930400"/>
            <a:ext cx="5668166" cy="37247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638D1DF7-E588-4037-81CA-9441E0041C62}"/>
              </a:ext>
            </a:extLst>
          </p:cNvPr>
          <p:cNvSpPr txBox="1"/>
          <p:nvPr/>
        </p:nvSpPr>
        <p:spPr>
          <a:xfrm>
            <a:off x="6944075" y="5655195"/>
            <a:ext cx="3473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Modell 5 kategóriára </a:t>
            </a:r>
            <a:r>
              <a:rPr lang="hu-HU" dirty="0" err="1"/>
              <a:t>title</a:t>
            </a:r>
            <a:r>
              <a:rPr lang="hu-HU" dirty="0"/>
              <a:t> és </a:t>
            </a:r>
            <a:r>
              <a:rPr lang="hu-HU" dirty="0" err="1"/>
              <a:t>description</a:t>
            </a:r>
            <a:r>
              <a:rPr lang="hu-HU" dirty="0"/>
              <a:t> felhasználásával</a:t>
            </a:r>
          </a:p>
        </p:txBody>
      </p:sp>
    </p:spTree>
    <p:extLst>
      <p:ext uri="{BB962C8B-B14F-4D97-AF65-F5344CB8AC3E}">
        <p14:creationId xmlns:p14="http://schemas.microsoft.com/office/powerpoint/2010/main" val="189765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9C017F-DD86-4254-BA75-DA86E6D0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Nehézségek, megoldásuk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AEE94D-3495-4A3E-97E1-A7D2A82D4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21136"/>
          </a:xfrm>
        </p:spPr>
        <p:txBody>
          <a:bodyPr/>
          <a:lstStyle/>
          <a:p>
            <a:r>
              <a:rPr lang="hu-HU" dirty="0"/>
              <a:t>Normalizálás ritka mátrixok esetén</a:t>
            </a:r>
          </a:p>
          <a:p>
            <a:pPr lvl="1"/>
            <a:r>
              <a:rPr lang="hu-HU" dirty="0"/>
              <a:t>Egyéni normalizáló függvény</a:t>
            </a:r>
          </a:p>
          <a:p>
            <a:r>
              <a:rPr lang="hu-HU" dirty="0"/>
              <a:t>Egyszerre nem betölthető mennyiségű adat</a:t>
            </a:r>
          </a:p>
          <a:p>
            <a:pPr lvl="1"/>
            <a:r>
              <a:rPr lang="hu-HU" dirty="0"/>
              <a:t>Egyéni generátor függvény az adatok betöltésére</a:t>
            </a:r>
          </a:p>
          <a:p>
            <a:r>
              <a:rPr lang="hu-HU" dirty="0"/>
              <a:t>Számításigényesség (kb. 7 órás </a:t>
            </a:r>
            <a:r>
              <a:rPr lang="hu-HU" dirty="0" err="1"/>
              <a:t>hiperparaméter</a:t>
            </a:r>
            <a:r>
              <a:rPr lang="hu-HU" dirty="0"/>
              <a:t> optimalizáció)</a:t>
            </a:r>
          </a:p>
          <a:p>
            <a:pPr lvl="1"/>
            <a:r>
              <a:rPr lang="hu-HU" dirty="0"/>
              <a:t>Saját GPU használata, kevesebb lépés </a:t>
            </a:r>
            <a:r>
              <a:rPr lang="hu-HU" dirty="0" err="1"/>
              <a:t>epochonként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744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8C01E1-1E6C-4629-9EEF-6E0F8098A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500845"/>
            <a:ext cx="5351992" cy="1320800"/>
          </a:xfrm>
        </p:spPr>
        <p:txBody>
          <a:bodyPr/>
          <a:lstStyle/>
          <a:p>
            <a:r>
              <a:rPr lang="hu-HU" dirty="0"/>
              <a:t>Eredmények – 5 osztály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EEAF78-7B96-468A-98B9-B275F7BC8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10" y="1725246"/>
            <a:ext cx="5304715" cy="1453344"/>
          </a:xfrm>
        </p:spPr>
        <p:txBody>
          <a:bodyPr/>
          <a:lstStyle/>
          <a:p>
            <a:r>
              <a:rPr lang="hu-HU" dirty="0"/>
              <a:t>Könnyen összetévesztett kategóriák: 2,3,4</a:t>
            </a:r>
          </a:p>
          <a:p>
            <a:r>
              <a:rPr lang="hu-HU" dirty="0"/>
              <a:t>Az információ mennyiségével nő a pontosság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721D411-D707-4F52-9283-2C5797BA79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-1033" r="18646"/>
          <a:stretch/>
        </p:blipFill>
        <p:spPr bwMode="auto">
          <a:xfrm>
            <a:off x="4097570" y="3685908"/>
            <a:ext cx="3158665" cy="271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558D569-273C-4B4D-A24C-79690159A3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-475" r="18086"/>
          <a:stretch/>
        </p:blipFill>
        <p:spPr bwMode="auto">
          <a:xfrm>
            <a:off x="561661" y="3679410"/>
            <a:ext cx="3158664" cy="271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813EC8EC-8F53-4734-8FDF-099644439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7633479" y="3685909"/>
            <a:ext cx="3833911" cy="271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C7D47601-CBB7-4114-9694-494BE34EDBC1}"/>
              </a:ext>
            </a:extLst>
          </p:cNvPr>
          <p:cNvSpPr txBox="1"/>
          <p:nvPr/>
        </p:nvSpPr>
        <p:spPr>
          <a:xfrm>
            <a:off x="1446476" y="634208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Címek – 59,3%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03FE4D05-72CC-4467-BC6D-3E5103A0B525}"/>
              </a:ext>
            </a:extLst>
          </p:cNvPr>
          <p:cNvSpPr txBox="1"/>
          <p:nvPr/>
        </p:nvSpPr>
        <p:spPr>
          <a:xfrm>
            <a:off x="4772526" y="6342085"/>
            <a:ext cx="195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Leírások – 96,9%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EDD505BC-21B9-423D-A0C3-2AB5BB470089}"/>
              </a:ext>
            </a:extLst>
          </p:cNvPr>
          <p:cNvSpPr txBox="1"/>
          <p:nvPr/>
        </p:nvSpPr>
        <p:spPr>
          <a:xfrm>
            <a:off x="8164416" y="6342085"/>
            <a:ext cx="277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Címek és leírások – 97,8% 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7E261F5-0561-4686-BCB2-2FE6607C6F05}"/>
              </a:ext>
            </a:extLst>
          </p:cNvPr>
          <p:cNvSpPr txBox="1"/>
          <p:nvPr/>
        </p:nvSpPr>
        <p:spPr>
          <a:xfrm>
            <a:off x="8376071" y="3316576"/>
            <a:ext cx="203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Dimenzió: 27,420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97E8B874-4B67-4535-9954-C918AE5DFE0A}"/>
              </a:ext>
            </a:extLst>
          </p:cNvPr>
          <p:cNvSpPr txBox="1"/>
          <p:nvPr/>
        </p:nvSpPr>
        <p:spPr>
          <a:xfrm>
            <a:off x="4891470" y="3316576"/>
            <a:ext cx="203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Dimenzió: 23,472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D68896C2-4056-43B4-BD91-AF10E9575978}"/>
              </a:ext>
            </a:extLst>
          </p:cNvPr>
          <p:cNvSpPr txBox="1"/>
          <p:nvPr/>
        </p:nvSpPr>
        <p:spPr>
          <a:xfrm>
            <a:off x="1324143" y="3316576"/>
            <a:ext cx="192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Dimenzió: 3,948</a:t>
            </a:r>
          </a:p>
        </p:txBody>
      </p:sp>
    </p:spTree>
    <p:extLst>
      <p:ext uri="{BB962C8B-B14F-4D97-AF65-F5344CB8AC3E}">
        <p14:creationId xmlns:p14="http://schemas.microsoft.com/office/powerpoint/2010/main" val="1067515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8C01E1-1E6C-4629-9EEF-6E0F8098A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58" y="492733"/>
            <a:ext cx="8596668" cy="1320800"/>
          </a:xfrm>
        </p:spPr>
        <p:txBody>
          <a:bodyPr/>
          <a:lstStyle/>
          <a:p>
            <a:r>
              <a:rPr lang="hu-HU" dirty="0"/>
              <a:t>Eredmények – 10 osztály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EEAF78-7B96-468A-98B9-B275F7BC8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085" y="1725246"/>
            <a:ext cx="10790057" cy="1481379"/>
          </a:xfrm>
        </p:spPr>
        <p:txBody>
          <a:bodyPr/>
          <a:lstStyle/>
          <a:p>
            <a:r>
              <a:rPr lang="hu-HU" dirty="0"/>
              <a:t>Könnyen összetévesztett kategóriák: 2,3,4 ; 6,0 ; 6,7 ; 9</a:t>
            </a:r>
          </a:p>
          <a:p>
            <a:r>
              <a:rPr lang="hu-HU" dirty="0"/>
              <a:t>Az információ mennyiségével nő a pontosság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721D411-D707-4F52-9283-2C5797BA79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38"/>
          <a:stretch/>
        </p:blipFill>
        <p:spPr bwMode="auto">
          <a:xfrm>
            <a:off x="4113391" y="3685908"/>
            <a:ext cx="3127021" cy="271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558D569-273C-4B4D-A24C-79690159A3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13"/>
          <a:stretch/>
        </p:blipFill>
        <p:spPr bwMode="auto">
          <a:xfrm>
            <a:off x="561659" y="3651375"/>
            <a:ext cx="3158665" cy="271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813EC8EC-8F53-4734-8FDF-099644439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479" y="3685908"/>
            <a:ext cx="3833911" cy="271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zövegdoboz 21">
            <a:extLst>
              <a:ext uri="{FF2B5EF4-FFF2-40B4-BE49-F238E27FC236}">
                <a16:creationId xmlns:a16="http://schemas.microsoft.com/office/drawing/2014/main" id="{AB48188A-3F24-40D9-846C-8458BD015014}"/>
              </a:ext>
            </a:extLst>
          </p:cNvPr>
          <p:cNvSpPr txBox="1"/>
          <p:nvPr/>
        </p:nvSpPr>
        <p:spPr>
          <a:xfrm>
            <a:off x="1302793" y="6399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Címek – 61,4%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506FC028-B573-4B0C-9E47-672A6A4C450F}"/>
              </a:ext>
            </a:extLst>
          </p:cNvPr>
          <p:cNvSpPr txBox="1"/>
          <p:nvPr/>
        </p:nvSpPr>
        <p:spPr>
          <a:xfrm>
            <a:off x="4640432" y="6399800"/>
            <a:ext cx="225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Leírások – 96,2% 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F11BA9A7-7D8A-48A2-B4F5-2EA41113E139}"/>
              </a:ext>
            </a:extLst>
          </p:cNvPr>
          <p:cNvSpPr txBox="1"/>
          <p:nvPr/>
        </p:nvSpPr>
        <p:spPr>
          <a:xfrm>
            <a:off x="8059641" y="6399800"/>
            <a:ext cx="298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Címek és leírások – 97,0%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596F69A6-9A16-4439-B41D-75E5EC2365F9}"/>
              </a:ext>
            </a:extLst>
          </p:cNvPr>
          <p:cNvSpPr txBox="1"/>
          <p:nvPr/>
        </p:nvSpPr>
        <p:spPr>
          <a:xfrm>
            <a:off x="1232075" y="3303815"/>
            <a:ext cx="201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Dimenzió: 3,837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05DA8627-F03E-4C80-819C-3C89474D054B}"/>
              </a:ext>
            </a:extLst>
          </p:cNvPr>
          <p:cNvSpPr txBox="1"/>
          <p:nvPr/>
        </p:nvSpPr>
        <p:spPr>
          <a:xfrm>
            <a:off x="4761759" y="3303815"/>
            <a:ext cx="201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Dimenzió: 24,436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B50BB8AD-DE4F-4947-A95B-164D1C574EBA}"/>
              </a:ext>
            </a:extLst>
          </p:cNvPr>
          <p:cNvSpPr txBox="1"/>
          <p:nvPr/>
        </p:nvSpPr>
        <p:spPr>
          <a:xfrm>
            <a:off x="8544150" y="3303815"/>
            <a:ext cx="201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Dimenzió: 28,273</a:t>
            </a:r>
          </a:p>
        </p:txBody>
      </p:sp>
    </p:spTree>
    <p:extLst>
      <p:ext uri="{BB962C8B-B14F-4D97-AF65-F5344CB8AC3E}">
        <p14:creationId xmlns:p14="http://schemas.microsoft.com/office/powerpoint/2010/main" val="3481945797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925</TotalTime>
  <Words>458</Words>
  <Application>Microsoft Office PowerPoint</Application>
  <PresentationFormat>Szélesvásznú</PresentationFormat>
  <Paragraphs>114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Dimenzió</vt:lpstr>
      <vt:lpstr>Dokumentum osztályozás NLP módszerekkel</vt:lpstr>
      <vt:lpstr>Célkitűzések, motivációk</vt:lpstr>
      <vt:lpstr>Korábbi megoldások</vt:lpstr>
      <vt:lpstr>Rendszerterv</vt:lpstr>
      <vt:lpstr>Adatbázis - DBpedia</vt:lpstr>
      <vt:lpstr>Architektúra, tanítás</vt:lpstr>
      <vt:lpstr>Nehézségek, megoldásuk</vt:lpstr>
      <vt:lpstr>Eredmények – 5 osztály</vt:lpstr>
      <vt:lpstr>Eredmények – 10 osztály</vt:lpstr>
      <vt:lpstr>Összefoglaló</vt:lpstr>
      <vt:lpstr>Összefoglaló - Eredmények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Dokumentum osztályozás NLP módszerekkel</dc:title>
  <dc:creator>Gyimes Bálint</dc:creator>
  <cp:lastModifiedBy>Gyimes Bálint</cp:lastModifiedBy>
  <cp:revision>14</cp:revision>
  <dcterms:created xsi:type="dcterms:W3CDTF">2022-01-03T20:14:21Z</dcterms:created>
  <dcterms:modified xsi:type="dcterms:W3CDTF">2022-01-07T09:37:03Z</dcterms:modified>
</cp:coreProperties>
</file>