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1"/>
  </p:notesMasterIdLst>
  <p:sldIdLst>
    <p:sldId id="256" r:id="rId2"/>
    <p:sldId id="261" r:id="rId3"/>
    <p:sldId id="292" r:id="rId4"/>
    <p:sldId id="293" r:id="rId5"/>
    <p:sldId id="289" r:id="rId6"/>
    <p:sldId id="294" r:id="rId7"/>
    <p:sldId id="290" r:id="rId8"/>
    <p:sldId id="295" r:id="rId9"/>
    <p:sldId id="268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layfair Display ExtraBold" panose="020B0604020202020204" charset="0"/>
      <p:bold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3A5C2"/>
    <a:srgbClr val="137278"/>
    <a:srgbClr val="D2D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77919-A9C8-48D4-A53C-3182F16DBDD5}" v="1" dt="2022-11-04T01:06:31.534"/>
    <p1510:client id="{64AF1D07-1C3C-428E-B9FD-4CFFCC9585A4}" v="123" dt="2022-11-03T19:17:13.445"/>
  </p1510:revLst>
</p1510:revInfo>
</file>

<file path=ppt/tableStyles.xml><?xml version="1.0" encoding="utf-8"?>
<a:tblStyleLst xmlns:a="http://schemas.openxmlformats.org/drawingml/2006/main" def="{38EC9764-1C46-47D2-BA76-A705F47661EC}">
  <a:tblStyle styleId="{38EC9764-1C46-47D2-BA76-A705F4766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1" autoAdjust="0"/>
    <p:restoredTop sz="82522" autoAdjust="0"/>
  </p:normalViewPr>
  <p:slideViewPr>
    <p:cSldViewPr snapToGrid="0">
      <p:cViewPr varScale="1">
        <p:scale>
          <a:sx n="117" d="100"/>
          <a:sy n="117" d="100"/>
        </p:scale>
        <p:origin x="103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Goh" userId="53cb987dbea60a31" providerId="LiveId" clId="{1AE77919-A9C8-48D4-A53C-3182F16DBDD5}"/>
    <pc:docChg chg="custSel modSld">
      <pc:chgData name="Kenneth Goh" userId="53cb987dbea60a31" providerId="LiveId" clId="{1AE77919-A9C8-48D4-A53C-3182F16DBDD5}" dt="2022-11-04T01:32:18.584" v="1584" actId="20577"/>
      <pc:docMkLst>
        <pc:docMk/>
      </pc:docMkLst>
      <pc:sldChg chg="modSp mod">
        <pc:chgData name="Kenneth Goh" userId="53cb987dbea60a31" providerId="LiveId" clId="{1AE77919-A9C8-48D4-A53C-3182F16DBDD5}" dt="2022-11-04T01:00:58.654" v="817" actId="2711"/>
        <pc:sldMkLst>
          <pc:docMk/>
          <pc:sldMk cId="0" sldId="261"/>
        </pc:sldMkLst>
        <pc:spChg chg="mod">
          <ac:chgData name="Kenneth Goh" userId="53cb987dbea60a31" providerId="LiveId" clId="{1AE77919-A9C8-48D4-A53C-3182F16DBDD5}" dt="2022-11-04T01:00:58.654" v="817" actId="2711"/>
          <ac:spMkLst>
            <pc:docMk/>
            <pc:sldMk cId="0" sldId="261"/>
            <ac:spMk id="301" creationId="{00000000-0000-0000-0000-000000000000}"/>
          </ac:spMkLst>
        </pc:spChg>
      </pc:sldChg>
      <pc:sldChg chg="modSp mod modNotesTx">
        <pc:chgData name="Kenneth Goh" userId="53cb987dbea60a31" providerId="LiveId" clId="{1AE77919-A9C8-48D4-A53C-3182F16DBDD5}" dt="2022-11-04T01:32:18.584" v="1584" actId="20577"/>
        <pc:sldMkLst>
          <pc:docMk/>
          <pc:sldMk cId="3344693152" sldId="290"/>
        </pc:sldMkLst>
        <pc:spChg chg="mod">
          <ac:chgData name="Kenneth Goh" userId="53cb987dbea60a31" providerId="LiveId" clId="{1AE77919-A9C8-48D4-A53C-3182F16DBDD5}" dt="2022-11-03T19:40:26.644" v="0" actId="14100"/>
          <ac:spMkLst>
            <pc:docMk/>
            <pc:sldMk cId="3344693152" sldId="290"/>
            <ac:spMk id="3" creationId="{F4DA2EB3-8E1C-6AC3-578B-2D9B3A2BC190}"/>
          </ac:spMkLst>
        </pc:spChg>
        <pc:spChg chg="mod">
          <ac:chgData name="Kenneth Goh" userId="53cb987dbea60a31" providerId="LiveId" clId="{1AE77919-A9C8-48D4-A53C-3182F16DBDD5}" dt="2022-11-04T01:32:18.584" v="1584" actId="20577"/>
          <ac:spMkLst>
            <pc:docMk/>
            <pc:sldMk cId="3344693152" sldId="290"/>
            <ac:spMk id="4" creationId="{CE481557-DD7E-8C3E-6784-0169C8D604B7}"/>
          </ac:spMkLst>
        </pc:spChg>
        <pc:spChg chg="mod">
          <ac:chgData name="Kenneth Goh" userId="53cb987dbea60a31" providerId="LiveId" clId="{1AE77919-A9C8-48D4-A53C-3182F16DBDD5}" dt="2022-11-03T19:42:03.002" v="73" actId="14100"/>
          <ac:spMkLst>
            <pc:docMk/>
            <pc:sldMk cId="3344693152" sldId="290"/>
            <ac:spMk id="6" creationId="{D8EB5486-BA42-8E81-5B36-AF1F46C5B8D1}"/>
          </ac:spMkLst>
        </pc:spChg>
      </pc:sldChg>
      <pc:sldChg chg="addSp modSp mod modAnim modNotesTx">
        <pc:chgData name="Kenneth Goh" userId="53cb987dbea60a31" providerId="LiveId" clId="{1AE77919-A9C8-48D4-A53C-3182F16DBDD5}" dt="2022-11-04T01:25:04.597" v="1477" actId="20577"/>
        <pc:sldMkLst>
          <pc:docMk/>
          <pc:sldMk cId="3251447412" sldId="293"/>
        </pc:sldMkLst>
        <pc:spChg chg="add mod">
          <ac:chgData name="Kenneth Goh" userId="53cb987dbea60a31" providerId="LiveId" clId="{1AE77919-A9C8-48D4-A53C-3182F16DBDD5}" dt="2022-11-04T01:07:05.908" v="854" actId="14100"/>
          <ac:spMkLst>
            <pc:docMk/>
            <pc:sldMk cId="3251447412" sldId="293"/>
            <ac:spMk id="3" creationId="{79651257-1205-9A3C-9A2D-0B8FCC941F14}"/>
          </ac:spMkLst>
        </pc:spChg>
      </pc:sldChg>
      <pc:sldChg chg="modSp mod modNotesTx">
        <pc:chgData name="Kenneth Goh" userId="53cb987dbea60a31" providerId="LiveId" clId="{1AE77919-A9C8-48D4-A53C-3182F16DBDD5}" dt="2022-11-04T01:11:51.840" v="866" actId="20577"/>
        <pc:sldMkLst>
          <pc:docMk/>
          <pc:sldMk cId="2314819726" sldId="294"/>
        </pc:sldMkLst>
        <pc:spChg chg="mod">
          <ac:chgData name="Kenneth Goh" userId="53cb987dbea60a31" providerId="LiveId" clId="{1AE77919-A9C8-48D4-A53C-3182F16DBDD5}" dt="2022-11-04T01:11:51.840" v="866" actId="20577"/>
          <ac:spMkLst>
            <pc:docMk/>
            <pc:sldMk cId="2314819726" sldId="294"/>
            <ac:spMk id="3" creationId="{17CC54E5-DE2A-9F06-F854-D795332231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3c8230601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3c8230601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34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will look at the analysis from the data 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2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36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Next, we compare the participation rates across geographical regions.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Participation rate in the Midwest is significantly lower than the rest for 3 years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The plot also reflects the inverse relationship – low participation in SAT, high participation in ACT - most clearly shown for the Northeast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Midwest identified as a suitable area to target to increase the participation rate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00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Next, we zoom into the Midwest, and found that 9 out of the 12 states have recorded &lt;20%  participation for SAT test.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Illiois</a:t>
            </a:r>
            <a:r>
              <a:rPr lang="en-GB" dirty="0"/>
              <a:t> and Michigan – mandatory SAT; Wisconsin – mandatory ACT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Students in the remaining states typically take ACT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Low baseline = high growth potential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8 states combined = 356,000 students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200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1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ubTitle" idx="1"/>
          </p:nvPr>
        </p:nvSpPr>
        <p:spPr>
          <a:xfrm>
            <a:off x="2347900" y="16714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937625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937625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3484346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3484346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5"/>
          </p:nvPr>
        </p:nvSpPr>
        <p:spPr>
          <a:xfrm>
            <a:off x="6031073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6031073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657925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46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 hasCustomPrompt="1"/>
          </p:nvPr>
        </p:nvSpPr>
        <p:spPr>
          <a:xfrm>
            <a:off x="6751373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277000" y="2571750"/>
            <a:ext cx="4590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444525" y="1687288"/>
            <a:ext cx="6255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4618950" y="1583600"/>
            <a:ext cx="3805200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713225" y="1583600"/>
            <a:ext cx="3812100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1" r:id="rId8"/>
    <p:sldLayoutId id="2147483662" r:id="rId9"/>
    <p:sldLayoutId id="214748366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2.census.gov/geo/pdfs/maps-data/maps/reference/us_regdiv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iche.edu/resources/knocking-at-the-college-door-9th-editio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/>
        </p:nvSpPr>
        <p:spPr>
          <a:xfrm>
            <a:off x="2684850" y="539500"/>
            <a:ext cx="3774300" cy="3774300"/>
          </a:xfrm>
          <a:prstGeom prst="ellipse">
            <a:avLst/>
          </a:prstGeom>
          <a:solidFill>
            <a:srgbClr val="73A5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Project 1</a:t>
            </a:r>
            <a:br>
              <a:rPr lang="en" sz="2000" dirty="0"/>
            </a:br>
            <a:r>
              <a:rPr lang="en" sz="3500" dirty="0"/>
              <a:t>Analysis of SAT &amp; ACT Participation Rates</a:t>
            </a:r>
            <a:endParaRPr sz="4800" dirty="0"/>
          </a:p>
        </p:txBody>
      </p:sp>
      <p:sp>
        <p:nvSpPr>
          <p:cNvPr id="82" name="Google Shape;82;p2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Kenneth Goh</a:t>
            </a:r>
            <a:endParaRPr dirty="0"/>
          </a:p>
        </p:txBody>
      </p:sp>
      <p:grpSp>
        <p:nvGrpSpPr>
          <p:cNvPr id="83" name="Google Shape;83;p22"/>
          <p:cNvGrpSpPr/>
          <p:nvPr/>
        </p:nvGrpSpPr>
        <p:grpSpPr>
          <a:xfrm>
            <a:off x="6967625" y="394825"/>
            <a:ext cx="2582400" cy="289350"/>
            <a:chOff x="6967625" y="394825"/>
            <a:chExt cx="2582400" cy="289350"/>
          </a:xfrm>
        </p:grpSpPr>
        <p:sp>
          <p:nvSpPr>
            <p:cNvPr id="84" name="Google Shape;84;p22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2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2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2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2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2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2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2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2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2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2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2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2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2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2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2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" name="Google Shape;112;p22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3" name="Google Shape;113;p22"/>
          <p:cNvGrpSpPr/>
          <p:nvPr/>
        </p:nvGrpSpPr>
        <p:grpSpPr>
          <a:xfrm>
            <a:off x="1155575" y="394833"/>
            <a:ext cx="289350" cy="867900"/>
            <a:chOff x="1006725" y="1731408"/>
            <a:chExt cx="289350" cy="867900"/>
          </a:xfrm>
        </p:grpSpPr>
        <p:sp>
          <p:nvSpPr>
            <p:cNvPr id="114" name="Google Shape;114;p22"/>
            <p:cNvSpPr/>
            <p:nvPr/>
          </p:nvSpPr>
          <p:spPr>
            <a:xfrm>
              <a:off x="100672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119017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100672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119017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00672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19017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100672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119017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00672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19017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>
            <a:spLocks noGrp="1"/>
          </p:cNvSpPr>
          <p:nvPr>
            <p:ph type="subTitle" idx="1"/>
          </p:nvPr>
        </p:nvSpPr>
        <p:spPr>
          <a:xfrm>
            <a:off x="1444500" y="1475510"/>
            <a:ext cx="6255000" cy="1784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GB" sz="15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new format for the SAT was released </a:t>
            </a:r>
            <a:r>
              <a:rPr lang="en-GB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March 2016 in a bid to increase participation rate. Since then, </a:t>
            </a:r>
            <a:r>
              <a:rPr lang="en-GB" sz="15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levels of participation in multiple states have changed </a:t>
            </a:r>
            <a:r>
              <a:rPr lang="en-GB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varying legislative decisions. This project aims to </a:t>
            </a:r>
            <a:r>
              <a:rPr lang="en-GB" sz="15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explore trends in the participation </a:t>
            </a:r>
            <a:r>
              <a:rPr lang="en-GB" sz="15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rates </a:t>
            </a:r>
            <a:r>
              <a:rPr lang="en-GB" sz="15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 the </a:t>
            </a:r>
            <a:r>
              <a:rPr lang="en-GB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SAT and ACT tests for the three-year period (2017-2019) and </a:t>
            </a:r>
            <a:r>
              <a:rPr lang="en-GB" sz="15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seeks to identify regions/states that have the lowest SAT participation rates</a:t>
            </a:r>
            <a:r>
              <a:rPr lang="en-GB" sz="15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as potential high growth areas.</a:t>
            </a:r>
            <a:endParaRPr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03" name="Google Shape;303;p27"/>
          <p:cNvGrpSpPr/>
          <p:nvPr/>
        </p:nvGrpSpPr>
        <p:grpSpPr>
          <a:xfrm rot="-899982">
            <a:off x="6893914" y="2928668"/>
            <a:ext cx="2451226" cy="2451226"/>
            <a:chOff x="269239" y="624399"/>
            <a:chExt cx="2386800" cy="2386800"/>
          </a:xfrm>
        </p:grpSpPr>
        <p:sp>
          <p:nvSpPr>
            <p:cNvPr id="304" name="Google Shape;304;p27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27"/>
          <p:cNvSpPr/>
          <p:nvPr/>
        </p:nvSpPr>
        <p:spPr>
          <a:xfrm>
            <a:off x="7384035" y="3418836"/>
            <a:ext cx="1470900" cy="1470900"/>
          </a:xfrm>
          <a:prstGeom prst="ellipse">
            <a:avLst/>
          </a:prstGeom>
          <a:solidFill>
            <a:srgbClr val="D2D3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7" name="Google Shape;307;p27"/>
          <p:cNvCxnSpPr/>
          <p:nvPr/>
        </p:nvCxnSpPr>
        <p:spPr>
          <a:xfrm>
            <a:off x="705600" y="90190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8" name="Google Shape;308;p27"/>
          <p:cNvSpPr/>
          <p:nvPr/>
        </p:nvSpPr>
        <p:spPr>
          <a:xfrm>
            <a:off x="949770" y="-256671"/>
            <a:ext cx="990300" cy="990300"/>
          </a:xfrm>
          <a:prstGeom prst="ellipse">
            <a:avLst/>
          </a:prstGeom>
          <a:solidFill>
            <a:srgbClr val="137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27"/>
          <p:cNvGrpSpPr/>
          <p:nvPr/>
        </p:nvGrpSpPr>
        <p:grpSpPr>
          <a:xfrm>
            <a:off x="705589" y="4279272"/>
            <a:ext cx="2877827" cy="322452"/>
            <a:chOff x="705589" y="4238349"/>
            <a:chExt cx="2877827" cy="322452"/>
          </a:xfrm>
        </p:grpSpPr>
        <p:sp>
          <p:nvSpPr>
            <p:cNvPr id="310" name="Google Shape;310;p27"/>
            <p:cNvSpPr/>
            <p:nvPr/>
          </p:nvSpPr>
          <p:spPr>
            <a:xfrm rot="-5400000">
              <a:off x="705589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 rot="-5400000">
              <a:off x="705589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 rot="-5400000">
              <a:off x="91788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 rot="-5400000">
              <a:off x="91788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-5400000">
              <a:off x="113017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5400000">
              <a:off x="113017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 rot="-5400000">
              <a:off x="134246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 rot="-5400000">
              <a:off x="134246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 rot="-5400000">
              <a:off x="1554762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-5400000">
              <a:off x="1554762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 rot="-5400000">
              <a:off x="1767055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-5400000">
              <a:off x="1767055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 rot="-5400000">
              <a:off x="197934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 rot="-5400000">
              <a:off x="197934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 rot="-5400000">
              <a:off x="219164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 rot="-5400000">
              <a:off x="219164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 rot="-5400000">
              <a:off x="240393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 rot="-5400000">
              <a:off x="240393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 rot="-5400000">
              <a:off x="2616228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 rot="-5400000">
              <a:off x="2616228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 rot="-5400000">
              <a:off x="2828521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 rot="-5400000">
              <a:off x="2828521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 rot="-5400000">
              <a:off x="3040814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 rot="-5400000">
              <a:off x="3040814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 rot="-5400000">
              <a:off x="3253107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 rot="-5400000">
              <a:off x="3253107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 rot="-5400000">
              <a:off x="3465400" y="4442786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 rot="-5400000">
              <a:off x="3465400" y="4238349"/>
              <a:ext cx="118015" cy="11801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60;p26">
            <a:extLst>
              <a:ext uri="{FF2B5EF4-FFF2-40B4-BE49-F238E27FC236}">
                <a16:creationId xmlns:a16="http://schemas.microsoft.com/office/drawing/2014/main" id="{FAFA9D0E-B011-E10C-4F9E-68013E91E7B0}"/>
              </a:ext>
            </a:extLst>
          </p:cNvPr>
          <p:cNvSpPr txBox="1">
            <a:spLocks/>
          </p:cNvSpPr>
          <p:nvPr/>
        </p:nvSpPr>
        <p:spPr>
          <a:xfrm>
            <a:off x="4586400" y="253764"/>
            <a:ext cx="38520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ExtraBold"/>
              <a:buNone/>
              <a:defRPr sz="2400" b="0" i="0" u="none" strike="noStrike" cap="none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SG" dirty="0"/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About the Dataset U</a:t>
            </a:r>
            <a:r>
              <a:rPr lang="en-SG" sz="1800" dirty="0"/>
              <a:t>s</a:t>
            </a:r>
            <a:r>
              <a:rPr lang="en" sz="1800" dirty="0"/>
              <a:t>ed </a:t>
            </a:r>
            <a:endParaRPr sz="1800" dirty="0"/>
          </a:p>
        </p:txBody>
      </p:sp>
      <p:sp>
        <p:nvSpPr>
          <p:cNvPr id="554" name="Google Shape;554;p32"/>
          <p:cNvSpPr txBox="1">
            <a:spLocks noGrp="1"/>
          </p:cNvSpPr>
          <p:nvPr>
            <p:ph type="subTitle" idx="2"/>
          </p:nvPr>
        </p:nvSpPr>
        <p:spPr>
          <a:xfrm>
            <a:off x="658141" y="1310663"/>
            <a:ext cx="3913859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400" dirty="0"/>
              <a:t>ACT and SAT participation data for 2017, 2018, and 2019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400" dirty="0"/>
              <a:t>Data from 51 states were included in the analysis (Virgin Islands and Puerto Rico were excluded due to missing data)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SG" sz="1400" dirty="0"/>
              <a:t>The states were classified into 4 geographical regions (West, Midwest, Northeast, South)</a:t>
            </a:r>
            <a:endParaRPr sz="1400" dirty="0"/>
          </a:p>
        </p:txBody>
      </p:sp>
      <p:cxnSp>
        <p:nvCxnSpPr>
          <p:cNvPr id="555" name="Google Shape;555;p32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556" name="Google Shape;556;p32"/>
          <p:cNvGrpSpPr/>
          <p:nvPr/>
        </p:nvGrpSpPr>
        <p:grpSpPr>
          <a:xfrm rot="-5400000">
            <a:off x="6683149" y="-1938589"/>
            <a:ext cx="3522201" cy="3522201"/>
            <a:chOff x="269239" y="624399"/>
            <a:chExt cx="2386800" cy="2386800"/>
          </a:xfrm>
        </p:grpSpPr>
        <p:sp>
          <p:nvSpPr>
            <p:cNvPr id="557" name="Google Shape;557;p32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32"/>
          <p:cNvSpPr/>
          <p:nvPr/>
        </p:nvSpPr>
        <p:spPr>
          <a:xfrm>
            <a:off x="7387570" y="-1234259"/>
            <a:ext cx="2113800" cy="2113800"/>
          </a:xfrm>
          <a:prstGeom prst="ellipse">
            <a:avLst/>
          </a:prstGeom>
          <a:solidFill>
            <a:srgbClr val="137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2"/>
          <p:cNvGrpSpPr/>
          <p:nvPr/>
        </p:nvGrpSpPr>
        <p:grpSpPr>
          <a:xfrm>
            <a:off x="212375" y="1273533"/>
            <a:ext cx="289350" cy="867900"/>
            <a:chOff x="1006725" y="1731408"/>
            <a:chExt cx="289350" cy="867900"/>
          </a:xfrm>
        </p:grpSpPr>
        <p:sp>
          <p:nvSpPr>
            <p:cNvPr id="561" name="Google Shape;561;p32"/>
            <p:cNvSpPr/>
            <p:nvPr/>
          </p:nvSpPr>
          <p:spPr>
            <a:xfrm>
              <a:off x="100672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119017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100672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119017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100672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119017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100672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119017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100672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119017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B9B776F-1D83-8E51-B3B9-87876FBAD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463" y="1210845"/>
            <a:ext cx="3794396" cy="2909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8AC2CB-5FB4-6130-B904-3B2FE48D0ADB}"/>
              </a:ext>
            </a:extLst>
          </p:cNvPr>
          <p:cNvSpPr txBox="1"/>
          <p:nvPr/>
        </p:nvSpPr>
        <p:spPr>
          <a:xfrm>
            <a:off x="4695249" y="4078579"/>
            <a:ext cx="48639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effectLst/>
                <a:latin typeface="Calibri" panose="020F0502020204030204" pitchFamily="34" charset="0"/>
              </a:rPr>
              <a:t>Source: </a:t>
            </a:r>
            <a:r>
              <a:rPr lang="en-SG" sz="1200" dirty="0">
                <a:effectLst/>
                <a:latin typeface="Calibri" panose="020F0502020204030204" pitchFamily="34" charset="0"/>
                <a:hlinkClick r:id="rId4"/>
              </a:rPr>
              <a:t>us_regdiv.pdf (census.gov)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83254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49EA942-A7A2-C438-9D43-AE53311E0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28" y="976234"/>
            <a:ext cx="7679544" cy="259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6" name="Google Shape;586;p33"/>
          <p:cNvSpPr txBox="1">
            <a:spLocks noGrp="1"/>
          </p:cNvSpPr>
          <p:nvPr>
            <p:ph type="title"/>
          </p:nvPr>
        </p:nvSpPr>
        <p:spPr>
          <a:xfrm>
            <a:off x="720000" y="2846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Overall, ACT recorded higher mean participation rate (62%) than SAT (45%) over the 3-year period. SAT has high number of observations (~50) with very low participation rates (&lt;10%)</a:t>
            </a:r>
            <a:endParaRPr sz="1400" dirty="0"/>
          </a:p>
        </p:txBody>
      </p:sp>
      <p:sp>
        <p:nvSpPr>
          <p:cNvPr id="587" name="Google Shape;587;p33"/>
          <p:cNvSpPr txBox="1"/>
          <p:nvPr/>
        </p:nvSpPr>
        <p:spPr>
          <a:xfrm>
            <a:off x="705600" y="3650750"/>
            <a:ext cx="3866400" cy="111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A large number of observations (~50) recorded the lowest participation rate (&lt;10%) and the highest participation rate (&gt;90%) (~25 counts) </a:t>
            </a:r>
          </a:p>
        </p:txBody>
      </p:sp>
      <p:cxnSp>
        <p:nvCxnSpPr>
          <p:cNvPr id="592" name="Google Shape;592;p3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804FA5-DFD5-628F-C163-FF7972004A3E}"/>
              </a:ext>
            </a:extLst>
          </p:cNvPr>
          <p:cNvSpPr txBox="1"/>
          <p:nvPr/>
        </p:nvSpPr>
        <p:spPr>
          <a:xfrm>
            <a:off x="2584863" y="2230127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Mean = 0.45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1549B-B4DF-8CDF-5C36-FD1A4629016F}"/>
              </a:ext>
            </a:extLst>
          </p:cNvPr>
          <p:cNvSpPr txBox="1"/>
          <p:nvPr/>
        </p:nvSpPr>
        <p:spPr>
          <a:xfrm>
            <a:off x="5986741" y="2230127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Mean = 0.62</a:t>
            </a:r>
          </a:p>
        </p:txBody>
      </p:sp>
      <p:sp>
        <p:nvSpPr>
          <p:cNvPr id="6" name="Google Shape;587;p33">
            <a:extLst>
              <a:ext uri="{FF2B5EF4-FFF2-40B4-BE49-F238E27FC236}">
                <a16:creationId xmlns:a16="http://schemas.microsoft.com/office/drawing/2014/main" id="{51F4F36F-BCD8-C90D-B8EF-C72D94E92EFD}"/>
              </a:ext>
            </a:extLst>
          </p:cNvPr>
          <p:cNvSpPr txBox="1"/>
          <p:nvPr/>
        </p:nvSpPr>
        <p:spPr>
          <a:xfrm>
            <a:off x="4572000" y="3662588"/>
            <a:ext cx="3866400" cy="111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large number of observations (&gt;50) recorded &gt;90% participation rate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contrast, there were not many observations with very low participation rate (&lt;10%) as compared to SAT</a:t>
            </a:r>
            <a:endParaRPr lang="en" sz="1200" dirty="0">
              <a:solidFill>
                <a:schemeClr val="dk1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651257-1205-9A3C-9A2D-0B8FCC941F14}"/>
              </a:ext>
            </a:extLst>
          </p:cNvPr>
          <p:cNvSpPr/>
          <p:nvPr/>
        </p:nvSpPr>
        <p:spPr>
          <a:xfrm>
            <a:off x="894159" y="1157542"/>
            <a:ext cx="755027" cy="2328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144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3"/>
          <p:cNvSpPr txBox="1">
            <a:spLocks noGrp="1"/>
          </p:cNvSpPr>
          <p:nvPr>
            <p:ph type="title"/>
          </p:nvPr>
        </p:nvSpPr>
        <p:spPr>
          <a:xfrm>
            <a:off x="720000" y="2846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Strong negative correlation between ACT and SAT participation rates (r &lt;-0.8)	</a:t>
            </a:r>
            <a:endParaRPr sz="1500" dirty="0"/>
          </a:p>
        </p:txBody>
      </p:sp>
      <p:sp>
        <p:nvSpPr>
          <p:cNvPr id="587" name="Google Shape;587;p33"/>
          <p:cNvSpPr txBox="1"/>
          <p:nvPr/>
        </p:nvSpPr>
        <p:spPr>
          <a:xfrm>
            <a:off x="1120272" y="3929950"/>
            <a:ext cx="6903453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corroborates with reports that students would typically take only one test – the one that meets their graduation requirements as mandated by the state, or college admission requirements.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2" name="Google Shape;592;p3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020D30-3E9B-4D13-E49C-203B68535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73" y="1024732"/>
            <a:ext cx="6903453" cy="233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804FA5-DFD5-628F-C163-FF7972004A3E}"/>
              </a:ext>
            </a:extLst>
          </p:cNvPr>
          <p:cNvSpPr txBox="1"/>
          <p:nvPr/>
        </p:nvSpPr>
        <p:spPr>
          <a:xfrm>
            <a:off x="1981910" y="3410551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 = -0.841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A80AA-E54A-079C-63F4-6AAFC2450702}"/>
              </a:ext>
            </a:extLst>
          </p:cNvPr>
          <p:cNvSpPr txBox="1"/>
          <p:nvPr/>
        </p:nvSpPr>
        <p:spPr>
          <a:xfrm>
            <a:off x="4273014" y="3410551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 = -0.868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538BA-0339-644A-A118-0E6CB010ABE2}"/>
              </a:ext>
            </a:extLst>
          </p:cNvPr>
          <p:cNvSpPr txBox="1"/>
          <p:nvPr/>
        </p:nvSpPr>
        <p:spPr>
          <a:xfrm>
            <a:off x="6601389" y="3410550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 = -0.865</a:t>
            </a:r>
          </a:p>
        </p:txBody>
      </p:sp>
    </p:spTree>
    <p:extLst>
      <p:ext uri="{BB962C8B-B14F-4D97-AF65-F5344CB8AC3E}">
        <p14:creationId xmlns:p14="http://schemas.microsoft.com/office/powerpoint/2010/main" val="182150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3"/>
          <p:cNvSpPr txBox="1">
            <a:spLocks noGrp="1"/>
          </p:cNvSpPr>
          <p:nvPr>
            <p:ph type="title"/>
          </p:nvPr>
        </p:nvSpPr>
        <p:spPr>
          <a:xfrm>
            <a:off x="720000" y="2846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Midwest records significantly lower SAT participation rates as compared to other regions</a:t>
            </a:r>
            <a:endParaRPr sz="1500" dirty="0"/>
          </a:p>
        </p:txBody>
      </p:sp>
      <p:cxnSp>
        <p:nvCxnSpPr>
          <p:cNvPr id="592" name="Google Shape;592;p3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884C5C4E-FB42-ECC9-0765-076DBF6BA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5" y="885067"/>
            <a:ext cx="8089870" cy="273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F6D283-02B6-F8BD-9DEB-95ABC8EAD0A0}"/>
              </a:ext>
            </a:extLst>
          </p:cNvPr>
          <p:cNvSpPr/>
          <p:nvPr/>
        </p:nvSpPr>
        <p:spPr>
          <a:xfrm>
            <a:off x="1833053" y="1210387"/>
            <a:ext cx="878249" cy="22345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Google Shape;587;p33">
            <a:extLst>
              <a:ext uri="{FF2B5EF4-FFF2-40B4-BE49-F238E27FC236}">
                <a16:creationId xmlns:a16="http://schemas.microsoft.com/office/drawing/2014/main" id="{17CC54E5-DE2A-9F06-F854-D79533223144}"/>
              </a:ext>
            </a:extLst>
          </p:cNvPr>
          <p:cNvSpPr txBox="1"/>
          <p:nvPr/>
        </p:nvSpPr>
        <p:spPr>
          <a:xfrm>
            <a:off x="527065" y="3794933"/>
            <a:ext cx="808987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Midwest is identified as a suitable target area to increase the SAT participation rate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148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3"/>
          <p:cNvSpPr txBox="1">
            <a:spLocks noGrp="1"/>
          </p:cNvSpPr>
          <p:nvPr>
            <p:ph type="title"/>
          </p:nvPr>
        </p:nvSpPr>
        <p:spPr>
          <a:xfrm>
            <a:off x="720000" y="2846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9 out of 12 Midwest states had recorded &lt;20% participation for SAT test. In contrast, these states had &gt;70% participation for ACT test. There is high growth potential in this region</a:t>
            </a:r>
            <a:endParaRPr sz="1400" dirty="0"/>
          </a:p>
        </p:txBody>
      </p:sp>
      <p:cxnSp>
        <p:nvCxnSpPr>
          <p:cNvPr id="592" name="Google Shape;592;p33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3" name="Google Shape;593;p33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054" name="Picture 6">
            <a:extLst>
              <a:ext uri="{FF2B5EF4-FFF2-40B4-BE49-F238E27FC236}">
                <a16:creationId xmlns:a16="http://schemas.microsoft.com/office/drawing/2014/main" id="{78C03EE1-B9AD-F40B-63B4-6ED9E4597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01" y="922730"/>
            <a:ext cx="6409074" cy="385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2EE0AA-69BD-40A4-F636-4B063915C676}"/>
              </a:ext>
            </a:extLst>
          </p:cNvPr>
          <p:cNvSpPr/>
          <p:nvPr/>
        </p:nvSpPr>
        <p:spPr>
          <a:xfrm>
            <a:off x="1728779" y="1144839"/>
            <a:ext cx="966295" cy="35234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DA2EB3-8E1C-6AC3-578B-2D9B3A2BC190}"/>
              </a:ext>
            </a:extLst>
          </p:cNvPr>
          <p:cNvSpPr/>
          <p:nvPr/>
        </p:nvSpPr>
        <p:spPr>
          <a:xfrm>
            <a:off x="3220694" y="1144839"/>
            <a:ext cx="3030087" cy="35234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Google Shape;587;p33">
            <a:extLst>
              <a:ext uri="{FF2B5EF4-FFF2-40B4-BE49-F238E27FC236}">
                <a16:creationId xmlns:a16="http://schemas.microsoft.com/office/drawing/2014/main" id="{CE481557-DD7E-8C3E-6784-0169C8D604B7}"/>
              </a:ext>
            </a:extLst>
          </p:cNvPr>
          <p:cNvSpPr txBox="1"/>
          <p:nvPr/>
        </p:nvSpPr>
        <p:spPr>
          <a:xfrm>
            <a:off x="6809875" y="1144838"/>
            <a:ext cx="2023882" cy="352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 is mandatory for graduating students in Illiois and Michigan, hence the high participation rate (~100%); ACT is mandatory in Wisconsin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Otherwise, students in Midwest typically take the ACT test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very low participating rates for SAT as a baseline, these states have very high growth potential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Potential number of gradutating students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year (8 states): </a:t>
            </a:r>
            <a:r>
              <a:rPr lang="en" sz="1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~356,000 </a:t>
            </a:r>
            <a:r>
              <a:rPr lang="en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(excl. Wisconsin)</a:t>
            </a:r>
            <a:endParaRPr lang="en" sz="10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B5486-BA42-8E81-5B36-AF1F46C5B8D1}"/>
              </a:ext>
            </a:extLst>
          </p:cNvPr>
          <p:cNvSpPr txBox="1"/>
          <p:nvPr/>
        </p:nvSpPr>
        <p:spPr>
          <a:xfrm>
            <a:off x="6839218" y="4465432"/>
            <a:ext cx="1933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>
                <a:effectLst/>
                <a:latin typeface="Calibri" panose="020F0502020204030204" pitchFamily="34" charset="0"/>
              </a:rPr>
              <a:t>Source: </a:t>
            </a:r>
            <a:r>
              <a:rPr lang="en-SG" sz="800" dirty="0">
                <a:effectLst/>
                <a:latin typeface="Calibri" panose="020F0502020204030204" pitchFamily="34" charset="0"/>
                <a:hlinkClick r:id="rId4"/>
              </a:rPr>
              <a:t>Knocking at the College Door | 9th Edition | 2016 - WICHE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334469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4204646" y="1631213"/>
            <a:ext cx="734700" cy="734700"/>
          </a:xfrm>
          <a:prstGeom prst="ellipse">
            <a:avLst/>
          </a:prstGeom>
          <a:solidFill>
            <a:srgbClr val="73A5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6751373" y="1631213"/>
            <a:ext cx="734700" cy="734700"/>
          </a:xfrm>
          <a:prstGeom prst="ellipse">
            <a:avLst/>
          </a:prstGeom>
          <a:solidFill>
            <a:srgbClr val="73A5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1657925" y="1631213"/>
            <a:ext cx="734700" cy="734700"/>
          </a:xfrm>
          <a:prstGeom prst="ellipse">
            <a:avLst/>
          </a:prstGeom>
          <a:solidFill>
            <a:srgbClr val="73A5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2"/>
          </p:nvPr>
        </p:nvSpPr>
        <p:spPr>
          <a:xfrm>
            <a:off x="937625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Collaborate with Education Boards</a:t>
            </a:r>
            <a:endParaRPr sz="1500" dirty="0"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1"/>
          </p:nvPr>
        </p:nvSpPr>
        <p:spPr>
          <a:xfrm>
            <a:off x="937625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Promote the use of SAT as a standardised test within the states identified for graduating students through the respective Education Boards</a:t>
            </a:r>
            <a:endParaRPr dirty="0"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3"/>
          </p:nvPr>
        </p:nvSpPr>
        <p:spPr>
          <a:xfrm>
            <a:off x="3484346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Increase outreach to students</a:t>
            </a:r>
            <a:endParaRPr sz="1500" dirty="0"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4"/>
          </p:nvPr>
        </p:nvSpPr>
        <p:spPr>
          <a:xfrm>
            <a:off x="3484346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Conduct promotional talks/ roadshows to inform students of the new format and how they would benefit from it. P</a:t>
            </a:r>
            <a:r>
              <a:rPr lang="en-SG" dirty="0"/>
              <a:t>r</a:t>
            </a:r>
            <a:r>
              <a:rPr lang="en" dirty="0"/>
              <a:t>ovide information on how it compares with the popular ACT test</a:t>
            </a:r>
            <a:endParaRPr dirty="0"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5"/>
          </p:nvPr>
        </p:nvSpPr>
        <p:spPr>
          <a:xfrm>
            <a:off x="6031073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Free preparation resources</a:t>
            </a:r>
            <a:endParaRPr sz="1500" dirty="0"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6"/>
          </p:nvPr>
        </p:nvSpPr>
        <p:spPr>
          <a:xfrm>
            <a:off x="6031073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Extend the existing free preparation resources to paying test takers as well. If students feel well-supported with the resources, and are confident of scoring well, they would likely choose to take SAT over ACT</a:t>
            </a:r>
            <a:endParaRPr dirty="0"/>
          </a:p>
        </p:txBody>
      </p:sp>
      <p:sp>
        <p:nvSpPr>
          <p:cNvPr id="179" name="Google Shape;179;p24"/>
          <p:cNvSpPr txBox="1">
            <a:spLocks noGrp="1"/>
          </p:cNvSpPr>
          <p:nvPr>
            <p:ph type="title" idx="7"/>
          </p:nvPr>
        </p:nvSpPr>
        <p:spPr>
          <a:xfrm>
            <a:off x="1657925" y="177477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8"/>
          </p:nvPr>
        </p:nvSpPr>
        <p:spPr>
          <a:xfrm>
            <a:off x="4204646" y="177477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9"/>
          </p:nvPr>
        </p:nvSpPr>
        <p:spPr>
          <a:xfrm>
            <a:off x="6751373" y="177477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82" name="Google Shape;182;p24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3" name="Google Shape;183;p24"/>
          <p:cNvSpPr/>
          <p:nvPr/>
        </p:nvSpPr>
        <p:spPr>
          <a:xfrm>
            <a:off x="4475546" y="4061463"/>
            <a:ext cx="192900" cy="192900"/>
          </a:xfrm>
          <a:prstGeom prst="ellipse">
            <a:avLst/>
          </a:prstGeom>
          <a:solidFill>
            <a:srgbClr val="137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7022273" y="4061463"/>
            <a:ext cx="192900" cy="192900"/>
          </a:xfrm>
          <a:prstGeom prst="ellipse">
            <a:avLst/>
          </a:prstGeom>
          <a:solidFill>
            <a:srgbClr val="137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1928825" y="4061463"/>
            <a:ext cx="192900" cy="192900"/>
          </a:xfrm>
          <a:prstGeom prst="ellipse">
            <a:avLst/>
          </a:prstGeom>
          <a:solidFill>
            <a:srgbClr val="137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87" name="Google Shape;187;p24"/>
          <p:cNvGrpSpPr/>
          <p:nvPr/>
        </p:nvGrpSpPr>
        <p:grpSpPr>
          <a:xfrm>
            <a:off x="-62573" y="959839"/>
            <a:ext cx="1629900" cy="289350"/>
            <a:chOff x="7920125" y="394825"/>
            <a:chExt cx="1629900" cy="289350"/>
          </a:xfrm>
        </p:grpSpPr>
        <p:sp>
          <p:nvSpPr>
            <p:cNvPr id="188" name="Google Shape;188;p24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729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4"/>
          <p:cNvSpPr/>
          <p:nvPr/>
        </p:nvSpPr>
        <p:spPr>
          <a:xfrm>
            <a:off x="2176473" y="1323121"/>
            <a:ext cx="1178100" cy="1178100"/>
          </a:xfrm>
          <a:prstGeom prst="ellipse">
            <a:avLst/>
          </a:prstGeom>
          <a:solidFill>
            <a:srgbClr val="1372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4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End</a:t>
            </a:r>
            <a:endParaRPr dirty="0"/>
          </a:p>
        </p:txBody>
      </p:sp>
      <p:grpSp>
        <p:nvGrpSpPr>
          <p:cNvPr id="609" name="Google Shape;609;p34"/>
          <p:cNvGrpSpPr/>
          <p:nvPr/>
        </p:nvGrpSpPr>
        <p:grpSpPr>
          <a:xfrm rot="-5400000">
            <a:off x="6683149" y="-1938589"/>
            <a:ext cx="3522201" cy="3522201"/>
            <a:chOff x="269239" y="624399"/>
            <a:chExt cx="2386800" cy="2386800"/>
          </a:xfrm>
        </p:grpSpPr>
        <p:sp>
          <p:nvSpPr>
            <p:cNvPr id="610" name="Google Shape;610;p34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4"/>
          <p:cNvSpPr/>
          <p:nvPr/>
        </p:nvSpPr>
        <p:spPr>
          <a:xfrm>
            <a:off x="7387570" y="-1234259"/>
            <a:ext cx="2113800" cy="2113800"/>
          </a:xfrm>
          <a:prstGeom prst="ellipse">
            <a:avLst/>
          </a:prstGeom>
          <a:solidFill>
            <a:srgbClr val="73A5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34"/>
          <p:cNvGrpSpPr/>
          <p:nvPr/>
        </p:nvGrpSpPr>
        <p:grpSpPr>
          <a:xfrm rot="5400000">
            <a:off x="374513" y="4120620"/>
            <a:ext cx="677400" cy="289350"/>
            <a:chOff x="8682125" y="394825"/>
            <a:chExt cx="677400" cy="289350"/>
          </a:xfrm>
        </p:grpSpPr>
        <p:sp>
          <p:nvSpPr>
            <p:cNvPr id="614" name="Google Shape;614;p34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8951689-E532-727B-A538-BA6F427072F9}"/>
              </a:ext>
            </a:extLst>
          </p:cNvPr>
          <p:cNvSpPr/>
          <p:nvPr/>
        </p:nvSpPr>
        <p:spPr>
          <a:xfrm>
            <a:off x="2061411" y="3553326"/>
            <a:ext cx="5045242" cy="75426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8B3DA96-3303-D731-F3FE-38AC8497E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Basic Template by Slidesgo">
  <a:themeElements>
    <a:clrScheme name="Simple Light">
      <a:dk1>
        <a:srgbClr val="191919"/>
      </a:dk1>
      <a:lt1>
        <a:srgbClr val="F0F0F0"/>
      </a:lt1>
      <a:dk2>
        <a:srgbClr val="E7C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713</Words>
  <Application>Microsoft Office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</vt:lpstr>
      <vt:lpstr>Playfair Display ExtraBold</vt:lpstr>
      <vt:lpstr>Calibri</vt:lpstr>
      <vt:lpstr>Bebas Neue</vt:lpstr>
      <vt:lpstr>Arial</vt:lpstr>
      <vt:lpstr>Minimalist Business Basic Template by Slidesgo</vt:lpstr>
      <vt:lpstr>Project 1 Analysis of SAT &amp; ACT Participation Rates</vt:lpstr>
      <vt:lpstr>PowerPoint Presentation</vt:lpstr>
      <vt:lpstr>About the Dataset Used </vt:lpstr>
      <vt:lpstr>Overall, ACT recorded higher mean participation rate (62%) than SAT (45%) over the 3-year period. SAT has high number of observations (~50) with very low participation rates (&lt;10%)</vt:lpstr>
      <vt:lpstr>Strong negative correlation between ACT and SAT participation rates (r &lt;-0.8) </vt:lpstr>
      <vt:lpstr>Midwest records significantly lower SAT participation rates as compared to other regions</vt:lpstr>
      <vt:lpstr>9 out of 12 Midwest states had recorded &lt;20% participation for SAT test. In contrast, these states had &gt;70% participation for ACT test. There is high growth potential in this region</vt:lpstr>
      <vt:lpstr>Recommendations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Basic Template</dc:title>
  <dc:creator>Kenneth Goh</dc:creator>
  <cp:lastModifiedBy>Kenneth Goh</cp:lastModifiedBy>
  <cp:revision>2</cp:revision>
  <dcterms:modified xsi:type="dcterms:W3CDTF">2022-11-04T01:32:22Z</dcterms:modified>
</cp:coreProperties>
</file>