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Lst>
  <p:notesMasterIdLst>
    <p:notesMasterId r:id="rId33"/>
  </p:notesMasterIdLst>
  <p:handoutMasterIdLst>
    <p:handoutMasterId r:id="rId34"/>
  </p:handoutMasterIdLst>
  <p:sldIdLst>
    <p:sldId id="3072" r:id="rId2"/>
    <p:sldId id="3108" r:id="rId3"/>
    <p:sldId id="3109" r:id="rId4"/>
    <p:sldId id="3121" r:id="rId5"/>
    <p:sldId id="3126" r:id="rId6"/>
    <p:sldId id="3123" r:id="rId7"/>
    <p:sldId id="3119" r:id="rId8"/>
    <p:sldId id="3122" r:id="rId9"/>
    <p:sldId id="3125" r:id="rId10"/>
    <p:sldId id="3120" r:id="rId11"/>
    <p:sldId id="3110" r:id="rId12"/>
    <p:sldId id="3089" r:id="rId13"/>
    <p:sldId id="3094" r:id="rId14"/>
    <p:sldId id="3113" r:id="rId15"/>
    <p:sldId id="3085" r:id="rId16"/>
    <p:sldId id="3096" r:id="rId17"/>
    <p:sldId id="3088" r:id="rId18"/>
    <p:sldId id="3127" r:id="rId19"/>
    <p:sldId id="3111" r:id="rId20"/>
    <p:sldId id="3079" r:id="rId21"/>
    <p:sldId id="3095" r:id="rId22"/>
    <p:sldId id="3086" r:id="rId23"/>
    <p:sldId id="3117" r:id="rId24"/>
    <p:sldId id="3128" r:id="rId25"/>
    <p:sldId id="3112" r:id="rId26"/>
    <p:sldId id="3087" r:id="rId27"/>
    <p:sldId id="3131" r:id="rId28"/>
    <p:sldId id="3129" r:id="rId29"/>
    <p:sldId id="3130" r:id="rId30"/>
    <p:sldId id="3118" r:id="rId31"/>
    <p:sldId id="3132" r:id="rId32"/>
  </p:sldIdLst>
  <p:sldSz cx="12858750" cy="7232650"/>
  <p:notesSz cx="6858000" cy="9144000"/>
  <p:custDataLst>
    <p:tags r:id="rId35"/>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588" userDrawn="1">
          <p15:clr>
            <a:srgbClr val="A4A3A4"/>
          </p15:clr>
        </p15:guide>
        <p15:guide id="7" pos="376" userDrawn="1">
          <p15:clr>
            <a:srgbClr val="A4A3A4"/>
          </p15:clr>
        </p15:guide>
        <p15:guide id="8" pos="135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B9C3"/>
    <a:srgbClr val="0CCDD8"/>
    <a:srgbClr val="0FCE9A"/>
    <a:srgbClr val="006AB6"/>
    <a:srgbClr val="1CB7F1"/>
    <a:srgbClr val="8ED7F1"/>
    <a:srgbClr val="D52C0A"/>
    <a:srgbClr val="535353"/>
    <a:srgbClr val="157DA8"/>
    <a:srgbClr val="8EC4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0617" autoAdjust="0"/>
  </p:normalViewPr>
  <p:slideViewPr>
    <p:cSldViewPr>
      <p:cViewPr varScale="1">
        <p:scale>
          <a:sx n="103" d="100"/>
          <a:sy n="103" d="100"/>
        </p:scale>
        <p:origin x="86" y="504"/>
      </p:cViewPr>
      <p:guideLst>
        <p:guide orient="horz" pos="328"/>
        <p:guide pos="4050"/>
        <p:guide pos="557"/>
        <p:guide orient="horz" pos="4183"/>
        <p:guide pos="7588"/>
        <p:guide pos="376"/>
        <p:guide pos="135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66" d="100"/>
        <a:sy n="66" d="100"/>
      </p:scale>
      <p:origin x="0" y="0"/>
    </p:cViewPr>
  </p:sorterViewPr>
  <p:notesViewPr>
    <p:cSldViewPr showGuides="1">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t>2018-04-19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t>‹#›</a:t>
            </a:fld>
            <a:endParaRPr lang="zh-CN" altLang="en-US"/>
          </a:p>
        </p:txBody>
      </p:sp>
    </p:spTree>
    <p:extLst>
      <p:ext uri="{BB962C8B-B14F-4D97-AF65-F5344CB8AC3E}">
        <p14:creationId xmlns:p14="http://schemas.microsoft.com/office/powerpoint/2010/main"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2018-04-19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47618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2058DE2-74AF-4D07-BDC1-29FF74FBF8F3}" type="slidenum">
              <a:rPr lang="zh-CN" altLang="en-US" smtClean="0"/>
              <a:t>11</a:t>
            </a:fld>
            <a:endParaRPr lang="zh-CN" altLang="en-US"/>
          </a:p>
        </p:txBody>
      </p:sp>
    </p:spTree>
    <p:extLst>
      <p:ext uri="{BB962C8B-B14F-4D97-AF65-F5344CB8AC3E}">
        <p14:creationId xmlns:p14="http://schemas.microsoft.com/office/powerpoint/2010/main" val="86228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、软件质量的评判中，性能是很重要的指标。</a:t>
            </a:r>
            <a:endParaRPr lang="en-US" altLang="zh-CN" dirty="0" smtClean="0"/>
          </a:p>
          <a:p>
            <a:r>
              <a:rPr lang="en-US" altLang="zh-CN" dirty="0" smtClean="0"/>
              <a:t>2</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12</a:t>
            </a:fld>
            <a:endParaRPr lang="zh-CN" altLang="en-US"/>
          </a:p>
        </p:txBody>
      </p:sp>
    </p:spTree>
    <p:extLst>
      <p:ext uri="{BB962C8B-B14F-4D97-AF65-F5344CB8AC3E}">
        <p14:creationId xmlns:p14="http://schemas.microsoft.com/office/powerpoint/2010/main" val="2948723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496009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57%</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14</a:t>
            </a:fld>
            <a:endParaRPr lang="zh-CN" altLang="en-US"/>
          </a:p>
        </p:txBody>
      </p:sp>
    </p:spTree>
    <p:extLst>
      <p:ext uri="{BB962C8B-B14F-4D97-AF65-F5344CB8AC3E}">
        <p14:creationId xmlns:p14="http://schemas.microsoft.com/office/powerpoint/2010/main" val="2854712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3945421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21026670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17</a:t>
            </a:fld>
            <a:endParaRPr lang="zh-CN" altLang="en-US"/>
          </a:p>
        </p:txBody>
      </p:sp>
    </p:spTree>
    <p:extLst>
      <p:ext uri="{BB962C8B-B14F-4D97-AF65-F5344CB8AC3E}">
        <p14:creationId xmlns:p14="http://schemas.microsoft.com/office/powerpoint/2010/main" val="1983081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3515808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2058DE2-74AF-4D07-BDC1-29FF74FBF8F3}" type="slidenum">
              <a:rPr lang="zh-CN" altLang="en-US" smtClean="0"/>
              <a:t>19</a:t>
            </a:fld>
            <a:endParaRPr lang="zh-CN" altLang="en-US"/>
          </a:p>
        </p:txBody>
      </p:sp>
    </p:spTree>
    <p:extLst>
      <p:ext uri="{BB962C8B-B14F-4D97-AF65-F5344CB8AC3E}">
        <p14:creationId xmlns:p14="http://schemas.microsoft.com/office/powerpoint/2010/main" val="32424090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20</a:t>
            </a:fld>
            <a:endParaRPr lang="en-GB"/>
          </a:p>
        </p:txBody>
      </p:sp>
    </p:spTree>
    <p:extLst>
      <p:ext uri="{BB962C8B-B14F-4D97-AF65-F5344CB8AC3E}">
        <p14:creationId xmlns:p14="http://schemas.microsoft.com/office/powerpoint/2010/main" val="533832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2058DE2-74AF-4D07-BDC1-29FF74FBF8F3}" type="slidenum">
              <a:rPr lang="zh-CN" altLang="en-US" smtClean="0"/>
              <a:t>3</a:t>
            </a:fld>
            <a:endParaRPr lang="zh-CN" altLang="en-US"/>
          </a:p>
        </p:txBody>
      </p:sp>
    </p:spTree>
    <p:extLst>
      <p:ext uri="{BB962C8B-B14F-4D97-AF65-F5344CB8AC3E}">
        <p14:creationId xmlns:p14="http://schemas.microsoft.com/office/powerpoint/2010/main" val="780024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21</a:t>
            </a:fld>
            <a:endParaRPr lang="zh-CN" altLang="en-US"/>
          </a:p>
        </p:txBody>
      </p:sp>
    </p:spTree>
    <p:extLst>
      <p:ext uri="{BB962C8B-B14F-4D97-AF65-F5344CB8AC3E}">
        <p14:creationId xmlns:p14="http://schemas.microsoft.com/office/powerpoint/2010/main" val="35495030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22</a:t>
            </a:fld>
            <a:endParaRPr lang="zh-CN" altLang="en-US"/>
          </a:p>
        </p:txBody>
      </p:sp>
    </p:spTree>
    <p:extLst>
      <p:ext uri="{BB962C8B-B14F-4D97-AF65-F5344CB8AC3E}">
        <p14:creationId xmlns:p14="http://schemas.microsoft.com/office/powerpoint/2010/main" val="16480523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23</a:t>
            </a:fld>
            <a:endParaRPr lang="zh-CN" altLang="en-US"/>
          </a:p>
        </p:txBody>
      </p:sp>
    </p:spTree>
    <p:extLst>
      <p:ext uri="{BB962C8B-B14F-4D97-AF65-F5344CB8AC3E}">
        <p14:creationId xmlns:p14="http://schemas.microsoft.com/office/powerpoint/2010/main" val="4073276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24</a:t>
            </a:fld>
            <a:endParaRPr lang="zh-CN" altLang="en-US"/>
          </a:p>
        </p:txBody>
      </p:sp>
    </p:spTree>
    <p:extLst>
      <p:ext uri="{BB962C8B-B14F-4D97-AF65-F5344CB8AC3E}">
        <p14:creationId xmlns:p14="http://schemas.microsoft.com/office/powerpoint/2010/main" val="22174578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2058DE2-74AF-4D07-BDC1-29FF74FBF8F3}" type="slidenum">
              <a:rPr lang="zh-CN" altLang="en-US" smtClean="0"/>
              <a:t>25</a:t>
            </a:fld>
            <a:endParaRPr lang="zh-CN" altLang="en-US"/>
          </a:p>
        </p:txBody>
      </p:sp>
    </p:spTree>
    <p:extLst>
      <p:ext uri="{BB962C8B-B14F-4D97-AF65-F5344CB8AC3E}">
        <p14:creationId xmlns:p14="http://schemas.microsoft.com/office/powerpoint/2010/main" val="1770684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26</a:t>
            </a:fld>
            <a:endParaRPr lang="zh-CN" altLang="en-US"/>
          </a:p>
        </p:txBody>
      </p:sp>
    </p:spTree>
    <p:extLst>
      <p:ext uri="{BB962C8B-B14F-4D97-AF65-F5344CB8AC3E}">
        <p14:creationId xmlns:p14="http://schemas.microsoft.com/office/powerpoint/2010/main" val="11691200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27</a:t>
            </a:fld>
            <a:endParaRPr lang="zh-CN" altLang="en-US"/>
          </a:p>
        </p:txBody>
      </p:sp>
    </p:spTree>
    <p:extLst>
      <p:ext uri="{BB962C8B-B14F-4D97-AF65-F5344CB8AC3E}">
        <p14:creationId xmlns:p14="http://schemas.microsoft.com/office/powerpoint/2010/main" val="23574673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28</a:t>
            </a:fld>
            <a:endParaRPr lang="zh-CN" altLang="en-US"/>
          </a:p>
        </p:txBody>
      </p:sp>
    </p:spTree>
    <p:extLst>
      <p:ext uri="{BB962C8B-B14F-4D97-AF65-F5344CB8AC3E}">
        <p14:creationId xmlns:p14="http://schemas.microsoft.com/office/powerpoint/2010/main" val="38214747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29</a:t>
            </a:fld>
            <a:endParaRPr lang="zh-CN" altLang="en-US"/>
          </a:p>
        </p:txBody>
      </p:sp>
    </p:spTree>
    <p:extLst>
      <p:ext uri="{BB962C8B-B14F-4D97-AF65-F5344CB8AC3E}">
        <p14:creationId xmlns:p14="http://schemas.microsoft.com/office/powerpoint/2010/main" val="27137409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30</a:t>
            </a:fld>
            <a:endParaRPr lang="en-GB"/>
          </a:p>
        </p:txBody>
      </p:sp>
    </p:spTree>
    <p:extLst>
      <p:ext uri="{BB962C8B-B14F-4D97-AF65-F5344CB8AC3E}">
        <p14:creationId xmlns:p14="http://schemas.microsoft.com/office/powerpoint/2010/main" val="3231095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12624163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31</a:t>
            </a:fld>
            <a:endParaRPr lang="zh-CN" altLang="en-US"/>
          </a:p>
        </p:txBody>
      </p:sp>
    </p:spTree>
    <p:extLst>
      <p:ext uri="{BB962C8B-B14F-4D97-AF65-F5344CB8AC3E}">
        <p14:creationId xmlns:p14="http://schemas.microsoft.com/office/powerpoint/2010/main" val="2847183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2759132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10985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2261013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3857598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1327999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5964561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52" y="0"/>
            <a:ext cx="12858045" cy="7232650"/>
          </a:xfrm>
          <a:prstGeom prst="rect">
            <a:avLst/>
          </a:prstGeom>
        </p:spPr>
      </p:pic>
    </p:spTree>
    <p:extLst>
      <p:ext uri="{BB962C8B-B14F-4D97-AF65-F5344CB8AC3E}">
        <p14:creationId xmlns:p14="http://schemas.microsoft.com/office/powerpoint/2010/main" val="26779189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175044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606749" y="1184281"/>
            <a:ext cx="9645253" cy="2517775"/>
          </a:xfrm>
          <a:prstGeom prst="rect">
            <a:avLst/>
          </a:prstGeom>
        </p:spPr>
        <p:txBody>
          <a:bodyPr anchor="b"/>
          <a:lstStyle>
            <a:lvl1pPr algn="ctr">
              <a:defRPr sz="6001"/>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606749" y="3798888"/>
            <a:ext cx="9645253" cy="1746250"/>
          </a:xfrm>
          <a:prstGeom prst="rect">
            <a:avLst/>
          </a:prstGeom>
        </p:spPr>
        <p:txBody>
          <a:bodyPr/>
          <a:lstStyle>
            <a:lvl1pPr marL="0" indent="0" algn="ctr">
              <a:buNone/>
              <a:defRPr sz="2400"/>
            </a:lvl1pPr>
            <a:lvl2pPr marL="457250" indent="0" algn="ctr">
              <a:buNone/>
              <a:defRPr sz="2000"/>
            </a:lvl2pPr>
            <a:lvl3pPr marL="914498" indent="0" algn="ctr">
              <a:buNone/>
              <a:defRPr sz="1800"/>
            </a:lvl3pPr>
            <a:lvl4pPr marL="1371748" indent="0" algn="ctr">
              <a:buNone/>
              <a:defRPr sz="1600"/>
            </a:lvl4pPr>
            <a:lvl5pPr marL="1828998" indent="0" algn="ctr">
              <a:buNone/>
              <a:defRPr sz="1600"/>
            </a:lvl5pPr>
            <a:lvl6pPr marL="2286248" indent="0" algn="ctr">
              <a:buNone/>
              <a:defRPr sz="1600"/>
            </a:lvl6pPr>
            <a:lvl7pPr marL="2743497" indent="0" algn="ctr">
              <a:buNone/>
              <a:defRPr sz="1600"/>
            </a:lvl7pPr>
            <a:lvl8pPr marL="3200747" indent="0" algn="ctr">
              <a:buNone/>
              <a:defRPr sz="1600"/>
            </a:lvl8pPr>
            <a:lvl9pPr marL="3657997"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84351" y="6704019"/>
            <a:ext cx="2892783" cy="384175"/>
          </a:xfrm>
          <a:prstGeom prst="rect">
            <a:avLst/>
          </a:prstGeom>
        </p:spPr>
        <p:txBody>
          <a:bodyPr/>
          <a:lstStyle/>
          <a:p>
            <a:fld id="{3BED4874-415F-4462-8CBD-90FA9588F106}" type="datetimeFigureOut">
              <a:rPr lang="zh-CN" altLang="en-US" smtClean="0"/>
              <a:t>2018-04-19</a:t>
            </a:fld>
            <a:endParaRPr lang="zh-CN" altLang="en-US"/>
          </a:p>
        </p:txBody>
      </p:sp>
      <p:sp>
        <p:nvSpPr>
          <p:cNvPr id="5" name="页脚占位符 4"/>
          <p:cNvSpPr>
            <a:spLocks noGrp="1"/>
          </p:cNvSpPr>
          <p:nvPr>
            <p:ph type="ftr" sz="quarter" idx="11"/>
          </p:nvPr>
        </p:nvSpPr>
        <p:spPr>
          <a:xfrm>
            <a:off x="4259789" y="6704019"/>
            <a:ext cx="4339173" cy="38417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9081624" y="6704019"/>
            <a:ext cx="2892783" cy="384175"/>
          </a:xfrm>
          <a:prstGeom prst="rect">
            <a:avLst/>
          </a:prstGeom>
        </p:spPr>
        <p:txBody>
          <a:bodyPr/>
          <a:lstStyle/>
          <a:p>
            <a:fld id="{8C92ADDF-ABC6-4EEC-846D-A1AE2D410679}" type="slidenum">
              <a:rPr lang="zh-CN" altLang="en-US" smtClean="0"/>
              <a:t>‹#›</a:t>
            </a:fld>
            <a:endParaRPr lang="zh-CN" altLang="en-US"/>
          </a:p>
        </p:txBody>
      </p:sp>
    </p:spTree>
    <p:extLst>
      <p:ext uri="{BB962C8B-B14F-4D97-AF65-F5344CB8AC3E}">
        <p14:creationId xmlns:p14="http://schemas.microsoft.com/office/powerpoint/2010/main" val="20493496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t>2018-04-19</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t>‹#›</a:t>
            </a:fld>
            <a:endParaRPr lang="zh-CN" altLang="en-US"/>
          </a:p>
        </p:txBody>
      </p:sp>
    </p:spTree>
    <p:extLst>
      <p:ext uri="{BB962C8B-B14F-4D97-AF65-F5344CB8AC3E}">
        <p14:creationId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47" r:id="rId1"/>
    <p:sldLayoutId id="2147483951" r:id="rId2"/>
    <p:sldLayoutId id="2147483952"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矩形 331"/>
          <p:cNvSpPr/>
          <p:nvPr/>
        </p:nvSpPr>
        <p:spPr>
          <a:xfrm>
            <a:off x="0" y="0"/>
            <a:ext cx="12858750" cy="7243762"/>
          </a:xfrm>
          <a:prstGeom prst="rect">
            <a:avLst/>
          </a:prstGeom>
          <a:blipFill dpi="0" rotWithShape="1">
            <a:blip r:embed="rId3"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3" name="直接连接符 102"/>
          <p:cNvCxnSpPr/>
          <p:nvPr/>
        </p:nvCxnSpPr>
        <p:spPr>
          <a:xfrm flipV="1">
            <a:off x="3948766" y="4604841"/>
            <a:ext cx="4961218" cy="8799"/>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4" name="TextBox 10"/>
          <p:cNvSpPr txBox="1"/>
          <p:nvPr/>
        </p:nvSpPr>
        <p:spPr>
          <a:xfrm>
            <a:off x="4282632" y="3303936"/>
            <a:ext cx="4293483" cy="900246"/>
          </a:xfrm>
          <a:prstGeom prst="rect">
            <a:avLst/>
          </a:prstGeom>
          <a:noFill/>
        </p:spPr>
        <p:txBody>
          <a:bodyPr wrap="none" lIns="68580" tIns="34290" rIns="68580" bIns="34290">
            <a:spAutoFit/>
          </a:bodyPr>
          <a:lstStyle/>
          <a:p>
            <a:pPr algn="ctr">
              <a:buNone/>
            </a:pPr>
            <a:r>
              <a:rPr lang="zh-CN" altLang="en-US" sz="5400" dirty="0" smtClean="0">
                <a:solidFill>
                  <a:srgbClr val="0FCE9A"/>
                </a:solidFill>
                <a:effectLst>
                  <a:outerShdw blurRad="38100" dist="38100" dir="2700000" algn="tl">
                    <a:srgbClr val="000000">
                      <a:alpha val="43137"/>
                    </a:srgbClr>
                  </a:outerShdw>
                </a:effectLst>
                <a:latin typeface="方正正中黑简体" panose="02000000000000000000" pitchFamily="2" charset="-122"/>
                <a:ea typeface="方正正中黑简体" panose="02000000000000000000" pitchFamily="2" charset="-122"/>
                <a:cs typeface="Arial" panose="020B0604020202020204" pitchFamily="34" charset="0"/>
              </a:rPr>
              <a:t>性能优化专题</a:t>
            </a:r>
            <a:endParaRPr lang="zh-CN" altLang="en-US" sz="5400" dirty="0">
              <a:solidFill>
                <a:srgbClr val="0FCE9A"/>
              </a:solidFill>
              <a:effectLst>
                <a:outerShdw blurRad="38100" dist="38100" dir="2700000" algn="tl">
                  <a:srgbClr val="000000">
                    <a:alpha val="43137"/>
                  </a:srgbClr>
                </a:outerShdw>
              </a:effectLst>
              <a:latin typeface="方正正中黑简体" panose="02000000000000000000" pitchFamily="2" charset="-122"/>
              <a:ea typeface="方正正中黑简体" panose="02000000000000000000" pitchFamily="2" charset="-122"/>
              <a:cs typeface="Arial" panose="020B0604020202020204" pitchFamily="34" charset="0"/>
            </a:endParaRPr>
          </a:p>
        </p:txBody>
      </p:sp>
      <p:sp>
        <p:nvSpPr>
          <p:cNvPr id="112" name="矩形 111"/>
          <p:cNvSpPr/>
          <p:nvPr/>
        </p:nvSpPr>
        <p:spPr>
          <a:xfrm>
            <a:off x="4741363" y="4247411"/>
            <a:ext cx="3376025" cy="377026"/>
          </a:xfrm>
          <a:prstGeom prst="rect">
            <a:avLst/>
          </a:prstGeom>
        </p:spPr>
        <p:txBody>
          <a:bodyPr wrap="square" lIns="68580" tIns="34290" rIns="68580" bIns="34290">
            <a:spAutoFit/>
          </a:bodyPr>
          <a:lstStyle/>
          <a:p>
            <a:pPr algn="just"/>
            <a:r>
              <a:rPr lang="en-US" altLang="zh-CN" sz="2000" dirty="0" smtClean="0">
                <a:solidFill>
                  <a:schemeClr val="accent2"/>
                </a:solidFill>
                <a:latin typeface="Arial" panose="020B0604020202020204" pitchFamily="34" charset="0"/>
                <a:ea typeface="+mj-ea"/>
                <a:cs typeface="Arial" panose="020B0604020202020204" pitchFamily="34" charset="0"/>
              </a:rPr>
              <a:t>SQL</a:t>
            </a:r>
            <a:r>
              <a:rPr lang="zh-CN" altLang="en-US" sz="2000" dirty="0" smtClean="0">
                <a:solidFill>
                  <a:schemeClr val="accent2"/>
                </a:solidFill>
                <a:latin typeface="Arial" panose="020B0604020202020204" pitchFamily="34" charset="0"/>
                <a:ea typeface="+mj-ea"/>
                <a:cs typeface="Arial" panose="020B0604020202020204" pitchFamily="34" charset="0"/>
              </a:rPr>
              <a:t>优化</a:t>
            </a:r>
            <a:endParaRPr lang="en-US" altLang="zh-CN" sz="2000" dirty="0">
              <a:solidFill>
                <a:schemeClr val="accent2"/>
              </a:solidFill>
              <a:latin typeface="Arial" panose="020B0604020202020204" pitchFamily="34" charset="0"/>
              <a:ea typeface="+mj-ea"/>
              <a:cs typeface="Arial" panose="020B0604020202020204" pitchFamily="34" charset="0"/>
            </a:endParaRPr>
          </a:p>
        </p:txBody>
      </p:sp>
      <p:grpSp>
        <p:nvGrpSpPr>
          <p:cNvPr id="113" name="组合 112"/>
          <p:cNvGrpSpPr/>
          <p:nvPr/>
        </p:nvGrpSpPr>
        <p:grpSpPr>
          <a:xfrm>
            <a:off x="4374863" y="5081084"/>
            <a:ext cx="4109023" cy="307777"/>
            <a:chOff x="4711918" y="4416522"/>
            <a:chExt cx="4109023" cy="307777"/>
          </a:xfrm>
        </p:grpSpPr>
        <p:sp>
          <p:nvSpPr>
            <p:cNvPr id="114" name="矩形 259"/>
            <p:cNvSpPr>
              <a:spLocks noChangeArrowheads="1"/>
            </p:cNvSpPr>
            <p:nvPr/>
          </p:nvSpPr>
          <p:spPr bwMode="auto">
            <a:xfrm>
              <a:off x="4711918" y="4416522"/>
              <a:ext cx="34226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1400" b="1" cap="all" dirty="0" smtClean="0">
                  <a:solidFill>
                    <a:schemeClr val="bg1">
                      <a:lumMod val="50000"/>
                    </a:schemeClr>
                  </a:solidFill>
                  <a:latin typeface="Arial" panose="020B0604020202020204" pitchFamily="34" charset="0"/>
                  <a:cs typeface="Arial" panose="020B0604020202020204" pitchFamily="34" charset="0"/>
                </a:rPr>
                <a:t>主讲人：</a:t>
              </a:r>
              <a:r>
                <a:rPr lang="en-US" altLang="zh-CN" sz="1400" b="1" cap="all" dirty="0" smtClean="0">
                  <a:solidFill>
                    <a:schemeClr val="bg1">
                      <a:lumMod val="50000"/>
                    </a:schemeClr>
                  </a:solidFill>
                  <a:latin typeface="Arial" panose="020B0604020202020204" pitchFamily="34" charset="0"/>
                  <a:cs typeface="Arial" panose="020B0604020202020204" pitchFamily="34" charset="0"/>
                </a:rPr>
                <a:t>Robert: 2831742582</a:t>
              </a:r>
              <a:endParaRPr lang="zh-CN" altLang="en-US" sz="1400" cap="all" dirty="0">
                <a:solidFill>
                  <a:schemeClr val="bg1">
                    <a:lumMod val="50000"/>
                  </a:schemeClr>
                </a:solidFill>
                <a:latin typeface="Arial" panose="020B0604020202020204" pitchFamily="34" charset="0"/>
                <a:cs typeface="Arial" panose="020B0604020202020204" pitchFamily="34" charset="0"/>
              </a:endParaRPr>
            </a:p>
          </p:txBody>
        </p:sp>
        <p:sp>
          <p:nvSpPr>
            <p:cNvPr id="115" name="矩形 259"/>
            <p:cNvSpPr>
              <a:spLocks noChangeArrowheads="1"/>
            </p:cNvSpPr>
            <p:nvPr/>
          </p:nvSpPr>
          <p:spPr bwMode="auto">
            <a:xfrm>
              <a:off x="6560685" y="4461789"/>
              <a:ext cx="226025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endParaRPr lang="zh-CN" altLang="en-US" sz="800" cap="all" dirty="0">
                <a:solidFill>
                  <a:schemeClr val="bg1">
                    <a:lumMod val="50000"/>
                  </a:schemeClr>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03962381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1" nodeType="afterEffect">
                                      <p:stCondLst>
                                        <p:cond delay="0"/>
                                      </p:stCondLst>
                                      <p:childTnLst>
                                        <p:set>
                                          <p:cBhvr>
                                            <p:cTn id="6" dur="1" fill="hold">
                                              <p:stCondLst>
                                                <p:cond delay="0"/>
                                              </p:stCondLst>
                                            </p:cTn>
                                            <p:tgtEl>
                                              <p:spTgt spid="332"/>
                                            </p:tgtEl>
                                            <p:attrNameLst>
                                              <p:attrName>style.visibility</p:attrName>
                                            </p:attrNameLst>
                                          </p:cBhvr>
                                          <p:to>
                                            <p:strVal val="visible"/>
                                          </p:to>
                                        </p:set>
                                        <p:anim calcmode="lin" valueType="num">
                                          <p:cBhvr>
                                            <p:cTn id="7" dur="500" fill="hold"/>
                                            <p:tgtEl>
                                              <p:spTgt spid="332"/>
                                            </p:tgtEl>
                                            <p:attrNameLst>
                                              <p:attrName>ppt_w</p:attrName>
                                            </p:attrNameLst>
                                          </p:cBhvr>
                                          <p:tavLst>
                                            <p:tav tm="0">
                                              <p:val>
                                                <p:strVal val="4/3*#ppt_w"/>
                                              </p:val>
                                            </p:tav>
                                            <p:tav tm="100000">
                                              <p:val>
                                                <p:strVal val="#ppt_w"/>
                                              </p:val>
                                            </p:tav>
                                          </p:tavLst>
                                        </p:anim>
                                        <p:anim calcmode="lin" valueType="num">
                                          <p:cBhvr>
                                            <p:cTn id="8" dur="500" fill="hold"/>
                                            <p:tgtEl>
                                              <p:spTgt spid="33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14:presetBounceEnd="21250">
                                      <p:stCondLst>
                                        <p:cond delay="0"/>
                                      </p:stCondLst>
                                      <p:iterate type="lt">
                                        <p:tmPct val="10000"/>
                                      </p:iterate>
                                      <p:childTnLst>
                                        <p:set>
                                          <p:cBhvr>
                                            <p:cTn id="12" dur="1" fill="hold">
                                              <p:stCondLst>
                                                <p:cond delay="0"/>
                                              </p:stCondLst>
                                            </p:cTn>
                                            <p:tgtEl>
                                              <p:spTgt spid="104"/>
                                            </p:tgtEl>
                                            <p:attrNameLst>
                                              <p:attrName>style.visibility</p:attrName>
                                            </p:attrNameLst>
                                          </p:cBhvr>
                                          <p:to>
                                            <p:strVal val="visible"/>
                                          </p:to>
                                        </p:set>
                                        <p:anim calcmode="lin" valueType="num" p14:bounceEnd="21250">
                                          <p:cBhvr additive="base">
                                            <p:cTn id="13" dur="800" fill="hold"/>
                                            <p:tgtEl>
                                              <p:spTgt spid="104"/>
                                            </p:tgtEl>
                                            <p:attrNameLst>
                                              <p:attrName>ppt_x</p:attrName>
                                            </p:attrNameLst>
                                          </p:cBhvr>
                                          <p:tavLst>
                                            <p:tav tm="0">
                                              <p:val>
                                                <p:strVal val="1+#ppt_w/2"/>
                                              </p:val>
                                            </p:tav>
                                            <p:tav tm="100000">
                                              <p:val>
                                                <p:strVal val="#ppt_x"/>
                                              </p:val>
                                            </p:tav>
                                          </p:tavLst>
                                        </p:anim>
                                        <p:anim calcmode="lin" valueType="num" p14:bounceEnd="21250">
                                          <p:cBhvr additive="base">
                                            <p:cTn id="14" dur="800" fill="hold"/>
                                            <p:tgtEl>
                                              <p:spTgt spid="10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14:presetBounceEnd="20000">
                                      <p:stCondLst>
                                        <p:cond delay="0"/>
                                      </p:stCondLst>
                                      <p:iterate type="lt">
                                        <p:tmPct val="10000"/>
                                      </p:iterate>
                                      <p:childTnLst>
                                        <p:set>
                                          <p:cBhvr>
                                            <p:cTn id="18" dur="1" fill="hold">
                                              <p:stCondLst>
                                                <p:cond delay="0"/>
                                              </p:stCondLst>
                                            </p:cTn>
                                            <p:tgtEl>
                                              <p:spTgt spid="112"/>
                                            </p:tgtEl>
                                            <p:attrNameLst>
                                              <p:attrName>style.visibility</p:attrName>
                                            </p:attrNameLst>
                                          </p:cBhvr>
                                          <p:to>
                                            <p:strVal val="visible"/>
                                          </p:to>
                                        </p:set>
                                        <p:anim calcmode="lin" valueType="num" p14:bounceEnd="20000">
                                          <p:cBhvr additive="base">
                                            <p:cTn id="19" dur="500" fill="hold"/>
                                            <p:tgtEl>
                                              <p:spTgt spid="112"/>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1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03"/>
                                            </p:tgtEl>
                                            <p:attrNameLst>
                                              <p:attrName>style.visibility</p:attrName>
                                            </p:attrNameLst>
                                          </p:cBhvr>
                                          <p:to>
                                            <p:strVal val="visible"/>
                                          </p:to>
                                        </p:set>
                                        <p:animEffect transition="in" filter="wipe(down)">
                                          <p:cBhvr>
                                            <p:cTn id="25" dur="500"/>
                                            <p:tgtEl>
                                              <p:spTgt spid="103"/>
                                            </p:tgtEl>
                                          </p:cBhvr>
                                        </p:animEffect>
                                      </p:childTnLst>
                                    </p:cTn>
                                  </p:par>
                                </p:childTnLst>
                              </p:cTn>
                            </p:par>
                            <p:par>
                              <p:cTn id="26" fill="hold">
                                <p:stCondLst>
                                  <p:cond delay="500"/>
                                </p:stCondLst>
                                <p:childTnLst>
                                  <p:par>
                                    <p:cTn id="27" presetID="53" presetClass="entr" presetSubtype="16" fill="hold" nodeType="afterEffect">
                                      <p:stCondLst>
                                        <p:cond delay="0"/>
                                      </p:stCondLst>
                                      <p:childTnLst>
                                        <p:set>
                                          <p:cBhvr>
                                            <p:cTn id="28" dur="1" fill="hold">
                                              <p:stCondLst>
                                                <p:cond delay="0"/>
                                              </p:stCondLst>
                                            </p:cTn>
                                            <p:tgtEl>
                                              <p:spTgt spid="113"/>
                                            </p:tgtEl>
                                            <p:attrNameLst>
                                              <p:attrName>style.visibility</p:attrName>
                                            </p:attrNameLst>
                                          </p:cBhvr>
                                          <p:to>
                                            <p:strVal val="visible"/>
                                          </p:to>
                                        </p:set>
                                        <p:anim calcmode="lin" valueType="num">
                                          <p:cBhvr>
                                            <p:cTn id="29" dur="500" fill="hold"/>
                                            <p:tgtEl>
                                              <p:spTgt spid="113"/>
                                            </p:tgtEl>
                                            <p:attrNameLst>
                                              <p:attrName>ppt_w</p:attrName>
                                            </p:attrNameLst>
                                          </p:cBhvr>
                                          <p:tavLst>
                                            <p:tav tm="0">
                                              <p:val>
                                                <p:fltVal val="0"/>
                                              </p:val>
                                            </p:tav>
                                            <p:tav tm="100000">
                                              <p:val>
                                                <p:strVal val="#ppt_w"/>
                                              </p:val>
                                            </p:tav>
                                          </p:tavLst>
                                        </p:anim>
                                        <p:anim calcmode="lin" valueType="num">
                                          <p:cBhvr>
                                            <p:cTn id="30" dur="500" fill="hold"/>
                                            <p:tgtEl>
                                              <p:spTgt spid="113"/>
                                            </p:tgtEl>
                                            <p:attrNameLst>
                                              <p:attrName>ppt_h</p:attrName>
                                            </p:attrNameLst>
                                          </p:cBhvr>
                                          <p:tavLst>
                                            <p:tav tm="0">
                                              <p:val>
                                                <p:fltVal val="0"/>
                                              </p:val>
                                            </p:tav>
                                            <p:tav tm="100000">
                                              <p:val>
                                                <p:strVal val="#ppt_h"/>
                                              </p:val>
                                            </p:tav>
                                          </p:tavLst>
                                        </p:anim>
                                        <p:animEffect transition="in" filter="fade">
                                          <p:cBhvr>
                                            <p:cTn id="31"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 grpId="1" animBg="1"/>
          <p:bldP spid="104" grpId="0"/>
          <p:bldP spid="11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1" nodeType="afterEffect">
                                      <p:stCondLst>
                                        <p:cond delay="0"/>
                                      </p:stCondLst>
                                      <p:childTnLst>
                                        <p:set>
                                          <p:cBhvr>
                                            <p:cTn id="6" dur="1" fill="hold">
                                              <p:stCondLst>
                                                <p:cond delay="0"/>
                                              </p:stCondLst>
                                            </p:cTn>
                                            <p:tgtEl>
                                              <p:spTgt spid="332"/>
                                            </p:tgtEl>
                                            <p:attrNameLst>
                                              <p:attrName>style.visibility</p:attrName>
                                            </p:attrNameLst>
                                          </p:cBhvr>
                                          <p:to>
                                            <p:strVal val="visible"/>
                                          </p:to>
                                        </p:set>
                                        <p:anim calcmode="lin" valueType="num">
                                          <p:cBhvr>
                                            <p:cTn id="7" dur="500" fill="hold"/>
                                            <p:tgtEl>
                                              <p:spTgt spid="332"/>
                                            </p:tgtEl>
                                            <p:attrNameLst>
                                              <p:attrName>ppt_w</p:attrName>
                                            </p:attrNameLst>
                                          </p:cBhvr>
                                          <p:tavLst>
                                            <p:tav tm="0">
                                              <p:val>
                                                <p:strVal val="4/3*#ppt_w"/>
                                              </p:val>
                                            </p:tav>
                                            <p:tav tm="100000">
                                              <p:val>
                                                <p:strVal val="#ppt_w"/>
                                              </p:val>
                                            </p:tav>
                                          </p:tavLst>
                                        </p:anim>
                                        <p:anim calcmode="lin" valueType="num">
                                          <p:cBhvr>
                                            <p:cTn id="8" dur="500" fill="hold"/>
                                            <p:tgtEl>
                                              <p:spTgt spid="33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iterate type="lt">
                                        <p:tmPct val="10000"/>
                                      </p:iterate>
                                      <p:childTnLst>
                                        <p:set>
                                          <p:cBhvr>
                                            <p:cTn id="12" dur="1" fill="hold">
                                              <p:stCondLst>
                                                <p:cond delay="0"/>
                                              </p:stCondLst>
                                            </p:cTn>
                                            <p:tgtEl>
                                              <p:spTgt spid="104"/>
                                            </p:tgtEl>
                                            <p:attrNameLst>
                                              <p:attrName>style.visibility</p:attrName>
                                            </p:attrNameLst>
                                          </p:cBhvr>
                                          <p:to>
                                            <p:strVal val="visible"/>
                                          </p:to>
                                        </p:set>
                                        <p:anim calcmode="lin" valueType="num">
                                          <p:cBhvr additive="base">
                                            <p:cTn id="13" dur="800" fill="hold"/>
                                            <p:tgtEl>
                                              <p:spTgt spid="104"/>
                                            </p:tgtEl>
                                            <p:attrNameLst>
                                              <p:attrName>ppt_x</p:attrName>
                                            </p:attrNameLst>
                                          </p:cBhvr>
                                          <p:tavLst>
                                            <p:tav tm="0">
                                              <p:val>
                                                <p:strVal val="1+#ppt_w/2"/>
                                              </p:val>
                                            </p:tav>
                                            <p:tav tm="100000">
                                              <p:val>
                                                <p:strVal val="#ppt_x"/>
                                              </p:val>
                                            </p:tav>
                                          </p:tavLst>
                                        </p:anim>
                                        <p:anim calcmode="lin" valueType="num">
                                          <p:cBhvr additive="base">
                                            <p:cTn id="14" dur="800" fill="hold"/>
                                            <p:tgtEl>
                                              <p:spTgt spid="10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iterate type="lt">
                                        <p:tmPct val="10000"/>
                                      </p:iterate>
                                      <p:childTnLst>
                                        <p:set>
                                          <p:cBhvr>
                                            <p:cTn id="18" dur="1" fill="hold">
                                              <p:stCondLst>
                                                <p:cond delay="0"/>
                                              </p:stCondLst>
                                            </p:cTn>
                                            <p:tgtEl>
                                              <p:spTgt spid="112"/>
                                            </p:tgtEl>
                                            <p:attrNameLst>
                                              <p:attrName>style.visibility</p:attrName>
                                            </p:attrNameLst>
                                          </p:cBhvr>
                                          <p:to>
                                            <p:strVal val="visible"/>
                                          </p:to>
                                        </p:set>
                                        <p:anim calcmode="lin" valueType="num">
                                          <p:cBhvr additive="base">
                                            <p:cTn id="19" dur="500" fill="hold"/>
                                            <p:tgtEl>
                                              <p:spTgt spid="112"/>
                                            </p:tgtEl>
                                            <p:attrNameLst>
                                              <p:attrName>ppt_x</p:attrName>
                                            </p:attrNameLst>
                                          </p:cBhvr>
                                          <p:tavLst>
                                            <p:tav tm="0">
                                              <p:val>
                                                <p:strVal val="1+#ppt_w/2"/>
                                              </p:val>
                                            </p:tav>
                                            <p:tav tm="100000">
                                              <p:val>
                                                <p:strVal val="#ppt_x"/>
                                              </p:val>
                                            </p:tav>
                                          </p:tavLst>
                                        </p:anim>
                                        <p:anim calcmode="lin" valueType="num">
                                          <p:cBhvr additive="base">
                                            <p:cTn id="20" dur="500" fill="hold"/>
                                            <p:tgtEl>
                                              <p:spTgt spid="11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03"/>
                                            </p:tgtEl>
                                            <p:attrNameLst>
                                              <p:attrName>style.visibility</p:attrName>
                                            </p:attrNameLst>
                                          </p:cBhvr>
                                          <p:to>
                                            <p:strVal val="visible"/>
                                          </p:to>
                                        </p:set>
                                        <p:animEffect transition="in" filter="wipe(down)">
                                          <p:cBhvr>
                                            <p:cTn id="25" dur="500"/>
                                            <p:tgtEl>
                                              <p:spTgt spid="103"/>
                                            </p:tgtEl>
                                          </p:cBhvr>
                                        </p:animEffect>
                                      </p:childTnLst>
                                    </p:cTn>
                                  </p:par>
                                </p:childTnLst>
                              </p:cTn>
                            </p:par>
                            <p:par>
                              <p:cTn id="26" fill="hold">
                                <p:stCondLst>
                                  <p:cond delay="500"/>
                                </p:stCondLst>
                                <p:childTnLst>
                                  <p:par>
                                    <p:cTn id="27" presetID="53" presetClass="entr" presetSubtype="16" fill="hold" nodeType="afterEffect">
                                      <p:stCondLst>
                                        <p:cond delay="0"/>
                                      </p:stCondLst>
                                      <p:childTnLst>
                                        <p:set>
                                          <p:cBhvr>
                                            <p:cTn id="28" dur="1" fill="hold">
                                              <p:stCondLst>
                                                <p:cond delay="0"/>
                                              </p:stCondLst>
                                            </p:cTn>
                                            <p:tgtEl>
                                              <p:spTgt spid="113"/>
                                            </p:tgtEl>
                                            <p:attrNameLst>
                                              <p:attrName>style.visibility</p:attrName>
                                            </p:attrNameLst>
                                          </p:cBhvr>
                                          <p:to>
                                            <p:strVal val="visible"/>
                                          </p:to>
                                        </p:set>
                                        <p:anim calcmode="lin" valueType="num">
                                          <p:cBhvr>
                                            <p:cTn id="29" dur="500" fill="hold"/>
                                            <p:tgtEl>
                                              <p:spTgt spid="113"/>
                                            </p:tgtEl>
                                            <p:attrNameLst>
                                              <p:attrName>ppt_w</p:attrName>
                                            </p:attrNameLst>
                                          </p:cBhvr>
                                          <p:tavLst>
                                            <p:tav tm="0">
                                              <p:val>
                                                <p:fltVal val="0"/>
                                              </p:val>
                                            </p:tav>
                                            <p:tav tm="100000">
                                              <p:val>
                                                <p:strVal val="#ppt_w"/>
                                              </p:val>
                                            </p:tav>
                                          </p:tavLst>
                                        </p:anim>
                                        <p:anim calcmode="lin" valueType="num">
                                          <p:cBhvr>
                                            <p:cTn id="30" dur="500" fill="hold"/>
                                            <p:tgtEl>
                                              <p:spTgt spid="113"/>
                                            </p:tgtEl>
                                            <p:attrNameLst>
                                              <p:attrName>ppt_h</p:attrName>
                                            </p:attrNameLst>
                                          </p:cBhvr>
                                          <p:tavLst>
                                            <p:tav tm="0">
                                              <p:val>
                                                <p:fltVal val="0"/>
                                              </p:val>
                                            </p:tav>
                                            <p:tav tm="100000">
                                              <p:val>
                                                <p:strVal val="#ppt_h"/>
                                              </p:val>
                                            </p:tav>
                                          </p:tavLst>
                                        </p:anim>
                                        <p:animEffect transition="in" filter="fade">
                                          <p:cBhvr>
                                            <p:cTn id="31"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 grpId="1" animBg="1"/>
          <p:bldP spid="104" grpId="0"/>
          <p:bldP spid="112"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任意多边形 71"/>
          <p:cNvSpPr/>
          <p:nvPr/>
        </p:nvSpPr>
        <p:spPr>
          <a:xfrm rot="16200000">
            <a:off x="1592646" y="-1093803"/>
            <a:ext cx="479931" cy="2926080"/>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 name="connsiteX0" fmla="*/ 21025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21025 w 3252551"/>
              <a:gd name="connsiteY10" fmla="*/ 0 h 6202391"/>
              <a:gd name="connsiteX0" fmla="*/ 0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0 h 6202391"/>
              <a:gd name="connsiteX1" fmla="*/ 3231524 w 3252551"/>
              <a:gd name="connsiteY1" fmla="*/ 22548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15040398 h 21242789"/>
              <a:gd name="connsiteX1" fmla="*/ 3231518 w 3252551"/>
              <a:gd name="connsiteY1" fmla="*/ 3 h 21242789"/>
              <a:gd name="connsiteX2" fmla="*/ 3252551 w 3252551"/>
              <a:gd name="connsiteY2" fmla="*/ 19708249 h 21242789"/>
              <a:gd name="connsiteX3" fmla="*/ 3244497 w 3252551"/>
              <a:gd name="connsiteY3" fmla="*/ 19708249 h 21242789"/>
              <a:gd name="connsiteX4" fmla="*/ 3240653 w 3252551"/>
              <a:gd name="connsiteY4" fmla="*/ 19784367 h 21242789"/>
              <a:gd name="connsiteX5" fmla="*/ 1624520 w 3252551"/>
              <a:gd name="connsiteY5" fmla="*/ 21242789 h 21242789"/>
              <a:gd name="connsiteX6" fmla="*/ 8387 w 3252551"/>
              <a:gd name="connsiteY6" fmla="*/ 19784367 h 21242789"/>
              <a:gd name="connsiteX7" fmla="*/ 4544 w 3252551"/>
              <a:gd name="connsiteY7" fmla="*/ 19708249 h 21242789"/>
              <a:gd name="connsiteX8" fmla="*/ 0 w 3252551"/>
              <a:gd name="connsiteY8" fmla="*/ 19708249 h 21242789"/>
              <a:gd name="connsiteX9" fmla="*/ 0 w 3252551"/>
              <a:gd name="connsiteY9" fmla="*/ 19618269 h 21242789"/>
              <a:gd name="connsiteX10" fmla="*/ 0 w 3252551"/>
              <a:gd name="connsiteY10" fmla="*/ 15040398 h 21242789"/>
              <a:gd name="connsiteX0" fmla="*/ 0 w 3252551"/>
              <a:gd name="connsiteY0" fmla="*/ 0 h 21265340"/>
              <a:gd name="connsiteX1" fmla="*/ 3231518 w 3252551"/>
              <a:gd name="connsiteY1" fmla="*/ 22554 h 21265340"/>
              <a:gd name="connsiteX2" fmla="*/ 3252551 w 3252551"/>
              <a:gd name="connsiteY2" fmla="*/ 19730800 h 21265340"/>
              <a:gd name="connsiteX3" fmla="*/ 3244497 w 3252551"/>
              <a:gd name="connsiteY3" fmla="*/ 19730800 h 21265340"/>
              <a:gd name="connsiteX4" fmla="*/ 3240653 w 3252551"/>
              <a:gd name="connsiteY4" fmla="*/ 19806918 h 21265340"/>
              <a:gd name="connsiteX5" fmla="*/ 1624520 w 3252551"/>
              <a:gd name="connsiteY5" fmla="*/ 21265340 h 21265340"/>
              <a:gd name="connsiteX6" fmla="*/ 8387 w 3252551"/>
              <a:gd name="connsiteY6" fmla="*/ 19806918 h 21265340"/>
              <a:gd name="connsiteX7" fmla="*/ 4544 w 3252551"/>
              <a:gd name="connsiteY7" fmla="*/ 19730800 h 21265340"/>
              <a:gd name="connsiteX8" fmla="*/ 0 w 3252551"/>
              <a:gd name="connsiteY8" fmla="*/ 19730800 h 21265340"/>
              <a:gd name="connsiteX9" fmla="*/ 0 w 3252551"/>
              <a:gd name="connsiteY9" fmla="*/ 19640820 h 21265340"/>
              <a:gd name="connsiteX10" fmla="*/ 0 w 3252551"/>
              <a:gd name="connsiteY10" fmla="*/ 0 h 2126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3" name="矩形 72"/>
          <p:cNvSpPr/>
          <p:nvPr/>
        </p:nvSpPr>
        <p:spPr bwMode="auto">
          <a:xfrm>
            <a:off x="189992" y="129272"/>
            <a:ext cx="143256" cy="479932"/>
          </a:xfrm>
          <a:prstGeom prst="rect">
            <a:avLst/>
          </a:prstGeom>
          <a:solidFill>
            <a:schemeClr val="bg1">
              <a:lumMod val="75000"/>
              <a:alpha val="8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74" name="文本框 28"/>
          <p:cNvSpPr>
            <a:spLocks noChangeArrowheads="1"/>
          </p:cNvSpPr>
          <p:nvPr/>
        </p:nvSpPr>
        <p:spPr bwMode="auto">
          <a:xfrm>
            <a:off x="497968" y="165848"/>
            <a:ext cx="2847975" cy="406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20000"/>
              </a:lnSpc>
            </a:pPr>
            <a:r>
              <a:rPr lang="zh-CN" altLang="en-US" sz="2000" dirty="0" smtClean="0">
                <a:solidFill>
                  <a:srgbClr val="006AB6"/>
                </a:solidFill>
                <a:latin typeface="Arial" panose="020B0604020202020204" pitchFamily="34" charset="0"/>
                <a:ea typeface="微软雅黑" panose="020B0503020204020204" pitchFamily="34" charset="-122"/>
                <a:sym typeface="Arial" panose="020B0604020202020204" pitchFamily="34" charset="0"/>
              </a:rPr>
              <a:t>复习一下索引</a:t>
            </a:r>
            <a:endParaRPr lang="en-US" altLang="zh-CN" sz="2000" dirty="0">
              <a:solidFill>
                <a:srgbClr val="006AB6"/>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内容占位符 2"/>
          <p:cNvSpPr txBox="1">
            <a:spLocks/>
          </p:cNvSpPr>
          <p:nvPr/>
        </p:nvSpPr>
        <p:spPr>
          <a:xfrm>
            <a:off x="2108895" y="1528093"/>
            <a:ext cx="8229600" cy="3929090"/>
          </a:xfrm>
          <a:prstGeom prst="rect">
            <a:avLst/>
          </a:prstGeom>
          <a:solidFill>
            <a:schemeClr val="accent1">
              <a:lumMod val="60000"/>
              <a:lumOff val="40000"/>
            </a:schemeClr>
          </a:soli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fontAlgn="auto">
              <a:spcAft>
                <a:spcPts val="0"/>
              </a:spcAft>
              <a:buSzPct val="84000"/>
              <a:buFont typeface="Arial" panose="020B0604020202020204" pitchFamily="34" charset="0"/>
              <a:buNone/>
            </a:pPr>
            <a:r>
              <a:rPr lang="en-US" altLang="zh-CN" sz="1800" dirty="0" smtClean="0"/>
              <a:t>1.频繁更新的字段不适合建立索引</a:t>
            </a:r>
          </a:p>
          <a:p>
            <a:pPr marL="457200" indent="-457200" fontAlgn="auto">
              <a:spcAft>
                <a:spcPts val="0"/>
              </a:spcAft>
              <a:buSzPct val="84000"/>
              <a:buFont typeface="Arial" panose="020B0604020202020204" pitchFamily="34" charset="0"/>
              <a:buNone/>
            </a:pPr>
            <a:endParaRPr lang="en-US" altLang="zh-CN" sz="1800" dirty="0" smtClean="0"/>
          </a:p>
          <a:p>
            <a:pPr marL="457200" indent="-457200" fontAlgn="auto">
              <a:spcAft>
                <a:spcPts val="0"/>
              </a:spcAft>
              <a:buSzPct val="84000"/>
              <a:buFont typeface="Arial" panose="020B0604020202020204" pitchFamily="34" charset="0"/>
              <a:buNone/>
            </a:pPr>
            <a:r>
              <a:rPr lang="en-US" altLang="zh-CN" sz="1800" dirty="0" smtClean="0"/>
              <a:t>2.where条件中用不到的字段不适合建立索引</a:t>
            </a:r>
          </a:p>
          <a:p>
            <a:pPr marL="457200" indent="-457200" fontAlgn="auto">
              <a:spcAft>
                <a:spcPts val="0"/>
              </a:spcAft>
              <a:buSzPct val="84000"/>
              <a:buFont typeface="Arial" panose="020B0604020202020204" pitchFamily="34" charset="0"/>
              <a:buNone/>
            </a:pPr>
            <a:endParaRPr lang="en-US" altLang="zh-CN" sz="1800" dirty="0" smtClean="0"/>
          </a:p>
          <a:p>
            <a:pPr marL="457200" indent="-457200" fontAlgn="auto">
              <a:spcAft>
                <a:spcPts val="0"/>
              </a:spcAft>
              <a:buSzPct val="84000"/>
              <a:buFont typeface="Arial" panose="020B0604020202020204" pitchFamily="34" charset="0"/>
              <a:buNone/>
            </a:pPr>
            <a:r>
              <a:rPr lang="en-US" altLang="zh-CN" sz="1800" dirty="0" smtClean="0"/>
              <a:t>3.表数据可以确定比较少的不需要建索引</a:t>
            </a:r>
          </a:p>
          <a:p>
            <a:pPr marL="457200" indent="-457200" fontAlgn="auto">
              <a:spcAft>
                <a:spcPts val="0"/>
              </a:spcAft>
              <a:buSzPct val="84000"/>
              <a:buFont typeface="Arial" panose="020B0604020202020204" pitchFamily="34" charset="0"/>
              <a:buNone/>
            </a:pPr>
            <a:endParaRPr lang="en-US" altLang="zh-CN" sz="1800" dirty="0" smtClean="0"/>
          </a:p>
          <a:p>
            <a:pPr marL="457200" indent="-457200" fontAlgn="auto">
              <a:spcAft>
                <a:spcPts val="0"/>
              </a:spcAft>
              <a:buSzPct val="84000"/>
              <a:buFont typeface="Arial" panose="020B0604020202020204" pitchFamily="34" charset="0"/>
              <a:buNone/>
            </a:pPr>
            <a:r>
              <a:rPr lang="en-US" altLang="zh-CN" sz="1800" dirty="0" smtClean="0"/>
              <a:t>4.数据重复且发布比较均匀的的字段不适合建索引（唯一性太差的字段不适合建立索引），</a:t>
            </a:r>
            <a:r>
              <a:rPr lang="en-US" altLang="zh-CN" sz="1800" dirty="0" err="1" smtClean="0"/>
              <a:t>例如性别，真假值</a:t>
            </a:r>
            <a:endParaRPr lang="en-US" altLang="zh-CN" sz="1800" dirty="0" smtClean="0"/>
          </a:p>
          <a:p>
            <a:pPr marL="457200" indent="-457200" fontAlgn="auto">
              <a:spcAft>
                <a:spcPts val="0"/>
              </a:spcAft>
              <a:buSzPct val="84000"/>
              <a:buFont typeface="Arial" panose="020B0604020202020204" pitchFamily="34" charset="0"/>
              <a:buNone/>
            </a:pPr>
            <a:endParaRPr lang="en-US" altLang="zh-CN" sz="1800" dirty="0" smtClean="0"/>
          </a:p>
          <a:p>
            <a:pPr marL="457200" indent="-457200" fontAlgn="auto">
              <a:spcAft>
                <a:spcPts val="0"/>
              </a:spcAft>
              <a:buSzPct val="84000"/>
              <a:buFont typeface="Arial" panose="020B0604020202020204" pitchFamily="34" charset="0"/>
              <a:buNone/>
            </a:pPr>
            <a:r>
              <a:rPr lang="en-US" altLang="zh-CN" sz="1800" dirty="0" smtClean="0"/>
              <a:t>5. </a:t>
            </a:r>
            <a:r>
              <a:rPr lang="en-US" altLang="zh-CN" sz="1800" dirty="0" err="1" smtClean="0"/>
              <a:t>参与列计算的列不适合建索引</a:t>
            </a:r>
            <a:endParaRPr lang="en-US" altLang="zh-CN" sz="1800" dirty="0" smtClean="0"/>
          </a:p>
        </p:txBody>
      </p:sp>
    </p:spTree>
    <p:extLst>
      <p:ext uri="{BB962C8B-B14F-4D97-AF65-F5344CB8AC3E}">
        <p14:creationId xmlns:p14="http://schemas.microsoft.com/office/powerpoint/2010/main" val="194328256"/>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514" y="-18702"/>
            <a:ext cx="12873264" cy="7260703"/>
          </a:xfrm>
          <a:prstGeom prst="rect">
            <a:avLst/>
          </a:prstGeom>
          <a:blipFill dpi="0" rotWithShape="1">
            <a:blip r:embed="rId3"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54" y="-18702"/>
            <a:ext cx="5852958" cy="7260703"/>
          </a:xfrm>
          <a:custGeom>
            <a:avLst/>
            <a:gdLst/>
            <a:ahLst/>
            <a:cxnLst/>
            <a:rect l="l" t="t" r="r" b="b"/>
            <a:pathLst>
              <a:path w="4958866" h="5163450">
                <a:moveTo>
                  <a:pt x="0" y="0"/>
                </a:moveTo>
                <a:lnTo>
                  <a:pt x="755577" y="0"/>
                </a:lnTo>
                <a:lnTo>
                  <a:pt x="899592" y="0"/>
                </a:lnTo>
                <a:lnTo>
                  <a:pt x="1508303" y="0"/>
                </a:lnTo>
                <a:lnTo>
                  <a:pt x="3955209" y="0"/>
                </a:lnTo>
                <a:lnTo>
                  <a:pt x="4206139" y="0"/>
                </a:lnTo>
                <a:cubicBezTo>
                  <a:pt x="4666577" y="617385"/>
                  <a:pt x="4958866" y="1544845"/>
                  <a:pt x="4958866" y="2581725"/>
                </a:cubicBezTo>
                <a:cubicBezTo>
                  <a:pt x="4958866" y="3614989"/>
                  <a:pt x="4668612" y="4539595"/>
                  <a:pt x="4210704" y="5156800"/>
                </a:cubicBezTo>
                <a:lnTo>
                  <a:pt x="3955209" y="5156800"/>
                </a:lnTo>
                <a:lnTo>
                  <a:pt x="3955209" y="5163450"/>
                </a:lnTo>
                <a:lnTo>
                  <a:pt x="755577" y="5163450"/>
                </a:lnTo>
                <a:lnTo>
                  <a:pt x="755577" y="5156800"/>
                </a:lnTo>
                <a:lnTo>
                  <a:pt x="0" y="515680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475725" y="3532772"/>
            <a:ext cx="554639" cy="344710"/>
          </a:xfrm>
          <a:prstGeom prst="rect">
            <a:avLst/>
          </a:prstGeom>
        </p:spPr>
        <p:txBody>
          <a:bodyPr wrap="none" lIns="0" tIns="0" rIns="0" bIns="0">
            <a:spAutoFit/>
          </a:bodyPr>
          <a:lstStyle/>
          <a:p>
            <a:pPr algn="ctr">
              <a:lnSpc>
                <a:spcPct val="120000"/>
              </a:lnSpc>
            </a:pPr>
            <a:r>
              <a:rPr lang="en-US" altLang="zh-CN" sz="2000" cap="all" dirty="0" smtClean="0">
                <a:solidFill>
                  <a:schemeClr val="bg1"/>
                </a:solidFill>
                <a:cs typeface="+mn-ea"/>
                <a:sym typeface="+mn-lt"/>
              </a:rPr>
              <a:t>Plan</a:t>
            </a:r>
            <a:endParaRPr lang="zh-CN" altLang="en-US" sz="2000" b="1" cap="all" dirty="0">
              <a:solidFill>
                <a:schemeClr val="bg1"/>
              </a:solidFill>
              <a:cs typeface="+mn-ea"/>
              <a:sym typeface="+mn-lt"/>
            </a:endParaRPr>
          </a:p>
        </p:txBody>
      </p:sp>
      <p:sp>
        <p:nvSpPr>
          <p:cNvPr id="8" name="TextBox 148"/>
          <p:cNvSpPr txBox="1"/>
          <p:nvPr/>
        </p:nvSpPr>
        <p:spPr>
          <a:xfrm>
            <a:off x="1437625" y="2896245"/>
            <a:ext cx="2630847" cy="499239"/>
          </a:xfrm>
          <a:prstGeom prst="rect">
            <a:avLst/>
          </a:prstGeom>
          <a:noFill/>
        </p:spPr>
        <p:txBody>
          <a:bodyPr wrap="square" rtlCol="0">
            <a:spAutoFit/>
          </a:bodyPr>
          <a:lstStyle/>
          <a:p>
            <a:pPr algn="ctr" latinLnBrk="1">
              <a:lnSpc>
                <a:spcPct val="120000"/>
              </a:lnSpc>
              <a:defRPr/>
            </a:pPr>
            <a:r>
              <a:rPr kumimoji="1" lang="zh-CN" altLang="en-US" sz="2400" dirty="0" smtClean="0">
                <a:solidFill>
                  <a:schemeClr val="bg1"/>
                </a:solidFill>
                <a:latin typeface="方正正中黑简体" panose="02000000000000000000" pitchFamily="2" charset="-122"/>
                <a:ea typeface="方正正中黑简体" panose="02000000000000000000" pitchFamily="2" charset="-122"/>
                <a:cs typeface="+mn-ea"/>
                <a:sym typeface="Arial" panose="020B0604020202020204" pitchFamily="34" charset="0"/>
              </a:rPr>
              <a:t>执行计划</a:t>
            </a:r>
            <a:endParaRPr kumimoji="1" lang="en-US" altLang="ko-KR" sz="2400" dirty="0">
              <a:solidFill>
                <a:schemeClr val="bg1"/>
              </a:solidFill>
              <a:latin typeface="方正正中黑简体" panose="02000000000000000000" pitchFamily="2" charset="-122"/>
              <a:ea typeface="方正正中黑简体" panose="02000000000000000000" pitchFamily="2" charset="-122"/>
              <a:cs typeface="+mn-ea"/>
              <a:sym typeface="Arial" panose="020B0604020202020204" pitchFamily="34" charset="0"/>
            </a:endParaRPr>
          </a:p>
        </p:txBody>
      </p:sp>
      <p:cxnSp>
        <p:nvCxnSpPr>
          <p:cNvPr id="5" name="直接连接符 4"/>
          <p:cNvCxnSpPr/>
          <p:nvPr/>
        </p:nvCxnSpPr>
        <p:spPr>
          <a:xfrm>
            <a:off x="1437625" y="3413310"/>
            <a:ext cx="263084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13"/>
          <p:cNvSpPr txBox="1"/>
          <p:nvPr/>
        </p:nvSpPr>
        <p:spPr>
          <a:xfrm>
            <a:off x="2292054" y="1873639"/>
            <a:ext cx="1269558" cy="1081963"/>
          </a:xfrm>
          <a:prstGeom prst="rect">
            <a:avLst/>
          </a:prstGeom>
          <a:noFill/>
        </p:spPr>
        <p:txBody>
          <a:bodyPr wrap="square" lIns="0" tIns="0" rIns="0" bIns="0" rtlCol="0">
            <a:spAutoFit/>
          </a:bodyPr>
          <a:lstStyle/>
          <a:p>
            <a:r>
              <a:rPr lang="en-US" altLang="zh-CN" sz="7031" b="1" dirty="0" smtClean="0">
                <a:solidFill>
                  <a:schemeClr val="bg1"/>
                </a:solidFill>
                <a:latin typeface="Arial" panose="020B0604020202020204" pitchFamily="34" charset="0"/>
                <a:ea typeface="+mj-ea"/>
                <a:cs typeface="Arial" panose="020B0604020202020204" pitchFamily="34" charset="0"/>
              </a:rPr>
              <a:t>02</a:t>
            </a:r>
            <a:endParaRPr lang="zh-CN" altLang="en-US" sz="7031" b="1" dirty="0">
              <a:solidFill>
                <a:schemeClr val="bg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2266119830"/>
      </p:ext>
    </p:extLst>
  </p:cSld>
  <p:clrMapOvr>
    <a:masterClrMapping/>
  </p:clrMapOvr>
  <mc:AlternateContent xmlns:mc="http://schemas.openxmlformats.org/markup-compatibility/2006" xmlns:p14="http://schemas.microsoft.com/office/powerpoint/2010/main">
    <mc:Choice Requires="p14">
      <p:transition spd="slow" p14:dur="1250" advTm="6000">
        <p14:flip dir="r"/>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anim calcmode="lin" valueType="num">
                                      <p:cBhvr>
                                        <p:cTn id="15" dur="500" fill="hold"/>
                                        <p:tgtEl>
                                          <p:spTgt spid="9"/>
                                        </p:tgtEl>
                                        <p:attrNameLst>
                                          <p:attrName>ppt_x</p:attrName>
                                        </p:attrNameLst>
                                      </p:cBhvr>
                                      <p:tavLst>
                                        <p:tav tm="0">
                                          <p:val>
                                            <p:strVal val="#ppt_x"/>
                                          </p:val>
                                        </p:tav>
                                        <p:tav tm="100000">
                                          <p:val>
                                            <p:strVal val="#ppt_x"/>
                                          </p:val>
                                        </p:tav>
                                      </p:tavLst>
                                    </p:anim>
                                    <p:anim calcmode="lin" valueType="num">
                                      <p:cBhvr>
                                        <p:cTn id="16" dur="500" fill="hold"/>
                                        <p:tgtEl>
                                          <p:spTgt spid="9"/>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3" presetClass="entr" presetSubtype="16"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childTnLst>
                                </p:cTn>
                              </p:par>
                            </p:childTnLst>
                          </p:cTn>
                        </p:par>
                        <p:par>
                          <p:cTn id="22" fill="hold">
                            <p:stCondLst>
                              <p:cond delay="1500"/>
                            </p:stCondLst>
                            <p:childTnLst>
                              <p:par>
                                <p:cTn id="23" presetID="26" presetClass="emph" presetSubtype="0" fill="hold" grpId="1" nodeType="afterEffect">
                                  <p:stCondLst>
                                    <p:cond delay="0"/>
                                  </p:stCondLst>
                                  <p:childTnLst>
                                    <p:animEffect transition="out" filter="fade">
                                      <p:cBhvr>
                                        <p:cTn id="24" dur="500" tmFilter="0, 0; .2, .5; .8, .5; 1, 0"/>
                                        <p:tgtEl>
                                          <p:spTgt spid="8"/>
                                        </p:tgtEl>
                                      </p:cBhvr>
                                    </p:animEffect>
                                    <p:animScale>
                                      <p:cBhvr>
                                        <p:cTn id="25" dur="250" autoRev="1" fill="hold"/>
                                        <p:tgtEl>
                                          <p:spTgt spid="8"/>
                                        </p:tgtEl>
                                      </p:cBhvr>
                                      <p:by x="105000" y="105000"/>
                                    </p:animScale>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2500"/>
                            </p:stCondLst>
                            <p:childTnLst>
                              <p:par>
                                <p:cTn id="31" presetID="2" presetClass="entr" presetSubtype="2" fill="hold" grpId="0" nodeType="afterEffect">
                                  <p:stCondLst>
                                    <p:cond delay="0"/>
                                  </p:stCondLst>
                                  <p:iterate type="lt">
                                    <p:tmPct val="11429"/>
                                  </p:iterate>
                                  <p:childTnLst>
                                    <p:set>
                                      <p:cBhvr>
                                        <p:cTn id="32" dur="1" fill="hold">
                                          <p:stCondLst>
                                            <p:cond delay="0"/>
                                          </p:stCondLst>
                                        </p:cTn>
                                        <p:tgtEl>
                                          <p:spTgt spid="29"/>
                                        </p:tgtEl>
                                        <p:attrNameLst>
                                          <p:attrName>style.visibility</p:attrName>
                                        </p:attrNameLst>
                                      </p:cBhvr>
                                      <p:to>
                                        <p:strVal val="visible"/>
                                      </p:to>
                                    </p:set>
                                    <p:anim calcmode="lin" valueType="num">
                                      <p:cBhvr additive="base">
                                        <p:cTn id="33" dur="500" fill="hold"/>
                                        <p:tgtEl>
                                          <p:spTgt spid="29"/>
                                        </p:tgtEl>
                                        <p:attrNameLst>
                                          <p:attrName>ppt_x</p:attrName>
                                        </p:attrNameLst>
                                      </p:cBhvr>
                                      <p:tavLst>
                                        <p:tav tm="0">
                                          <p:val>
                                            <p:strVal val="1+#ppt_w/2"/>
                                          </p:val>
                                        </p:tav>
                                        <p:tav tm="100000">
                                          <p:val>
                                            <p:strVal val="#ppt_x"/>
                                          </p:val>
                                        </p:tav>
                                      </p:tavLst>
                                    </p:anim>
                                    <p:anim calcmode="lin" valueType="num">
                                      <p:cBhvr additive="base">
                                        <p:cTn id="34" dur="500" fill="hold"/>
                                        <p:tgtEl>
                                          <p:spTgt spid="29"/>
                                        </p:tgtEl>
                                        <p:attrNameLst>
                                          <p:attrName>ppt_y</p:attrName>
                                        </p:attrNameLst>
                                      </p:cBhvr>
                                      <p:tavLst>
                                        <p:tav tm="0">
                                          <p:val>
                                            <p:strVal val="#ppt_y"/>
                                          </p:val>
                                        </p:tav>
                                        <p:tav tm="100000">
                                          <p:val>
                                            <p:strVal val="#ppt_y"/>
                                          </p:val>
                                        </p:tav>
                                      </p:tavLst>
                                    </p:anim>
                                  </p:childTnLst>
                                </p:cTn>
                              </p:par>
                            </p:childTnLst>
                          </p:cTn>
                        </p:par>
                        <p:par>
                          <p:cTn id="35" fill="hold">
                            <p:stCondLst>
                              <p:cond delay="3171"/>
                            </p:stCondLst>
                            <p:childTnLst>
                              <p:par>
                                <p:cTn id="36" presetID="26" presetClass="emph" presetSubtype="0" fill="hold" grpId="1" nodeType="afterEffect">
                                  <p:stCondLst>
                                    <p:cond delay="0"/>
                                  </p:stCondLst>
                                  <p:iterate type="lt">
                                    <p:tmPct val="20000"/>
                                  </p:iterate>
                                  <p:childTnLst>
                                    <p:animEffect transition="out" filter="fade">
                                      <p:cBhvr>
                                        <p:cTn id="37" dur="300" tmFilter="0, 0; .2, .5; .8, .5; 1, 0"/>
                                        <p:tgtEl>
                                          <p:spTgt spid="29"/>
                                        </p:tgtEl>
                                      </p:cBhvr>
                                    </p:animEffect>
                                    <p:animScale>
                                      <p:cBhvr>
                                        <p:cTn id="38" dur="150" autoRev="1" fill="hold"/>
                                        <p:tgtEl>
                                          <p:spTgt spid="2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1" grpId="0" animBg="1"/>
      <p:bldP spid="29" grpId="0"/>
      <p:bldP spid="29" grpId="1"/>
      <p:bldP spid="8" grpId="0"/>
      <p:bldP spid="8" grpId="1"/>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任意多边形 27"/>
          <p:cNvSpPr/>
          <p:nvPr/>
        </p:nvSpPr>
        <p:spPr>
          <a:xfrm rot="16200000">
            <a:off x="1592646" y="-1093803"/>
            <a:ext cx="479931" cy="2926080"/>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 name="connsiteX0" fmla="*/ 21025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21025 w 3252551"/>
              <a:gd name="connsiteY10" fmla="*/ 0 h 6202391"/>
              <a:gd name="connsiteX0" fmla="*/ 0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0 h 6202391"/>
              <a:gd name="connsiteX1" fmla="*/ 3231524 w 3252551"/>
              <a:gd name="connsiteY1" fmla="*/ 22548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15040398 h 21242789"/>
              <a:gd name="connsiteX1" fmla="*/ 3231518 w 3252551"/>
              <a:gd name="connsiteY1" fmla="*/ 3 h 21242789"/>
              <a:gd name="connsiteX2" fmla="*/ 3252551 w 3252551"/>
              <a:gd name="connsiteY2" fmla="*/ 19708249 h 21242789"/>
              <a:gd name="connsiteX3" fmla="*/ 3244497 w 3252551"/>
              <a:gd name="connsiteY3" fmla="*/ 19708249 h 21242789"/>
              <a:gd name="connsiteX4" fmla="*/ 3240653 w 3252551"/>
              <a:gd name="connsiteY4" fmla="*/ 19784367 h 21242789"/>
              <a:gd name="connsiteX5" fmla="*/ 1624520 w 3252551"/>
              <a:gd name="connsiteY5" fmla="*/ 21242789 h 21242789"/>
              <a:gd name="connsiteX6" fmla="*/ 8387 w 3252551"/>
              <a:gd name="connsiteY6" fmla="*/ 19784367 h 21242789"/>
              <a:gd name="connsiteX7" fmla="*/ 4544 w 3252551"/>
              <a:gd name="connsiteY7" fmla="*/ 19708249 h 21242789"/>
              <a:gd name="connsiteX8" fmla="*/ 0 w 3252551"/>
              <a:gd name="connsiteY8" fmla="*/ 19708249 h 21242789"/>
              <a:gd name="connsiteX9" fmla="*/ 0 w 3252551"/>
              <a:gd name="connsiteY9" fmla="*/ 19618269 h 21242789"/>
              <a:gd name="connsiteX10" fmla="*/ 0 w 3252551"/>
              <a:gd name="connsiteY10" fmla="*/ 15040398 h 21242789"/>
              <a:gd name="connsiteX0" fmla="*/ 0 w 3252551"/>
              <a:gd name="connsiteY0" fmla="*/ 0 h 21265340"/>
              <a:gd name="connsiteX1" fmla="*/ 3231518 w 3252551"/>
              <a:gd name="connsiteY1" fmla="*/ 22554 h 21265340"/>
              <a:gd name="connsiteX2" fmla="*/ 3252551 w 3252551"/>
              <a:gd name="connsiteY2" fmla="*/ 19730800 h 21265340"/>
              <a:gd name="connsiteX3" fmla="*/ 3244497 w 3252551"/>
              <a:gd name="connsiteY3" fmla="*/ 19730800 h 21265340"/>
              <a:gd name="connsiteX4" fmla="*/ 3240653 w 3252551"/>
              <a:gd name="connsiteY4" fmla="*/ 19806918 h 21265340"/>
              <a:gd name="connsiteX5" fmla="*/ 1624520 w 3252551"/>
              <a:gd name="connsiteY5" fmla="*/ 21265340 h 21265340"/>
              <a:gd name="connsiteX6" fmla="*/ 8387 w 3252551"/>
              <a:gd name="connsiteY6" fmla="*/ 19806918 h 21265340"/>
              <a:gd name="connsiteX7" fmla="*/ 4544 w 3252551"/>
              <a:gd name="connsiteY7" fmla="*/ 19730800 h 21265340"/>
              <a:gd name="connsiteX8" fmla="*/ 0 w 3252551"/>
              <a:gd name="connsiteY8" fmla="*/ 19730800 h 21265340"/>
              <a:gd name="connsiteX9" fmla="*/ 0 w 3252551"/>
              <a:gd name="connsiteY9" fmla="*/ 19640820 h 21265340"/>
              <a:gd name="connsiteX10" fmla="*/ 0 w 3252551"/>
              <a:gd name="connsiteY10" fmla="*/ 0 h 2126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2" name="矩形 31"/>
          <p:cNvSpPr/>
          <p:nvPr/>
        </p:nvSpPr>
        <p:spPr bwMode="auto">
          <a:xfrm>
            <a:off x="189992" y="129272"/>
            <a:ext cx="143256" cy="479932"/>
          </a:xfrm>
          <a:prstGeom prst="rect">
            <a:avLst/>
          </a:prstGeom>
          <a:solidFill>
            <a:schemeClr val="bg1">
              <a:lumMod val="75000"/>
              <a:alpha val="8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3" name="文本框 28"/>
          <p:cNvSpPr>
            <a:spLocks noChangeArrowheads="1"/>
          </p:cNvSpPr>
          <p:nvPr/>
        </p:nvSpPr>
        <p:spPr bwMode="auto">
          <a:xfrm>
            <a:off x="497968" y="165848"/>
            <a:ext cx="2847975" cy="406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20000"/>
              </a:lnSpc>
            </a:pPr>
            <a:r>
              <a:rPr lang="zh-CN" altLang="en-US" sz="2000" dirty="0" smtClean="0">
                <a:solidFill>
                  <a:srgbClr val="006AB6"/>
                </a:solidFill>
                <a:latin typeface="Arial" panose="020B0604020202020204" pitchFamily="34" charset="0"/>
                <a:ea typeface="微软雅黑" panose="020B0503020204020204" pitchFamily="34" charset="-122"/>
                <a:sym typeface="Arial" panose="020B0604020202020204" pitchFamily="34" charset="0"/>
              </a:rPr>
              <a:t>预备知识</a:t>
            </a:r>
            <a:r>
              <a:rPr lang="en-US" altLang="zh-CN" sz="2000" dirty="0" smtClean="0">
                <a:solidFill>
                  <a:srgbClr val="006AB6"/>
                </a:solidFill>
                <a:latin typeface="Arial" panose="020B0604020202020204" pitchFamily="34" charset="0"/>
                <a:ea typeface="微软雅黑" panose="020B0503020204020204" pitchFamily="34" charset="-122"/>
                <a:sym typeface="Arial" panose="020B0604020202020204" pitchFamily="34" charset="0"/>
              </a:rPr>
              <a:t>-</a:t>
            </a:r>
            <a:r>
              <a:rPr lang="zh-CN" altLang="en-US" sz="2000" dirty="0" smtClean="0">
                <a:solidFill>
                  <a:srgbClr val="006AB6"/>
                </a:solidFill>
                <a:latin typeface="Arial" panose="020B0604020202020204" pitchFamily="34" charset="0"/>
                <a:ea typeface="微软雅黑" panose="020B0503020204020204" pitchFamily="34" charset="-122"/>
                <a:sym typeface="Arial" panose="020B0604020202020204" pitchFamily="34" charset="0"/>
              </a:rPr>
              <a:t>事务</a:t>
            </a:r>
            <a:endParaRPr lang="en-US" altLang="zh-CN" sz="2000" dirty="0">
              <a:solidFill>
                <a:srgbClr val="006AB6"/>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nvSpPr>
        <p:spPr>
          <a:xfrm>
            <a:off x="3189015" y="1312069"/>
            <a:ext cx="6429375" cy="4801314"/>
          </a:xfrm>
          <a:prstGeom prst="rect">
            <a:avLst/>
          </a:prstGeom>
          <a:solidFill>
            <a:schemeClr val="accent1">
              <a:lumMod val="60000"/>
              <a:lumOff val="40000"/>
            </a:schemeClr>
          </a:solidFill>
        </p:spPr>
        <p:txBody>
          <a:bodyPr>
            <a:spAutoFit/>
          </a:bodyPr>
          <a:lstStyle/>
          <a:p>
            <a:r>
              <a:rPr lang="en-US" altLang="zh-CN" dirty="0" smtClean="0"/>
              <a:t>ACID</a:t>
            </a:r>
          </a:p>
          <a:p>
            <a:endParaRPr lang="en-US" altLang="zh-CN" dirty="0" smtClean="0"/>
          </a:p>
          <a:p>
            <a:pPr>
              <a:buFont typeface="Arial" panose="020B0604020202020204" pitchFamily="34" charset="0"/>
              <a:buChar char="•"/>
            </a:pPr>
            <a:r>
              <a:rPr lang="zh-CN" altLang="en-US" dirty="0" smtClean="0"/>
              <a:t>原子</a:t>
            </a:r>
            <a:r>
              <a:rPr lang="zh-CN" altLang="en-US" dirty="0"/>
              <a:t>性：一个事务（</a:t>
            </a:r>
            <a:r>
              <a:rPr lang="en-US" altLang="zh-CN" dirty="0"/>
              <a:t>transaction</a:t>
            </a:r>
            <a:r>
              <a:rPr lang="zh-CN" altLang="en-US" dirty="0"/>
              <a:t>）中的所有操作，要么全部完成，要么全部不完成，不会结束在中间某个环节。事务在执行过程中发生错误，会被恢复（</a:t>
            </a:r>
            <a:r>
              <a:rPr lang="en-US" altLang="zh-CN" dirty="0"/>
              <a:t>Rollback</a:t>
            </a:r>
            <a:r>
              <a:rPr lang="zh-CN" altLang="en-US" dirty="0"/>
              <a:t>）到事务开始前的状态，就像这个事务从来没有执行过一样。</a:t>
            </a:r>
          </a:p>
          <a:p>
            <a:pPr>
              <a:buFont typeface="Arial" panose="020B0604020202020204" pitchFamily="34" charset="0"/>
              <a:buChar char="•"/>
            </a:pPr>
            <a:r>
              <a:rPr lang="zh-CN" altLang="en-US" dirty="0"/>
              <a:t>一致性：在事务开始之前和事务结束以后，数据库的完整性没有被破坏。这表示写入的资料必须完全符合所有的预设规则，这包含资料的精确度、串联性以及后续数据库可以自发性地完成预定的工作。</a:t>
            </a:r>
          </a:p>
          <a:p>
            <a:pPr>
              <a:buFont typeface="Arial" panose="020B0604020202020204" pitchFamily="34" charset="0"/>
              <a:buChar char="•"/>
            </a:pPr>
            <a:r>
              <a:rPr lang="zh-CN" altLang="en-US" dirty="0"/>
              <a:t>隔离性：数据库允许多个并发事务同时对其数据进行读写和修改的能力，隔离性可以防止多个事务并发执行时由于交叉执行而导致数据的不一致。事务隔离分为不同级别，包括读未提交（</a:t>
            </a:r>
            <a:r>
              <a:rPr lang="en-US" altLang="zh-CN" dirty="0"/>
              <a:t>Read uncommitted</a:t>
            </a:r>
            <a:r>
              <a:rPr lang="zh-CN" altLang="en-US" dirty="0"/>
              <a:t>）、读提交（</a:t>
            </a:r>
            <a:r>
              <a:rPr lang="en-US" altLang="zh-CN" dirty="0"/>
              <a:t>read committed</a:t>
            </a:r>
            <a:r>
              <a:rPr lang="zh-CN" altLang="en-US" dirty="0"/>
              <a:t>）、可重复读（</a:t>
            </a:r>
            <a:r>
              <a:rPr lang="en-US" altLang="zh-CN" dirty="0"/>
              <a:t>repeatable read</a:t>
            </a:r>
            <a:r>
              <a:rPr lang="zh-CN" altLang="en-US" dirty="0"/>
              <a:t>）和串行化（</a:t>
            </a:r>
            <a:r>
              <a:rPr lang="en-US" altLang="zh-CN" dirty="0"/>
              <a:t>Serializable</a:t>
            </a:r>
            <a:r>
              <a:rPr lang="zh-CN" altLang="en-US" dirty="0"/>
              <a:t>）。</a:t>
            </a:r>
          </a:p>
          <a:p>
            <a:pPr>
              <a:buFont typeface="Arial" panose="020B0604020202020204" pitchFamily="34" charset="0"/>
              <a:buChar char="•"/>
            </a:pPr>
            <a:r>
              <a:rPr lang="zh-CN" altLang="en-US" dirty="0"/>
              <a:t>持久性：事务处理结束后，对数据的修改就是永久的，即便系统故障也不会丢失。</a:t>
            </a:r>
          </a:p>
        </p:txBody>
      </p:sp>
    </p:spTree>
    <p:extLst>
      <p:ext uri="{BB962C8B-B14F-4D97-AF65-F5344CB8AC3E}">
        <p14:creationId xmlns:p14="http://schemas.microsoft.com/office/powerpoint/2010/main" val="4070255437"/>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rot="16200000">
            <a:off x="1592646" y="-1093803"/>
            <a:ext cx="479931" cy="2926080"/>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 name="connsiteX0" fmla="*/ 21025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21025 w 3252551"/>
              <a:gd name="connsiteY10" fmla="*/ 0 h 6202391"/>
              <a:gd name="connsiteX0" fmla="*/ 0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0 h 6202391"/>
              <a:gd name="connsiteX1" fmla="*/ 3231524 w 3252551"/>
              <a:gd name="connsiteY1" fmla="*/ 22548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15040398 h 21242789"/>
              <a:gd name="connsiteX1" fmla="*/ 3231518 w 3252551"/>
              <a:gd name="connsiteY1" fmla="*/ 3 h 21242789"/>
              <a:gd name="connsiteX2" fmla="*/ 3252551 w 3252551"/>
              <a:gd name="connsiteY2" fmla="*/ 19708249 h 21242789"/>
              <a:gd name="connsiteX3" fmla="*/ 3244497 w 3252551"/>
              <a:gd name="connsiteY3" fmla="*/ 19708249 h 21242789"/>
              <a:gd name="connsiteX4" fmla="*/ 3240653 w 3252551"/>
              <a:gd name="connsiteY4" fmla="*/ 19784367 h 21242789"/>
              <a:gd name="connsiteX5" fmla="*/ 1624520 w 3252551"/>
              <a:gd name="connsiteY5" fmla="*/ 21242789 h 21242789"/>
              <a:gd name="connsiteX6" fmla="*/ 8387 w 3252551"/>
              <a:gd name="connsiteY6" fmla="*/ 19784367 h 21242789"/>
              <a:gd name="connsiteX7" fmla="*/ 4544 w 3252551"/>
              <a:gd name="connsiteY7" fmla="*/ 19708249 h 21242789"/>
              <a:gd name="connsiteX8" fmla="*/ 0 w 3252551"/>
              <a:gd name="connsiteY8" fmla="*/ 19708249 h 21242789"/>
              <a:gd name="connsiteX9" fmla="*/ 0 w 3252551"/>
              <a:gd name="connsiteY9" fmla="*/ 19618269 h 21242789"/>
              <a:gd name="connsiteX10" fmla="*/ 0 w 3252551"/>
              <a:gd name="connsiteY10" fmla="*/ 15040398 h 21242789"/>
              <a:gd name="connsiteX0" fmla="*/ 0 w 3252551"/>
              <a:gd name="connsiteY0" fmla="*/ 0 h 21265340"/>
              <a:gd name="connsiteX1" fmla="*/ 3231518 w 3252551"/>
              <a:gd name="connsiteY1" fmla="*/ 22554 h 21265340"/>
              <a:gd name="connsiteX2" fmla="*/ 3252551 w 3252551"/>
              <a:gd name="connsiteY2" fmla="*/ 19730800 h 21265340"/>
              <a:gd name="connsiteX3" fmla="*/ 3244497 w 3252551"/>
              <a:gd name="connsiteY3" fmla="*/ 19730800 h 21265340"/>
              <a:gd name="connsiteX4" fmla="*/ 3240653 w 3252551"/>
              <a:gd name="connsiteY4" fmla="*/ 19806918 h 21265340"/>
              <a:gd name="connsiteX5" fmla="*/ 1624520 w 3252551"/>
              <a:gd name="connsiteY5" fmla="*/ 21265340 h 21265340"/>
              <a:gd name="connsiteX6" fmla="*/ 8387 w 3252551"/>
              <a:gd name="connsiteY6" fmla="*/ 19806918 h 21265340"/>
              <a:gd name="connsiteX7" fmla="*/ 4544 w 3252551"/>
              <a:gd name="connsiteY7" fmla="*/ 19730800 h 21265340"/>
              <a:gd name="connsiteX8" fmla="*/ 0 w 3252551"/>
              <a:gd name="connsiteY8" fmla="*/ 19730800 h 21265340"/>
              <a:gd name="connsiteX9" fmla="*/ 0 w 3252551"/>
              <a:gd name="connsiteY9" fmla="*/ 19640820 h 21265340"/>
              <a:gd name="connsiteX10" fmla="*/ 0 w 3252551"/>
              <a:gd name="connsiteY10" fmla="*/ 0 h 2126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矩形 14"/>
          <p:cNvSpPr/>
          <p:nvPr/>
        </p:nvSpPr>
        <p:spPr bwMode="auto">
          <a:xfrm>
            <a:off x="189992" y="129272"/>
            <a:ext cx="143256" cy="479932"/>
          </a:xfrm>
          <a:prstGeom prst="rect">
            <a:avLst/>
          </a:prstGeom>
          <a:solidFill>
            <a:schemeClr val="bg1">
              <a:lumMod val="75000"/>
              <a:alpha val="8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6" name="文本框 28"/>
          <p:cNvSpPr>
            <a:spLocks noChangeArrowheads="1"/>
          </p:cNvSpPr>
          <p:nvPr/>
        </p:nvSpPr>
        <p:spPr bwMode="auto">
          <a:xfrm>
            <a:off x="497968" y="165848"/>
            <a:ext cx="2847975" cy="406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20000"/>
              </a:lnSpc>
            </a:pPr>
            <a:r>
              <a:rPr lang="zh-CN" altLang="en-US" sz="2000" dirty="0" smtClean="0">
                <a:solidFill>
                  <a:srgbClr val="006AB6"/>
                </a:solidFill>
                <a:latin typeface="Arial" panose="020B0604020202020204" pitchFamily="34" charset="0"/>
                <a:ea typeface="微软雅黑" panose="020B0503020204020204" pitchFamily="34" charset="-122"/>
                <a:sym typeface="Arial" panose="020B0604020202020204" pitchFamily="34" charset="0"/>
              </a:rPr>
              <a:t>预备知识</a:t>
            </a:r>
            <a:r>
              <a:rPr lang="en-US" altLang="zh-CN" sz="2000" dirty="0" smtClean="0">
                <a:solidFill>
                  <a:srgbClr val="006AB6"/>
                </a:solidFill>
                <a:latin typeface="Arial" panose="020B0604020202020204" pitchFamily="34" charset="0"/>
                <a:ea typeface="微软雅黑" panose="020B0503020204020204" pitchFamily="34" charset="-122"/>
                <a:sym typeface="Arial" panose="020B0604020202020204" pitchFamily="34" charset="0"/>
              </a:rPr>
              <a:t>-</a:t>
            </a:r>
            <a:r>
              <a:rPr lang="zh-CN" altLang="en-US" sz="2000" dirty="0" smtClean="0">
                <a:solidFill>
                  <a:srgbClr val="006AB6"/>
                </a:solidFill>
                <a:latin typeface="Arial" panose="020B0604020202020204" pitchFamily="34" charset="0"/>
                <a:ea typeface="微软雅黑" panose="020B0503020204020204" pitchFamily="34" charset="-122"/>
                <a:sym typeface="Arial" panose="020B0604020202020204" pitchFamily="34" charset="0"/>
              </a:rPr>
              <a:t>锁</a:t>
            </a:r>
            <a:endParaRPr lang="en-US" altLang="zh-CN" sz="2000" dirty="0">
              <a:solidFill>
                <a:srgbClr val="006AB6"/>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内容占位符 2"/>
          <p:cNvSpPr txBox="1">
            <a:spLocks/>
          </p:cNvSpPr>
          <p:nvPr/>
        </p:nvSpPr>
        <p:spPr>
          <a:xfrm>
            <a:off x="2252911" y="1744117"/>
            <a:ext cx="8229600" cy="3929090"/>
          </a:xfrm>
          <a:prstGeom prst="rect">
            <a:avLst/>
          </a:prstGeom>
          <a:solidFill>
            <a:schemeClr val="accent1">
              <a:lumMod val="60000"/>
              <a:lumOff val="40000"/>
            </a:schemeClr>
          </a:soli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fontAlgn="auto">
              <a:spcAft>
                <a:spcPts val="0"/>
              </a:spcAft>
              <a:buSzPct val="84000"/>
              <a:buFont typeface="Arial" panose="020B0604020202020204" pitchFamily="34" charset="0"/>
              <a:buNone/>
            </a:pPr>
            <a:r>
              <a:rPr lang="en-US" altLang="zh-CN" sz="1800" smtClean="0"/>
              <a:t>1.</a:t>
            </a:r>
            <a:r>
              <a:rPr lang="zh-CN" altLang="en-US" sz="1800" smtClean="0"/>
              <a:t>按照对数据操作的类型分</a:t>
            </a:r>
            <a:endParaRPr lang="en-US" altLang="zh-CN" sz="1800" smtClean="0"/>
          </a:p>
          <a:p>
            <a:pPr marL="457200" indent="-457200" fontAlgn="auto">
              <a:spcAft>
                <a:spcPts val="0"/>
              </a:spcAft>
              <a:buSzPct val="84000"/>
              <a:buFont typeface="Arial" panose="020B0604020202020204" pitchFamily="34" charset="0"/>
              <a:buNone/>
            </a:pPr>
            <a:r>
              <a:rPr lang="en-US" altLang="zh-CN" sz="1800" smtClean="0"/>
              <a:t>	</a:t>
            </a:r>
            <a:r>
              <a:rPr lang="zh-CN" altLang="en-US" sz="1800" smtClean="0"/>
              <a:t>读锁：也称为共享锁，针对同一资源，多个读操作是可以并行进行的，并且互不影响。</a:t>
            </a:r>
            <a:endParaRPr lang="en-US" altLang="zh-CN" sz="1800" smtClean="0"/>
          </a:p>
          <a:p>
            <a:pPr marL="457200" indent="-457200" fontAlgn="auto">
              <a:spcAft>
                <a:spcPts val="0"/>
              </a:spcAft>
              <a:buSzPct val="84000"/>
              <a:buFont typeface="Arial" panose="020B0604020202020204" pitchFamily="34" charset="0"/>
              <a:buNone/>
            </a:pPr>
            <a:endParaRPr lang="en-US" altLang="zh-CN" sz="1800" smtClean="0"/>
          </a:p>
          <a:p>
            <a:pPr marL="457200" indent="-457200" fontAlgn="auto">
              <a:spcAft>
                <a:spcPts val="0"/>
              </a:spcAft>
              <a:buSzPct val="84000"/>
              <a:buFont typeface="Arial" panose="020B0604020202020204" pitchFamily="34" charset="0"/>
              <a:buNone/>
            </a:pPr>
            <a:r>
              <a:rPr lang="en-US" altLang="zh-CN" sz="1800" smtClean="0"/>
              <a:t>	</a:t>
            </a:r>
            <a:r>
              <a:rPr lang="zh-CN" altLang="en-US" sz="1800" smtClean="0"/>
              <a:t>写锁：也称排它锁。 当前线程写数据的时候，会阻断其他线程来读数据和写数据</a:t>
            </a:r>
            <a:endParaRPr lang="en-US" altLang="zh-CN" sz="1800" smtClean="0"/>
          </a:p>
          <a:p>
            <a:pPr marL="457200" indent="-457200" fontAlgn="auto">
              <a:spcAft>
                <a:spcPts val="0"/>
              </a:spcAft>
              <a:buSzPct val="84000"/>
              <a:buFont typeface="Arial" panose="020B0604020202020204" pitchFamily="34" charset="0"/>
              <a:buNone/>
            </a:pPr>
            <a:endParaRPr lang="en-US" altLang="zh-CN" sz="1800" smtClean="0"/>
          </a:p>
          <a:p>
            <a:pPr marL="457200" indent="-457200" fontAlgn="auto">
              <a:spcAft>
                <a:spcPts val="0"/>
              </a:spcAft>
              <a:buSzPct val="84000"/>
              <a:buFont typeface="Arial" panose="020B0604020202020204" pitchFamily="34" charset="0"/>
              <a:buNone/>
            </a:pPr>
            <a:r>
              <a:rPr lang="en-US" altLang="zh-CN" sz="1800" smtClean="0"/>
              <a:t>2.</a:t>
            </a:r>
            <a:r>
              <a:rPr lang="zh-CN" altLang="en-US" sz="1800" smtClean="0"/>
              <a:t>按照 粒度来分</a:t>
            </a:r>
            <a:endParaRPr lang="en-US" altLang="zh-CN" sz="1800" smtClean="0"/>
          </a:p>
          <a:p>
            <a:pPr fontAlgn="auto">
              <a:spcAft>
                <a:spcPts val="0"/>
              </a:spcAft>
              <a:buFont typeface="Arial" panose="020B0604020202020204" pitchFamily="34" charset="0"/>
              <a:buNone/>
            </a:pPr>
            <a:r>
              <a:rPr lang="en-US" altLang="zh-CN" sz="1800" smtClean="0"/>
              <a:t>	  </a:t>
            </a:r>
            <a:r>
              <a:rPr lang="zh-CN" altLang="en-US" sz="1800" smtClean="0"/>
              <a:t>表锁：就是锁整个表（</a:t>
            </a:r>
            <a:r>
              <a:rPr lang="en-US" sz="1800" smtClean="0"/>
              <a:t>myisam</a:t>
            </a:r>
            <a:r>
              <a:rPr lang="zh-CN" altLang="en-US" sz="1800" smtClean="0"/>
              <a:t>）</a:t>
            </a:r>
          </a:p>
          <a:p>
            <a:pPr fontAlgn="auto">
              <a:spcAft>
                <a:spcPts val="0"/>
              </a:spcAft>
              <a:buFont typeface="Arial" panose="020B0604020202020204" pitchFamily="34" charset="0"/>
              <a:buNone/>
            </a:pPr>
            <a:r>
              <a:rPr lang="en-US" altLang="zh-CN" sz="1800" smtClean="0"/>
              <a:t>	  </a:t>
            </a:r>
            <a:r>
              <a:rPr lang="zh-CN" altLang="en-US" sz="1800" smtClean="0"/>
              <a:t>行锁：就是锁单独某个表中的某一行</a:t>
            </a:r>
            <a:r>
              <a:rPr lang="en-US" sz="1800" smtClean="0"/>
              <a:t>(innodb)</a:t>
            </a:r>
            <a:endParaRPr lang="zh-CN" altLang="en-US" sz="1800" smtClean="0"/>
          </a:p>
          <a:p>
            <a:pPr fontAlgn="auto">
              <a:spcAft>
                <a:spcPts val="0"/>
              </a:spcAft>
              <a:buFont typeface="Arial" panose="020B0604020202020204" pitchFamily="34" charset="0"/>
              <a:buNone/>
            </a:pPr>
            <a:r>
              <a:rPr lang="en-US" altLang="zh-CN" sz="1800" smtClean="0"/>
              <a:t>	  </a:t>
            </a:r>
            <a:r>
              <a:rPr lang="zh-CN" altLang="en-US" sz="1800" smtClean="0"/>
              <a:t>叶锁：他是鉴于表锁和行数之间的一种粒度</a:t>
            </a:r>
          </a:p>
          <a:p>
            <a:pPr marL="457200" indent="-457200" fontAlgn="auto">
              <a:spcAft>
                <a:spcPts val="0"/>
              </a:spcAft>
              <a:buSzPct val="84000"/>
              <a:buFont typeface="Arial" panose="020B0604020202020204" pitchFamily="34" charset="0"/>
              <a:buNone/>
            </a:pPr>
            <a:endParaRPr lang="zh-CN" altLang="en-US" sz="1800" smtClean="0"/>
          </a:p>
          <a:p>
            <a:pPr marL="457200" indent="-457200" fontAlgn="auto">
              <a:spcAft>
                <a:spcPts val="0"/>
              </a:spcAft>
              <a:buSzPct val="84000"/>
              <a:buFont typeface="Arial" panose="020B0604020202020204" pitchFamily="34" charset="0"/>
              <a:buNone/>
            </a:pPr>
            <a:endParaRPr lang="en-US" altLang="zh-CN" sz="1800" dirty="0" smtClean="0"/>
          </a:p>
        </p:txBody>
      </p:sp>
    </p:spTree>
    <p:extLst>
      <p:ext uri="{BB962C8B-B14F-4D97-AF65-F5344CB8AC3E}">
        <p14:creationId xmlns:p14="http://schemas.microsoft.com/office/powerpoint/2010/main" val="2880331045"/>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rot="16200000">
            <a:off x="1592646" y="-1078813"/>
            <a:ext cx="479931" cy="2926080"/>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 name="connsiteX0" fmla="*/ 21025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21025 w 3252551"/>
              <a:gd name="connsiteY10" fmla="*/ 0 h 6202391"/>
              <a:gd name="connsiteX0" fmla="*/ 0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0 h 6202391"/>
              <a:gd name="connsiteX1" fmla="*/ 3231524 w 3252551"/>
              <a:gd name="connsiteY1" fmla="*/ 22548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15040398 h 21242789"/>
              <a:gd name="connsiteX1" fmla="*/ 3231518 w 3252551"/>
              <a:gd name="connsiteY1" fmla="*/ 3 h 21242789"/>
              <a:gd name="connsiteX2" fmla="*/ 3252551 w 3252551"/>
              <a:gd name="connsiteY2" fmla="*/ 19708249 h 21242789"/>
              <a:gd name="connsiteX3" fmla="*/ 3244497 w 3252551"/>
              <a:gd name="connsiteY3" fmla="*/ 19708249 h 21242789"/>
              <a:gd name="connsiteX4" fmla="*/ 3240653 w 3252551"/>
              <a:gd name="connsiteY4" fmla="*/ 19784367 h 21242789"/>
              <a:gd name="connsiteX5" fmla="*/ 1624520 w 3252551"/>
              <a:gd name="connsiteY5" fmla="*/ 21242789 h 21242789"/>
              <a:gd name="connsiteX6" fmla="*/ 8387 w 3252551"/>
              <a:gd name="connsiteY6" fmla="*/ 19784367 h 21242789"/>
              <a:gd name="connsiteX7" fmla="*/ 4544 w 3252551"/>
              <a:gd name="connsiteY7" fmla="*/ 19708249 h 21242789"/>
              <a:gd name="connsiteX8" fmla="*/ 0 w 3252551"/>
              <a:gd name="connsiteY8" fmla="*/ 19708249 h 21242789"/>
              <a:gd name="connsiteX9" fmla="*/ 0 w 3252551"/>
              <a:gd name="connsiteY9" fmla="*/ 19618269 h 21242789"/>
              <a:gd name="connsiteX10" fmla="*/ 0 w 3252551"/>
              <a:gd name="connsiteY10" fmla="*/ 15040398 h 21242789"/>
              <a:gd name="connsiteX0" fmla="*/ 0 w 3252551"/>
              <a:gd name="connsiteY0" fmla="*/ 0 h 21265340"/>
              <a:gd name="connsiteX1" fmla="*/ 3231518 w 3252551"/>
              <a:gd name="connsiteY1" fmla="*/ 22554 h 21265340"/>
              <a:gd name="connsiteX2" fmla="*/ 3252551 w 3252551"/>
              <a:gd name="connsiteY2" fmla="*/ 19730800 h 21265340"/>
              <a:gd name="connsiteX3" fmla="*/ 3244497 w 3252551"/>
              <a:gd name="connsiteY3" fmla="*/ 19730800 h 21265340"/>
              <a:gd name="connsiteX4" fmla="*/ 3240653 w 3252551"/>
              <a:gd name="connsiteY4" fmla="*/ 19806918 h 21265340"/>
              <a:gd name="connsiteX5" fmla="*/ 1624520 w 3252551"/>
              <a:gd name="connsiteY5" fmla="*/ 21265340 h 21265340"/>
              <a:gd name="connsiteX6" fmla="*/ 8387 w 3252551"/>
              <a:gd name="connsiteY6" fmla="*/ 19806918 h 21265340"/>
              <a:gd name="connsiteX7" fmla="*/ 4544 w 3252551"/>
              <a:gd name="connsiteY7" fmla="*/ 19730800 h 21265340"/>
              <a:gd name="connsiteX8" fmla="*/ 0 w 3252551"/>
              <a:gd name="connsiteY8" fmla="*/ 19730800 h 21265340"/>
              <a:gd name="connsiteX9" fmla="*/ 0 w 3252551"/>
              <a:gd name="connsiteY9" fmla="*/ 19640820 h 21265340"/>
              <a:gd name="connsiteX10" fmla="*/ 0 w 3252551"/>
              <a:gd name="connsiteY10" fmla="*/ 0 h 2126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矩形 14"/>
          <p:cNvSpPr/>
          <p:nvPr/>
        </p:nvSpPr>
        <p:spPr bwMode="auto">
          <a:xfrm>
            <a:off x="189992" y="129272"/>
            <a:ext cx="143256" cy="479932"/>
          </a:xfrm>
          <a:prstGeom prst="rect">
            <a:avLst/>
          </a:prstGeom>
          <a:solidFill>
            <a:schemeClr val="bg1">
              <a:lumMod val="75000"/>
              <a:alpha val="8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6" name="文本框 28"/>
          <p:cNvSpPr>
            <a:spLocks noChangeArrowheads="1"/>
          </p:cNvSpPr>
          <p:nvPr/>
        </p:nvSpPr>
        <p:spPr bwMode="auto">
          <a:xfrm>
            <a:off x="497968" y="165848"/>
            <a:ext cx="2847975" cy="406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20000"/>
              </a:lnSpc>
            </a:pPr>
            <a:r>
              <a:rPr lang="en-US" altLang="zh-CN" sz="2000" dirty="0" smtClean="0">
                <a:solidFill>
                  <a:srgbClr val="006AB6"/>
                </a:solidFill>
                <a:latin typeface="Arial" panose="020B0604020202020204" pitchFamily="34" charset="0"/>
                <a:ea typeface="微软雅黑" panose="020B0503020204020204" pitchFamily="34" charset="-122"/>
                <a:sym typeface="Arial" panose="020B0604020202020204" pitchFamily="34" charset="0"/>
              </a:rPr>
              <a:t>Explain</a:t>
            </a:r>
            <a:endParaRPr lang="en-US" altLang="zh-CN" sz="2000" dirty="0">
              <a:solidFill>
                <a:srgbClr val="006AB6"/>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3"/>
          <a:stretch>
            <a:fillRect/>
          </a:stretch>
        </p:blipFill>
        <p:spPr>
          <a:xfrm>
            <a:off x="1832611" y="1096045"/>
            <a:ext cx="8928992" cy="1249788"/>
          </a:xfrm>
          <a:prstGeom prst="rect">
            <a:avLst/>
          </a:prstGeom>
        </p:spPr>
      </p:pic>
      <p:sp>
        <p:nvSpPr>
          <p:cNvPr id="3" name="矩形 2"/>
          <p:cNvSpPr/>
          <p:nvPr/>
        </p:nvSpPr>
        <p:spPr>
          <a:xfrm>
            <a:off x="3082419" y="2608213"/>
            <a:ext cx="6429375" cy="3970318"/>
          </a:xfrm>
          <a:prstGeom prst="rect">
            <a:avLst/>
          </a:prstGeom>
          <a:solidFill>
            <a:schemeClr val="accent1">
              <a:lumMod val="60000"/>
              <a:lumOff val="40000"/>
            </a:schemeClr>
          </a:solidFill>
        </p:spPr>
        <p:txBody>
          <a:bodyPr>
            <a:spAutoFit/>
          </a:bodyPr>
          <a:lstStyle/>
          <a:p>
            <a:r>
              <a:rPr lang="en-US" altLang="zh-CN" dirty="0" smtClean="0"/>
              <a:t>1.Id</a:t>
            </a:r>
            <a:r>
              <a:rPr lang="zh-CN" altLang="en-US" dirty="0" smtClean="0"/>
              <a:t>，</a:t>
            </a:r>
            <a:r>
              <a:rPr lang="en-US" altLang="zh-CN" dirty="0" smtClean="0"/>
              <a:t>SQL</a:t>
            </a:r>
            <a:r>
              <a:rPr lang="zh-CN" altLang="en-US" dirty="0"/>
              <a:t>执行的顺利的标识</a:t>
            </a:r>
            <a:r>
              <a:rPr lang="en-US" altLang="zh-CN" dirty="0"/>
              <a:t>,SQL</a:t>
            </a:r>
            <a:r>
              <a:rPr lang="zh-CN" altLang="en-US" dirty="0"/>
              <a:t>从大到小的执行</a:t>
            </a:r>
            <a:r>
              <a:rPr lang="en-US" altLang="zh-CN" dirty="0" smtClean="0"/>
              <a:t>.</a:t>
            </a:r>
          </a:p>
          <a:p>
            <a:r>
              <a:rPr lang="en-US" altLang="zh-CN" dirty="0"/>
              <a:t>2. </a:t>
            </a:r>
            <a:r>
              <a:rPr lang="en-US" altLang="zh-CN" dirty="0" err="1" smtClean="0"/>
              <a:t>select_type</a:t>
            </a:r>
            <a:r>
              <a:rPr lang="zh-CN" altLang="en-US" dirty="0" smtClean="0"/>
              <a:t>，就是</a:t>
            </a:r>
            <a:r>
              <a:rPr lang="en-US" altLang="zh-CN" dirty="0"/>
              <a:t>select</a:t>
            </a:r>
            <a:r>
              <a:rPr lang="zh-CN" altLang="en-US" dirty="0"/>
              <a:t>类型</a:t>
            </a:r>
            <a:r>
              <a:rPr lang="en-US" altLang="zh-CN" dirty="0"/>
              <a:t>,</a:t>
            </a:r>
            <a:r>
              <a:rPr lang="zh-CN" altLang="en-US" dirty="0"/>
              <a:t>可以有以下</a:t>
            </a:r>
            <a:r>
              <a:rPr lang="zh-CN" altLang="en-US" dirty="0" smtClean="0"/>
              <a:t>几种</a:t>
            </a:r>
            <a:endParaRPr lang="en-US" altLang="zh-CN" dirty="0" smtClean="0"/>
          </a:p>
          <a:p>
            <a:r>
              <a:rPr lang="en-US" altLang="zh-CN" dirty="0" smtClean="0"/>
              <a:t>3.Table</a:t>
            </a:r>
            <a:r>
              <a:rPr lang="zh-CN" altLang="en-US" dirty="0" smtClean="0"/>
              <a:t>，显示</a:t>
            </a:r>
            <a:r>
              <a:rPr lang="zh-CN" altLang="en-US" dirty="0"/>
              <a:t>这一行的数据是关于哪张表的</a:t>
            </a:r>
            <a:r>
              <a:rPr lang="en-US" altLang="zh-CN" dirty="0" smtClean="0"/>
              <a:t>.</a:t>
            </a:r>
          </a:p>
          <a:p>
            <a:r>
              <a:rPr lang="en-US" altLang="zh-CN" dirty="0" smtClean="0"/>
              <a:t>4.Type</a:t>
            </a:r>
            <a:r>
              <a:rPr lang="zh-CN" altLang="en-US" dirty="0" smtClean="0"/>
              <a:t>，这</a:t>
            </a:r>
            <a:r>
              <a:rPr lang="zh-CN" altLang="en-US" dirty="0"/>
              <a:t>列很重要</a:t>
            </a:r>
            <a:r>
              <a:rPr lang="en-US" altLang="zh-CN" dirty="0"/>
              <a:t>,</a:t>
            </a:r>
            <a:r>
              <a:rPr lang="zh-CN" altLang="en-US" dirty="0"/>
              <a:t>显示了连接使用了哪种类别</a:t>
            </a:r>
            <a:r>
              <a:rPr lang="en-US" altLang="zh-CN" dirty="0"/>
              <a:t>,</a:t>
            </a:r>
            <a:r>
              <a:rPr lang="zh-CN" altLang="en-US" dirty="0"/>
              <a:t>有无使用索引</a:t>
            </a:r>
            <a:r>
              <a:rPr lang="en-US" altLang="zh-CN" dirty="0"/>
              <a:t>.</a:t>
            </a:r>
            <a:br>
              <a:rPr lang="en-US" altLang="zh-CN" dirty="0"/>
            </a:br>
            <a:r>
              <a:rPr lang="zh-CN" altLang="en-US" dirty="0"/>
              <a:t>从最好到最差的连接类型为</a:t>
            </a:r>
            <a:r>
              <a:rPr lang="en-US" altLang="zh-CN" dirty="0" err="1"/>
              <a:t>const</a:t>
            </a:r>
            <a:r>
              <a:rPr lang="zh-CN" altLang="en-US" dirty="0"/>
              <a:t>、</a:t>
            </a:r>
            <a:r>
              <a:rPr lang="en-US" altLang="zh-CN" dirty="0" err="1"/>
              <a:t>eq_reg</a:t>
            </a:r>
            <a:r>
              <a:rPr lang="zh-CN" altLang="en-US" dirty="0"/>
              <a:t>、</a:t>
            </a:r>
            <a:r>
              <a:rPr lang="en-US" altLang="zh-CN" dirty="0"/>
              <a:t>ref</a:t>
            </a:r>
            <a:r>
              <a:rPr lang="zh-CN" altLang="en-US" dirty="0"/>
              <a:t>、</a:t>
            </a:r>
            <a:r>
              <a:rPr lang="en-US" altLang="zh-CN" dirty="0"/>
              <a:t>range</a:t>
            </a:r>
            <a:r>
              <a:rPr lang="zh-CN" altLang="en-US" dirty="0"/>
              <a:t>、</a:t>
            </a:r>
            <a:r>
              <a:rPr lang="en-US" altLang="zh-CN" dirty="0" err="1"/>
              <a:t>indexhe</a:t>
            </a:r>
            <a:r>
              <a:rPr lang="zh-CN" altLang="en-US" dirty="0"/>
              <a:t>和</a:t>
            </a:r>
            <a:r>
              <a:rPr lang="en-US" altLang="zh-CN" dirty="0" smtClean="0"/>
              <a:t>ALL</a:t>
            </a:r>
          </a:p>
          <a:p>
            <a:r>
              <a:rPr lang="en-US" altLang="zh-CN" dirty="0" smtClean="0"/>
              <a:t>5.possible_keys</a:t>
            </a:r>
            <a:r>
              <a:rPr lang="zh-CN" altLang="en-US" dirty="0" smtClean="0"/>
              <a:t>，</a:t>
            </a:r>
            <a:r>
              <a:rPr lang="en-US" altLang="zh-CN" dirty="0" err="1" smtClean="0"/>
              <a:t>possible_keys</a:t>
            </a:r>
            <a:r>
              <a:rPr lang="zh-CN" altLang="en-US" dirty="0"/>
              <a:t>列指出</a:t>
            </a:r>
            <a:r>
              <a:rPr lang="en-US" altLang="zh-CN" dirty="0"/>
              <a:t>MySQL</a:t>
            </a:r>
            <a:r>
              <a:rPr lang="zh-CN" altLang="en-US" dirty="0"/>
              <a:t>能使用哪个索引在该表中找到行</a:t>
            </a:r>
            <a:r>
              <a:rPr lang="zh-CN" altLang="en-US" dirty="0" smtClean="0"/>
              <a:t>。</a:t>
            </a:r>
            <a:endParaRPr lang="en-US" altLang="zh-CN" dirty="0" smtClean="0"/>
          </a:p>
          <a:p>
            <a:r>
              <a:rPr lang="en-US" altLang="zh-CN" dirty="0"/>
              <a:t>6. </a:t>
            </a:r>
            <a:r>
              <a:rPr lang="en-US" altLang="zh-CN" dirty="0" smtClean="0"/>
              <a:t>Key</a:t>
            </a:r>
            <a:r>
              <a:rPr lang="zh-CN" altLang="en-US" dirty="0" smtClean="0"/>
              <a:t>，</a:t>
            </a:r>
            <a:r>
              <a:rPr lang="en-US" altLang="zh-CN" dirty="0" smtClean="0"/>
              <a:t>key</a:t>
            </a:r>
            <a:r>
              <a:rPr lang="zh-CN" altLang="en-US" dirty="0"/>
              <a:t>列显示</a:t>
            </a:r>
            <a:r>
              <a:rPr lang="en-US" altLang="zh-CN" dirty="0"/>
              <a:t>MySQL</a:t>
            </a:r>
            <a:r>
              <a:rPr lang="zh-CN" altLang="en-US" dirty="0"/>
              <a:t>实际决定使用的键（索引）</a:t>
            </a:r>
            <a:r>
              <a:rPr lang="zh-CN" altLang="en-US" dirty="0" smtClean="0"/>
              <a:t>。</a:t>
            </a:r>
            <a:endParaRPr lang="en-US" altLang="zh-CN" dirty="0" smtClean="0"/>
          </a:p>
          <a:p>
            <a:r>
              <a:rPr lang="en-US" altLang="zh-CN" dirty="0" smtClean="0"/>
              <a:t>7.key_len</a:t>
            </a:r>
            <a:r>
              <a:rPr lang="zh-CN" altLang="en-US" dirty="0" smtClean="0"/>
              <a:t>，使用</a:t>
            </a:r>
            <a:r>
              <a:rPr lang="zh-CN" altLang="en-US" dirty="0"/>
              <a:t>的索引的长度。在不损失精确性的情况下，长度</a:t>
            </a:r>
            <a:r>
              <a:rPr lang="zh-CN" altLang="en-US" dirty="0" smtClean="0"/>
              <a:t>越短越好</a:t>
            </a:r>
            <a:endParaRPr lang="en-US" altLang="zh-CN" dirty="0" smtClean="0"/>
          </a:p>
          <a:p>
            <a:r>
              <a:rPr lang="en-US" altLang="zh-CN" dirty="0"/>
              <a:t>8. </a:t>
            </a:r>
            <a:r>
              <a:rPr lang="en-US" altLang="zh-CN" dirty="0" smtClean="0"/>
              <a:t>Ref</a:t>
            </a:r>
            <a:r>
              <a:rPr lang="zh-CN" altLang="en-US" dirty="0" smtClean="0"/>
              <a:t>，</a:t>
            </a:r>
            <a:r>
              <a:rPr lang="en-US" altLang="zh-CN" dirty="0" smtClean="0"/>
              <a:t>ref</a:t>
            </a:r>
            <a:r>
              <a:rPr lang="zh-CN" altLang="en-US" dirty="0"/>
              <a:t>列显示使用哪个列或常数与</a:t>
            </a:r>
            <a:r>
              <a:rPr lang="en-US" altLang="zh-CN" dirty="0"/>
              <a:t>key</a:t>
            </a:r>
            <a:r>
              <a:rPr lang="zh-CN" altLang="en-US" dirty="0"/>
              <a:t>一起从表中选择行</a:t>
            </a:r>
            <a:r>
              <a:rPr lang="zh-CN" altLang="en-US" dirty="0" smtClean="0"/>
              <a:t>。</a:t>
            </a:r>
            <a:endParaRPr lang="en-US" altLang="zh-CN" dirty="0" smtClean="0"/>
          </a:p>
          <a:p>
            <a:r>
              <a:rPr lang="en-US" altLang="zh-CN" dirty="0"/>
              <a:t>9. </a:t>
            </a:r>
            <a:r>
              <a:rPr lang="en-US" altLang="zh-CN" dirty="0" smtClean="0"/>
              <a:t>Rows</a:t>
            </a:r>
            <a:r>
              <a:rPr lang="zh-CN" altLang="en-US" dirty="0" smtClean="0"/>
              <a:t>，</a:t>
            </a:r>
            <a:r>
              <a:rPr lang="en-US" altLang="zh-CN" dirty="0" smtClean="0"/>
              <a:t>rows</a:t>
            </a:r>
            <a:r>
              <a:rPr lang="zh-CN" altLang="en-US" dirty="0"/>
              <a:t>列显示</a:t>
            </a:r>
            <a:r>
              <a:rPr lang="en-US" altLang="zh-CN" dirty="0"/>
              <a:t>MySQL</a:t>
            </a:r>
            <a:r>
              <a:rPr lang="zh-CN" altLang="en-US" dirty="0"/>
              <a:t>认为它执行查询时必须检查的行数</a:t>
            </a:r>
            <a:r>
              <a:rPr lang="zh-CN" altLang="en-US" dirty="0" smtClean="0"/>
              <a:t>。</a:t>
            </a:r>
            <a:endParaRPr lang="en-US" altLang="zh-CN" dirty="0" smtClean="0"/>
          </a:p>
          <a:p>
            <a:r>
              <a:rPr lang="en-US" altLang="zh-CN" dirty="0"/>
              <a:t>10. </a:t>
            </a:r>
            <a:r>
              <a:rPr lang="en-US" altLang="zh-CN" dirty="0" smtClean="0"/>
              <a:t>Extra</a:t>
            </a:r>
            <a:r>
              <a:rPr lang="zh-CN" altLang="en-US" dirty="0" smtClean="0"/>
              <a:t>，该</a:t>
            </a:r>
            <a:r>
              <a:rPr lang="zh-CN" altLang="en-US" dirty="0"/>
              <a:t>列包含</a:t>
            </a:r>
            <a:r>
              <a:rPr lang="en-US" altLang="zh-CN" dirty="0"/>
              <a:t>MySQL</a:t>
            </a:r>
            <a:r>
              <a:rPr lang="zh-CN" altLang="en-US" dirty="0"/>
              <a:t>解决查询的详细信息</a:t>
            </a:r>
            <a:r>
              <a:rPr lang="en-US" altLang="zh-CN" dirty="0"/>
              <a:t>,</a:t>
            </a:r>
            <a:r>
              <a:rPr lang="zh-CN" altLang="en-US" dirty="0"/>
              <a:t>下面详细</a:t>
            </a:r>
            <a:r>
              <a:rPr lang="en-US" altLang="zh-CN" dirty="0"/>
              <a:t>.</a:t>
            </a:r>
            <a:r>
              <a:rPr lang="zh-CN" altLang="en-US" dirty="0" smtClean="0"/>
              <a:t> </a:t>
            </a:r>
            <a:endParaRPr lang="zh-CN" altLang="en-US" dirty="0"/>
          </a:p>
        </p:txBody>
      </p:sp>
    </p:spTree>
    <p:extLst>
      <p:ext uri="{BB962C8B-B14F-4D97-AF65-F5344CB8AC3E}">
        <p14:creationId xmlns:p14="http://schemas.microsoft.com/office/powerpoint/2010/main" val="3630536795"/>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任意多边形 58"/>
          <p:cNvSpPr/>
          <p:nvPr/>
        </p:nvSpPr>
        <p:spPr>
          <a:xfrm rot="16200000">
            <a:off x="1592646" y="-1093803"/>
            <a:ext cx="479931" cy="2926080"/>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 name="connsiteX0" fmla="*/ 21025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21025 w 3252551"/>
              <a:gd name="connsiteY10" fmla="*/ 0 h 6202391"/>
              <a:gd name="connsiteX0" fmla="*/ 0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0 h 6202391"/>
              <a:gd name="connsiteX1" fmla="*/ 3231524 w 3252551"/>
              <a:gd name="connsiteY1" fmla="*/ 22548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15040398 h 21242789"/>
              <a:gd name="connsiteX1" fmla="*/ 3231518 w 3252551"/>
              <a:gd name="connsiteY1" fmla="*/ 3 h 21242789"/>
              <a:gd name="connsiteX2" fmla="*/ 3252551 w 3252551"/>
              <a:gd name="connsiteY2" fmla="*/ 19708249 h 21242789"/>
              <a:gd name="connsiteX3" fmla="*/ 3244497 w 3252551"/>
              <a:gd name="connsiteY3" fmla="*/ 19708249 h 21242789"/>
              <a:gd name="connsiteX4" fmla="*/ 3240653 w 3252551"/>
              <a:gd name="connsiteY4" fmla="*/ 19784367 h 21242789"/>
              <a:gd name="connsiteX5" fmla="*/ 1624520 w 3252551"/>
              <a:gd name="connsiteY5" fmla="*/ 21242789 h 21242789"/>
              <a:gd name="connsiteX6" fmla="*/ 8387 w 3252551"/>
              <a:gd name="connsiteY6" fmla="*/ 19784367 h 21242789"/>
              <a:gd name="connsiteX7" fmla="*/ 4544 w 3252551"/>
              <a:gd name="connsiteY7" fmla="*/ 19708249 h 21242789"/>
              <a:gd name="connsiteX8" fmla="*/ 0 w 3252551"/>
              <a:gd name="connsiteY8" fmla="*/ 19708249 h 21242789"/>
              <a:gd name="connsiteX9" fmla="*/ 0 w 3252551"/>
              <a:gd name="connsiteY9" fmla="*/ 19618269 h 21242789"/>
              <a:gd name="connsiteX10" fmla="*/ 0 w 3252551"/>
              <a:gd name="connsiteY10" fmla="*/ 15040398 h 21242789"/>
              <a:gd name="connsiteX0" fmla="*/ 0 w 3252551"/>
              <a:gd name="connsiteY0" fmla="*/ 0 h 21265340"/>
              <a:gd name="connsiteX1" fmla="*/ 3231518 w 3252551"/>
              <a:gd name="connsiteY1" fmla="*/ 22554 h 21265340"/>
              <a:gd name="connsiteX2" fmla="*/ 3252551 w 3252551"/>
              <a:gd name="connsiteY2" fmla="*/ 19730800 h 21265340"/>
              <a:gd name="connsiteX3" fmla="*/ 3244497 w 3252551"/>
              <a:gd name="connsiteY3" fmla="*/ 19730800 h 21265340"/>
              <a:gd name="connsiteX4" fmla="*/ 3240653 w 3252551"/>
              <a:gd name="connsiteY4" fmla="*/ 19806918 h 21265340"/>
              <a:gd name="connsiteX5" fmla="*/ 1624520 w 3252551"/>
              <a:gd name="connsiteY5" fmla="*/ 21265340 h 21265340"/>
              <a:gd name="connsiteX6" fmla="*/ 8387 w 3252551"/>
              <a:gd name="connsiteY6" fmla="*/ 19806918 h 21265340"/>
              <a:gd name="connsiteX7" fmla="*/ 4544 w 3252551"/>
              <a:gd name="connsiteY7" fmla="*/ 19730800 h 21265340"/>
              <a:gd name="connsiteX8" fmla="*/ 0 w 3252551"/>
              <a:gd name="connsiteY8" fmla="*/ 19730800 h 21265340"/>
              <a:gd name="connsiteX9" fmla="*/ 0 w 3252551"/>
              <a:gd name="connsiteY9" fmla="*/ 19640820 h 21265340"/>
              <a:gd name="connsiteX10" fmla="*/ 0 w 3252551"/>
              <a:gd name="connsiteY10" fmla="*/ 0 h 2126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0" name="矩形 59"/>
          <p:cNvSpPr/>
          <p:nvPr/>
        </p:nvSpPr>
        <p:spPr bwMode="auto">
          <a:xfrm>
            <a:off x="189992" y="129272"/>
            <a:ext cx="143256" cy="479932"/>
          </a:xfrm>
          <a:prstGeom prst="rect">
            <a:avLst/>
          </a:prstGeom>
          <a:solidFill>
            <a:schemeClr val="bg1">
              <a:lumMod val="75000"/>
              <a:alpha val="8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61" name="文本框 28"/>
          <p:cNvSpPr>
            <a:spLocks noChangeArrowheads="1"/>
          </p:cNvSpPr>
          <p:nvPr/>
        </p:nvSpPr>
        <p:spPr bwMode="auto">
          <a:xfrm>
            <a:off x="497968" y="165848"/>
            <a:ext cx="2847975" cy="40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20000"/>
              </a:lnSpc>
            </a:pPr>
            <a:r>
              <a:rPr lang="en-US" altLang="zh-CN" sz="2000" dirty="0" smtClean="0">
                <a:solidFill>
                  <a:srgbClr val="006AB6"/>
                </a:solidFill>
                <a:latin typeface="Arial" panose="020B0604020202020204" pitchFamily="34" charset="0"/>
                <a:ea typeface="微软雅黑" panose="020B0503020204020204" pitchFamily="34" charset="-122"/>
                <a:sym typeface="Arial" panose="020B0604020202020204" pitchFamily="34" charset="0"/>
              </a:rPr>
              <a:t>Explain</a:t>
            </a:r>
            <a:endParaRPr lang="en-US" altLang="zh-CN" sz="2000" dirty="0">
              <a:solidFill>
                <a:srgbClr val="006AB6"/>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p:nvSpPr>
        <p:spPr>
          <a:xfrm>
            <a:off x="3044999" y="1744117"/>
            <a:ext cx="6429375" cy="2585323"/>
          </a:xfrm>
          <a:prstGeom prst="rect">
            <a:avLst/>
          </a:prstGeom>
          <a:solidFill>
            <a:schemeClr val="accent1">
              <a:lumMod val="60000"/>
              <a:lumOff val="40000"/>
            </a:schemeClr>
          </a:solidFill>
        </p:spPr>
        <p:txBody>
          <a:bodyPr>
            <a:spAutoFit/>
          </a:bodyPr>
          <a:lstStyle/>
          <a:p>
            <a:r>
              <a:rPr lang="en-US" altLang="zh-CN" dirty="0" err="1" smtClean="0"/>
              <a:t>select_type</a:t>
            </a:r>
            <a:r>
              <a:rPr lang="en-US" altLang="zh-CN" dirty="0"/>
              <a:t/>
            </a:r>
            <a:br>
              <a:rPr lang="en-US" altLang="zh-CN" dirty="0"/>
            </a:br>
            <a:r>
              <a:rPr lang="en-US" altLang="zh-CN" dirty="0" smtClean="0"/>
              <a:t>1</a:t>
            </a:r>
            <a:r>
              <a:rPr lang="zh-CN" altLang="en-US" dirty="0" smtClean="0"/>
              <a:t>、</a:t>
            </a:r>
            <a:r>
              <a:rPr lang="en-US" altLang="zh-CN" dirty="0" smtClean="0"/>
              <a:t>SIMPLE</a:t>
            </a:r>
            <a:r>
              <a:rPr lang="zh-CN" altLang="en-US" dirty="0" smtClean="0"/>
              <a:t>，简单查询</a:t>
            </a:r>
            <a:endParaRPr lang="en-US" altLang="zh-CN" dirty="0" smtClean="0"/>
          </a:p>
          <a:p>
            <a:r>
              <a:rPr lang="en-US" altLang="zh-CN" dirty="0" smtClean="0"/>
              <a:t>2</a:t>
            </a:r>
            <a:r>
              <a:rPr lang="zh-CN" altLang="en-US" dirty="0" smtClean="0"/>
              <a:t>、</a:t>
            </a:r>
            <a:r>
              <a:rPr lang="en-US" altLang="zh-CN" dirty="0" smtClean="0"/>
              <a:t>PRIMARY</a:t>
            </a:r>
            <a:r>
              <a:rPr lang="zh-CN" altLang="en-US" dirty="0" smtClean="0"/>
              <a:t>，主查询（多个表关联时）</a:t>
            </a:r>
            <a:endParaRPr lang="en-US" altLang="zh-CN" dirty="0" smtClean="0"/>
          </a:p>
          <a:p>
            <a:r>
              <a:rPr lang="en-US" altLang="zh-CN" dirty="0" smtClean="0"/>
              <a:t>3</a:t>
            </a:r>
            <a:r>
              <a:rPr lang="zh-CN" altLang="en-US" dirty="0" smtClean="0"/>
              <a:t>、</a:t>
            </a:r>
            <a:r>
              <a:rPr lang="en-US" altLang="zh-CN" dirty="0" smtClean="0"/>
              <a:t>UNION</a:t>
            </a:r>
            <a:r>
              <a:rPr lang="zh-CN" altLang="en-US" dirty="0" smtClean="0"/>
              <a:t>，联合查询</a:t>
            </a:r>
            <a:endParaRPr lang="en-US" altLang="zh-CN" dirty="0" smtClean="0"/>
          </a:p>
          <a:p>
            <a:r>
              <a:rPr lang="en-US" altLang="zh-CN" dirty="0" smtClean="0"/>
              <a:t>4</a:t>
            </a:r>
            <a:r>
              <a:rPr lang="zh-CN" altLang="en-US" dirty="0" smtClean="0"/>
              <a:t>、</a:t>
            </a:r>
            <a:r>
              <a:rPr lang="en-US" altLang="zh-CN" dirty="0"/>
              <a:t>DEPENDENT </a:t>
            </a:r>
            <a:r>
              <a:rPr lang="en-US" altLang="zh-CN" dirty="0" smtClean="0"/>
              <a:t>UNION</a:t>
            </a:r>
            <a:r>
              <a:rPr lang="zh-CN" altLang="en-US" dirty="0" smtClean="0"/>
              <a:t>，子查询中的联合查询</a:t>
            </a:r>
            <a:endParaRPr lang="en-US" altLang="zh-CN" dirty="0" smtClean="0"/>
          </a:p>
          <a:p>
            <a:r>
              <a:rPr lang="en-US" altLang="zh-CN" dirty="0" smtClean="0"/>
              <a:t>5</a:t>
            </a:r>
            <a:r>
              <a:rPr lang="zh-CN" altLang="en-US" dirty="0" smtClean="0"/>
              <a:t>、</a:t>
            </a:r>
            <a:r>
              <a:rPr lang="en-US" altLang="zh-CN" dirty="0"/>
              <a:t>UNION </a:t>
            </a:r>
            <a:r>
              <a:rPr lang="en-US" altLang="zh-CN" dirty="0" smtClean="0"/>
              <a:t>RESULT</a:t>
            </a:r>
            <a:r>
              <a:rPr lang="zh-CN" altLang="en-US" dirty="0" smtClean="0"/>
              <a:t>，联合的结果集</a:t>
            </a:r>
            <a:endParaRPr lang="en-US" altLang="zh-CN" dirty="0" smtClean="0"/>
          </a:p>
          <a:p>
            <a:r>
              <a:rPr lang="en-US" altLang="zh-CN" dirty="0" smtClean="0"/>
              <a:t>6</a:t>
            </a:r>
            <a:r>
              <a:rPr lang="zh-CN" altLang="en-US" dirty="0" smtClean="0"/>
              <a:t>、</a:t>
            </a:r>
            <a:r>
              <a:rPr lang="en-US" altLang="zh-CN" dirty="0" smtClean="0"/>
              <a:t>SUBQUERY</a:t>
            </a:r>
            <a:r>
              <a:rPr lang="zh-CN" altLang="en-US" dirty="0" smtClean="0"/>
              <a:t>，第一个子查询</a:t>
            </a:r>
            <a:endParaRPr lang="en-US" altLang="zh-CN" dirty="0" smtClean="0"/>
          </a:p>
          <a:p>
            <a:r>
              <a:rPr lang="en-US" altLang="zh-CN" dirty="0" smtClean="0"/>
              <a:t>7</a:t>
            </a:r>
            <a:r>
              <a:rPr lang="zh-CN" altLang="en-US" dirty="0" smtClean="0"/>
              <a:t>、</a:t>
            </a:r>
            <a:r>
              <a:rPr lang="en-US" altLang="zh-CN" dirty="0"/>
              <a:t> DEPENDENT </a:t>
            </a:r>
            <a:r>
              <a:rPr lang="en-US" altLang="zh-CN" dirty="0" smtClean="0"/>
              <a:t>SUBQUERY</a:t>
            </a:r>
            <a:r>
              <a:rPr lang="zh-CN" altLang="en-US" dirty="0" smtClean="0"/>
              <a:t>，子查询中第一句</a:t>
            </a:r>
            <a:endParaRPr lang="en-US" altLang="zh-CN" dirty="0" smtClean="0"/>
          </a:p>
          <a:p>
            <a:r>
              <a:rPr lang="en-US" altLang="zh-CN" dirty="0" smtClean="0"/>
              <a:t>8</a:t>
            </a:r>
            <a:r>
              <a:rPr lang="zh-CN" altLang="en-US" dirty="0" smtClean="0"/>
              <a:t>、</a:t>
            </a:r>
            <a:r>
              <a:rPr lang="en-US" altLang="zh-CN" dirty="0" smtClean="0"/>
              <a:t>DERIVED</a:t>
            </a:r>
            <a:r>
              <a:rPr lang="zh-CN" altLang="en-US" dirty="0" smtClean="0"/>
              <a:t>，派生表</a:t>
            </a:r>
            <a:endParaRPr lang="zh-CN" altLang="en-US" dirty="0"/>
          </a:p>
        </p:txBody>
      </p:sp>
    </p:spTree>
    <p:extLst>
      <p:ext uri="{BB962C8B-B14F-4D97-AF65-F5344CB8AC3E}">
        <p14:creationId xmlns:p14="http://schemas.microsoft.com/office/powerpoint/2010/main" val="1267974717"/>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19"/>
          <p:cNvSpPr/>
          <p:nvPr/>
        </p:nvSpPr>
        <p:spPr>
          <a:xfrm rot="16200000">
            <a:off x="1592646" y="-1093803"/>
            <a:ext cx="479931" cy="2926080"/>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 name="connsiteX0" fmla="*/ 21025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21025 w 3252551"/>
              <a:gd name="connsiteY10" fmla="*/ 0 h 6202391"/>
              <a:gd name="connsiteX0" fmla="*/ 0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0 h 6202391"/>
              <a:gd name="connsiteX1" fmla="*/ 3231524 w 3252551"/>
              <a:gd name="connsiteY1" fmla="*/ 22548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15040398 h 21242789"/>
              <a:gd name="connsiteX1" fmla="*/ 3231518 w 3252551"/>
              <a:gd name="connsiteY1" fmla="*/ 3 h 21242789"/>
              <a:gd name="connsiteX2" fmla="*/ 3252551 w 3252551"/>
              <a:gd name="connsiteY2" fmla="*/ 19708249 h 21242789"/>
              <a:gd name="connsiteX3" fmla="*/ 3244497 w 3252551"/>
              <a:gd name="connsiteY3" fmla="*/ 19708249 h 21242789"/>
              <a:gd name="connsiteX4" fmla="*/ 3240653 w 3252551"/>
              <a:gd name="connsiteY4" fmla="*/ 19784367 h 21242789"/>
              <a:gd name="connsiteX5" fmla="*/ 1624520 w 3252551"/>
              <a:gd name="connsiteY5" fmla="*/ 21242789 h 21242789"/>
              <a:gd name="connsiteX6" fmla="*/ 8387 w 3252551"/>
              <a:gd name="connsiteY6" fmla="*/ 19784367 h 21242789"/>
              <a:gd name="connsiteX7" fmla="*/ 4544 w 3252551"/>
              <a:gd name="connsiteY7" fmla="*/ 19708249 h 21242789"/>
              <a:gd name="connsiteX8" fmla="*/ 0 w 3252551"/>
              <a:gd name="connsiteY8" fmla="*/ 19708249 h 21242789"/>
              <a:gd name="connsiteX9" fmla="*/ 0 w 3252551"/>
              <a:gd name="connsiteY9" fmla="*/ 19618269 h 21242789"/>
              <a:gd name="connsiteX10" fmla="*/ 0 w 3252551"/>
              <a:gd name="connsiteY10" fmla="*/ 15040398 h 21242789"/>
              <a:gd name="connsiteX0" fmla="*/ 0 w 3252551"/>
              <a:gd name="connsiteY0" fmla="*/ 0 h 21265340"/>
              <a:gd name="connsiteX1" fmla="*/ 3231518 w 3252551"/>
              <a:gd name="connsiteY1" fmla="*/ 22554 h 21265340"/>
              <a:gd name="connsiteX2" fmla="*/ 3252551 w 3252551"/>
              <a:gd name="connsiteY2" fmla="*/ 19730800 h 21265340"/>
              <a:gd name="connsiteX3" fmla="*/ 3244497 w 3252551"/>
              <a:gd name="connsiteY3" fmla="*/ 19730800 h 21265340"/>
              <a:gd name="connsiteX4" fmla="*/ 3240653 w 3252551"/>
              <a:gd name="connsiteY4" fmla="*/ 19806918 h 21265340"/>
              <a:gd name="connsiteX5" fmla="*/ 1624520 w 3252551"/>
              <a:gd name="connsiteY5" fmla="*/ 21265340 h 21265340"/>
              <a:gd name="connsiteX6" fmla="*/ 8387 w 3252551"/>
              <a:gd name="connsiteY6" fmla="*/ 19806918 h 21265340"/>
              <a:gd name="connsiteX7" fmla="*/ 4544 w 3252551"/>
              <a:gd name="connsiteY7" fmla="*/ 19730800 h 21265340"/>
              <a:gd name="connsiteX8" fmla="*/ 0 w 3252551"/>
              <a:gd name="connsiteY8" fmla="*/ 19730800 h 21265340"/>
              <a:gd name="connsiteX9" fmla="*/ 0 w 3252551"/>
              <a:gd name="connsiteY9" fmla="*/ 19640820 h 21265340"/>
              <a:gd name="connsiteX10" fmla="*/ 0 w 3252551"/>
              <a:gd name="connsiteY10" fmla="*/ 0 h 2126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3" name="矩形 22"/>
          <p:cNvSpPr/>
          <p:nvPr/>
        </p:nvSpPr>
        <p:spPr bwMode="auto">
          <a:xfrm>
            <a:off x="189992" y="129272"/>
            <a:ext cx="143256" cy="479932"/>
          </a:xfrm>
          <a:prstGeom prst="rect">
            <a:avLst/>
          </a:prstGeom>
          <a:solidFill>
            <a:schemeClr val="bg1">
              <a:lumMod val="75000"/>
              <a:alpha val="8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4" name="文本框 28"/>
          <p:cNvSpPr>
            <a:spLocks noChangeArrowheads="1"/>
          </p:cNvSpPr>
          <p:nvPr/>
        </p:nvSpPr>
        <p:spPr bwMode="auto">
          <a:xfrm>
            <a:off x="497968" y="165848"/>
            <a:ext cx="2847975" cy="406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20000"/>
              </a:lnSpc>
            </a:pPr>
            <a:r>
              <a:rPr lang="en-US" altLang="zh-CN" sz="2000" dirty="0" smtClean="0">
                <a:solidFill>
                  <a:srgbClr val="006AB6"/>
                </a:solidFill>
                <a:latin typeface="Arial" panose="020B0604020202020204" pitchFamily="34" charset="0"/>
                <a:ea typeface="微软雅黑" panose="020B0503020204020204" pitchFamily="34" charset="-122"/>
                <a:sym typeface="Arial" panose="020B0604020202020204" pitchFamily="34" charset="0"/>
              </a:rPr>
              <a:t>Explain</a:t>
            </a:r>
            <a:endParaRPr lang="en-US" altLang="zh-CN" sz="2000" dirty="0">
              <a:solidFill>
                <a:srgbClr val="006AB6"/>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矩形 5"/>
          <p:cNvSpPr/>
          <p:nvPr/>
        </p:nvSpPr>
        <p:spPr>
          <a:xfrm>
            <a:off x="452711" y="303957"/>
            <a:ext cx="12180484" cy="6740307"/>
          </a:xfrm>
          <a:prstGeom prst="rect">
            <a:avLst/>
          </a:prstGeom>
          <a:solidFill>
            <a:schemeClr val="accent1">
              <a:lumMod val="60000"/>
              <a:lumOff val="40000"/>
            </a:schemeClr>
          </a:solidFill>
        </p:spPr>
        <p:txBody>
          <a:bodyPr wrap="square">
            <a:spAutoFit/>
          </a:bodyPr>
          <a:lstStyle/>
          <a:p>
            <a:r>
              <a:rPr lang="en-US" altLang="zh-CN" dirty="0" smtClean="0"/>
              <a:t>type</a:t>
            </a:r>
            <a:r>
              <a:rPr lang="en-US" altLang="zh-CN" dirty="0"/>
              <a:t/>
            </a:r>
            <a:br>
              <a:rPr lang="en-US" altLang="zh-CN" dirty="0"/>
            </a:br>
            <a:r>
              <a:rPr lang="en-US" altLang="zh-CN" dirty="0" smtClean="0"/>
              <a:t>1</a:t>
            </a:r>
            <a:r>
              <a:rPr lang="zh-CN" altLang="en-US" dirty="0" smtClean="0"/>
              <a:t>、</a:t>
            </a:r>
            <a:r>
              <a:rPr lang="en-US" altLang="zh-CN" dirty="0" smtClean="0"/>
              <a:t>system,</a:t>
            </a:r>
            <a:r>
              <a:rPr lang="zh-CN" altLang="en-US" dirty="0"/>
              <a:t> </a:t>
            </a:r>
            <a:r>
              <a:rPr lang="en-US" altLang="zh-CN" dirty="0" err="1"/>
              <a:t>const</a:t>
            </a:r>
            <a:r>
              <a:rPr lang="zh-CN" altLang="en-US" dirty="0"/>
              <a:t>联接类型的一个特例。表仅有一行满足</a:t>
            </a:r>
            <a:r>
              <a:rPr lang="zh-CN" altLang="en-US" dirty="0" smtClean="0"/>
              <a:t>条件</a:t>
            </a:r>
            <a:endParaRPr lang="en-US" altLang="zh-CN" dirty="0" smtClean="0"/>
          </a:p>
          <a:p>
            <a:r>
              <a:rPr lang="en-US" altLang="zh-CN" dirty="0" smtClean="0"/>
              <a:t>2</a:t>
            </a:r>
            <a:r>
              <a:rPr lang="zh-CN" altLang="en-US" dirty="0" smtClean="0"/>
              <a:t>、</a:t>
            </a:r>
            <a:r>
              <a:rPr lang="en-US" altLang="zh-CN" dirty="0" err="1" smtClean="0"/>
              <a:t>const</a:t>
            </a:r>
            <a:r>
              <a:rPr lang="zh-CN" altLang="en-US" dirty="0"/>
              <a:t>，表最多有一个匹配行，它将在查询开始时被读取。因为仅有一行，在这行的列值可被优化器剩余部分认为是常数。</a:t>
            </a:r>
            <a:r>
              <a:rPr lang="en-US" altLang="zh-CN" dirty="0" err="1"/>
              <a:t>const</a:t>
            </a:r>
            <a:r>
              <a:rPr lang="zh-CN" altLang="en-US" dirty="0"/>
              <a:t>表很快，因为它们只读取一次</a:t>
            </a:r>
            <a:r>
              <a:rPr lang="zh-CN" altLang="en-US" dirty="0" smtClean="0"/>
              <a:t>！</a:t>
            </a:r>
            <a:endParaRPr lang="en-US" altLang="zh-CN" dirty="0" smtClean="0"/>
          </a:p>
          <a:p>
            <a:r>
              <a:rPr lang="en-US" altLang="zh-CN" dirty="0" smtClean="0"/>
              <a:t>3</a:t>
            </a:r>
            <a:r>
              <a:rPr lang="zh-CN" altLang="en-US" dirty="0" smtClean="0"/>
              <a:t>、</a:t>
            </a:r>
            <a:r>
              <a:rPr lang="en-US" altLang="zh-CN" dirty="0" err="1" smtClean="0"/>
              <a:t>eq_ref</a:t>
            </a:r>
            <a:r>
              <a:rPr lang="zh-CN" altLang="en-US" dirty="0"/>
              <a:t>，对于每个来自于前面的表的行组合，从该表中读取一行。这可能是最好的联接类型，除了</a:t>
            </a:r>
            <a:r>
              <a:rPr lang="en-US" altLang="zh-CN" dirty="0" err="1"/>
              <a:t>const</a:t>
            </a:r>
            <a:r>
              <a:rPr lang="zh-CN" altLang="en-US" dirty="0"/>
              <a:t>类型。它用在一个索引的所有部分被联接使用并且索引是</a:t>
            </a:r>
            <a:r>
              <a:rPr lang="en-US" altLang="zh-CN" dirty="0"/>
              <a:t>UNIQUE</a:t>
            </a:r>
            <a:r>
              <a:rPr lang="zh-CN" altLang="en-US" dirty="0"/>
              <a:t>或</a:t>
            </a:r>
            <a:r>
              <a:rPr lang="en-US" altLang="zh-CN" dirty="0"/>
              <a:t>PRIMARY KEY</a:t>
            </a:r>
            <a:r>
              <a:rPr lang="zh-CN" altLang="en-US" dirty="0" smtClean="0"/>
              <a:t>。</a:t>
            </a:r>
            <a:r>
              <a:rPr lang="zh-CN" altLang="en-US" dirty="0"/>
              <a:t/>
            </a:r>
            <a:br>
              <a:rPr lang="zh-CN" altLang="en-US" dirty="0"/>
            </a:br>
            <a:r>
              <a:rPr lang="en-US" altLang="zh-CN" dirty="0" err="1"/>
              <a:t>eq_ref</a:t>
            </a:r>
            <a:r>
              <a:rPr lang="zh-CN" altLang="en-US" dirty="0"/>
              <a:t>可以用于使用</a:t>
            </a:r>
            <a:r>
              <a:rPr lang="en-US" altLang="zh-CN" dirty="0"/>
              <a:t>= </a:t>
            </a:r>
            <a:r>
              <a:rPr lang="zh-CN" altLang="en-US" dirty="0"/>
              <a:t>操作符比较的带索引的列。比较值可以为常量或一个使用在该表前面所读取的表的列的表达式</a:t>
            </a:r>
            <a:r>
              <a:rPr lang="zh-CN" altLang="en-US" dirty="0" smtClean="0"/>
              <a:t>。</a:t>
            </a:r>
            <a:endParaRPr lang="en-US" altLang="zh-CN" dirty="0" smtClean="0"/>
          </a:p>
          <a:p>
            <a:r>
              <a:rPr lang="en-US" altLang="zh-CN" dirty="0" smtClean="0"/>
              <a:t>4</a:t>
            </a:r>
            <a:r>
              <a:rPr lang="zh-CN" altLang="en-US" dirty="0" smtClean="0"/>
              <a:t>、</a:t>
            </a:r>
            <a:r>
              <a:rPr lang="en-US" altLang="zh-CN" dirty="0"/>
              <a:t>.</a:t>
            </a:r>
            <a:r>
              <a:rPr lang="en-US" altLang="zh-CN" dirty="0" smtClean="0"/>
              <a:t>ref</a:t>
            </a:r>
            <a:r>
              <a:rPr lang="zh-CN" altLang="en-US" dirty="0"/>
              <a:t>，对于每个来自于前面的表的行组合，所有有匹配索引值的行将从这张表中读取。如果联接只使用键的最左边的前缀，或如果键不是</a:t>
            </a:r>
            <a:r>
              <a:rPr lang="en-US" altLang="zh-CN" dirty="0"/>
              <a:t>UNIQUE</a:t>
            </a:r>
            <a:r>
              <a:rPr lang="zh-CN" altLang="en-US" dirty="0"/>
              <a:t>或</a:t>
            </a:r>
            <a:r>
              <a:rPr lang="en-US" altLang="zh-CN" dirty="0"/>
              <a:t>PRIMARY KEY</a:t>
            </a:r>
            <a:r>
              <a:rPr lang="zh-CN" altLang="en-US" dirty="0"/>
              <a:t>（换句话说，如果联接不能基于关键字选择单个行的话），则使用</a:t>
            </a:r>
            <a:r>
              <a:rPr lang="en-US" altLang="zh-CN" dirty="0"/>
              <a:t>ref</a:t>
            </a:r>
            <a:r>
              <a:rPr lang="zh-CN" altLang="en-US" dirty="0"/>
              <a:t>。如果使用的键仅仅匹配少量行，该联接类型是不错的</a:t>
            </a:r>
            <a:r>
              <a:rPr lang="zh-CN" altLang="en-US" dirty="0" smtClean="0"/>
              <a:t>。</a:t>
            </a:r>
            <a:r>
              <a:rPr lang="zh-CN" altLang="en-US" dirty="0"/>
              <a:t/>
            </a:r>
            <a:br>
              <a:rPr lang="zh-CN" altLang="en-US" dirty="0"/>
            </a:br>
            <a:r>
              <a:rPr lang="en-US" altLang="zh-CN" dirty="0"/>
              <a:t>ref</a:t>
            </a:r>
            <a:r>
              <a:rPr lang="zh-CN" altLang="en-US" dirty="0"/>
              <a:t>可以用于使用</a:t>
            </a:r>
            <a:r>
              <a:rPr lang="en-US" altLang="zh-CN" dirty="0"/>
              <a:t>=</a:t>
            </a:r>
            <a:r>
              <a:rPr lang="zh-CN" altLang="en-US" dirty="0"/>
              <a:t>或</a:t>
            </a:r>
            <a:r>
              <a:rPr lang="en-US" altLang="zh-CN" dirty="0"/>
              <a:t>&lt;=&gt;</a:t>
            </a:r>
            <a:r>
              <a:rPr lang="zh-CN" altLang="en-US" dirty="0"/>
              <a:t>操作符的带索引的列</a:t>
            </a:r>
            <a:r>
              <a:rPr lang="zh-CN" altLang="en-US" dirty="0" smtClean="0"/>
              <a:t>。</a:t>
            </a:r>
            <a:endParaRPr lang="en-US" altLang="zh-CN" dirty="0" smtClean="0"/>
          </a:p>
          <a:p>
            <a:r>
              <a:rPr lang="en-US" altLang="zh-CN" dirty="0" smtClean="0"/>
              <a:t>5</a:t>
            </a:r>
            <a:r>
              <a:rPr lang="zh-CN" altLang="en-US" dirty="0" smtClean="0"/>
              <a:t>、</a:t>
            </a:r>
            <a:r>
              <a:rPr lang="en-US" altLang="zh-CN" dirty="0"/>
              <a:t> </a:t>
            </a:r>
            <a:r>
              <a:rPr lang="en-US" altLang="zh-CN" dirty="0" err="1" smtClean="0"/>
              <a:t>ref_or_null</a:t>
            </a:r>
            <a:r>
              <a:rPr lang="zh-CN" altLang="en-US" dirty="0"/>
              <a:t>，该联接类型如同</a:t>
            </a:r>
            <a:r>
              <a:rPr lang="en-US" altLang="zh-CN" dirty="0"/>
              <a:t>ref</a:t>
            </a:r>
            <a:r>
              <a:rPr lang="zh-CN" altLang="en-US" dirty="0"/>
              <a:t>，但是添加了</a:t>
            </a:r>
            <a:r>
              <a:rPr lang="en-US" altLang="zh-CN" dirty="0"/>
              <a:t>MySQL</a:t>
            </a:r>
            <a:r>
              <a:rPr lang="zh-CN" altLang="en-US" dirty="0"/>
              <a:t>可以专门搜索包含</a:t>
            </a:r>
            <a:r>
              <a:rPr lang="en-US" altLang="zh-CN" dirty="0"/>
              <a:t>NULL</a:t>
            </a:r>
            <a:r>
              <a:rPr lang="zh-CN" altLang="en-US" dirty="0"/>
              <a:t>值的行。在解决子查询中经常使用该联接类型的优化。</a:t>
            </a:r>
            <a:br>
              <a:rPr lang="zh-CN" altLang="en-US" dirty="0"/>
            </a:br>
            <a:r>
              <a:rPr lang="en-US" altLang="zh-CN" dirty="0" smtClean="0"/>
              <a:t>6</a:t>
            </a:r>
            <a:r>
              <a:rPr lang="zh-CN" altLang="en-US" dirty="0" smtClean="0"/>
              <a:t>、</a:t>
            </a:r>
            <a:r>
              <a:rPr lang="en-US" altLang="zh-CN" dirty="0" err="1" smtClean="0"/>
              <a:t>index_merge</a:t>
            </a:r>
            <a:r>
              <a:rPr lang="zh-CN" altLang="en-US" dirty="0"/>
              <a:t>，该联接类型表示使用了索引合并优化方法。在这种情况下，</a:t>
            </a:r>
            <a:r>
              <a:rPr lang="en-US" altLang="zh-CN" dirty="0"/>
              <a:t>key</a:t>
            </a:r>
            <a:r>
              <a:rPr lang="zh-CN" altLang="en-US" dirty="0"/>
              <a:t>列包含了使用的索引的清单，</a:t>
            </a:r>
            <a:r>
              <a:rPr lang="en-US" altLang="zh-CN" dirty="0" err="1"/>
              <a:t>key_len</a:t>
            </a:r>
            <a:r>
              <a:rPr lang="zh-CN" altLang="en-US" dirty="0"/>
              <a:t>包含了使用的索引的最长的关键元素</a:t>
            </a:r>
            <a:r>
              <a:rPr lang="zh-CN" altLang="en-US" dirty="0" smtClean="0"/>
              <a:t>。</a:t>
            </a:r>
            <a:endParaRPr lang="en-US" altLang="zh-CN" dirty="0" smtClean="0"/>
          </a:p>
          <a:p>
            <a:r>
              <a:rPr lang="en-US" altLang="zh-CN" dirty="0" smtClean="0"/>
              <a:t>7</a:t>
            </a:r>
            <a:r>
              <a:rPr lang="zh-CN" altLang="en-US" dirty="0" smtClean="0"/>
              <a:t>、</a:t>
            </a:r>
            <a:r>
              <a:rPr lang="en-US" altLang="zh-CN" dirty="0" err="1" smtClean="0"/>
              <a:t>unique_subquery</a:t>
            </a:r>
            <a:r>
              <a:rPr lang="zh-CN" altLang="en-US" dirty="0" smtClean="0"/>
              <a:t>，该</a:t>
            </a:r>
            <a:r>
              <a:rPr lang="zh-CN" altLang="en-US" dirty="0"/>
              <a:t>类型替换了下面形式的</a:t>
            </a:r>
            <a:r>
              <a:rPr lang="en-US" altLang="zh-CN" dirty="0"/>
              <a:t>IN</a:t>
            </a:r>
            <a:r>
              <a:rPr lang="zh-CN" altLang="en-US" dirty="0"/>
              <a:t>子查询的</a:t>
            </a:r>
            <a:r>
              <a:rPr lang="en-US" altLang="zh-CN" dirty="0" smtClean="0"/>
              <a:t>ref</a:t>
            </a:r>
            <a:r>
              <a:rPr lang="zh-CN" altLang="en-US" dirty="0" smtClean="0"/>
              <a:t>。</a:t>
            </a:r>
            <a:r>
              <a:rPr lang="en-US" altLang="zh-CN" dirty="0"/>
              <a:t>value IN (SELECT </a:t>
            </a:r>
            <a:r>
              <a:rPr lang="en-US" altLang="zh-CN" dirty="0" err="1"/>
              <a:t>primary_key</a:t>
            </a:r>
            <a:r>
              <a:rPr lang="en-US" altLang="zh-CN" dirty="0"/>
              <a:t> FROM </a:t>
            </a:r>
            <a:r>
              <a:rPr lang="en-US" altLang="zh-CN" dirty="0" err="1"/>
              <a:t>single_table</a:t>
            </a:r>
            <a:r>
              <a:rPr lang="en-US" altLang="zh-CN" dirty="0"/>
              <a:t> WHERE </a:t>
            </a:r>
            <a:r>
              <a:rPr lang="en-US" altLang="zh-CN" dirty="0" err="1"/>
              <a:t>some_expr</a:t>
            </a:r>
            <a:r>
              <a:rPr lang="en-US" altLang="zh-CN" dirty="0"/>
              <a:t>)</a:t>
            </a:r>
            <a:br>
              <a:rPr lang="en-US" altLang="zh-CN" dirty="0"/>
            </a:br>
            <a:r>
              <a:rPr lang="en-US" altLang="zh-CN" dirty="0" err="1"/>
              <a:t>unique_subquery</a:t>
            </a:r>
            <a:r>
              <a:rPr lang="zh-CN" altLang="en-US" dirty="0"/>
              <a:t>是一个索引查找函数，可以完全替换子查询，效率更高</a:t>
            </a:r>
            <a:r>
              <a:rPr lang="zh-CN" altLang="en-US" dirty="0" smtClean="0"/>
              <a:t>。</a:t>
            </a:r>
            <a:endParaRPr lang="en-US" altLang="zh-CN" dirty="0" smtClean="0"/>
          </a:p>
          <a:p>
            <a:r>
              <a:rPr lang="en-US" altLang="zh-CN" dirty="0" smtClean="0"/>
              <a:t>8</a:t>
            </a:r>
            <a:r>
              <a:rPr lang="zh-CN" altLang="en-US" dirty="0" smtClean="0"/>
              <a:t>、</a:t>
            </a:r>
            <a:r>
              <a:rPr lang="en-US" altLang="zh-CN" dirty="0" err="1" smtClean="0"/>
              <a:t>index_subquery</a:t>
            </a:r>
            <a:r>
              <a:rPr lang="zh-CN" altLang="en-US" dirty="0"/>
              <a:t>，该联接类型类似于</a:t>
            </a:r>
            <a:r>
              <a:rPr lang="en-US" altLang="zh-CN" dirty="0" err="1"/>
              <a:t>unique_subquery</a:t>
            </a:r>
            <a:r>
              <a:rPr lang="zh-CN" altLang="en-US" dirty="0"/>
              <a:t>。可以替换</a:t>
            </a:r>
            <a:r>
              <a:rPr lang="en-US" altLang="zh-CN" dirty="0"/>
              <a:t>IN</a:t>
            </a:r>
            <a:r>
              <a:rPr lang="zh-CN" altLang="en-US" dirty="0"/>
              <a:t>子</a:t>
            </a:r>
            <a:r>
              <a:rPr lang="zh-CN" altLang="en-US" dirty="0" smtClean="0"/>
              <a:t>查询</a:t>
            </a:r>
            <a:endParaRPr lang="en-US" altLang="zh-CN" dirty="0" smtClean="0"/>
          </a:p>
          <a:p>
            <a:r>
              <a:rPr lang="en-US" altLang="zh-CN" dirty="0" smtClean="0"/>
              <a:t>9</a:t>
            </a:r>
            <a:r>
              <a:rPr lang="zh-CN" altLang="en-US" dirty="0" smtClean="0"/>
              <a:t>、</a:t>
            </a:r>
            <a:r>
              <a:rPr lang="en-US" altLang="zh-CN" dirty="0" smtClean="0"/>
              <a:t>range</a:t>
            </a:r>
            <a:r>
              <a:rPr lang="zh-CN" altLang="en-US" dirty="0" smtClean="0"/>
              <a:t>、只</a:t>
            </a:r>
            <a:r>
              <a:rPr lang="zh-CN" altLang="en-US" dirty="0"/>
              <a:t>检索给定范围的行，使用一个索引来选择行。</a:t>
            </a:r>
            <a:r>
              <a:rPr lang="en-US" altLang="zh-CN" dirty="0"/>
              <a:t>key</a:t>
            </a:r>
            <a:r>
              <a:rPr lang="zh-CN" altLang="en-US" dirty="0"/>
              <a:t>列显示使用了哪个索引。</a:t>
            </a:r>
            <a:r>
              <a:rPr lang="en-US" altLang="zh-CN" dirty="0" err="1"/>
              <a:t>key_len</a:t>
            </a:r>
            <a:r>
              <a:rPr lang="zh-CN" altLang="en-US" dirty="0"/>
              <a:t>包含所使用索引的最长关键元素。在该类型中</a:t>
            </a:r>
            <a:r>
              <a:rPr lang="en-US" altLang="zh-CN" dirty="0"/>
              <a:t>ref</a:t>
            </a:r>
            <a:r>
              <a:rPr lang="zh-CN" altLang="en-US" dirty="0"/>
              <a:t>列为</a:t>
            </a:r>
            <a:r>
              <a:rPr lang="en-US" altLang="zh-CN" dirty="0"/>
              <a:t>NULL</a:t>
            </a:r>
            <a:r>
              <a:rPr lang="zh-CN" altLang="en-US" dirty="0" smtClean="0"/>
              <a:t>。</a:t>
            </a:r>
            <a:endParaRPr lang="en-US" altLang="zh-CN" dirty="0" smtClean="0"/>
          </a:p>
          <a:p>
            <a:r>
              <a:rPr lang="en-US" altLang="zh-CN" dirty="0" smtClean="0"/>
              <a:t>10</a:t>
            </a:r>
            <a:r>
              <a:rPr lang="zh-CN" altLang="en-US" dirty="0" smtClean="0"/>
              <a:t>、</a:t>
            </a:r>
            <a:r>
              <a:rPr lang="en-US" altLang="zh-CN" dirty="0" smtClean="0"/>
              <a:t>index</a:t>
            </a:r>
            <a:r>
              <a:rPr lang="zh-CN" altLang="en-US" dirty="0" smtClean="0"/>
              <a:t>、该</a:t>
            </a:r>
            <a:r>
              <a:rPr lang="zh-CN" altLang="en-US" dirty="0"/>
              <a:t>联接类型与</a:t>
            </a:r>
            <a:r>
              <a:rPr lang="en-US" altLang="zh-CN" dirty="0"/>
              <a:t>ALL</a:t>
            </a:r>
            <a:r>
              <a:rPr lang="zh-CN" altLang="en-US" dirty="0"/>
              <a:t>相同，除了只有索引树被扫描。这通常比</a:t>
            </a:r>
            <a:r>
              <a:rPr lang="en-US" altLang="zh-CN" dirty="0"/>
              <a:t>ALL</a:t>
            </a:r>
            <a:r>
              <a:rPr lang="zh-CN" altLang="en-US" dirty="0"/>
              <a:t>快，因为索引文件通常比数据文件小</a:t>
            </a:r>
            <a:r>
              <a:rPr lang="zh-CN" altLang="en-US" dirty="0" smtClean="0"/>
              <a:t>。</a:t>
            </a:r>
            <a:endParaRPr lang="en-US" altLang="zh-CN" dirty="0" smtClean="0"/>
          </a:p>
          <a:p>
            <a:r>
              <a:rPr lang="en-US" altLang="zh-CN" dirty="0" smtClean="0"/>
              <a:t>11</a:t>
            </a:r>
            <a:r>
              <a:rPr lang="zh-CN" altLang="en-US" dirty="0" smtClean="0"/>
              <a:t>、</a:t>
            </a:r>
            <a:r>
              <a:rPr lang="en-US" altLang="zh-CN" dirty="0" smtClean="0"/>
              <a:t>ALL</a:t>
            </a:r>
            <a:r>
              <a:rPr lang="zh-CN" altLang="en-US" dirty="0" smtClean="0"/>
              <a:t>，对于</a:t>
            </a:r>
            <a:r>
              <a:rPr lang="zh-CN" altLang="en-US" dirty="0"/>
              <a:t>每个来自于先前的表的行组合，进行完整的表扫描。如果表是第一个没标记</a:t>
            </a:r>
            <a:r>
              <a:rPr lang="en-US" altLang="zh-CN" dirty="0" err="1"/>
              <a:t>const</a:t>
            </a:r>
            <a:r>
              <a:rPr lang="zh-CN" altLang="en-US" dirty="0"/>
              <a:t>的表，这通常不好，并且通常在它情况下很差。通常可以增加更多的索引而不要使用</a:t>
            </a:r>
            <a:r>
              <a:rPr lang="en-US" altLang="zh-CN" dirty="0"/>
              <a:t>ALL</a:t>
            </a:r>
            <a:r>
              <a:rPr lang="zh-CN" altLang="en-US" dirty="0"/>
              <a:t>，使得行能基于前面的表中的常数值或列值被检索出。</a:t>
            </a:r>
          </a:p>
        </p:txBody>
      </p:sp>
    </p:spTree>
    <p:extLst>
      <p:ext uri="{BB962C8B-B14F-4D97-AF65-F5344CB8AC3E}">
        <p14:creationId xmlns:p14="http://schemas.microsoft.com/office/powerpoint/2010/main" val="79789174"/>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nvSpPr>
        <p:spPr>
          <a:xfrm rot="16200000">
            <a:off x="1592646" y="-1093803"/>
            <a:ext cx="479931" cy="2926080"/>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 name="connsiteX0" fmla="*/ 21025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21025 w 3252551"/>
              <a:gd name="connsiteY10" fmla="*/ 0 h 6202391"/>
              <a:gd name="connsiteX0" fmla="*/ 0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0 h 6202391"/>
              <a:gd name="connsiteX1" fmla="*/ 3231524 w 3252551"/>
              <a:gd name="connsiteY1" fmla="*/ 22548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15040398 h 21242789"/>
              <a:gd name="connsiteX1" fmla="*/ 3231518 w 3252551"/>
              <a:gd name="connsiteY1" fmla="*/ 3 h 21242789"/>
              <a:gd name="connsiteX2" fmla="*/ 3252551 w 3252551"/>
              <a:gd name="connsiteY2" fmla="*/ 19708249 h 21242789"/>
              <a:gd name="connsiteX3" fmla="*/ 3244497 w 3252551"/>
              <a:gd name="connsiteY3" fmla="*/ 19708249 h 21242789"/>
              <a:gd name="connsiteX4" fmla="*/ 3240653 w 3252551"/>
              <a:gd name="connsiteY4" fmla="*/ 19784367 h 21242789"/>
              <a:gd name="connsiteX5" fmla="*/ 1624520 w 3252551"/>
              <a:gd name="connsiteY5" fmla="*/ 21242789 h 21242789"/>
              <a:gd name="connsiteX6" fmla="*/ 8387 w 3252551"/>
              <a:gd name="connsiteY6" fmla="*/ 19784367 h 21242789"/>
              <a:gd name="connsiteX7" fmla="*/ 4544 w 3252551"/>
              <a:gd name="connsiteY7" fmla="*/ 19708249 h 21242789"/>
              <a:gd name="connsiteX8" fmla="*/ 0 w 3252551"/>
              <a:gd name="connsiteY8" fmla="*/ 19708249 h 21242789"/>
              <a:gd name="connsiteX9" fmla="*/ 0 w 3252551"/>
              <a:gd name="connsiteY9" fmla="*/ 19618269 h 21242789"/>
              <a:gd name="connsiteX10" fmla="*/ 0 w 3252551"/>
              <a:gd name="connsiteY10" fmla="*/ 15040398 h 21242789"/>
              <a:gd name="connsiteX0" fmla="*/ 0 w 3252551"/>
              <a:gd name="connsiteY0" fmla="*/ 0 h 21265340"/>
              <a:gd name="connsiteX1" fmla="*/ 3231518 w 3252551"/>
              <a:gd name="connsiteY1" fmla="*/ 22554 h 21265340"/>
              <a:gd name="connsiteX2" fmla="*/ 3252551 w 3252551"/>
              <a:gd name="connsiteY2" fmla="*/ 19730800 h 21265340"/>
              <a:gd name="connsiteX3" fmla="*/ 3244497 w 3252551"/>
              <a:gd name="connsiteY3" fmla="*/ 19730800 h 21265340"/>
              <a:gd name="connsiteX4" fmla="*/ 3240653 w 3252551"/>
              <a:gd name="connsiteY4" fmla="*/ 19806918 h 21265340"/>
              <a:gd name="connsiteX5" fmla="*/ 1624520 w 3252551"/>
              <a:gd name="connsiteY5" fmla="*/ 21265340 h 21265340"/>
              <a:gd name="connsiteX6" fmla="*/ 8387 w 3252551"/>
              <a:gd name="connsiteY6" fmla="*/ 19806918 h 21265340"/>
              <a:gd name="connsiteX7" fmla="*/ 4544 w 3252551"/>
              <a:gd name="connsiteY7" fmla="*/ 19730800 h 21265340"/>
              <a:gd name="connsiteX8" fmla="*/ 0 w 3252551"/>
              <a:gd name="connsiteY8" fmla="*/ 19730800 h 21265340"/>
              <a:gd name="connsiteX9" fmla="*/ 0 w 3252551"/>
              <a:gd name="connsiteY9" fmla="*/ 19640820 h 21265340"/>
              <a:gd name="connsiteX10" fmla="*/ 0 w 3252551"/>
              <a:gd name="connsiteY10" fmla="*/ 0 h 2126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1" name="矩形 40"/>
          <p:cNvSpPr/>
          <p:nvPr/>
        </p:nvSpPr>
        <p:spPr bwMode="auto">
          <a:xfrm>
            <a:off x="189992" y="129272"/>
            <a:ext cx="143256" cy="479932"/>
          </a:xfrm>
          <a:prstGeom prst="rect">
            <a:avLst/>
          </a:prstGeom>
          <a:solidFill>
            <a:schemeClr val="bg1">
              <a:lumMod val="75000"/>
              <a:alpha val="8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42" name="文本框 28"/>
          <p:cNvSpPr>
            <a:spLocks noChangeArrowheads="1"/>
          </p:cNvSpPr>
          <p:nvPr/>
        </p:nvSpPr>
        <p:spPr bwMode="auto">
          <a:xfrm>
            <a:off x="497968" y="165848"/>
            <a:ext cx="2847975" cy="406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20000"/>
              </a:lnSpc>
            </a:pPr>
            <a:r>
              <a:rPr lang="en-US" altLang="zh-CN" sz="2000" dirty="0" smtClean="0">
                <a:solidFill>
                  <a:srgbClr val="006AB6"/>
                </a:solidFill>
                <a:latin typeface="Arial" panose="020B0604020202020204" pitchFamily="34" charset="0"/>
                <a:ea typeface="微软雅黑" panose="020B0503020204020204" pitchFamily="34" charset="-122"/>
                <a:sym typeface="Arial" panose="020B0604020202020204" pitchFamily="34" charset="0"/>
              </a:rPr>
              <a:t>Explain</a:t>
            </a:r>
            <a:endParaRPr lang="en-US" altLang="zh-CN" sz="2000" dirty="0">
              <a:solidFill>
                <a:srgbClr val="006AB6"/>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nvSpPr>
        <p:spPr>
          <a:xfrm>
            <a:off x="812751" y="808013"/>
            <a:ext cx="11809312" cy="6186309"/>
          </a:xfrm>
          <a:prstGeom prst="rect">
            <a:avLst/>
          </a:prstGeom>
          <a:solidFill>
            <a:schemeClr val="accent1">
              <a:lumMod val="60000"/>
              <a:lumOff val="40000"/>
            </a:schemeClr>
          </a:solidFill>
        </p:spPr>
        <p:txBody>
          <a:bodyPr wrap="square">
            <a:spAutoFit/>
          </a:bodyPr>
          <a:lstStyle/>
          <a:p>
            <a:r>
              <a:rPr lang="en-US" altLang="zh-CN" dirty="0" smtClean="0"/>
              <a:t>Extra</a:t>
            </a:r>
            <a:r>
              <a:rPr lang="zh-CN" altLang="en-US" dirty="0"/>
              <a:t>，这个列可以显示的信息非常多，有几十</a:t>
            </a:r>
            <a:r>
              <a:rPr lang="zh-CN" altLang="en-US" dirty="0" smtClean="0"/>
              <a:t>种。常用如下：</a:t>
            </a:r>
            <a:r>
              <a:rPr lang="en-US" altLang="zh-CN" dirty="0"/>
              <a:t/>
            </a:r>
            <a:br>
              <a:rPr lang="en-US" altLang="zh-CN" dirty="0"/>
            </a:br>
            <a:r>
              <a:rPr lang="en-US" altLang="zh-CN" dirty="0"/>
              <a:t>(1).</a:t>
            </a:r>
            <a:r>
              <a:rPr lang="en-US" altLang="zh-CN" dirty="0" smtClean="0"/>
              <a:t>Distinct, </a:t>
            </a:r>
            <a:r>
              <a:rPr lang="zh-CN" altLang="en-US" dirty="0" smtClean="0"/>
              <a:t>一旦</a:t>
            </a:r>
            <a:r>
              <a:rPr lang="en-US" altLang="zh-CN" dirty="0"/>
              <a:t>MYSQL</a:t>
            </a:r>
            <a:r>
              <a:rPr lang="zh-CN" altLang="en-US" dirty="0"/>
              <a:t>找到了与行相联合匹配的行，就不再搜索了 </a:t>
            </a:r>
            <a:br>
              <a:rPr lang="zh-CN" altLang="en-US" dirty="0"/>
            </a:br>
            <a:r>
              <a:rPr lang="en-US" altLang="zh-CN" dirty="0"/>
              <a:t>(2).Not exists </a:t>
            </a:r>
            <a:r>
              <a:rPr lang="zh-CN" altLang="en-US" dirty="0" smtClean="0"/>
              <a:t>，使用了反连接，先</a:t>
            </a:r>
            <a:r>
              <a:rPr lang="zh-CN" altLang="en-US" dirty="0"/>
              <a:t>查询外表，再查询内表</a:t>
            </a:r>
            <a:br>
              <a:rPr lang="zh-CN" altLang="en-US" dirty="0"/>
            </a:br>
            <a:r>
              <a:rPr lang="en-US" altLang="zh-CN" dirty="0"/>
              <a:t>(3).Range checked for each </a:t>
            </a:r>
            <a:r>
              <a:rPr lang="en-US" altLang="zh-CN" dirty="0" smtClean="0"/>
              <a:t>Record</a:t>
            </a:r>
            <a:r>
              <a:rPr lang="zh-CN" altLang="en-US" dirty="0"/>
              <a:t>（</a:t>
            </a:r>
            <a:r>
              <a:rPr lang="en-US" altLang="zh-CN" dirty="0"/>
              <a:t>index map:#</a:t>
            </a:r>
            <a:r>
              <a:rPr lang="zh-CN" altLang="en-US" dirty="0"/>
              <a:t>） </a:t>
            </a:r>
            <a:br>
              <a:rPr lang="zh-CN" altLang="en-US" dirty="0"/>
            </a:br>
            <a:r>
              <a:rPr lang="zh-CN" altLang="en-US" dirty="0"/>
              <a:t>没有找到理想的索引，因此对于从前面表中来的每一个行组合，</a:t>
            </a:r>
            <a:r>
              <a:rPr lang="en-US" altLang="zh-CN" dirty="0"/>
              <a:t>MYSQL</a:t>
            </a:r>
            <a:r>
              <a:rPr lang="zh-CN" altLang="en-US" dirty="0"/>
              <a:t>检查使用哪个索引，并用它来从表中返回行。这是使用索引的最慢的连接之一 </a:t>
            </a:r>
            <a:br>
              <a:rPr lang="zh-CN" altLang="en-US" dirty="0"/>
            </a:br>
            <a:r>
              <a:rPr lang="en-US" altLang="zh-CN" dirty="0"/>
              <a:t>(4).Using </a:t>
            </a:r>
            <a:r>
              <a:rPr lang="en-US" altLang="zh-CN" dirty="0" err="1"/>
              <a:t>filesort</a:t>
            </a:r>
            <a:r>
              <a:rPr lang="en-US" altLang="zh-CN" dirty="0"/>
              <a:t> </a:t>
            </a:r>
            <a:br>
              <a:rPr lang="en-US" altLang="zh-CN" dirty="0"/>
            </a:br>
            <a:r>
              <a:rPr lang="zh-CN" altLang="en-US" dirty="0"/>
              <a:t>看到这个的时候，</a:t>
            </a:r>
            <a:r>
              <a:rPr lang="zh-CN" altLang="en-US" dirty="0" smtClean="0"/>
              <a:t>查询需要优化。</a:t>
            </a:r>
            <a:r>
              <a:rPr lang="en-US" altLang="zh-CN" dirty="0"/>
              <a:t>MYSQL</a:t>
            </a:r>
            <a:r>
              <a:rPr lang="zh-CN" altLang="en-US" dirty="0"/>
              <a:t>需要进行额外的步骤来发现如何对返回的行排序。它根据连接类型以及存储排序键值和匹配条件的全部行的行指针来排序全部行 </a:t>
            </a:r>
            <a:br>
              <a:rPr lang="zh-CN" altLang="en-US" dirty="0"/>
            </a:br>
            <a:r>
              <a:rPr lang="en-US" altLang="zh-CN" dirty="0"/>
              <a:t>(5).Using index </a:t>
            </a:r>
            <a:br>
              <a:rPr lang="en-US" altLang="zh-CN" dirty="0"/>
            </a:br>
            <a:r>
              <a:rPr lang="zh-CN" altLang="en-US" dirty="0"/>
              <a:t>列数据是从仅仅使用了索引中的信息而没有读取实际的行动的表返回的，这发生在对表的全部的请求列都是同一个索引的部分的时候 </a:t>
            </a:r>
            <a:br>
              <a:rPr lang="zh-CN" altLang="en-US" dirty="0"/>
            </a:br>
            <a:r>
              <a:rPr lang="en-US" altLang="zh-CN" dirty="0"/>
              <a:t>(6).Using temporary </a:t>
            </a:r>
            <a:br>
              <a:rPr lang="en-US" altLang="zh-CN" dirty="0"/>
            </a:br>
            <a:r>
              <a:rPr lang="zh-CN" altLang="en-US" dirty="0"/>
              <a:t>看到这个的时候，查询需要</a:t>
            </a:r>
            <a:r>
              <a:rPr lang="zh-CN" altLang="en-US" dirty="0" smtClean="0"/>
              <a:t>优化。</a:t>
            </a:r>
            <a:r>
              <a:rPr lang="zh-CN" altLang="en-US" dirty="0"/>
              <a:t>这里，</a:t>
            </a:r>
            <a:r>
              <a:rPr lang="en-US" altLang="zh-CN" dirty="0"/>
              <a:t>MYSQL</a:t>
            </a:r>
            <a:r>
              <a:rPr lang="zh-CN" altLang="en-US" dirty="0"/>
              <a:t>需要创建一个临时表来存储结果，这通常发生在对不同的列集进行</a:t>
            </a:r>
            <a:r>
              <a:rPr lang="en-US" altLang="zh-CN" dirty="0"/>
              <a:t>ORDER BY</a:t>
            </a:r>
            <a:r>
              <a:rPr lang="zh-CN" altLang="en-US" dirty="0"/>
              <a:t>上，而不是</a:t>
            </a:r>
            <a:r>
              <a:rPr lang="en-US" altLang="zh-CN" dirty="0"/>
              <a:t>GROUP BY</a:t>
            </a:r>
            <a:r>
              <a:rPr lang="zh-CN" altLang="en-US" dirty="0"/>
              <a:t>上 </a:t>
            </a:r>
            <a:br>
              <a:rPr lang="zh-CN" altLang="en-US" dirty="0"/>
            </a:br>
            <a:r>
              <a:rPr lang="en-US" altLang="zh-CN" dirty="0"/>
              <a:t>(7).Using where</a:t>
            </a:r>
            <a:br>
              <a:rPr lang="en-US" altLang="zh-CN" dirty="0"/>
            </a:br>
            <a:r>
              <a:rPr lang="zh-CN" altLang="en-US" dirty="0"/>
              <a:t>使用了</a:t>
            </a:r>
            <a:r>
              <a:rPr lang="en-US" altLang="zh-CN" dirty="0"/>
              <a:t>WHERE</a:t>
            </a:r>
            <a:r>
              <a:rPr lang="zh-CN" altLang="en-US" dirty="0"/>
              <a:t>从句来限制哪些行将与下一张表匹配或者是返回给用户。如果不想返回表中的全部行，并且连接类型</a:t>
            </a:r>
            <a:r>
              <a:rPr lang="en-US" altLang="zh-CN" dirty="0"/>
              <a:t>ALL</a:t>
            </a:r>
            <a:r>
              <a:rPr lang="zh-CN" altLang="en-US" dirty="0"/>
              <a:t>或</a:t>
            </a:r>
            <a:r>
              <a:rPr lang="en-US" altLang="zh-CN" dirty="0"/>
              <a:t>index</a:t>
            </a:r>
            <a:r>
              <a:rPr lang="zh-CN" altLang="en-US" dirty="0"/>
              <a:t>，这就会发生，或者是查询</a:t>
            </a:r>
            <a:r>
              <a:rPr lang="zh-CN" altLang="en-US" dirty="0" smtClean="0"/>
              <a:t>有问题</a:t>
            </a:r>
            <a:endParaRPr lang="en-US" altLang="zh-CN" dirty="0" smtClean="0"/>
          </a:p>
          <a:p>
            <a:r>
              <a:rPr lang="en-US" altLang="zh-CN" dirty="0" smtClean="0"/>
              <a:t>(8).</a:t>
            </a:r>
            <a:r>
              <a:rPr lang="en-US" altLang="zh-CN" dirty="0" err="1" smtClean="0"/>
              <a:t>firstmatch</a:t>
            </a:r>
            <a:r>
              <a:rPr lang="en-US" altLang="zh-CN" dirty="0" smtClean="0"/>
              <a:t>(</a:t>
            </a:r>
            <a:r>
              <a:rPr lang="en-US" altLang="zh-CN" dirty="0" err="1" smtClean="0"/>
              <a:t>tb_name</a:t>
            </a:r>
            <a:r>
              <a:rPr lang="en-US" altLang="zh-CN" dirty="0"/>
              <a:t>)</a:t>
            </a:r>
            <a:r>
              <a:rPr lang="zh-CN" altLang="en-US" dirty="0"/>
              <a:t>：</a:t>
            </a:r>
            <a:r>
              <a:rPr lang="en-US" altLang="zh-CN" dirty="0"/>
              <a:t>5.6.x</a:t>
            </a:r>
            <a:r>
              <a:rPr lang="zh-CN" altLang="en-US" dirty="0"/>
              <a:t>开始引入的优化子查询的新特性之一，常见于</a:t>
            </a:r>
            <a:r>
              <a:rPr lang="en-US" altLang="zh-CN" dirty="0"/>
              <a:t>where</a:t>
            </a:r>
            <a:r>
              <a:rPr lang="zh-CN" altLang="en-US" dirty="0"/>
              <a:t>字句含有</a:t>
            </a:r>
            <a:r>
              <a:rPr lang="en-US" altLang="zh-CN" dirty="0"/>
              <a:t>in()</a:t>
            </a:r>
            <a:r>
              <a:rPr lang="zh-CN" altLang="en-US" dirty="0"/>
              <a:t>类型的子查询。如果内表的数据量比较大，就可能出现</a:t>
            </a:r>
            <a:r>
              <a:rPr lang="zh-CN" altLang="en-US" dirty="0" smtClean="0"/>
              <a:t>这个</a:t>
            </a:r>
            <a:r>
              <a:rPr lang="en-US" altLang="zh-CN" dirty="0" smtClean="0"/>
              <a:t>.</a:t>
            </a:r>
          </a:p>
          <a:p>
            <a:r>
              <a:rPr lang="en-US" altLang="zh-CN" dirty="0" smtClean="0"/>
              <a:t>(9).</a:t>
            </a:r>
            <a:r>
              <a:rPr lang="en-US" altLang="zh-CN" dirty="0" err="1" smtClean="0"/>
              <a:t>loosescan</a:t>
            </a:r>
            <a:r>
              <a:rPr lang="en-US" altLang="zh-CN" dirty="0" smtClean="0"/>
              <a:t>(</a:t>
            </a:r>
            <a:r>
              <a:rPr lang="en-US" altLang="zh-CN" dirty="0" err="1" smtClean="0"/>
              <a:t>m</a:t>
            </a:r>
            <a:r>
              <a:rPr lang="en-US" altLang="zh-CN" dirty="0" err="1"/>
              <a:t>..n</a:t>
            </a:r>
            <a:r>
              <a:rPr lang="en-US" altLang="zh-CN" dirty="0"/>
              <a:t>)</a:t>
            </a:r>
            <a:r>
              <a:rPr lang="zh-CN" altLang="en-US" dirty="0"/>
              <a:t>：</a:t>
            </a:r>
            <a:r>
              <a:rPr lang="en-US" altLang="zh-CN" dirty="0"/>
              <a:t>5.6.x</a:t>
            </a:r>
            <a:r>
              <a:rPr lang="zh-CN" altLang="en-US" dirty="0"/>
              <a:t>之后引入的优化子查询的新特性之一，在</a:t>
            </a:r>
            <a:r>
              <a:rPr lang="en-US" altLang="zh-CN" dirty="0"/>
              <a:t>in()</a:t>
            </a:r>
            <a:r>
              <a:rPr lang="zh-CN" altLang="en-US" dirty="0"/>
              <a:t>类型的子查询中，子查询返回的可能有重复记录时，就可能出现这个</a:t>
            </a:r>
          </a:p>
        </p:txBody>
      </p:sp>
    </p:spTree>
    <p:extLst>
      <p:ext uri="{BB962C8B-B14F-4D97-AF65-F5344CB8AC3E}">
        <p14:creationId xmlns:p14="http://schemas.microsoft.com/office/powerpoint/2010/main" val="2877560754"/>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nvSpPr>
        <p:spPr>
          <a:xfrm rot="16200000">
            <a:off x="1592646" y="-1093803"/>
            <a:ext cx="479931" cy="2926080"/>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 name="connsiteX0" fmla="*/ 21025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21025 w 3252551"/>
              <a:gd name="connsiteY10" fmla="*/ 0 h 6202391"/>
              <a:gd name="connsiteX0" fmla="*/ 0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0 h 6202391"/>
              <a:gd name="connsiteX1" fmla="*/ 3231524 w 3252551"/>
              <a:gd name="connsiteY1" fmla="*/ 22548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15040398 h 21242789"/>
              <a:gd name="connsiteX1" fmla="*/ 3231518 w 3252551"/>
              <a:gd name="connsiteY1" fmla="*/ 3 h 21242789"/>
              <a:gd name="connsiteX2" fmla="*/ 3252551 w 3252551"/>
              <a:gd name="connsiteY2" fmla="*/ 19708249 h 21242789"/>
              <a:gd name="connsiteX3" fmla="*/ 3244497 w 3252551"/>
              <a:gd name="connsiteY3" fmla="*/ 19708249 h 21242789"/>
              <a:gd name="connsiteX4" fmla="*/ 3240653 w 3252551"/>
              <a:gd name="connsiteY4" fmla="*/ 19784367 h 21242789"/>
              <a:gd name="connsiteX5" fmla="*/ 1624520 w 3252551"/>
              <a:gd name="connsiteY5" fmla="*/ 21242789 h 21242789"/>
              <a:gd name="connsiteX6" fmla="*/ 8387 w 3252551"/>
              <a:gd name="connsiteY6" fmla="*/ 19784367 h 21242789"/>
              <a:gd name="connsiteX7" fmla="*/ 4544 w 3252551"/>
              <a:gd name="connsiteY7" fmla="*/ 19708249 h 21242789"/>
              <a:gd name="connsiteX8" fmla="*/ 0 w 3252551"/>
              <a:gd name="connsiteY8" fmla="*/ 19708249 h 21242789"/>
              <a:gd name="connsiteX9" fmla="*/ 0 w 3252551"/>
              <a:gd name="connsiteY9" fmla="*/ 19618269 h 21242789"/>
              <a:gd name="connsiteX10" fmla="*/ 0 w 3252551"/>
              <a:gd name="connsiteY10" fmla="*/ 15040398 h 21242789"/>
              <a:gd name="connsiteX0" fmla="*/ 0 w 3252551"/>
              <a:gd name="connsiteY0" fmla="*/ 0 h 21265340"/>
              <a:gd name="connsiteX1" fmla="*/ 3231518 w 3252551"/>
              <a:gd name="connsiteY1" fmla="*/ 22554 h 21265340"/>
              <a:gd name="connsiteX2" fmla="*/ 3252551 w 3252551"/>
              <a:gd name="connsiteY2" fmla="*/ 19730800 h 21265340"/>
              <a:gd name="connsiteX3" fmla="*/ 3244497 w 3252551"/>
              <a:gd name="connsiteY3" fmla="*/ 19730800 h 21265340"/>
              <a:gd name="connsiteX4" fmla="*/ 3240653 w 3252551"/>
              <a:gd name="connsiteY4" fmla="*/ 19806918 h 21265340"/>
              <a:gd name="connsiteX5" fmla="*/ 1624520 w 3252551"/>
              <a:gd name="connsiteY5" fmla="*/ 21265340 h 21265340"/>
              <a:gd name="connsiteX6" fmla="*/ 8387 w 3252551"/>
              <a:gd name="connsiteY6" fmla="*/ 19806918 h 21265340"/>
              <a:gd name="connsiteX7" fmla="*/ 4544 w 3252551"/>
              <a:gd name="connsiteY7" fmla="*/ 19730800 h 21265340"/>
              <a:gd name="connsiteX8" fmla="*/ 0 w 3252551"/>
              <a:gd name="connsiteY8" fmla="*/ 19730800 h 21265340"/>
              <a:gd name="connsiteX9" fmla="*/ 0 w 3252551"/>
              <a:gd name="connsiteY9" fmla="*/ 19640820 h 21265340"/>
              <a:gd name="connsiteX10" fmla="*/ 0 w 3252551"/>
              <a:gd name="connsiteY10" fmla="*/ 0 h 2126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1" name="矩形 40"/>
          <p:cNvSpPr/>
          <p:nvPr/>
        </p:nvSpPr>
        <p:spPr bwMode="auto">
          <a:xfrm>
            <a:off x="189992" y="129272"/>
            <a:ext cx="143256" cy="479932"/>
          </a:xfrm>
          <a:prstGeom prst="rect">
            <a:avLst/>
          </a:prstGeom>
          <a:solidFill>
            <a:schemeClr val="bg1">
              <a:lumMod val="75000"/>
              <a:alpha val="8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42" name="文本框 28"/>
          <p:cNvSpPr>
            <a:spLocks noChangeArrowheads="1"/>
          </p:cNvSpPr>
          <p:nvPr/>
        </p:nvSpPr>
        <p:spPr bwMode="auto">
          <a:xfrm>
            <a:off x="497968" y="165848"/>
            <a:ext cx="2847975" cy="406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20000"/>
              </a:lnSpc>
            </a:pPr>
            <a:r>
              <a:rPr lang="en-US" altLang="zh-CN" sz="2000" dirty="0" smtClean="0">
                <a:solidFill>
                  <a:srgbClr val="006AB6"/>
                </a:solidFill>
                <a:latin typeface="Arial" panose="020B0604020202020204" pitchFamily="34" charset="0"/>
                <a:ea typeface="微软雅黑" panose="020B0503020204020204" pitchFamily="34" charset="-122"/>
                <a:sym typeface="Arial" panose="020B0604020202020204" pitchFamily="34" charset="0"/>
              </a:rPr>
              <a:t>Explain</a:t>
            </a:r>
            <a:endParaRPr lang="en-US" altLang="zh-CN" sz="2000" dirty="0">
              <a:solidFill>
                <a:srgbClr val="006AB6"/>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矩形 2"/>
          <p:cNvSpPr/>
          <p:nvPr/>
        </p:nvSpPr>
        <p:spPr>
          <a:xfrm>
            <a:off x="3214688" y="2354441"/>
            <a:ext cx="6429375" cy="2523768"/>
          </a:xfrm>
          <a:prstGeom prst="rect">
            <a:avLst/>
          </a:prstGeom>
          <a:solidFill>
            <a:schemeClr val="accent1">
              <a:lumMod val="60000"/>
              <a:lumOff val="40000"/>
            </a:schemeClr>
          </a:solidFill>
        </p:spPr>
        <p:txBody>
          <a:bodyPr>
            <a:spAutoFit/>
          </a:bodyPr>
          <a:lstStyle/>
          <a:p>
            <a:r>
              <a:rPr lang="en-US" altLang="zh-CN" sz="1400" b="1" dirty="0"/>
              <a:t>MySQL</a:t>
            </a:r>
            <a:r>
              <a:rPr lang="zh-CN" altLang="en-US" sz="1400" b="1" dirty="0"/>
              <a:t>执行计划的局限</a:t>
            </a:r>
            <a:endParaRPr lang="zh-CN" altLang="en-US" b="1" dirty="0"/>
          </a:p>
          <a:p>
            <a:r>
              <a:rPr lang="zh-CN" altLang="en-US" dirty="0"/>
              <a:t> </a:t>
            </a:r>
          </a:p>
          <a:p>
            <a:r>
              <a:rPr lang="en-US" altLang="zh-CN" dirty="0"/>
              <a:t>•EXPLAIN</a:t>
            </a:r>
            <a:r>
              <a:rPr lang="zh-CN" altLang="en-US" dirty="0"/>
              <a:t>不会告诉你关于触发器、存储过程的信息或用户自定义函数对查询的影响情况</a:t>
            </a:r>
          </a:p>
          <a:p>
            <a:r>
              <a:rPr lang="en-US" altLang="zh-CN" dirty="0"/>
              <a:t>•EXPLAIN</a:t>
            </a:r>
            <a:r>
              <a:rPr lang="zh-CN" altLang="en-US" dirty="0"/>
              <a:t>不考虑各种</a:t>
            </a:r>
            <a:r>
              <a:rPr lang="en-US" altLang="zh-CN" dirty="0"/>
              <a:t>Cache</a:t>
            </a:r>
          </a:p>
          <a:p>
            <a:r>
              <a:rPr lang="en-US" altLang="zh-CN" dirty="0"/>
              <a:t>•EXPLAIN</a:t>
            </a:r>
            <a:r>
              <a:rPr lang="zh-CN" altLang="en-US" dirty="0"/>
              <a:t>不能显示</a:t>
            </a:r>
            <a:r>
              <a:rPr lang="en-US" altLang="zh-CN" dirty="0"/>
              <a:t>MySQL</a:t>
            </a:r>
            <a:r>
              <a:rPr lang="zh-CN" altLang="en-US" dirty="0"/>
              <a:t>在执行查询时所作的优化工作</a:t>
            </a:r>
          </a:p>
          <a:p>
            <a:r>
              <a:rPr lang="en-US" altLang="zh-CN" dirty="0"/>
              <a:t>•</a:t>
            </a:r>
            <a:r>
              <a:rPr lang="zh-CN" altLang="en-US" dirty="0"/>
              <a:t>部分统计信息是估算的，并非精确值</a:t>
            </a:r>
          </a:p>
          <a:p>
            <a:r>
              <a:rPr lang="en-US" altLang="zh-CN" dirty="0"/>
              <a:t>•EXPALIN</a:t>
            </a:r>
            <a:r>
              <a:rPr lang="zh-CN" altLang="en-US" dirty="0"/>
              <a:t>只能解释</a:t>
            </a:r>
            <a:r>
              <a:rPr lang="en-US" altLang="zh-CN" dirty="0"/>
              <a:t>SELECT</a:t>
            </a:r>
            <a:r>
              <a:rPr lang="zh-CN" altLang="en-US" dirty="0"/>
              <a:t>操作，其他操作要重写为</a:t>
            </a:r>
            <a:r>
              <a:rPr lang="en-US" altLang="zh-CN" dirty="0"/>
              <a:t>SELECT</a:t>
            </a:r>
            <a:r>
              <a:rPr lang="zh-CN" altLang="en-US" dirty="0"/>
              <a:t>后查看执行计划</a:t>
            </a:r>
          </a:p>
        </p:txBody>
      </p:sp>
    </p:spTree>
    <p:extLst>
      <p:ext uri="{BB962C8B-B14F-4D97-AF65-F5344CB8AC3E}">
        <p14:creationId xmlns:p14="http://schemas.microsoft.com/office/powerpoint/2010/main" val="2653283975"/>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514" y="-18702"/>
            <a:ext cx="12873264" cy="7260703"/>
          </a:xfrm>
          <a:prstGeom prst="rect">
            <a:avLst/>
          </a:prstGeom>
          <a:blipFill dpi="0" rotWithShape="1">
            <a:blip r:embed="rId3"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54" y="-18702"/>
            <a:ext cx="5852958" cy="7260703"/>
          </a:xfrm>
          <a:custGeom>
            <a:avLst/>
            <a:gdLst/>
            <a:ahLst/>
            <a:cxnLst/>
            <a:rect l="l" t="t" r="r" b="b"/>
            <a:pathLst>
              <a:path w="4958866" h="5163450">
                <a:moveTo>
                  <a:pt x="0" y="0"/>
                </a:moveTo>
                <a:lnTo>
                  <a:pt x="755577" y="0"/>
                </a:lnTo>
                <a:lnTo>
                  <a:pt x="899592" y="0"/>
                </a:lnTo>
                <a:lnTo>
                  <a:pt x="1508303" y="0"/>
                </a:lnTo>
                <a:lnTo>
                  <a:pt x="3955209" y="0"/>
                </a:lnTo>
                <a:lnTo>
                  <a:pt x="4206139" y="0"/>
                </a:lnTo>
                <a:cubicBezTo>
                  <a:pt x="4666577" y="617385"/>
                  <a:pt x="4958866" y="1544845"/>
                  <a:pt x="4958866" y="2581725"/>
                </a:cubicBezTo>
                <a:cubicBezTo>
                  <a:pt x="4958866" y="3614989"/>
                  <a:pt x="4668612" y="4539595"/>
                  <a:pt x="4210704" y="5156800"/>
                </a:cubicBezTo>
                <a:lnTo>
                  <a:pt x="3955209" y="5156800"/>
                </a:lnTo>
                <a:lnTo>
                  <a:pt x="3955209" y="5163450"/>
                </a:lnTo>
                <a:lnTo>
                  <a:pt x="755577" y="5163450"/>
                </a:lnTo>
                <a:lnTo>
                  <a:pt x="755577" y="5156800"/>
                </a:lnTo>
                <a:lnTo>
                  <a:pt x="0" y="5156800"/>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412731" y="3532772"/>
            <a:ext cx="680636" cy="344710"/>
          </a:xfrm>
          <a:prstGeom prst="rect">
            <a:avLst/>
          </a:prstGeom>
        </p:spPr>
        <p:txBody>
          <a:bodyPr wrap="none" lIns="0" tIns="0" rIns="0" bIns="0">
            <a:spAutoFit/>
          </a:bodyPr>
          <a:lstStyle/>
          <a:p>
            <a:pPr algn="ctr">
              <a:lnSpc>
                <a:spcPct val="120000"/>
              </a:lnSpc>
            </a:pPr>
            <a:r>
              <a:rPr lang="en-US" altLang="zh-CN" sz="2000" cap="all" dirty="0" smtClean="0">
                <a:solidFill>
                  <a:schemeClr val="bg1"/>
                </a:solidFill>
                <a:cs typeface="+mn-ea"/>
                <a:sym typeface="+mn-lt"/>
              </a:rPr>
              <a:t>scope</a:t>
            </a:r>
            <a:endParaRPr lang="zh-CN" altLang="en-US" sz="2000" b="1" cap="all" dirty="0">
              <a:solidFill>
                <a:schemeClr val="bg1"/>
              </a:solidFill>
              <a:cs typeface="+mn-ea"/>
              <a:sym typeface="+mn-lt"/>
            </a:endParaRPr>
          </a:p>
        </p:txBody>
      </p:sp>
      <p:sp>
        <p:nvSpPr>
          <p:cNvPr id="8" name="TextBox 148"/>
          <p:cNvSpPr txBox="1"/>
          <p:nvPr/>
        </p:nvSpPr>
        <p:spPr>
          <a:xfrm>
            <a:off x="1437625" y="2896245"/>
            <a:ext cx="2630847" cy="517065"/>
          </a:xfrm>
          <a:prstGeom prst="rect">
            <a:avLst/>
          </a:prstGeom>
          <a:noFill/>
        </p:spPr>
        <p:txBody>
          <a:bodyPr wrap="square" rtlCol="0">
            <a:spAutoFit/>
          </a:bodyPr>
          <a:lstStyle/>
          <a:p>
            <a:pPr algn="ctr" latinLnBrk="1">
              <a:lnSpc>
                <a:spcPct val="120000"/>
              </a:lnSpc>
              <a:defRPr/>
            </a:pPr>
            <a:r>
              <a:rPr kumimoji="1" lang="zh-CN" altLang="en-US" sz="2400" dirty="0" smtClean="0">
                <a:solidFill>
                  <a:schemeClr val="bg1"/>
                </a:solidFill>
                <a:latin typeface="方正正中黑简体" panose="02000000000000000000" pitchFamily="2" charset="-122"/>
                <a:ea typeface="方正正中黑简体" panose="02000000000000000000" pitchFamily="2" charset="-122"/>
                <a:cs typeface="+mn-ea"/>
                <a:sym typeface="Arial" panose="020B0604020202020204" pitchFamily="34" charset="0"/>
              </a:rPr>
              <a:t>几个场景</a:t>
            </a:r>
            <a:endParaRPr kumimoji="1" lang="en-US" altLang="ko-KR" sz="2400" dirty="0">
              <a:solidFill>
                <a:schemeClr val="bg1"/>
              </a:solidFill>
              <a:latin typeface="方正正中黑简体" panose="02000000000000000000" pitchFamily="2" charset="-122"/>
              <a:ea typeface="方正正中黑简体" panose="02000000000000000000" pitchFamily="2" charset="-122"/>
              <a:cs typeface="+mn-ea"/>
              <a:sym typeface="Arial" panose="020B0604020202020204" pitchFamily="34" charset="0"/>
            </a:endParaRPr>
          </a:p>
        </p:txBody>
      </p:sp>
      <p:cxnSp>
        <p:nvCxnSpPr>
          <p:cNvPr id="5" name="直接连接符 4"/>
          <p:cNvCxnSpPr/>
          <p:nvPr/>
        </p:nvCxnSpPr>
        <p:spPr>
          <a:xfrm>
            <a:off x="1437625" y="3413310"/>
            <a:ext cx="263084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13"/>
          <p:cNvSpPr txBox="1"/>
          <p:nvPr/>
        </p:nvSpPr>
        <p:spPr>
          <a:xfrm>
            <a:off x="2292054" y="1873639"/>
            <a:ext cx="1269558" cy="1081963"/>
          </a:xfrm>
          <a:prstGeom prst="rect">
            <a:avLst/>
          </a:prstGeom>
          <a:noFill/>
        </p:spPr>
        <p:txBody>
          <a:bodyPr wrap="square" lIns="0" tIns="0" rIns="0" bIns="0" rtlCol="0">
            <a:spAutoFit/>
          </a:bodyPr>
          <a:lstStyle/>
          <a:p>
            <a:r>
              <a:rPr lang="en-US" altLang="zh-CN" sz="7031" b="1" dirty="0" smtClean="0">
                <a:solidFill>
                  <a:schemeClr val="bg1"/>
                </a:solidFill>
                <a:latin typeface="Arial" panose="020B0604020202020204" pitchFamily="34" charset="0"/>
                <a:ea typeface="+mj-ea"/>
                <a:cs typeface="Arial" panose="020B0604020202020204" pitchFamily="34" charset="0"/>
              </a:rPr>
              <a:t>03</a:t>
            </a:r>
            <a:endParaRPr lang="zh-CN" altLang="en-US" sz="7031" b="1" dirty="0">
              <a:solidFill>
                <a:schemeClr val="bg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752906466"/>
      </p:ext>
    </p:extLst>
  </p:cSld>
  <p:clrMapOvr>
    <a:masterClrMapping/>
  </p:clrMapOvr>
  <mc:AlternateContent xmlns:mc="http://schemas.openxmlformats.org/markup-compatibility/2006" xmlns:p14="http://schemas.microsoft.com/office/powerpoint/2010/main">
    <mc:Choice Requires="p14">
      <p:transition spd="slow" p14:dur="1250" advTm="6000">
        <p14:flip dir="r"/>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anim calcmode="lin" valueType="num">
                                      <p:cBhvr>
                                        <p:cTn id="15" dur="500" fill="hold"/>
                                        <p:tgtEl>
                                          <p:spTgt spid="9"/>
                                        </p:tgtEl>
                                        <p:attrNameLst>
                                          <p:attrName>ppt_x</p:attrName>
                                        </p:attrNameLst>
                                      </p:cBhvr>
                                      <p:tavLst>
                                        <p:tav tm="0">
                                          <p:val>
                                            <p:strVal val="#ppt_x"/>
                                          </p:val>
                                        </p:tav>
                                        <p:tav tm="100000">
                                          <p:val>
                                            <p:strVal val="#ppt_x"/>
                                          </p:val>
                                        </p:tav>
                                      </p:tavLst>
                                    </p:anim>
                                    <p:anim calcmode="lin" valueType="num">
                                      <p:cBhvr>
                                        <p:cTn id="16" dur="500" fill="hold"/>
                                        <p:tgtEl>
                                          <p:spTgt spid="9"/>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3" presetClass="entr" presetSubtype="16"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childTnLst>
                                </p:cTn>
                              </p:par>
                            </p:childTnLst>
                          </p:cTn>
                        </p:par>
                        <p:par>
                          <p:cTn id="22" fill="hold">
                            <p:stCondLst>
                              <p:cond delay="1500"/>
                            </p:stCondLst>
                            <p:childTnLst>
                              <p:par>
                                <p:cTn id="23" presetID="26" presetClass="emph" presetSubtype="0" fill="hold" grpId="1" nodeType="afterEffect">
                                  <p:stCondLst>
                                    <p:cond delay="0"/>
                                  </p:stCondLst>
                                  <p:childTnLst>
                                    <p:animEffect transition="out" filter="fade">
                                      <p:cBhvr>
                                        <p:cTn id="24" dur="500" tmFilter="0, 0; .2, .5; .8, .5; 1, 0"/>
                                        <p:tgtEl>
                                          <p:spTgt spid="8"/>
                                        </p:tgtEl>
                                      </p:cBhvr>
                                    </p:animEffect>
                                    <p:animScale>
                                      <p:cBhvr>
                                        <p:cTn id="25" dur="250" autoRev="1" fill="hold"/>
                                        <p:tgtEl>
                                          <p:spTgt spid="8"/>
                                        </p:tgtEl>
                                      </p:cBhvr>
                                      <p:by x="105000" y="105000"/>
                                    </p:animScale>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2500"/>
                            </p:stCondLst>
                            <p:childTnLst>
                              <p:par>
                                <p:cTn id="31" presetID="2" presetClass="entr" presetSubtype="2" fill="hold" grpId="0" nodeType="afterEffect">
                                  <p:stCondLst>
                                    <p:cond delay="0"/>
                                  </p:stCondLst>
                                  <p:iterate type="lt">
                                    <p:tmPct val="11429"/>
                                  </p:iterate>
                                  <p:childTnLst>
                                    <p:set>
                                      <p:cBhvr>
                                        <p:cTn id="32" dur="1" fill="hold">
                                          <p:stCondLst>
                                            <p:cond delay="0"/>
                                          </p:stCondLst>
                                        </p:cTn>
                                        <p:tgtEl>
                                          <p:spTgt spid="29"/>
                                        </p:tgtEl>
                                        <p:attrNameLst>
                                          <p:attrName>style.visibility</p:attrName>
                                        </p:attrNameLst>
                                      </p:cBhvr>
                                      <p:to>
                                        <p:strVal val="visible"/>
                                      </p:to>
                                    </p:set>
                                    <p:anim calcmode="lin" valueType="num">
                                      <p:cBhvr additive="base">
                                        <p:cTn id="33" dur="500" fill="hold"/>
                                        <p:tgtEl>
                                          <p:spTgt spid="29"/>
                                        </p:tgtEl>
                                        <p:attrNameLst>
                                          <p:attrName>ppt_x</p:attrName>
                                        </p:attrNameLst>
                                      </p:cBhvr>
                                      <p:tavLst>
                                        <p:tav tm="0">
                                          <p:val>
                                            <p:strVal val="1+#ppt_w/2"/>
                                          </p:val>
                                        </p:tav>
                                        <p:tav tm="100000">
                                          <p:val>
                                            <p:strVal val="#ppt_x"/>
                                          </p:val>
                                        </p:tav>
                                      </p:tavLst>
                                    </p:anim>
                                    <p:anim calcmode="lin" valueType="num">
                                      <p:cBhvr additive="base">
                                        <p:cTn id="34" dur="500" fill="hold"/>
                                        <p:tgtEl>
                                          <p:spTgt spid="29"/>
                                        </p:tgtEl>
                                        <p:attrNameLst>
                                          <p:attrName>ppt_y</p:attrName>
                                        </p:attrNameLst>
                                      </p:cBhvr>
                                      <p:tavLst>
                                        <p:tav tm="0">
                                          <p:val>
                                            <p:strVal val="#ppt_y"/>
                                          </p:val>
                                        </p:tav>
                                        <p:tav tm="100000">
                                          <p:val>
                                            <p:strVal val="#ppt_y"/>
                                          </p:val>
                                        </p:tav>
                                      </p:tavLst>
                                    </p:anim>
                                  </p:childTnLst>
                                </p:cTn>
                              </p:par>
                            </p:childTnLst>
                          </p:cTn>
                        </p:par>
                        <p:par>
                          <p:cTn id="35" fill="hold">
                            <p:stCondLst>
                              <p:cond delay="3229"/>
                            </p:stCondLst>
                            <p:childTnLst>
                              <p:par>
                                <p:cTn id="36" presetID="26" presetClass="emph" presetSubtype="0" fill="hold" grpId="1" nodeType="afterEffect">
                                  <p:stCondLst>
                                    <p:cond delay="0"/>
                                  </p:stCondLst>
                                  <p:iterate type="lt">
                                    <p:tmPct val="20000"/>
                                  </p:iterate>
                                  <p:childTnLst>
                                    <p:animEffect transition="out" filter="fade">
                                      <p:cBhvr>
                                        <p:cTn id="37" dur="300" tmFilter="0, 0; .2, .5; .8, .5; 1, 0"/>
                                        <p:tgtEl>
                                          <p:spTgt spid="29"/>
                                        </p:tgtEl>
                                      </p:cBhvr>
                                    </p:animEffect>
                                    <p:animScale>
                                      <p:cBhvr>
                                        <p:cTn id="38" dur="150" autoRev="1" fill="hold"/>
                                        <p:tgtEl>
                                          <p:spTgt spid="2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1" grpId="0" animBg="1"/>
      <p:bldP spid="29" grpId="0"/>
      <p:bldP spid="29" grpId="1"/>
      <p:bldP spid="8" grpId="0"/>
      <p:bldP spid="8" grpId="1"/>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1"/>
          <p:cNvGrpSpPr>
            <a:grpSpLocks/>
          </p:cNvGrpSpPr>
          <p:nvPr/>
        </p:nvGrpSpPr>
        <p:grpSpPr bwMode="auto">
          <a:xfrm>
            <a:off x="381451" y="723236"/>
            <a:ext cx="4954753" cy="1034472"/>
            <a:chOff x="3886200" y="188686"/>
            <a:chExt cx="4699000" cy="979713"/>
          </a:xfrm>
        </p:grpSpPr>
        <p:sp>
          <p:nvSpPr>
            <p:cNvPr id="12" name="任意多边形 11"/>
            <p:cNvSpPr/>
            <p:nvPr/>
          </p:nvSpPr>
          <p:spPr>
            <a:xfrm>
              <a:off x="3886200" y="188686"/>
              <a:ext cx="4495800" cy="884595"/>
            </a:xfrm>
            <a:custGeom>
              <a:avLst/>
              <a:gdLst>
                <a:gd name="connsiteX0" fmla="*/ 0 w 4495800"/>
                <a:gd name="connsiteY0" fmla="*/ 285750 h 1981200"/>
                <a:gd name="connsiteX1" fmla="*/ 419100 w 4495800"/>
                <a:gd name="connsiteY1" fmla="*/ 1866900 h 1981200"/>
                <a:gd name="connsiteX2" fmla="*/ 4114800 w 4495800"/>
                <a:gd name="connsiteY2" fmla="*/ 1981200 h 1981200"/>
                <a:gd name="connsiteX3" fmla="*/ 4495800 w 4495800"/>
                <a:gd name="connsiteY3" fmla="*/ 0 h 1981200"/>
                <a:gd name="connsiteX4" fmla="*/ 0 w 4495800"/>
                <a:gd name="connsiteY4" fmla="*/ 285750 h 198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5800" h="1981200">
                  <a:moveTo>
                    <a:pt x="0" y="285750"/>
                  </a:moveTo>
                  <a:lnTo>
                    <a:pt x="419100" y="1866900"/>
                  </a:lnTo>
                  <a:lnTo>
                    <a:pt x="4114800" y="1981200"/>
                  </a:lnTo>
                  <a:lnTo>
                    <a:pt x="4495800" y="0"/>
                  </a:lnTo>
                  <a:lnTo>
                    <a:pt x="0" y="285750"/>
                  </a:lnTo>
                  <a:close/>
                </a:path>
              </a:pathLst>
            </a:custGeom>
            <a:solidFill>
              <a:srgbClr val="0CC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任意多边形 13"/>
            <p:cNvSpPr/>
            <p:nvPr/>
          </p:nvSpPr>
          <p:spPr>
            <a:xfrm>
              <a:off x="4089400" y="283804"/>
              <a:ext cx="4495800" cy="884595"/>
            </a:xfrm>
            <a:custGeom>
              <a:avLst/>
              <a:gdLst>
                <a:gd name="connsiteX0" fmla="*/ 0 w 4495800"/>
                <a:gd name="connsiteY0" fmla="*/ 285750 h 1981200"/>
                <a:gd name="connsiteX1" fmla="*/ 419100 w 4495800"/>
                <a:gd name="connsiteY1" fmla="*/ 1866900 h 1981200"/>
                <a:gd name="connsiteX2" fmla="*/ 4114800 w 4495800"/>
                <a:gd name="connsiteY2" fmla="*/ 1981200 h 1981200"/>
                <a:gd name="connsiteX3" fmla="*/ 4495800 w 4495800"/>
                <a:gd name="connsiteY3" fmla="*/ 0 h 1981200"/>
                <a:gd name="connsiteX4" fmla="*/ 0 w 4495800"/>
                <a:gd name="connsiteY4" fmla="*/ 285750 h 198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5800" h="1981200">
                  <a:moveTo>
                    <a:pt x="0" y="285750"/>
                  </a:moveTo>
                  <a:lnTo>
                    <a:pt x="419100" y="1866900"/>
                  </a:lnTo>
                  <a:lnTo>
                    <a:pt x="4114800" y="1981200"/>
                  </a:lnTo>
                  <a:lnTo>
                    <a:pt x="4495800" y="0"/>
                  </a:lnTo>
                  <a:lnTo>
                    <a:pt x="0" y="285750"/>
                  </a:lnTo>
                  <a:close/>
                </a:path>
              </a:pathLst>
            </a:cu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3375" dirty="0">
                  <a:latin typeface="方正正中黑简体" panose="02000000000000000000" pitchFamily="2" charset="-122"/>
                  <a:ea typeface="方正正中黑简体" panose="02000000000000000000" pitchFamily="2" charset="-122"/>
                </a:rPr>
                <a:t>目录</a:t>
              </a:r>
              <a:r>
                <a:rPr lang="zh-CN" altLang="en-US" sz="3375" b="1" dirty="0"/>
                <a:t> </a:t>
              </a:r>
              <a:r>
                <a:rPr lang="en-US" altLang="zh-CN" sz="3375" b="1" dirty="0"/>
                <a:t>/</a:t>
              </a:r>
              <a:r>
                <a:rPr lang="en-US" altLang="zh-CN" sz="3200" dirty="0"/>
                <a:t>CONTENTS</a:t>
              </a:r>
              <a:endParaRPr lang="zh-CN" altLang="en-US" sz="3200" dirty="0"/>
            </a:p>
          </p:txBody>
        </p:sp>
      </p:grpSp>
      <p:grpSp>
        <p:nvGrpSpPr>
          <p:cNvPr id="15" name="组合 41"/>
          <p:cNvGrpSpPr>
            <a:grpSpLocks/>
          </p:cNvGrpSpPr>
          <p:nvPr/>
        </p:nvGrpSpPr>
        <p:grpSpPr bwMode="auto">
          <a:xfrm>
            <a:off x="4814996" y="2968253"/>
            <a:ext cx="613894" cy="555840"/>
            <a:chOff x="2727102" y="1805798"/>
            <a:chExt cx="789301" cy="714855"/>
          </a:xfrm>
        </p:grpSpPr>
        <p:grpSp>
          <p:nvGrpSpPr>
            <p:cNvPr id="16" name="组合 35"/>
            <p:cNvGrpSpPr>
              <a:grpSpLocks/>
            </p:cNvGrpSpPr>
            <p:nvPr/>
          </p:nvGrpSpPr>
          <p:grpSpPr bwMode="auto">
            <a:xfrm>
              <a:off x="2727102" y="1809520"/>
              <a:ext cx="789301" cy="711133"/>
              <a:chOff x="3696385" y="1762464"/>
              <a:chExt cx="2543112" cy="2379436"/>
            </a:xfrm>
          </p:grpSpPr>
          <p:sp>
            <p:nvSpPr>
              <p:cNvPr id="18" name="矩形 17"/>
              <p:cNvSpPr/>
              <p:nvPr/>
            </p:nvSpPr>
            <p:spPr>
              <a:xfrm>
                <a:off x="3855008" y="1760639"/>
                <a:ext cx="2379374" cy="2381261"/>
              </a:xfrm>
              <a:prstGeom prst="rect">
                <a:avLst/>
              </a:prstGeom>
              <a:solidFill>
                <a:schemeClr val="accent2">
                  <a:alpha val="89000"/>
                </a:schemeClr>
              </a:solidFill>
              <a:ln w="9525">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矩形 34"/>
              <p:cNvSpPr/>
              <p:nvPr/>
            </p:nvSpPr>
            <p:spPr>
              <a:xfrm>
                <a:off x="3696385" y="1803162"/>
                <a:ext cx="2543112" cy="1041802"/>
              </a:xfrm>
              <a:custGeom>
                <a:avLst/>
                <a:gdLst>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 fmla="*/ 0 w 658424"/>
                  <a:gd name="connsiteY0" fmla="*/ 0 h 410686"/>
                  <a:gd name="connsiteX1" fmla="*/ 658424 w 658424"/>
                  <a:gd name="connsiteY1" fmla="*/ 0 h 410686"/>
                  <a:gd name="connsiteX2" fmla="*/ 658424 w 658424"/>
                  <a:gd name="connsiteY2" fmla="*/ 286509 h 410686"/>
                  <a:gd name="connsiteX3" fmla="*/ 0 w 658424"/>
                  <a:gd name="connsiteY3" fmla="*/ 286509 h 410686"/>
                  <a:gd name="connsiteX4" fmla="*/ 0 w 658424"/>
                  <a:gd name="connsiteY4" fmla="*/ 0 h 410686"/>
                  <a:gd name="connsiteX0" fmla="*/ 0 w 658424"/>
                  <a:gd name="connsiteY0" fmla="*/ 0 h 410686"/>
                  <a:gd name="connsiteX1" fmla="*/ 658424 w 658424"/>
                  <a:gd name="connsiteY1" fmla="*/ 0 h 410686"/>
                  <a:gd name="connsiteX2" fmla="*/ 658424 w 658424"/>
                  <a:gd name="connsiteY2" fmla="*/ 286509 h 410686"/>
                  <a:gd name="connsiteX3" fmla="*/ 0 w 658424"/>
                  <a:gd name="connsiteY3" fmla="*/ 286509 h 410686"/>
                  <a:gd name="connsiteX4" fmla="*/ 0 w 658424"/>
                  <a:gd name="connsiteY4" fmla="*/ 0 h 410686"/>
                  <a:gd name="connsiteX0" fmla="*/ 0 w 658424"/>
                  <a:gd name="connsiteY0" fmla="*/ 0 h 393753"/>
                  <a:gd name="connsiteX1" fmla="*/ 658424 w 658424"/>
                  <a:gd name="connsiteY1" fmla="*/ 0 h 393753"/>
                  <a:gd name="connsiteX2" fmla="*/ 658424 w 658424"/>
                  <a:gd name="connsiteY2" fmla="*/ 286509 h 393753"/>
                  <a:gd name="connsiteX3" fmla="*/ 0 w 658424"/>
                  <a:gd name="connsiteY3" fmla="*/ 286509 h 393753"/>
                  <a:gd name="connsiteX4" fmla="*/ 0 w 658424"/>
                  <a:gd name="connsiteY4" fmla="*/ 0 h 393753"/>
                  <a:gd name="connsiteX0" fmla="*/ 45292 w 703716"/>
                  <a:gd name="connsiteY0" fmla="*/ 0 h 371837"/>
                  <a:gd name="connsiteX1" fmla="*/ 703716 w 703716"/>
                  <a:gd name="connsiteY1" fmla="*/ 0 h 371837"/>
                  <a:gd name="connsiteX2" fmla="*/ 703716 w 703716"/>
                  <a:gd name="connsiteY2" fmla="*/ 286509 h 371837"/>
                  <a:gd name="connsiteX3" fmla="*/ 0 w 703716"/>
                  <a:gd name="connsiteY3" fmla="*/ 180681 h 371837"/>
                  <a:gd name="connsiteX4" fmla="*/ 45292 w 703716"/>
                  <a:gd name="connsiteY4" fmla="*/ 0 h 371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716" h="371837">
                    <a:moveTo>
                      <a:pt x="45292" y="0"/>
                    </a:moveTo>
                    <a:lnTo>
                      <a:pt x="703716" y="0"/>
                    </a:lnTo>
                    <a:lnTo>
                      <a:pt x="703716" y="286509"/>
                    </a:lnTo>
                    <a:cubicBezTo>
                      <a:pt x="458841" y="527809"/>
                      <a:pt x="219475" y="180681"/>
                      <a:pt x="0" y="180681"/>
                    </a:cubicBezTo>
                    <a:lnTo>
                      <a:pt x="45292" y="0"/>
                    </a:lnTo>
                    <a:close/>
                  </a:path>
                </a:pathLst>
              </a:custGeom>
              <a:solidFill>
                <a:schemeClr val="bg1">
                  <a:alpha val="18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7" name="文本框 39"/>
            <p:cNvSpPr txBox="1">
              <a:spLocks noChangeArrowheads="1"/>
            </p:cNvSpPr>
            <p:nvPr/>
          </p:nvSpPr>
          <p:spPr bwMode="auto">
            <a:xfrm>
              <a:off x="2816060" y="1805798"/>
              <a:ext cx="659860" cy="672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2800" dirty="0">
                  <a:solidFill>
                    <a:schemeClr val="bg1"/>
                  </a:solidFill>
                  <a:latin typeface="Impact" panose="020B0806030902050204" pitchFamily="34" charset="0"/>
                  <a:ea typeface="时尚中黑简体" pitchFamily="2" charset="-122"/>
                  <a:cs typeface="Arial" panose="020B0604020202020204" pitchFamily="34" charset="0"/>
                </a:rPr>
                <a:t>01</a:t>
              </a:r>
              <a:endParaRPr lang="zh-CN" altLang="en-US" sz="2800" dirty="0">
                <a:solidFill>
                  <a:schemeClr val="bg1"/>
                </a:solidFill>
                <a:latin typeface="Impact" panose="020B0806030902050204" pitchFamily="34" charset="0"/>
                <a:ea typeface="时尚中黑简体" pitchFamily="2" charset="-122"/>
                <a:cs typeface="Arial" panose="020B0604020202020204" pitchFamily="34" charset="0"/>
              </a:endParaRPr>
            </a:p>
          </p:txBody>
        </p:sp>
      </p:grpSp>
      <p:grpSp>
        <p:nvGrpSpPr>
          <p:cNvPr id="20" name="组合 42"/>
          <p:cNvGrpSpPr>
            <a:grpSpLocks/>
          </p:cNvGrpSpPr>
          <p:nvPr/>
        </p:nvGrpSpPr>
        <p:grpSpPr bwMode="auto">
          <a:xfrm>
            <a:off x="5703840" y="2970722"/>
            <a:ext cx="3981051" cy="553369"/>
            <a:chOff x="3859762" y="1809869"/>
            <a:chExt cx="5116559" cy="710784"/>
          </a:xfrm>
        </p:grpSpPr>
        <p:grpSp>
          <p:nvGrpSpPr>
            <p:cNvPr id="21" name="组合 36"/>
            <p:cNvGrpSpPr>
              <a:grpSpLocks/>
            </p:cNvGrpSpPr>
            <p:nvPr/>
          </p:nvGrpSpPr>
          <p:grpSpPr bwMode="auto">
            <a:xfrm>
              <a:off x="3859762" y="1809869"/>
              <a:ext cx="5116559" cy="710784"/>
              <a:chOff x="3856314" y="1763631"/>
              <a:chExt cx="2383183" cy="2378269"/>
            </a:xfrm>
          </p:grpSpPr>
          <p:sp>
            <p:nvSpPr>
              <p:cNvPr id="24" name="矩形 23"/>
              <p:cNvSpPr/>
              <p:nvPr/>
            </p:nvSpPr>
            <p:spPr>
              <a:xfrm>
                <a:off x="3856314" y="1763631"/>
                <a:ext cx="2379486" cy="2378269"/>
              </a:xfrm>
              <a:prstGeom prst="rect">
                <a:avLst/>
              </a:prstGeom>
              <a:solidFill>
                <a:schemeClr val="accent2">
                  <a:alpha val="89000"/>
                </a:schemeClr>
              </a:solidFill>
              <a:ln w="9525">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34"/>
              <p:cNvSpPr/>
              <p:nvPr/>
            </p:nvSpPr>
            <p:spPr>
              <a:xfrm>
                <a:off x="3860011" y="1806100"/>
                <a:ext cx="2379486" cy="1576663"/>
              </a:xfrm>
              <a:custGeom>
                <a:avLst/>
                <a:gdLst>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 fmla="*/ 0 w 658424"/>
                  <a:gd name="connsiteY0" fmla="*/ 0 h 410686"/>
                  <a:gd name="connsiteX1" fmla="*/ 658424 w 658424"/>
                  <a:gd name="connsiteY1" fmla="*/ 0 h 410686"/>
                  <a:gd name="connsiteX2" fmla="*/ 658424 w 658424"/>
                  <a:gd name="connsiteY2" fmla="*/ 286509 h 410686"/>
                  <a:gd name="connsiteX3" fmla="*/ 0 w 658424"/>
                  <a:gd name="connsiteY3" fmla="*/ 286509 h 410686"/>
                  <a:gd name="connsiteX4" fmla="*/ 0 w 658424"/>
                  <a:gd name="connsiteY4" fmla="*/ 0 h 410686"/>
                  <a:gd name="connsiteX0" fmla="*/ 0 w 658424"/>
                  <a:gd name="connsiteY0" fmla="*/ 0 h 410686"/>
                  <a:gd name="connsiteX1" fmla="*/ 658424 w 658424"/>
                  <a:gd name="connsiteY1" fmla="*/ 0 h 410686"/>
                  <a:gd name="connsiteX2" fmla="*/ 658424 w 658424"/>
                  <a:gd name="connsiteY2" fmla="*/ 286509 h 410686"/>
                  <a:gd name="connsiteX3" fmla="*/ 0 w 658424"/>
                  <a:gd name="connsiteY3" fmla="*/ 286509 h 410686"/>
                  <a:gd name="connsiteX4" fmla="*/ 0 w 658424"/>
                  <a:gd name="connsiteY4" fmla="*/ 0 h 410686"/>
                  <a:gd name="connsiteX0" fmla="*/ 0 w 658424"/>
                  <a:gd name="connsiteY0" fmla="*/ 0 h 393753"/>
                  <a:gd name="connsiteX1" fmla="*/ 658424 w 658424"/>
                  <a:gd name="connsiteY1" fmla="*/ 0 h 393753"/>
                  <a:gd name="connsiteX2" fmla="*/ 658424 w 658424"/>
                  <a:gd name="connsiteY2" fmla="*/ 286509 h 393753"/>
                  <a:gd name="connsiteX3" fmla="*/ 0 w 658424"/>
                  <a:gd name="connsiteY3" fmla="*/ 286509 h 393753"/>
                  <a:gd name="connsiteX4" fmla="*/ 0 w 658424"/>
                  <a:gd name="connsiteY4" fmla="*/ 0 h 393753"/>
                  <a:gd name="connsiteX0" fmla="*/ 45292 w 703716"/>
                  <a:gd name="connsiteY0" fmla="*/ 0 h 371837"/>
                  <a:gd name="connsiteX1" fmla="*/ 703716 w 703716"/>
                  <a:gd name="connsiteY1" fmla="*/ 0 h 371837"/>
                  <a:gd name="connsiteX2" fmla="*/ 703716 w 703716"/>
                  <a:gd name="connsiteY2" fmla="*/ 286509 h 371837"/>
                  <a:gd name="connsiteX3" fmla="*/ 0 w 703716"/>
                  <a:gd name="connsiteY3" fmla="*/ 180681 h 371837"/>
                  <a:gd name="connsiteX4" fmla="*/ 45292 w 703716"/>
                  <a:gd name="connsiteY4" fmla="*/ 0 h 371837"/>
                  <a:gd name="connsiteX0" fmla="*/ 45292 w 703716"/>
                  <a:gd name="connsiteY0" fmla="*/ 0 h 525639"/>
                  <a:gd name="connsiteX1" fmla="*/ 703716 w 703716"/>
                  <a:gd name="connsiteY1" fmla="*/ 0 h 525639"/>
                  <a:gd name="connsiteX2" fmla="*/ 703716 w 703716"/>
                  <a:gd name="connsiteY2" fmla="*/ 286509 h 525639"/>
                  <a:gd name="connsiteX3" fmla="*/ 0 w 703716"/>
                  <a:gd name="connsiteY3" fmla="*/ 180681 h 525639"/>
                  <a:gd name="connsiteX4" fmla="*/ 45292 w 703716"/>
                  <a:gd name="connsiteY4" fmla="*/ 0 h 525639"/>
                  <a:gd name="connsiteX0" fmla="*/ 45292 w 703716"/>
                  <a:gd name="connsiteY0" fmla="*/ 0 h 286509"/>
                  <a:gd name="connsiteX1" fmla="*/ 703716 w 703716"/>
                  <a:gd name="connsiteY1" fmla="*/ 0 h 286509"/>
                  <a:gd name="connsiteX2" fmla="*/ 703716 w 703716"/>
                  <a:gd name="connsiteY2" fmla="*/ 286509 h 286509"/>
                  <a:gd name="connsiteX3" fmla="*/ 0 w 703716"/>
                  <a:gd name="connsiteY3" fmla="*/ 180681 h 286509"/>
                  <a:gd name="connsiteX4" fmla="*/ 45292 w 703716"/>
                  <a:gd name="connsiteY4" fmla="*/ 0 h 286509"/>
                  <a:gd name="connsiteX0" fmla="*/ 0 w 658424"/>
                  <a:gd name="connsiteY0" fmla="*/ 0 h 474648"/>
                  <a:gd name="connsiteX1" fmla="*/ 658424 w 658424"/>
                  <a:gd name="connsiteY1" fmla="*/ 0 h 474648"/>
                  <a:gd name="connsiteX2" fmla="*/ 658424 w 658424"/>
                  <a:gd name="connsiteY2" fmla="*/ 286509 h 474648"/>
                  <a:gd name="connsiteX3" fmla="*/ 2177 w 658424"/>
                  <a:gd name="connsiteY3" fmla="*/ 474648 h 474648"/>
                  <a:gd name="connsiteX4" fmla="*/ 0 w 658424"/>
                  <a:gd name="connsiteY4" fmla="*/ 0 h 474648"/>
                  <a:gd name="connsiteX0" fmla="*/ 0 w 658424"/>
                  <a:gd name="connsiteY0" fmla="*/ 0 h 474648"/>
                  <a:gd name="connsiteX1" fmla="*/ 658424 w 658424"/>
                  <a:gd name="connsiteY1" fmla="*/ 0 h 474648"/>
                  <a:gd name="connsiteX2" fmla="*/ 658424 w 658424"/>
                  <a:gd name="connsiteY2" fmla="*/ 286509 h 474648"/>
                  <a:gd name="connsiteX3" fmla="*/ 2177 w 658424"/>
                  <a:gd name="connsiteY3" fmla="*/ 474648 h 474648"/>
                  <a:gd name="connsiteX4" fmla="*/ 0 w 658424"/>
                  <a:gd name="connsiteY4" fmla="*/ 0 h 474648"/>
                  <a:gd name="connsiteX0" fmla="*/ 0 w 658424"/>
                  <a:gd name="connsiteY0" fmla="*/ 0 h 478579"/>
                  <a:gd name="connsiteX1" fmla="*/ 658424 w 658424"/>
                  <a:gd name="connsiteY1" fmla="*/ 0 h 478579"/>
                  <a:gd name="connsiteX2" fmla="*/ 658424 w 658424"/>
                  <a:gd name="connsiteY2" fmla="*/ 286509 h 478579"/>
                  <a:gd name="connsiteX3" fmla="*/ 2177 w 658424"/>
                  <a:gd name="connsiteY3" fmla="*/ 474648 h 478579"/>
                  <a:gd name="connsiteX4" fmla="*/ 0 w 658424"/>
                  <a:gd name="connsiteY4" fmla="*/ 0 h 478579"/>
                  <a:gd name="connsiteX0" fmla="*/ 0 w 658424"/>
                  <a:gd name="connsiteY0" fmla="*/ 0 h 477010"/>
                  <a:gd name="connsiteX1" fmla="*/ 658424 w 658424"/>
                  <a:gd name="connsiteY1" fmla="*/ 0 h 477010"/>
                  <a:gd name="connsiteX2" fmla="*/ 658424 w 658424"/>
                  <a:gd name="connsiteY2" fmla="*/ 286509 h 477010"/>
                  <a:gd name="connsiteX3" fmla="*/ 2177 w 658424"/>
                  <a:gd name="connsiteY3" fmla="*/ 474648 h 477010"/>
                  <a:gd name="connsiteX4" fmla="*/ 0 w 658424"/>
                  <a:gd name="connsiteY4" fmla="*/ 0 h 477010"/>
                  <a:gd name="connsiteX0" fmla="*/ 0 w 658424"/>
                  <a:gd name="connsiteY0" fmla="*/ 0 h 505769"/>
                  <a:gd name="connsiteX1" fmla="*/ 658424 w 658424"/>
                  <a:gd name="connsiteY1" fmla="*/ 0 h 505769"/>
                  <a:gd name="connsiteX2" fmla="*/ 658424 w 658424"/>
                  <a:gd name="connsiteY2" fmla="*/ 286509 h 505769"/>
                  <a:gd name="connsiteX3" fmla="*/ 2177 w 658424"/>
                  <a:gd name="connsiteY3" fmla="*/ 474648 h 505769"/>
                  <a:gd name="connsiteX4" fmla="*/ 0 w 658424"/>
                  <a:gd name="connsiteY4" fmla="*/ 0 h 505769"/>
                  <a:gd name="connsiteX0" fmla="*/ 0 w 658424"/>
                  <a:gd name="connsiteY0" fmla="*/ 0 h 525981"/>
                  <a:gd name="connsiteX1" fmla="*/ 658424 w 658424"/>
                  <a:gd name="connsiteY1" fmla="*/ 0 h 525981"/>
                  <a:gd name="connsiteX2" fmla="*/ 658424 w 658424"/>
                  <a:gd name="connsiteY2" fmla="*/ 286509 h 525981"/>
                  <a:gd name="connsiteX3" fmla="*/ 2177 w 658424"/>
                  <a:gd name="connsiteY3" fmla="*/ 474648 h 525981"/>
                  <a:gd name="connsiteX4" fmla="*/ 0 w 658424"/>
                  <a:gd name="connsiteY4" fmla="*/ 0 h 525981"/>
                  <a:gd name="connsiteX0" fmla="*/ 0 w 658424"/>
                  <a:gd name="connsiteY0" fmla="*/ 0 h 436868"/>
                  <a:gd name="connsiteX1" fmla="*/ 658424 w 658424"/>
                  <a:gd name="connsiteY1" fmla="*/ 0 h 436868"/>
                  <a:gd name="connsiteX2" fmla="*/ 658424 w 658424"/>
                  <a:gd name="connsiteY2" fmla="*/ 286509 h 436868"/>
                  <a:gd name="connsiteX3" fmla="*/ 2177 w 658424"/>
                  <a:gd name="connsiteY3" fmla="*/ 251233 h 436868"/>
                  <a:gd name="connsiteX4" fmla="*/ 0 w 658424"/>
                  <a:gd name="connsiteY4" fmla="*/ 0 h 436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424" h="436868">
                    <a:moveTo>
                      <a:pt x="0" y="0"/>
                    </a:moveTo>
                    <a:lnTo>
                      <a:pt x="658424" y="0"/>
                    </a:lnTo>
                    <a:lnTo>
                      <a:pt x="658424" y="286509"/>
                    </a:lnTo>
                    <a:cubicBezTo>
                      <a:pt x="356259" y="621878"/>
                      <a:pt x="90702" y="298268"/>
                      <a:pt x="2177" y="251233"/>
                    </a:cubicBezTo>
                    <a:cubicBezTo>
                      <a:pt x="1451" y="93017"/>
                      <a:pt x="726" y="158216"/>
                      <a:pt x="0" y="0"/>
                    </a:cubicBezTo>
                    <a:close/>
                  </a:path>
                </a:pathLst>
              </a:custGeom>
              <a:solidFill>
                <a:schemeClr val="bg1">
                  <a:alpha val="18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23" name="矩形 22"/>
            <p:cNvSpPr/>
            <p:nvPr/>
          </p:nvSpPr>
          <p:spPr>
            <a:xfrm>
              <a:off x="4943774" y="1868800"/>
              <a:ext cx="1819590" cy="592993"/>
            </a:xfrm>
            <a:prstGeom prst="rect">
              <a:avLst/>
            </a:prstGeom>
          </p:spPr>
          <p:txBody>
            <a:bodyPr wrap="none">
              <a:spAutoFit/>
            </a:bodyPr>
            <a:lstStyle/>
            <a:p>
              <a:r>
                <a:rPr lang="zh-CN" altLang="en-US" sz="2400" dirty="0" smtClean="0">
                  <a:solidFill>
                    <a:schemeClr val="bg1"/>
                  </a:solidFill>
                  <a:ea typeface="微软雅黑" panose="020B0503020204020204" pitchFamily="34" charset="-122"/>
                </a:rPr>
                <a:t>复习索引</a:t>
              </a:r>
              <a:endParaRPr lang="zh-CN" altLang="en-US" sz="2400" dirty="0">
                <a:solidFill>
                  <a:schemeClr val="bg1"/>
                </a:solidFill>
                <a:ea typeface="微软雅黑" panose="020B0503020204020204" pitchFamily="34" charset="-122"/>
              </a:endParaRPr>
            </a:p>
          </p:txBody>
        </p:sp>
      </p:grpSp>
      <p:grpSp>
        <p:nvGrpSpPr>
          <p:cNvPr id="58" name="组合 41"/>
          <p:cNvGrpSpPr>
            <a:grpSpLocks/>
          </p:cNvGrpSpPr>
          <p:nvPr/>
        </p:nvGrpSpPr>
        <p:grpSpPr bwMode="auto">
          <a:xfrm>
            <a:off x="4814996" y="3692064"/>
            <a:ext cx="613894" cy="555840"/>
            <a:chOff x="2727102" y="1805798"/>
            <a:chExt cx="789301" cy="714855"/>
          </a:xfrm>
        </p:grpSpPr>
        <p:grpSp>
          <p:nvGrpSpPr>
            <p:cNvPr id="59" name="组合 35"/>
            <p:cNvGrpSpPr>
              <a:grpSpLocks/>
            </p:cNvGrpSpPr>
            <p:nvPr/>
          </p:nvGrpSpPr>
          <p:grpSpPr bwMode="auto">
            <a:xfrm>
              <a:off x="2727102" y="1809520"/>
              <a:ext cx="789301" cy="711133"/>
              <a:chOff x="3696385" y="1762464"/>
              <a:chExt cx="2543112" cy="2379436"/>
            </a:xfrm>
          </p:grpSpPr>
          <p:sp>
            <p:nvSpPr>
              <p:cNvPr id="61" name="矩形 60"/>
              <p:cNvSpPr/>
              <p:nvPr/>
            </p:nvSpPr>
            <p:spPr>
              <a:xfrm>
                <a:off x="3855008" y="1760639"/>
                <a:ext cx="2379374" cy="2381261"/>
              </a:xfrm>
              <a:prstGeom prst="rect">
                <a:avLst/>
              </a:prstGeom>
              <a:solidFill>
                <a:schemeClr val="accent1">
                  <a:alpha val="89000"/>
                </a:schemeClr>
              </a:solidFill>
              <a:ln w="9525">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2" name="矩形 34"/>
              <p:cNvSpPr/>
              <p:nvPr/>
            </p:nvSpPr>
            <p:spPr>
              <a:xfrm>
                <a:off x="3696385" y="1803162"/>
                <a:ext cx="2543112" cy="1041802"/>
              </a:xfrm>
              <a:custGeom>
                <a:avLst/>
                <a:gdLst>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 fmla="*/ 0 w 658424"/>
                  <a:gd name="connsiteY0" fmla="*/ 0 h 410686"/>
                  <a:gd name="connsiteX1" fmla="*/ 658424 w 658424"/>
                  <a:gd name="connsiteY1" fmla="*/ 0 h 410686"/>
                  <a:gd name="connsiteX2" fmla="*/ 658424 w 658424"/>
                  <a:gd name="connsiteY2" fmla="*/ 286509 h 410686"/>
                  <a:gd name="connsiteX3" fmla="*/ 0 w 658424"/>
                  <a:gd name="connsiteY3" fmla="*/ 286509 h 410686"/>
                  <a:gd name="connsiteX4" fmla="*/ 0 w 658424"/>
                  <a:gd name="connsiteY4" fmla="*/ 0 h 410686"/>
                  <a:gd name="connsiteX0" fmla="*/ 0 w 658424"/>
                  <a:gd name="connsiteY0" fmla="*/ 0 h 410686"/>
                  <a:gd name="connsiteX1" fmla="*/ 658424 w 658424"/>
                  <a:gd name="connsiteY1" fmla="*/ 0 h 410686"/>
                  <a:gd name="connsiteX2" fmla="*/ 658424 w 658424"/>
                  <a:gd name="connsiteY2" fmla="*/ 286509 h 410686"/>
                  <a:gd name="connsiteX3" fmla="*/ 0 w 658424"/>
                  <a:gd name="connsiteY3" fmla="*/ 286509 h 410686"/>
                  <a:gd name="connsiteX4" fmla="*/ 0 w 658424"/>
                  <a:gd name="connsiteY4" fmla="*/ 0 h 410686"/>
                  <a:gd name="connsiteX0" fmla="*/ 0 w 658424"/>
                  <a:gd name="connsiteY0" fmla="*/ 0 h 393753"/>
                  <a:gd name="connsiteX1" fmla="*/ 658424 w 658424"/>
                  <a:gd name="connsiteY1" fmla="*/ 0 h 393753"/>
                  <a:gd name="connsiteX2" fmla="*/ 658424 w 658424"/>
                  <a:gd name="connsiteY2" fmla="*/ 286509 h 393753"/>
                  <a:gd name="connsiteX3" fmla="*/ 0 w 658424"/>
                  <a:gd name="connsiteY3" fmla="*/ 286509 h 393753"/>
                  <a:gd name="connsiteX4" fmla="*/ 0 w 658424"/>
                  <a:gd name="connsiteY4" fmla="*/ 0 h 393753"/>
                  <a:gd name="connsiteX0" fmla="*/ 45292 w 703716"/>
                  <a:gd name="connsiteY0" fmla="*/ 0 h 371837"/>
                  <a:gd name="connsiteX1" fmla="*/ 703716 w 703716"/>
                  <a:gd name="connsiteY1" fmla="*/ 0 h 371837"/>
                  <a:gd name="connsiteX2" fmla="*/ 703716 w 703716"/>
                  <a:gd name="connsiteY2" fmla="*/ 286509 h 371837"/>
                  <a:gd name="connsiteX3" fmla="*/ 0 w 703716"/>
                  <a:gd name="connsiteY3" fmla="*/ 180681 h 371837"/>
                  <a:gd name="connsiteX4" fmla="*/ 45292 w 703716"/>
                  <a:gd name="connsiteY4" fmla="*/ 0 h 371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716" h="371837">
                    <a:moveTo>
                      <a:pt x="45292" y="0"/>
                    </a:moveTo>
                    <a:lnTo>
                      <a:pt x="703716" y="0"/>
                    </a:lnTo>
                    <a:lnTo>
                      <a:pt x="703716" y="286509"/>
                    </a:lnTo>
                    <a:cubicBezTo>
                      <a:pt x="458841" y="527809"/>
                      <a:pt x="219475" y="180681"/>
                      <a:pt x="0" y="180681"/>
                    </a:cubicBezTo>
                    <a:lnTo>
                      <a:pt x="45292" y="0"/>
                    </a:lnTo>
                    <a:close/>
                  </a:path>
                </a:pathLst>
              </a:custGeom>
              <a:solidFill>
                <a:schemeClr val="bg1">
                  <a:alpha val="18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60" name="文本框 39"/>
            <p:cNvSpPr txBox="1">
              <a:spLocks noChangeArrowheads="1"/>
            </p:cNvSpPr>
            <p:nvPr/>
          </p:nvSpPr>
          <p:spPr bwMode="auto">
            <a:xfrm>
              <a:off x="2788239" y="1805798"/>
              <a:ext cx="715502" cy="672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2800" dirty="0">
                  <a:solidFill>
                    <a:schemeClr val="bg1"/>
                  </a:solidFill>
                  <a:latin typeface="Impact" panose="020B0806030902050204" pitchFamily="34" charset="0"/>
                  <a:ea typeface="时尚中黑简体" pitchFamily="2" charset="-122"/>
                  <a:cs typeface="Arial" panose="020B0604020202020204" pitchFamily="34" charset="0"/>
                </a:rPr>
                <a:t>02</a:t>
              </a:r>
              <a:endParaRPr lang="zh-CN" altLang="en-US" sz="2800" dirty="0">
                <a:solidFill>
                  <a:schemeClr val="bg1"/>
                </a:solidFill>
                <a:latin typeface="Impact" panose="020B0806030902050204" pitchFamily="34" charset="0"/>
                <a:ea typeface="时尚中黑简体" pitchFamily="2" charset="-122"/>
                <a:cs typeface="Arial" panose="020B0604020202020204" pitchFamily="34" charset="0"/>
              </a:endParaRPr>
            </a:p>
          </p:txBody>
        </p:sp>
      </p:grpSp>
      <p:grpSp>
        <p:nvGrpSpPr>
          <p:cNvPr id="63" name="组合 42"/>
          <p:cNvGrpSpPr>
            <a:grpSpLocks/>
          </p:cNvGrpSpPr>
          <p:nvPr/>
        </p:nvGrpSpPr>
        <p:grpSpPr bwMode="auto">
          <a:xfrm>
            <a:off x="5703840" y="3694262"/>
            <a:ext cx="3981051" cy="553641"/>
            <a:chOff x="3859762" y="1809521"/>
            <a:chExt cx="5116559" cy="711133"/>
          </a:xfrm>
        </p:grpSpPr>
        <p:grpSp>
          <p:nvGrpSpPr>
            <p:cNvPr id="64" name="组合 36"/>
            <p:cNvGrpSpPr>
              <a:grpSpLocks/>
            </p:cNvGrpSpPr>
            <p:nvPr/>
          </p:nvGrpSpPr>
          <p:grpSpPr bwMode="auto">
            <a:xfrm>
              <a:off x="3859762" y="1809521"/>
              <a:ext cx="5116559" cy="711133"/>
              <a:chOff x="3856314" y="1762464"/>
              <a:chExt cx="2383183" cy="2379436"/>
            </a:xfrm>
          </p:grpSpPr>
          <p:sp>
            <p:nvSpPr>
              <p:cNvPr id="66" name="矩形 65"/>
              <p:cNvSpPr/>
              <p:nvPr/>
            </p:nvSpPr>
            <p:spPr>
              <a:xfrm>
                <a:off x="3856314" y="1763631"/>
                <a:ext cx="2379486" cy="2378269"/>
              </a:xfrm>
              <a:prstGeom prst="rect">
                <a:avLst/>
              </a:prstGeom>
              <a:solidFill>
                <a:schemeClr val="accent1">
                  <a:alpha val="89000"/>
                </a:schemeClr>
              </a:solidFill>
              <a:ln w="9525">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7" name="矩形 34"/>
              <p:cNvSpPr/>
              <p:nvPr/>
            </p:nvSpPr>
            <p:spPr>
              <a:xfrm>
                <a:off x="3860011" y="1806100"/>
                <a:ext cx="2379486" cy="1576663"/>
              </a:xfrm>
              <a:custGeom>
                <a:avLst/>
                <a:gdLst>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 fmla="*/ 0 w 658424"/>
                  <a:gd name="connsiteY0" fmla="*/ 0 h 410686"/>
                  <a:gd name="connsiteX1" fmla="*/ 658424 w 658424"/>
                  <a:gd name="connsiteY1" fmla="*/ 0 h 410686"/>
                  <a:gd name="connsiteX2" fmla="*/ 658424 w 658424"/>
                  <a:gd name="connsiteY2" fmla="*/ 286509 h 410686"/>
                  <a:gd name="connsiteX3" fmla="*/ 0 w 658424"/>
                  <a:gd name="connsiteY3" fmla="*/ 286509 h 410686"/>
                  <a:gd name="connsiteX4" fmla="*/ 0 w 658424"/>
                  <a:gd name="connsiteY4" fmla="*/ 0 h 410686"/>
                  <a:gd name="connsiteX0" fmla="*/ 0 w 658424"/>
                  <a:gd name="connsiteY0" fmla="*/ 0 h 410686"/>
                  <a:gd name="connsiteX1" fmla="*/ 658424 w 658424"/>
                  <a:gd name="connsiteY1" fmla="*/ 0 h 410686"/>
                  <a:gd name="connsiteX2" fmla="*/ 658424 w 658424"/>
                  <a:gd name="connsiteY2" fmla="*/ 286509 h 410686"/>
                  <a:gd name="connsiteX3" fmla="*/ 0 w 658424"/>
                  <a:gd name="connsiteY3" fmla="*/ 286509 h 410686"/>
                  <a:gd name="connsiteX4" fmla="*/ 0 w 658424"/>
                  <a:gd name="connsiteY4" fmla="*/ 0 h 410686"/>
                  <a:gd name="connsiteX0" fmla="*/ 0 w 658424"/>
                  <a:gd name="connsiteY0" fmla="*/ 0 h 393753"/>
                  <a:gd name="connsiteX1" fmla="*/ 658424 w 658424"/>
                  <a:gd name="connsiteY1" fmla="*/ 0 h 393753"/>
                  <a:gd name="connsiteX2" fmla="*/ 658424 w 658424"/>
                  <a:gd name="connsiteY2" fmla="*/ 286509 h 393753"/>
                  <a:gd name="connsiteX3" fmla="*/ 0 w 658424"/>
                  <a:gd name="connsiteY3" fmla="*/ 286509 h 393753"/>
                  <a:gd name="connsiteX4" fmla="*/ 0 w 658424"/>
                  <a:gd name="connsiteY4" fmla="*/ 0 h 393753"/>
                  <a:gd name="connsiteX0" fmla="*/ 45292 w 703716"/>
                  <a:gd name="connsiteY0" fmla="*/ 0 h 371837"/>
                  <a:gd name="connsiteX1" fmla="*/ 703716 w 703716"/>
                  <a:gd name="connsiteY1" fmla="*/ 0 h 371837"/>
                  <a:gd name="connsiteX2" fmla="*/ 703716 w 703716"/>
                  <a:gd name="connsiteY2" fmla="*/ 286509 h 371837"/>
                  <a:gd name="connsiteX3" fmla="*/ 0 w 703716"/>
                  <a:gd name="connsiteY3" fmla="*/ 180681 h 371837"/>
                  <a:gd name="connsiteX4" fmla="*/ 45292 w 703716"/>
                  <a:gd name="connsiteY4" fmla="*/ 0 h 371837"/>
                  <a:gd name="connsiteX0" fmla="*/ 45292 w 703716"/>
                  <a:gd name="connsiteY0" fmla="*/ 0 h 525639"/>
                  <a:gd name="connsiteX1" fmla="*/ 703716 w 703716"/>
                  <a:gd name="connsiteY1" fmla="*/ 0 h 525639"/>
                  <a:gd name="connsiteX2" fmla="*/ 703716 w 703716"/>
                  <a:gd name="connsiteY2" fmla="*/ 286509 h 525639"/>
                  <a:gd name="connsiteX3" fmla="*/ 0 w 703716"/>
                  <a:gd name="connsiteY3" fmla="*/ 180681 h 525639"/>
                  <a:gd name="connsiteX4" fmla="*/ 45292 w 703716"/>
                  <a:gd name="connsiteY4" fmla="*/ 0 h 525639"/>
                  <a:gd name="connsiteX0" fmla="*/ 45292 w 703716"/>
                  <a:gd name="connsiteY0" fmla="*/ 0 h 286509"/>
                  <a:gd name="connsiteX1" fmla="*/ 703716 w 703716"/>
                  <a:gd name="connsiteY1" fmla="*/ 0 h 286509"/>
                  <a:gd name="connsiteX2" fmla="*/ 703716 w 703716"/>
                  <a:gd name="connsiteY2" fmla="*/ 286509 h 286509"/>
                  <a:gd name="connsiteX3" fmla="*/ 0 w 703716"/>
                  <a:gd name="connsiteY3" fmla="*/ 180681 h 286509"/>
                  <a:gd name="connsiteX4" fmla="*/ 45292 w 703716"/>
                  <a:gd name="connsiteY4" fmla="*/ 0 h 286509"/>
                  <a:gd name="connsiteX0" fmla="*/ 0 w 658424"/>
                  <a:gd name="connsiteY0" fmla="*/ 0 h 474648"/>
                  <a:gd name="connsiteX1" fmla="*/ 658424 w 658424"/>
                  <a:gd name="connsiteY1" fmla="*/ 0 h 474648"/>
                  <a:gd name="connsiteX2" fmla="*/ 658424 w 658424"/>
                  <a:gd name="connsiteY2" fmla="*/ 286509 h 474648"/>
                  <a:gd name="connsiteX3" fmla="*/ 2177 w 658424"/>
                  <a:gd name="connsiteY3" fmla="*/ 474648 h 474648"/>
                  <a:gd name="connsiteX4" fmla="*/ 0 w 658424"/>
                  <a:gd name="connsiteY4" fmla="*/ 0 h 474648"/>
                  <a:gd name="connsiteX0" fmla="*/ 0 w 658424"/>
                  <a:gd name="connsiteY0" fmla="*/ 0 h 474648"/>
                  <a:gd name="connsiteX1" fmla="*/ 658424 w 658424"/>
                  <a:gd name="connsiteY1" fmla="*/ 0 h 474648"/>
                  <a:gd name="connsiteX2" fmla="*/ 658424 w 658424"/>
                  <a:gd name="connsiteY2" fmla="*/ 286509 h 474648"/>
                  <a:gd name="connsiteX3" fmla="*/ 2177 w 658424"/>
                  <a:gd name="connsiteY3" fmla="*/ 474648 h 474648"/>
                  <a:gd name="connsiteX4" fmla="*/ 0 w 658424"/>
                  <a:gd name="connsiteY4" fmla="*/ 0 h 474648"/>
                  <a:gd name="connsiteX0" fmla="*/ 0 w 658424"/>
                  <a:gd name="connsiteY0" fmla="*/ 0 h 478579"/>
                  <a:gd name="connsiteX1" fmla="*/ 658424 w 658424"/>
                  <a:gd name="connsiteY1" fmla="*/ 0 h 478579"/>
                  <a:gd name="connsiteX2" fmla="*/ 658424 w 658424"/>
                  <a:gd name="connsiteY2" fmla="*/ 286509 h 478579"/>
                  <a:gd name="connsiteX3" fmla="*/ 2177 w 658424"/>
                  <a:gd name="connsiteY3" fmla="*/ 474648 h 478579"/>
                  <a:gd name="connsiteX4" fmla="*/ 0 w 658424"/>
                  <a:gd name="connsiteY4" fmla="*/ 0 h 478579"/>
                  <a:gd name="connsiteX0" fmla="*/ 0 w 658424"/>
                  <a:gd name="connsiteY0" fmla="*/ 0 h 477010"/>
                  <a:gd name="connsiteX1" fmla="*/ 658424 w 658424"/>
                  <a:gd name="connsiteY1" fmla="*/ 0 h 477010"/>
                  <a:gd name="connsiteX2" fmla="*/ 658424 w 658424"/>
                  <a:gd name="connsiteY2" fmla="*/ 286509 h 477010"/>
                  <a:gd name="connsiteX3" fmla="*/ 2177 w 658424"/>
                  <a:gd name="connsiteY3" fmla="*/ 474648 h 477010"/>
                  <a:gd name="connsiteX4" fmla="*/ 0 w 658424"/>
                  <a:gd name="connsiteY4" fmla="*/ 0 h 477010"/>
                  <a:gd name="connsiteX0" fmla="*/ 0 w 658424"/>
                  <a:gd name="connsiteY0" fmla="*/ 0 h 505769"/>
                  <a:gd name="connsiteX1" fmla="*/ 658424 w 658424"/>
                  <a:gd name="connsiteY1" fmla="*/ 0 h 505769"/>
                  <a:gd name="connsiteX2" fmla="*/ 658424 w 658424"/>
                  <a:gd name="connsiteY2" fmla="*/ 286509 h 505769"/>
                  <a:gd name="connsiteX3" fmla="*/ 2177 w 658424"/>
                  <a:gd name="connsiteY3" fmla="*/ 474648 h 505769"/>
                  <a:gd name="connsiteX4" fmla="*/ 0 w 658424"/>
                  <a:gd name="connsiteY4" fmla="*/ 0 h 505769"/>
                  <a:gd name="connsiteX0" fmla="*/ 0 w 658424"/>
                  <a:gd name="connsiteY0" fmla="*/ 0 h 525981"/>
                  <a:gd name="connsiteX1" fmla="*/ 658424 w 658424"/>
                  <a:gd name="connsiteY1" fmla="*/ 0 h 525981"/>
                  <a:gd name="connsiteX2" fmla="*/ 658424 w 658424"/>
                  <a:gd name="connsiteY2" fmla="*/ 286509 h 525981"/>
                  <a:gd name="connsiteX3" fmla="*/ 2177 w 658424"/>
                  <a:gd name="connsiteY3" fmla="*/ 474648 h 525981"/>
                  <a:gd name="connsiteX4" fmla="*/ 0 w 658424"/>
                  <a:gd name="connsiteY4" fmla="*/ 0 h 525981"/>
                  <a:gd name="connsiteX0" fmla="*/ 0 w 658424"/>
                  <a:gd name="connsiteY0" fmla="*/ 0 h 436868"/>
                  <a:gd name="connsiteX1" fmla="*/ 658424 w 658424"/>
                  <a:gd name="connsiteY1" fmla="*/ 0 h 436868"/>
                  <a:gd name="connsiteX2" fmla="*/ 658424 w 658424"/>
                  <a:gd name="connsiteY2" fmla="*/ 286509 h 436868"/>
                  <a:gd name="connsiteX3" fmla="*/ 2177 w 658424"/>
                  <a:gd name="connsiteY3" fmla="*/ 251233 h 436868"/>
                  <a:gd name="connsiteX4" fmla="*/ 0 w 658424"/>
                  <a:gd name="connsiteY4" fmla="*/ 0 h 436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424" h="436868">
                    <a:moveTo>
                      <a:pt x="0" y="0"/>
                    </a:moveTo>
                    <a:lnTo>
                      <a:pt x="658424" y="0"/>
                    </a:lnTo>
                    <a:lnTo>
                      <a:pt x="658424" y="286509"/>
                    </a:lnTo>
                    <a:cubicBezTo>
                      <a:pt x="356259" y="621878"/>
                      <a:pt x="90702" y="298268"/>
                      <a:pt x="2177" y="251233"/>
                    </a:cubicBezTo>
                    <a:cubicBezTo>
                      <a:pt x="1451" y="93017"/>
                      <a:pt x="726" y="158216"/>
                      <a:pt x="0" y="0"/>
                    </a:cubicBezTo>
                    <a:close/>
                  </a:path>
                </a:pathLst>
              </a:custGeom>
              <a:solidFill>
                <a:schemeClr val="bg1">
                  <a:alpha val="18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65" name="矩形 64"/>
            <p:cNvSpPr/>
            <p:nvPr/>
          </p:nvSpPr>
          <p:spPr>
            <a:xfrm>
              <a:off x="4943774" y="1868800"/>
              <a:ext cx="1819590" cy="592993"/>
            </a:xfrm>
            <a:prstGeom prst="rect">
              <a:avLst/>
            </a:prstGeom>
          </p:spPr>
          <p:txBody>
            <a:bodyPr wrap="none">
              <a:spAutoFit/>
            </a:bodyPr>
            <a:lstStyle/>
            <a:p>
              <a:r>
                <a:rPr lang="zh-CN" altLang="en-US" sz="2400" dirty="0">
                  <a:solidFill>
                    <a:schemeClr val="bg1"/>
                  </a:solidFill>
                  <a:ea typeface="微软雅黑" panose="020B0503020204020204" pitchFamily="34" charset="-122"/>
                </a:rPr>
                <a:t>执行计划</a:t>
              </a:r>
              <a:endParaRPr lang="zh-CN" altLang="en-US" sz="2400" dirty="0">
                <a:solidFill>
                  <a:schemeClr val="bg1"/>
                </a:solidFill>
                <a:ea typeface="微软雅黑" panose="020B0503020204020204" pitchFamily="34" charset="-122"/>
              </a:endParaRPr>
            </a:p>
          </p:txBody>
        </p:sp>
      </p:grpSp>
      <p:grpSp>
        <p:nvGrpSpPr>
          <p:cNvPr id="68" name="组合 41"/>
          <p:cNvGrpSpPr>
            <a:grpSpLocks/>
          </p:cNvGrpSpPr>
          <p:nvPr/>
        </p:nvGrpSpPr>
        <p:grpSpPr bwMode="auto">
          <a:xfrm>
            <a:off x="4814996" y="4434922"/>
            <a:ext cx="613894" cy="555840"/>
            <a:chOff x="2727102" y="1805798"/>
            <a:chExt cx="789301" cy="714855"/>
          </a:xfrm>
        </p:grpSpPr>
        <p:grpSp>
          <p:nvGrpSpPr>
            <p:cNvPr id="69" name="组合 35"/>
            <p:cNvGrpSpPr>
              <a:grpSpLocks/>
            </p:cNvGrpSpPr>
            <p:nvPr/>
          </p:nvGrpSpPr>
          <p:grpSpPr bwMode="auto">
            <a:xfrm>
              <a:off x="2727102" y="1809520"/>
              <a:ext cx="789301" cy="711133"/>
              <a:chOff x="3696385" y="1762464"/>
              <a:chExt cx="2543112" cy="2379436"/>
            </a:xfrm>
          </p:grpSpPr>
          <p:sp>
            <p:nvSpPr>
              <p:cNvPr id="71" name="矩形 70"/>
              <p:cNvSpPr/>
              <p:nvPr/>
            </p:nvSpPr>
            <p:spPr>
              <a:xfrm>
                <a:off x="3855008" y="1760639"/>
                <a:ext cx="2379374" cy="2381261"/>
              </a:xfrm>
              <a:prstGeom prst="rect">
                <a:avLst/>
              </a:prstGeom>
              <a:solidFill>
                <a:schemeClr val="accent2">
                  <a:alpha val="89000"/>
                </a:schemeClr>
              </a:solidFill>
              <a:ln w="9525">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2" name="矩形 34"/>
              <p:cNvSpPr/>
              <p:nvPr/>
            </p:nvSpPr>
            <p:spPr>
              <a:xfrm>
                <a:off x="3696385" y="1803162"/>
                <a:ext cx="2543112" cy="1041802"/>
              </a:xfrm>
              <a:custGeom>
                <a:avLst/>
                <a:gdLst>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 fmla="*/ 0 w 658424"/>
                  <a:gd name="connsiteY0" fmla="*/ 0 h 410686"/>
                  <a:gd name="connsiteX1" fmla="*/ 658424 w 658424"/>
                  <a:gd name="connsiteY1" fmla="*/ 0 h 410686"/>
                  <a:gd name="connsiteX2" fmla="*/ 658424 w 658424"/>
                  <a:gd name="connsiteY2" fmla="*/ 286509 h 410686"/>
                  <a:gd name="connsiteX3" fmla="*/ 0 w 658424"/>
                  <a:gd name="connsiteY3" fmla="*/ 286509 h 410686"/>
                  <a:gd name="connsiteX4" fmla="*/ 0 w 658424"/>
                  <a:gd name="connsiteY4" fmla="*/ 0 h 410686"/>
                  <a:gd name="connsiteX0" fmla="*/ 0 w 658424"/>
                  <a:gd name="connsiteY0" fmla="*/ 0 h 410686"/>
                  <a:gd name="connsiteX1" fmla="*/ 658424 w 658424"/>
                  <a:gd name="connsiteY1" fmla="*/ 0 h 410686"/>
                  <a:gd name="connsiteX2" fmla="*/ 658424 w 658424"/>
                  <a:gd name="connsiteY2" fmla="*/ 286509 h 410686"/>
                  <a:gd name="connsiteX3" fmla="*/ 0 w 658424"/>
                  <a:gd name="connsiteY3" fmla="*/ 286509 h 410686"/>
                  <a:gd name="connsiteX4" fmla="*/ 0 w 658424"/>
                  <a:gd name="connsiteY4" fmla="*/ 0 h 410686"/>
                  <a:gd name="connsiteX0" fmla="*/ 0 w 658424"/>
                  <a:gd name="connsiteY0" fmla="*/ 0 h 393753"/>
                  <a:gd name="connsiteX1" fmla="*/ 658424 w 658424"/>
                  <a:gd name="connsiteY1" fmla="*/ 0 h 393753"/>
                  <a:gd name="connsiteX2" fmla="*/ 658424 w 658424"/>
                  <a:gd name="connsiteY2" fmla="*/ 286509 h 393753"/>
                  <a:gd name="connsiteX3" fmla="*/ 0 w 658424"/>
                  <a:gd name="connsiteY3" fmla="*/ 286509 h 393753"/>
                  <a:gd name="connsiteX4" fmla="*/ 0 w 658424"/>
                  <a:gd name="connsiteY4" fmla="*/ 0 h 393753"/>
                  <a:gd name="connsiteX0" fmla="*/ 45292 w 703716"/>
                  <a:gd name="connsiteY0" fmla="*/ 0 h 371837"/>
                  <a:gd name="connsiteX1" fmla="*/ 703716 w 703716"/>
                  <a:gd name="connsiteY1" fmla="*/ 0 h 371837"/>
                  <a:gd name="connsiteX2" fmla="*/ 703716 w 703716"/>
                  <a:gd name="connsiteY2" fmla="*/ 286509 h 371837"/>
                  <a:gd name="connsiteX3" fmla="*/ 0 w 703716"/>
                  <a:gd name="connsiteY3" fmla="*/ 180681 h 371837"/>
                  <a:gd name="connsiteX4" fmla="*/ 45292 w 703716"/>
                  <a:gd name="connsiteY4" fmla="*/ 0 h 371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716" h="371837">
                    <a:moveTo>
                      <a:pt x="45292" y="0"/>
                    </a:moveTo>
                    <a:lnTo>
                      <a:pt x="703716" y="0"/>
                    </a:lnTo>
                    <a:lnTo>
                      <a:pt x="703716" y="286509"/>
                    </a:lnTo>
                    <a:cubicBezTo>
                      <a:pt x="458841" y="527809"/>
                      <a:pt x="219475" y="180681"/>
                      <a:pt x="0" y="180681"/>
                    </a:cubicBezTo>
                    <a:lnTo>
                      <a:pt x="45292" y="0"/>
                    </a:lnTo>
                    <a:close/>
                  </a:path>
                </a:pathLst>
              </a:custGeom>
              <a:solidFill>
                <a:schemeClr val="bg1">
                  <a:alpha val="18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70" name="文本框 39"/>
            <p:cNvSpPr txBox="1">
              <a:spLocks noChangeArrowheads="1"/>
            </p:cNvSpPr>
            <p:nvPr/>
          </p:nvSpPr>
          <p:spPr bwMode="auto">
            <a:xfrm>
              <a:off x="2781026" y="1805798"/>
              <a:ext cx="729926" cy="672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2800" dirty="0">
                  <a:solidFill>
                    <a:schemeClr val="bg1"/>
                  </a:solidFill>
                  <a:latin typeface="Impact" panose="020B0806030902050204" pitchFamily="34" charset="0"/>
                  <a:ea typeface="时尚中黑简体" pitchFamily="2" charset="-122"/>
                  <a:cs typeface="Arial" panose="020B0604020202020204" pitchFamily="34" charset="0"/>
                </a:rPr>
                <a:t>03</a:t>
              </a:r>
              <a:endParaRPr lang="zh-CN" altLang="en-US" sz="2800" dirty="0">
                <a:solidFill>
                  <a:schemeClr val="bg1"/>
                </a:solidFill>
                <a:latin typeface="Impact" panose="020B0806030902050204" pitchFamily="34" charset="0"/>
                <a:ea typeface="时尚中黑简体" pitchFamily="2" charset="-122"/>
                <a:cs typeface="Arial" panose="020B0604020202020204" pitchFamily="34" charset="0"/>
              </a:endParaRPr>
            </a:p>
          </p:txBody>
        </p:sp>
      </p:grpSp>
      <p:grpSp>
        <p:nvGrpSpPr>
          <p:cNvPr id="73" name="组合 42"/>
          <p:cNvGrpSpPr>
            <a:grpSpLocks/>
          </p:cNvGrpSpPr>
          <p:nvPr/>
        </p:nvGrpSpPr>
        <p:grpSpPr bwMode="auto">
          <a:xfrm>
            <a:off x="5703840" y="4437121"/>
            <a:ext cx="3981051" cy="553641"/>
            <a:chOff x="3859762" y="1809521"/>
            <a:chExt cx="5116559" cy="711133"/>
          </a:xfrm>
        </p:grpSpPr>
        <p:grpSp>
          <p:nvGrpSpPr>
            <p:cNvPr id="74" name="组合 36"/>
            <p:cNvGrpSpPr>
              <a:grpSpLocks/>
            </p:cNvGrpSpPr>
            <p:nvPr/>
          </p:nvGrpSpPr>
          <p:grpSpPr bwMode="auto">
            <a:xfrm>
              <a:off x="3859762" y="1809521"/>
              <a:ext cx="5116559" cy="711133"/>
              <a:chOff x="3856314" y="1762464"/>
              <a:chExt cx="2383183" cy="2379436"/>
            </a:xfrm>
          </p:grpSpPr>
          <p:sp>
            <p:nvSpPr>
              <p:cNvPr id="76" name="矩形 75"/>
              <p:cNvSpPr/>
              <p:nvPr/>
            </p:nvSpPr>
            <p:spPr>
              <a:xfrm>
                <a:off x="3856314" y="1763631"/>
                <a:ext cx="2379486" cy="2378269"/>
              </a:xfrm>
              <a:prstGeom prst="rect">
                <a:avLst/>
              </a:prstGeom>
              <a:solidFill>
                <a:schemeClr val="accent2">
                  <a:alpha val="89000"/>
                </a:schemeClr>
              </a:solidFill>
              <a:ln w="9525">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7" name="矩形 34"/>
              <p:cNvSpPr/>
              <p:nvPr/>
            </p:nvSpPr>
            <p:spPr>
              <a:xfrm>
                <a:off x="3860011" y="1806100"/>
                <a:ext cx="2379486" cy="1576663"/>
              </a:xfrm>
              <a:custGeom>
                <a:avLst/>
                <a:gdLst>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 fmla="*/ 0 w 658424"/>
                  <a:gd name="connsiteY0" fmla="*/ 0 h 410686"/>
                  <a:gd name="connsiteX1" fmla="*/ 658424 w 658424"/>
                  <a:gd name="connsiteY1" fmla="*/ 0 h 410686"/>
                  <a:gd name="connsiteX2" fmla="*/ 658424 w 658424"/>
                  <a:gd name="connsiteY2" fmla="*/ 286509 h 410686"/>
                  <a:gd name="connsiteX3" fmla="*/ 0 w 658424"/>
                  <a:gd name="connsiteY3" fmla="*/ 286509 h 410686"/>
                  <a:gd name="connsiteX4" fmla="*/ 0 w 658424"/>
                  <a:gd name="connsiteY4" fmla="*/ 0 h 410686"/>
                  <a:gd name="connsiteX0" fmla="*/ 0 w 658424"/>
                  <a:gd name="connsiteY0" fmla="*/ 0 h 410686"/>
                  <a:gd name="connsiteX1" fmla="*/ 658424 w 658424"/>
                  <a:gd name="connsiteY1" fmla="*/ 0 h 410686"/>
                  <a:gd name="connsiteX2" fmla="*/ 658424 w 658424"/>
                  <a:gd name="connsiteY2" fmla="*/ 286509 h 410686"/>
                  <a:gd name="connsiteX3" fmla="*/ 0 w 658424"/>
                  <a:gd name="connsiteY3" fmla="*/ 286509 h 410686"/>
                  <a:gd name="connsiteX4" fmla="*/ 0 w 658424"/>
                  <a:gd name="connsiteY4" fmla="*/ 0 h 410686"/>
                  <a:gd name="connsiteX0" fmla="*/ 0 w 658424"/>
                  <a:gd name="connsiteY0" fmla="*/ 0 h 393753"/>
                  <a:gd name="connsiteX1" fmla="*/ 658424 w 658424"/>
                  <a:gd name="connsiteY1" fmla="*/ 0 h 393753"/>
                  <a:gd name="connsiteX2" fmla="*/ 658424 w 658424"/>
                  <a:gd name="connsiteY2" fmla="*/ 286509 h 393753"/>
                  <a:gd name="connsiteX3" fmla="*/ 0 w 658424"/>
                  <a:gd name="connsiteY3" fmla="*/ 286509 h 393753"/>
                  <a:gd name="connsiteX4" fmla="*/ 0 w 658424"/>
                  <a:gd name="connsiteY4" fmla="*/ 0 h 393753"/>
                  <a:gd name="connsiteX0" fmla="*/ 45292 w 703716"/>
                  <a:gd name="connsiteY0" fmla="*/ 0 h 371837"/>
                  <a:gd name="connsiteX1" fmla="*/ 703716 w 703716"/>
                  <a:gd name="connsiteY1" fmla="*/ 0 h 371837"/>
                  <a:gd name="connsiteX2" fmla="*/ 703716 w 703716"/>
                  <a:gd name="connsiteY2" fmla="*/ 286509 h 371837"/>
                  <a:gd name="connsiteX3" fmla="*/ 0 w 703716"/>
                  <a:gd name="connsiteY3" fmla="*/ 180681 h 371837"/>
                  <a:gd name="connsiteX4" fmla="*/ 45292 w 703716"/>
                  <a:gd name="connsiteY4" fmla="*/ 0 h 371837"/>
                  <a:gd name="connsiteX0" fmla="*/ 45292 w 703716"/>
                  <a:gd name="connsiteY0" fmla="*/ 0 h 525639"/>
                  <a:gd name="connsiteX1" fmla="*/ 703716 w 703716"/>
                  <a:gd name="connsiteY1" fmla="*/ 0 h 525639"/>
                  <a:gd name="connsiteX2" fmla="*/ 703716 w 703716"/>
                  <a:gd name="connsiteY2" fmla="*/ 286509 h 525639"/>
                  <a:gd name="connsiteX3" fmla="*/ 0 w 703716"/>
                  <a:gd name="connsiteY3" fmla="*/ 180681 h 525639"/>
                  <a:gd name="connsiteX4" fmla="*/ 45292 w 703716"/>
                  <a:gd name="connsiteY4" fmla="*/ 0 h 525639"/>
                  <a:gd name="connsiteX0" fmla="*/ 45292 w 703716"/>
                  <a:gd name="connsiteY0" fmla="*/ 0 h 286509"/>
                  <a:gd name="connsiteX1" fmla="*/ 703716 w 703716"/>
                  <a:gd name="connsiteY1" fmla="*/ 0 h 286509"/>
                  <a:gd name="connsiteX2" fmla="*/ 703716 w 703716"/>
                  <a:gd name="connsiteY2" fmla="*/ 286509 h 286509"/>
                  <a:gd name="connsiteX3" fmla="*/ 0 w 703716"/>
                  <a:gd name="connsiteY3" fmla="*/ 180681 h 286509"/>
                  <a:gd name="connsiteX4" fmla="*/ 45292 w 703716"/>
                  <a:gd name="connsiteY4" fmla="*/ 0 h 286509"/>
                  <a:gd name="connsiteX0" fmla="*/ 0 w 658424"/>
                  <a:gd name="connsiteY0" fmla="*/ 0 h 474648"/>
                  <a:gd name="connsiteX1" fmla="*/ 658424 w 658424"/>
                  <a:gd name="connsiteY1" fmla="*/ 0 h 474648"/>
                  <a:gd name="connsiteX2" fmla="*/ 658424 w 658424"/>
                  <a:gd name="connsiteY2" fmla="*/ 286509 h 474648"/>
                  <a:gd name="connsiteX3" fmla="*/ 2177 w 658424"/>
                  <a:gd name="connsiteY3" fmla="*/ 474648 h 474648"/>
                  <a:gd name="connsiteX4" fmla="*/ 0 w 658424"/>
                  <a:gd name="connsiteY4" fmla="*/ 0 h 474648"/>
                  <a:gd name="connsiteX0" fmla="*/ 0 w 658424"/>
                  <a:gd name="connsiteY0" fmla="*/ 0 h 474648"/>
                  <a:gd name="connsiteX1" fmla="*/ 658424 w 658424"/>
                  <a:gd name="connsiteY1" fmla="*/ 0 h 474648"/>
                  <a:gd name="connsiteX2" fmla="*/ 658424 w 658424"/>
                  <a:gd name="connsiteY2" fmla="*/ 286509 h 474648"/>
                  <a:gd name="connsiteX3" fmla="*/ 2177 w 658424"/>
                  <a:gd name="connsiteY3" fmla="*/ 474648 h 474648"/>
                  <a:gd name="connsiteX4" fmla="*/ 0 w 658424"/>
                  <a:gd name="connsiteY4" fmla="*/ 0 h 474648"/>
                  <a:gd name="connsiteX0" fmla="*/ 0 w 658424"/>
                  <a:gd name="connsiteY0" fmla="*/ 0 h 478579"/>
                  <a:gd name="connsiteX1" fmla="*/ 658424 w 658424"/>
                  <a:gd name="connsiteY1" fmla="*/ 0 h 478579"/>
                  <a:gd name="connsiteX2" fmla="*/ 658424 w 658424"/>
                  <a:gd name="connsiteY2" fmla="*/ 286509 h 478579"/>
                  <a:gd name="connsiteX3" fmla="*/ 2177 w 658424"/>
                  <a:gd name="connsiteY3" fmla="*/ 474648 h 478579"/>
                  <a:gd name="connsiteX4" fmla="*/ 0 w 658424"/>
                  <a:gd name="connsiteY4" fmla="*/ 0 h 478579"/>
                  <a:gd name="connsiteX0" fmla="*/ 0 w 658424"/>
                  <a:gd name="connsiteY0" fmla="*/ 0 h 477010"/>
                  <a:gd name="connsiteX1" fmla="*/ 658424 w 658424"/>
                  <a:gd name="connsiteY1" fmla="*/ 0 h 477010"/>
                  <a:gd name="connsiteX2" fmla="*/ 658424 w 658424"/>
                  <a:gd name="connsiteY2" fmla="*/ 286509 h 477010"/>
                  <a:gd name="connsiteX3" fmla="*/ 2177 w 658424"/>
                  <a:gd name="connsiteY3" fmla="*/ 474648 h 477010"/>
                  <a:gd name="connsiteX4" fmla="*/ 0 w 658424"/>
                  <a:gd name="connsiteY4" fmla="*/ 0 h 477010"/>
                  <a:gd name="connsiteX0" fmla="*/ 0 w 658424"/>
                  <a:gd name="connsiteY0" fmla="*/ 0 h 505769"/>
                  <a:gd name="connsiteX1" fmla="*/ 658424 w 658424"/>
                  <a:gd name="connsiteY1" fmla="*/ 0 h 505769"/>
                  <a:gd name="connsiteX2" fmla="*/ 658424 w 658424"/>
                  <a:gd name="connsiteY2" fmla="*/ 286509 h 505769"/>
                  <a:gd name="connsiteX3" fmla="*/ 2177 w 658424"/>
                  <a:gd name="connsiteY3" fmla="*/ 474648 h 505769"/>
                  <a:gd name="connsiteX4" fmla="*/ 0 w 658424"/>
                  <a:gd name="connsiteY4" fmla="*/ 0 h 505769"/>
                  <a:gd name="connsiteX0" fmla="*/ 0 w 658424"/>
                  <a:gd name="connsiteY0" fmla="*/ 0 h 525981"/>
                  <a:gd name="connsiteX1" fmla="*/ 658424 w 658424"/>
                  <a:gd name="connsiteY1" fmla="*/ 0 h 525981"/>
                  <a:gd name="connsiteX2" fmla="*/ 658424 w 658424"/>
                  <a:gd name="connsiteY2" fmla="*/ 286509 h 525981"/>
                  <a:gd name="connsiteX3" fmla="*/ 2177 w 658424"/>
                  <a:gd name="connsiteY3" fmla="*/ 474648 h 525981"/>
                  <a:gd name="connsiteX4" fmla="*/ 0 w 658424"/>
                  <a:gd name="connsiteY4" fmla="*/ 0 h 525981"/>
                  <a:gd name="connsiteX0" fmla="*/ 0 w 658424"/>
                  <a:gd name="connsiteY0" fmla="*/ 0 h 436868"/>
                  <a:gd name="connsiteX1" fmla="*/ 658424 w 658424"/>
                  <a:gd name="connsiteY1" fmla="*/ 0 h 436868"/>
                  <a:gd name="connsiteX2" fmla="*/ 658424 w 658424"/>
                  <a:gd name="connsiteY2" fmla="*/ 286509 h 436868"/>
                  <a:gd name="connsiteX3" fmla="*/ 2177 w 658424"/>
                  <a:gd name="connsiteY3" fmla="*/ 251233 h 436868"/>
                  <a:gd name="connsiteX4" fmla="*/ 0 w 658424"/>
                  <a:gd name="connsiteY4" fmla="*/ 0 h 436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424" h="436868">
                    <a:moveTo>
                      <a:pt x="0" y="0"/>
                    </a:moveTo>
                    <a:lnTo>
                      <a:pt x="658424" y="0"/>
                    </a:lnTo>
                    <a:lnTo>
                      <a:pt x="658424" y="286509"/>
                    </a:lnTo>
                    <a:cubicBezTo>
                      <a:pt x="356259" y="621878"/>
                      <a:pt x="90702" y="298268"/>
                      <a:pt x="2177" y="251233"/>
                    </a:cubicBezTo>
                    <a:cubicBezTo>
                      <a:pt x="1451" y="93017"/>
                      <a:pt x="726" y="158216"/>
                      <a:pt x="0" y="0"/>
                    </a:cubicBezTo>
                    <a:close/>
                  </a:path>
                </a:pathLst>
              </a:custGeom>
              <a:solidFill>
                <a:schemeClr val="bg1">
                  <a:alpha val="18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75" name="矩形 74"/>
            <p:cNvSpPr/>
            <p:nvPr/>
          </p:nvSpPr>
          <p:spPr>
            <a:xfrm>
              <a:off x="4943774" y="1868800"/>
              <a:ext cx="1819590" cy="592993"/>
            </a:xfrm>
            <a:prstGeom prst="rect">
              <a:avLst/>
            </a:prstGeom>
          </p:spPr>
          <p:txBody>
            <a:bodyPr wrap="none">
              <a:spAutoFit/>
            </a:bodyPr>
            <a:lstStyle/>
            <a:p>
              <a:r>
                <a:rPr lang="zh-CN" altLang="en-US" sz="2400" dirty="0" smtClean="0">
                  <a:solidFill>
                    <a:schemeClr val="bg1"/>
                  </a:solidFill>
                  <a:ea typeface="微软雅黑" panose="020B0503020204020204" pitchFamily="34" charset="-122"/>
                </a:rPr>
                <a:t>优化</a:t>
              </a:r>
              <a:r>
                <a:rPr lang="zh-CN" altLang="en-US" sz="2400" dirty="0">
                  <a:solidFill>
                    <a:schemeClr val="bg1"/>
                  </a:solidFill>
                  <a:ea typeface="微软雅黑" panose="020B0503020204020204" pitchFamily="34" charset="-122"/>
                </a:rPr>
                <a:t>策略</a:t>
              </a:r>
              <a:endParaRPr lang="zh-CN" altLang="en-US" sz="2400" dirty="0">
                <a:solidFill>
                  <a:schemeClr val="bg1"/>
                </a:solidFill>
                <a:ea typeface="微软雅黑" panose="020B0503020204020204" pitchFamily="34" charset="-122"/>
              </a:endParaRPr>
            </a:p>
          </p:txBody>
        </p:sp>
      </p:grpSp>
      <p:grpSp>
        <p:nvGrpSpPr>
          <p:cNvPr id="78" name="组合 41"/>
          <p:cNvGrpSpPr>
            <a:grpSpLocks/>
          </p:cNvGrpSpPr>
          <p:nvPr/>
        </p:nvGrpSpPr>
        <p:grpSpPr bwMode="auto">
          <a:xfrm>
            <a:off x="4814996" y="5215876"/>
            <a:ext cx="613894" cy="555840"/>
            <a:chOff x="2727102" y="1805798"/>
            <a:chExt cx="789301" cy="714855"/>
          </a:xfrm>
        </p:grpSpPr>
        <p:grpSp>
          <p:nvGrpSpPr>
            <p:cNvPr id="79" name="组合 35"/>
            <p:cNvGrpSpPr>
              <a:grpSpLocks/>
            </p:cNvGrpSpPr>
            <p:nvPr/>
          </p:nvGrpSpPr>
          <p:grpSpPr bwMode="auto">
            <a:xfrm>
              <a:off x="2727102" y="1809520"/>
              <a:ext cx="789301" cy="711133"/>
              <a:chOff x="3696385" y="1762464"/>
              <a:chExt cx="2543112" cy="2379436"/>
            </a:xfrm>
          </p:grpSpPr>
          <p:sp>
            <p:nvSpPr>
              <p:cNvPr id="81" name="矩形 80"/>
              <p:cNvSpPr/>
              <p:nvPr/>
            </p:nvSpPr>
            <p:spPr>
              <a:xfrm>
                <a:off x="3855008" y="1760639"/>
                <a:ext cx="2379374" cy="2381261"/>
              </a:xfrm>
              <a:prstGeom prst="rect">
                <a:avLst/>
              </a:prstGeom>
              <a:solidFill>
                <a:schemeClr val="accent1">
                  <a:alpha val="89000"/>
                </a:schemeClr>
              </a:solidFill>
              <a:ln w="9525">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2" name="矩形 34"/>
              <p:cNvSpPr/>
              <p:nvPr/>
            </p:nvSpPr>
            <p:spPr>
              <a:xfrm>
                <a:off x="3696385" y="1803162"/>
                <a:ext cx="2543112" cy="1041802"/>
              </a:xfrm>
              <a:custGeom>
                <a:avLst/>
                <a:gdLst>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 fmla="*/ 0 w 658424"/>
                  <a:gd name="connsiteY0" fmla="*/ 0 h 410686"/>
                  <a:gd name="connsiteX1" fmla="*/ 658424 w 658424"/>
                  <a:gd name="connsiteY1" fmla="*/ 0 h 410686"/>
                  <a:gd name="connsiteX2" fmla="*/ 658424 w 658424"/>
                  <a:gd name="connsiteY2" fmla="*/ 286509 h 410686"/>
                  <a:gd name="connsiteX3" fmla="*/ 0 w 658424"/>
                  <a:gd name="connsiteY3" fmla="*/ 286509 h 410686"/>
                  <a:gd name="connsiteX4" fmla="*/ 0 w 658424"/>
                  <a:gd name="connsiteY4" fmla="*/ 0 h 410686"/>
                  <a:gd name="connsiteX0" fmla="*/ 0 w 658424"/>
                  <a:gd name="connsiteY0" fmla="*/ 0 h 410686"/>
                  <a:gd name="connsiteX1" fmla="*/ 658424 w 658424"/>
                  <a:gd name="connsiteY1" fmla="*/ 0 h 410686"/>
                  <a:gd name="connsiteX2" fmla="*/ 658424 w 658424"/>
                  <a:gd name="connsiteY2" fmla="*/ 286509 h 410686"/>
                  <a:gd name="connsiteX3" fmla="*/ 0 w 658424"/>
                  <a:gd name="connsiteY3" fmla="*/ 286509 h 410686"/>
                  <a:gd name="connsiteX4" fmla="*/ 0 w 658424"/>
                  <a:gd name="connsiteY4" fmla="*/ 0 h 410686"/>
                  <a:gd name="connsiteX0" fmla="*/ 0 w 658424"/>
                  <a:gd name="connsiteY0" fmla="*/ 0 h 393753"/>
                  <a:gd name="connsiteX1" fmla="*/ 658424 w 658424"/>
                  <a:gd name="connsiteY1" fmla="*/ 0 h 393753"/>
                  <a:gd name="connsiteX2" fmla="*/ 658424 w 658424"/>
                  <a:gd name="connsiteY2" fmla="*/ 286509 h 393753"/>
                  <a:gd name="connsiteX3" fmla="*/ 0 w 658424"/>
                  <a:gd name="connsiteY3" fmla="*/ 286509 h 393753"/>
                  <a:gd name="connsiteX4" fmla="*/ 0 w 658424"/>
                  <a:gd name="connsiteY4" fmla="*/ 0 h 393753"/>
                  <a:gd name="connsiteX0" fmla="*/ 45292 w 703716"/>
                  <a:gd name="connsiteY0" fmla="*/ 0 h 371837"/>
                  <a:gd name="connsiteX1" fmla="*/ 703716 w 703716"/>
                  <a:gd name="connsiteY1" fmla="*/ 0 h 371837"/>
                  <a:gd name="connsiteX2" fmla="*/ 703716 w 703716"/>
                  <a:gd name="connsiteY2" fmla="*/ 286509 h 371837"/>
                  <a:gd name="connsiteX3" fmla="*/ 0 w 703716"/>
                  <a:gd name="connsiteY3" fmla="*/ 180681 h 371837"/>
                  <a:gd name="connsiteX4" fmla="*/ 45292 w 703716"/>
                  <a:gd name="connsiteY4" fmla="*/ 0 h 371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716" h="371837">
                    <a:moveTo>
                      <a:pt x="45292" y="0"/>
                    </a:moveTo>
                    <a:lnTo>
                      <a:pt x="703716" y="0"/>
                    </a:lnTo>
                    <a:lnTo>
                      <a:pt x="703716" y="286509"/>
                    </a:lnTo>
                    <a:cubicBezTo>
                      <a:pt x="458841" y="527809"/>
                      <a:pt x="219475" y="180681"/>
                      <a:pt x="0" y="180681"/>
                    </a:cubicBezTo>
                    <a:lnTo>
                      <a:pt x="45292" y="0"/>
                    </a:lnTo>
                    <a:close/>
                  </a:path>
                </a:pathLst>
              </a:custGeom>
              <a:solidFill>
                <a:schemeClr val="bg1">
                  <a:alpha val="18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80" name="文本框 39"/>
            <p:cNvSpPr txBox="1">
              <a:spLocks noChangeArrowheads="1"/>
            </p:cNvSpPr>
            <p:nvPr/>
          </p:nvSpPr>
          <p:spPr bwMode="auto">
            <a:xfrm>
              <a:off x="2788239" y="1805798"/>
              <a:ext cx="715502" cy="672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2800" dirty="0">
                  <a:solidFill>
                    <a:schemeClr val="bg1"/>
                  </a:solidFill>
                  <a:latin typeface="Impact" panose="020B0806030902050204" pitchFamily="34" charset="0"/>
                  <a:ea typeface="时尚中黑简体" pitchFamily="2" charset="-122"/>
                  <a:cs typeface="Arial" panose="020B0604020202020204" pitchFamily="34" charset="0"/>
                </a:rPr>
                <a:t>04</a:t>
              </a:r>
              <a:endParaRPr lang="zh-CN" altLang="en-US" sz="2800" dirty="0">
                <a:solidFill>
                  <a:schemeClr val="bg1"/>
                </a:solidFill>
                <a:latin typeface="Impact" panose="020B0806030902050204" pitchFamily="34" charset="0"/>
                <a:ea typeface="时尚中黑简体" pitchFamily="2" charset="-122"/>
                <a:cs typeface="Arial" panose="020B0604020202020204" pitchFamily="34" charset="0"/>
              </a:endParaRPr>
            </a:p>
          </p:txBody>
        </p:sp>
      </p:grpSp>
      <p:grpSp>
        <p:nvGrpSpPr>
          <p:cNvPr id="83" name="组合 42"/>
          <p:cNvGrpSpPr>
            <a:grpSpLocks/>
          </p:cNvGrpSpPr>
          <p:nvPr/>
        </p:nvGrpSpPr>
        <p:grpSpPr bwMode="auto">
          <a:xfrm>
            <a:off x="5703840" y="5218074"/>
            <a:ext cx="3981051" cy="553641"/>
            <a:chOff x="3859762" y="1809521"/>
            <a:chExt cx="5116559" cy="711133"/>
          </a:xfrm>
        </p:grpSpPr>
        <p:grpSp>
          <p:nvGrpSpPr>
            <p:cNvPr id="84" name="组合 36"/>
            <p:cNvGrpSpPr>
              <a:grpSpLocks/>
            </p:cNvGrpSpPr>
            <p:nvPr/>
          </p:nvGrpSpPr>
          <p:grpSpPr bwMode="auto">
            <a:xfrm>
              <a:off x="3859762" y="1809521"/>
              <a:ext cx="5116559" cy="711133"/>
              <a:chOff x="3856314" y="1762464"/>
              <a:chExt cx="2383183" cy="2379436"/>
            </a:xfrm>
          </p:grpSpPr>
          <p:sp>
            <p:nvSpPr>
              <p:cNvPr id="86" name="矩形 85"/>
              <p:cNvSpPr/>
              <p:nvPr/>
            </p:nvSpPr>
            <p:spPr>
              <a:xfrm>
                <a:off x="3856314" y="1763631"/>
                <a:ext cx="2379486" cy="2378269"/>
              </a:xfrm>
              <a:prstGeom prst="rect">
                <a:avLst/>
              </a:prstGeom>
              <a:solidFill>
                <a:schemeClr val="accent1">
                  <a:alpha val="89000"/>
                </a:schemeClr>
              </a:solidFill>
              <a:ln w="9525">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7" name="矩形 34"/>
              <p:cNvSpPr/>
              <p:nvPr/>
            </p:nvSpPr>
            <p:spPr>
              <a:xfrm>
                <a:off x="3860011" y="1806100"/>
                <a:ext cx="2379486" cy="1576663"/>
              </a:xfrm>
              <a:custGeom>
                <a:avLst/>
                <a:gdLst>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 fmla="*/ 0 w 658424"/>
                  <a:gd name="connsiteY0" fmla="*/ 0 h 410686"/>
                  <a:gd name="connsiteX1" fmla="*/ 658424 w 658424"/>
                  <a:gd name="connsiteY1" fmla="*/ 0 h 410686"/>
                  <a:gd name="connsiteX2" fmla="*/ 658424 w 658424"/>
                  <a:gd name="connsiteY2" fmla="*/ 286509 h 410686"/>
                  <a:gd name="connsiteX3" fmla="*/ 0 w 658424"/>
                  <a:gd name="connsiteY3" fmla="*/ 286509 h 410686"/>
                  <a:gd name="connsiteX4" fmla="*/ 0 w 658424"/>
                  <a:gd name="connsiteY4" fmla="*/ 0 h 410686"/>
                  <a:gd name="connsiteX0" fmla="*/ 0 w 658424"/>
                  <a:gd name="connsiteY0" fmla="*/ 0 h 410686"/>
                  <a:gd name="connsiteX1" fmla="*/ 658424 w 658424"/>
                  <a:gd name="connsiteY1" fmla="*/ 0 h 410686"/>
                  <a:gd name="connsiteX2" fmla="*/ 658424 w 658424"/>
                  <a:gd name="connsiteY2" fmla="*/ 286509 h 410686"/>
                  <a:gd name="connsiteX3" fmla="*/ 0 w 658424"/>
                  <a:gd name="connsiteY3" fmla="*/ 286509 h 410686"/>
                  <a:gd name="connsiteX4" fmla="*/ 0 w 658424"/>
                  <a:gd name="connsiteY4" fmla="*/ 0 h 410686"/>
                  <a:gd name="connsiteX0" fmla="*/ 0 w 658424"/>
                  <a:gd name="connsiteY0" fmla="*/ 0 h 393753"/>
                  <a:gd name="connsiteX1" fmla="*/ 658424 w 658424"/>
                  <a:gd name="connsiteY1" fmla="*/ 0 h 393753"/>
                  <a:gd name="connsiteX2" fmla="*/ 658424 w 658424"/>
                  <a:gd name="connsiteY2" fmla="*/ 286509 h 393753"/>
                  <a:gd name="connsiteX3" fmla="*/ 0 w 658424"/>
                  <a:gd name="connsiteY3" fmla="*/ 286509 h 393753"/>
                  <a:gd name="connsiteX4" fmla="*/ 0 w 658424"/>
                  <a:gd name="connsiteY4" fmla="*/ 0 h 393753"/>
                  <a:gd name="connsiteX0" fmla="*/ 45292 w 703716"/>
                  <a:gd name="connsiteY0" fmla="*/ 0 h 371837"/>
                  <a:gd name="connsiteX1" fmla="*/ 703716 w 703716"/>
                  <a:gd name="connsiteY1" fmla="*/ 0 h 371837"/>
                  <a:gd name="connsiteX2" fmla="*/ 703716 w 703716"/>
                  <a:gd name="connsiteY2" fmla="*/ 286509 h 371837"/>
                  <a:gd name="connsiteX3" fmla="*/ 0 w 703716"/>
                  <a:gd name="connsiteY3" fmla="*/ 180681 h 371837"/>
                  <a:gd name="connsiteX4" fmla="*/ 45292 w 703716"/>
                  <a:gd name="connsiteY4" fmla="*/ 0 h 371837"/>
                  <a:gd name="connsiteX0" fmla="*/ 45292 w 703716"/>
                  <a:gd name="connsiteY0" fmla="*/ 0 h 525639"/>
                  <a:gd name="connsiteX1" fmla="*/ 703716 w 703716"/>
                  <a:gd name="connsiteY1" fmla="*/ 0 h 525639"/>
                  <a:gd name="connsiteX2" fmla="*/ 703716 w 703716"/>
                  <a:gd name="connsiteY2" fmla="*/ 286509 h 525639"/>
                  <a:gd name="connsiteX3" fmla="*/ 0 w 703716"/>
                  <a:gd name="connsiteY3" fmla="*/ 180681 h 525639"/>
                  <a:gd name="connsiteX4" fmla="*/ 45292 w 703716"/>
                  <a:gd name="connsiteY4" fmla="*/ 0 h 525639"/>
                  <a:gd name="connsiteX0" fmla="*/ 45292 w 703716"/>
                  <a:gd name="connsiteY0" fmla="*/ 0 h 286509"/>
                  <a:gd name="connsiteX1" fmla="*/ 703716 w 703716"/>
                  <a:gd name="connsiteY1" fmla="*/ 0 h 286509"/>
                  <a:gd name="connsiteX2" fmla="*/ 703716 w 703716"/>
                  <a:gd name="connsiteY2" fmla="*/ 286509 h 286509"/>
                  <a:gd name="connsiteX3" fmla="*/ 0 w 703716"/>
                  <a:gd name="connsiteY3" fmla="*/ 180681 h 286509"/>
                  <a:gd name="connsiteX4" fmla="*/ 45292 w 703716"/>
                  <a:gd name="connsiteY4" fmla="*/ 0 h 286509"/>
                  <a:gd name="connsiteX0" fmla="*/ 0 w 658424"/>
                  <a:gd name="connsiteY0" fmla="*/ 0 h 474648"/>
                  <a:gd name="connsiteX1" fmla="*/ 658424 w 658424"/>
                  <a:gd name="connsiteY1" fmla="*/ 0 h 474648"/>
                  <a:gd name="connsiteX2" fmla="*/ 658424 w 658424"/>
                  <a:gd name="connsiteY2" fmla="*/ 286509 h 474648"/>
                  <a:gd name="connsiteX3" fmla="*/ 2177 w 658424"/>
                  <a:gd name="connsiteY3" fmla="*/ 474648 h 474648"/>
                  <a:gd name="connsiteX4" fmla="*/ 0 w 658424"/>
                  <a:gd name="connsiteY4" fmla="*/ 0 h 474648"/>
                  <a:gd name="connsiteX0" fmla="*/ 0 w 658424"/>
                  <a:gd name="connsiteY0" fmla="*/ 0 h 474648"/>
                  <a:gd name="connsiteX1" fmla="*/ 658424 w 658424"/>
                  <a:gd name="connsiteY1" fmla="*/ 0 h 474648"/>
                  <a:gd name="connsiteX2" fmla="*/ 658424 w 658424"/>
                  <a:gd name="connsiteY2" fmla="*/ 286509 h 474648"/>
                  <a:gd name="connsiteX3" fmla="*/ 2177 w 658424"/>
                  <a:gd name="connsiteY3" fmla="*/ 474648 h 474648"/>
                  <a:gd name="connsiteX4" fmla="*/ 0 w 658424"/>
                  <a:gd name="connsiteY4" fmla="*/ 0 h 474648"/>
                  <a:gd name="connsiteX0" fmla="*/ 0 w 658424"/>
                  <a:gd name="connsiteY0" fmla="*/ 0 h 478579"/>
                  <a:gd name="connsiteX1" fmla="*/ 658424 w 658424"/>
                  <a:gd name="connsiteY1" fmla="*/ 0 h 478579"/>
                  <a:gd name="connsiteX2" fmla="*/ 658424 w 658424"/>
                  <a:gd name="connsiteY2" fmla="*/ 286509 h 478579"/>
                  <a:gd name="connsiteX3" fmla="*/ 2177 w 658424"/>
                  <a:gd name="connsiteY3" fmla="*/ 474648 h 478579"/>
                  <a:gd name="connsiteX4" fmla="*/ 0 w 658424"/>
                  <a:gd name="connsiteY4" fmla="*/ 0 h 478579"/>
                  <a:gd name="connsiteX0" fmla="*/ 0 w 658424"/>
                  <a:gd name="connsiteY0" fmla="*/ 0 h 477010"/>
                  <a:gd name="connsiteX1" fmla="*/ 658424 w 658424"/>
                  <a:gd name="connsiteY1" fmla="*/ 0 h 477010"/>
                  <a:gd name="connsiteX2" fmla="*/ 658424 w 658424"/>
                  <a:gd name="connsiteY2" fmla="*/ 286509 h 477010"/>
                  <a:gd name="connsiteX3" fmla="*/ 2177 w 658424"/>
                  <a:gd name="connsiteY3" fmla="*/ 474648 h 477010"/>
                  <a:gd name="connsiteX4" fmla="*/ 0 w 658424"/>
                  <a:gd name="connsiteY4" fmla="*/ 0 h 477010"/>
                  <a:gd name="connsiteX0" fmla="*/ 0 w 658424"/>
                  <a:gd name="connsiteY0" fmla="*/ 0 h 505769"/>
                  <a:gd name="connsiteX1" fmla="*/ 658424 w 658424"/>
                  <a:gd name="connsiteY1" fmla="*/ 0 h 505769"/>
                  <a:gd name="connsiteX2" fmla="*/ 658424 w 658424"/>
                  <a:gd name="connsiteY2" fmla="*/ 286509 h 505769"/>
                  <a:gd name="connsiteX3" fmla="*/ 2177 w 658424"/>
                  <a:gd name="connsiteY3" fmla="*/ 474648 h 505769"/>
                  <a:gd name="connsiteX4" fmla="*/ 0 w 658424"/>
                  <a:gd name="connsiteY4" fmla="*/ 0 h 505769"/>
                  <a:gd name="connsiteX0" fmla="*/ 0 w 658424"/>
                  <a:gd name="connsiteY0" fmla="*/ 0 h 525981"/>
                  <a:gd name="connsiteX1" fmla="*/ 658424 w 658424"/>
                  <a:gd name="connsiteY1" fmla="*/ 0 h 525981"/>
                  <a:gd name="connsiteX2" fmla="*/ 658424 w 658424"/>
                  <a:gd name="connsiteY2" fmla="*/ 286509 h 525981"/>
                  <a:gd name="connsiteX3" fmla="*/ 2177 w 658424"/>
                  <a:gd name="connsiteY3" fmla="*/ 474648 h 525981"/>
                  <a:gd name="connsiteX4" fmla="*/ 0 w 658424"/>
                  <a:gd name="connsiteY4" fmla="*/ 0 h 525981"/>
                  <a:gd name="connsiteX0" fmla="*/ 0 w 658424"/>
                  <a:gd name="connsiteY0" fmla="*/ 0 h 436868"/>
                  <a:gd name="connsiteX1" fmla="*/ 658424 w 658424"/>
                  <a:gd name="connsiteY1" fmla="*/ 0 h 436868"/>
                  <a:gd name="connsiteX2" fmla="*/ 658424 w 658424"/>
                  <a:gd name="connsiteY2" fmla="*/ 286509 h 436868"/>
                  <a:gd name="connsiteX3" fmla="*/ 2177 w 658424"/>
                  <a:gd name="connsiteY3" fmla="*/ 251233 h 436868"/>
                  <a:gd name="connsiteX4" fmla="*/ 0 w 658424"/>
                  <a:gd name="connsiteY4" fmla="*/ 0 h 436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424" h="436868">
                    <a:moveTo>
                      <a:pt x="0" y="0"/>
                    </a:moveTo>
                    <a:lnTo>
                      <a:pt x="658424" y="0"/>
                    </a:lnTo>
                    <a:lnTo>
                      <a:pt x="658424" y="286509"/>
                    </a:lnTo>
                    <a:cubicBezTo>
                      <a:pt x="356259" y="621878"/>
                      <a:pt x="90702" y="298268"/>
                      <a:pt x="2177" y="251233"/>
                    </a:cubicBezTo>
                    <a:cubicBezTo>
                      <a:pt x="1451" y="93017"/>
                      <a:pt x="726" y="158216"/>
                      <a:pt x="0" y="0"/>
                    </a:cubicBezTo>
                    <a:close/>
                  </a:path>
                </a:pathLst>
              </a:custGeom>
              <a:solidFill>
                <a:schemeClr val="bg1">
                  <a:alpha val="18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85" name="矩形 84"/>
            <p:cNvSpPr/>
            <p:nvPr/>
          </p:nvSpPr>
          <p:spPr>
            <a:xfrm>
              <a:off x="4943774" y="1868800"/>
              <a:ext cx="3006280" cy="592993"/>
            </a:xfrm>
            <a:prstGeom prst="rect">
              <a:avLst/>
            </a:prstGeom>
          </p:spPr>
          <p:txBody>
            <a:bodyPr wrap="none">
              <a:spAutoFit/>
            </a:bodyPr>
            <a:lstStyle/>
            <a:p>
              <a:r>
                <a:rPr lang="zh-CN" altLang="en-US" sz="2400" dirty="0" smtClean="0">
                  <a:solidFill>
                    <a:schemeClr val="bg1"/>
                  </a:solidFill>
                  <a:ea typeface="微软雅黑" panose="020B0503020204020204" pitchFamily="34" charset="-122"/>
                </a:rPr>
                <a:t>千成级数据优化</a:t>
              </a:r>
              <a:endParaRPr lang="zh-CN" altLang="en-US" sz="2400" dirty="0">
                <a:solidFill>
                  <a:schemeClr val="bg1"/>
                </a:solidFill>
                <a:ea typeface="微软雅黑" panose="020B0503020204020204" pitchFamily="34" charset="-122"/>
              </a:endParaRPr>
            </a:p>
          </p:txBody>
        </p:sp>
      </p:grpSp>
    </p:spTree>
    <p:extLst>
      <p:ext uri="{BB962C8B-B14F-4D97-AF65-F5344CB8AC3E}">
        <p14:creationId xmlns:p14="http://schemas.microsoft.com/office/powerpoint/2010/main" val="857969197"/>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2" presetClass="entr" presetSubtype="8" decel="10000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750" fill="hold"/>
                                        <p:tgtEl>
                                          <p:spTgt spid="15"/>
                                        </p:tgtEl>
                                        <p:attrNameLst>
                                          <p:attrName>ppt_x</p:attrName>
                                        </p:attrNameLst>
                                      </p:cBhvr>
                                      <p:tavLst>
                                        <p:tav tm="0">
                                          <p:val>
                                            <p:strVal val="0-#ppt_w/2"/>
                                          </p:val>
                                        </p:tav>
                                        <p:tav tm="100000">
                                          <p:val>
                                            <p:strVal val="#ppt_x"/>
                                          </p:val>
                                        </p:tav>
                                      </p:tavLst>
                                    </p:anim>
                                    <p:anim calcmode="lin" valueType="num">
                                      <p:cBhvr additive="base">
                                        <p:cTn id="13" dur="750" fill="hold"/>
                                        <p:tgtEl>
                                          <p:spTgt spid="15"/>
                                        </p:tgtEl>
                                        <p:attrNameLst>
                                          <p:attrName>ppt_y</p:attrName>
                                        </p:attrNameLst>
                                      </p:cBhvr>
                                      <p:tavLst>
                                        <p:tav tm="0">
                                          <p:val>
                                            <p:strVal val="#ppt_y"/>
                                          </p:val>
                                        </p:tav>
                                        <p:tav tm="100000">
                                          <p:val>
                                            <p:strVal val="#ppt_y"/>
                                          </p:val>
                                        </p:tav>
                                      </p:tavLst>
                                    </p:anim>
                                  </p:childTnLst>
                                </p:cTn>
                              </p:par>
                              <p:par>
                                <p:cTn id="14" presetID="10" presetClass="entr" presetSubtype="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750"/>
                                        <p:tgtEl>
                                          <p:spTgt spid="20"/>
                                        </p:tgtEl>
                                      </p:cBhvr>
                                    </p:animEffect>
                                  </p:childTnLst>
                                </p:cTn>
                              </p:par>
                            </p:childTnLst>
                          </p:cTn>
                        </p:par>
                        <p:par>
                          <p:cTn id="17" fill="hold">
                            <p:stCondLst>
                              <p:cond delay="1000"/>
                            </p:stCondLst>
                            <p:childTnLst>
                              <p:par>
                                <p:cTn id="18" presetID="2" presetClass="entr" presetSubtype="8" decel="100000" fill="hold" nodeType="afterEffect">
                                  <p:stCondLst>
                                    <p:cond delay="0"/>
                                  </p:stCondLst>
                                  <p:childTnLst>
                                    <p:set>
                                      <p:cBhvr>
                                        <p:cTn id="19" dur="1" fill="hold">
                                          <p:stCondLst>
                                            <p:cond delay="0"/>
                                          </p:stCondLst>
                                        </p:cTn>
                                        <p:tgtEl>
                                          <p:spTgt spid="58"/>
                                        </p:tgtEl>
                                        <p:attrNameLst>
                                          <p:attrName>style.visibility</p:attrName>
                                        </p:attrNameLst>
                                      </p:cBhvr>
                                      <p:to>
                                        <p:strVal val="visible"/>
                                      </p:to>
                                    </p:set>
                                    <p:anim calcmode="lin" valueType="num">
                                      <p:cBhvr additive="base">
                                        <p:cTn id="20" dur="750" fill="hold"/>
                                        <p:tgtEl>
                                          <p:spTgt spid="58"/>
                                        </p:tgtEl>
                                        <p:attrNameLst>
                                          <p:attrName>ppt_x</p:attrName>
                                        </p:attrNameLst>
                                      </p:cBhvr>
                                      <p:tavLst>
                                        <p:tav tm="0">
                                          <p:val>
                                            <p:strVal val="0-#ppt_w/2"/>
                                          </p:val>
                                        </p:tav>
                                        <p:tav tm="100000">
                                          <p:val>
                                            <p:strVal val="#ppt_x"/>
                                          </p:val>
                                        </p:tav>
                                      </p:tavLst>
                                    </p:anim>
                                    <p:anim calcmode="lin" valueType="num">
                                      <p:cBhvr additive="base">
                                        <p:cTn id="21" dur="750" fill="hold"/>
                                        <p:tgtEl>
                                          <p:spTgt spid="58"/>
                                        </p:tgtEl>
                                        <p:attrNameLst>
                                          <p:attrName>ppt_y</p:attrName>
                                        </p:attrNameLst>
                                      </p:cBhvr>
                                      <p:tavLst>
                                        <p:tav tm="0">
                                          <p:val>
                                            <p:strVal val="#ppt_y"/>
                                          </p:val>
                                        </p:tav>
                                        <p:tav tm="100000">
                                          <p:val>
                                            <p:strVal val="#ppt_y"/>
                                          </p:val>
                                        </p:tav>
                                      </p:tavLst>
                                    </p:anim>
                                  </p:childTnLst>
                                </p:cTn>
                              </p:par>
                              <p:par>
                                <p:cTn id="22" presetID="10" presetClass="entr" presetSubtype="0" fill="hold" nodeType="withEffect">
                                  <p:stCondLst>
                                    <p:cond delay="0"/>
                                  </p:stCondLst>
                                  <p:childTnLst>
                                    <p:set>
                                      <p:cBhvr>
                                        <p:cTn id="23" dur="1" fill="hold">
                                          <p:stCondLst>
                                            <p:cond delay="0"/>
                                          </p:stCondLst>
                                        </p:cTn>
                                        <p:tgtEl>
                                          <p:spTgt spid="63"/>
                                        </p:tgtEl>
                                        <p:attrNameLst>
                                          <p:attrName>style.visibility</p:attrName>
                                        </p:attrNameLst>
                                      </p:cBhvr>
                                      <p:to>
                                        <p:strVal val="visible"/>
                                      </p:to>
                                    </p:set>
                                    <p:animEffect transition="in" filter="fade">
                                      <p:cBhvr>
                                        <p:cTn id="24" dur="750"/>
                                        <p:tgtEl>
                                          <p:spTgt spid="63"/>
                                        </p:tgtEl>
                                      </p:cBhvr>
                                    </p:animEffect>
                                  </p:childTnLst>
                                </p:cTn>
                              </p:par>
                            </p:childTnLst>
                          </p:cTn>
                        </p:par>
                        <p:par>
                          <p:cTn id="25" fill="hold">
                            <p:stCondLst>
                              <p:cond delay="1750"/>
                            </p:stCondLst>
                            <p:childTnLst>
                              <p:par>
                                <p:cTn id="26" presetID="2" presetClass="entr" presetSubtype="8" decel="100000" fill="hold" nodeType="afterEffect">
                                  <p:stCondLst>
                                    <p:cond delay="0"/>
                                  </p:stCondLst>
                                  <p:childTnLst>
                                    <p:set>
                                      <p:cBhvr>
                                        <p:cTn id="27" dur="1" fill="hold">
                                          <p:stCondLst>
                                            <p:cond delay="0"/>
                                          </p:stCondLst>
                                        </p:cTn>
                                        <p:tgtEl>
                                          <p:spTgt spid="68"/>
                                        </p:tgtEl>
                                        <p:attrNameLst>
                                          <p:attrName>style.visibility</p:attrName>
                                        </p:attrNameLst>
                                      </p:cBhvr>
                                      <p:to>
                                        <p:strVal val="visible"/>
                                      </p:to>
                                    </p:set>
                                    <p:anim calcmode="lin" valueType="num">
                                      <p:cBhvr additive="base">
                                        <p:cTn id="28" dur="750" fill="hold"/>
                                        <p:tgtEl>
                                          <p:spTgt spid="68"/>
                                        </p:tgtEl>
                                        <p:attrNameLst>
                                          <p:attrName>ppt_x</p:attrName>
                                        </p:attrNameLst>
                                      </p:cBhvr>
                                      <p:tavLst>
                                        <p:tav tm="0">
                                          <p:val>
                                            <p:strVal val="0-#ppt_w/2"/>
                                          </p:val>
                                        </p:tav>
                                        <p:tav tm="100000">
                                          <p:val>
                                            <p:strVal val="#ppt_x"/>
                                          </p:val>
                                        </p:tav>
                                      </p:tavLst>
                                    </p:anim>
                                    <p:anim calcmode="lin" valueType="num">
                                      <p:cBhvr additive="base">
                                        <p:cTn id="29" dur="750" fill="hold"/>
                                        <p:tgtEl>
                                          <p:spTgt spid="68"/>
                                        </p:tgtEl>
                                        <p:attrNameLst>
                                          <p:attrName>ppt_y</p:attrName>
                                        </p:attrNameLst>
                                      </p:cBhvr>
                                      <p:tavLst>
                                        <p:tav tm="0">
                                          <p:val>
                                            <p:strVal val="#ppt_y"/>
                                          </p:val>
                                        </p:tav>
                                        <p:tav tm="100000">
                                          <p:val>
                                            <p:strVal val="#ppt_y"/>
                                          </p:val>
                                        </p:tav>
                                      </p:tavLst>
                                    </p:anim>
                                  </p:childTnLst>
                                </p:cTn>
                              </p:par>
                              <p:par>
                                <p:cTn id="30" presetID="10" presetClass="entr" presetSubtype="0" fill="hold" nodeType="withEffect">
                                  <p:stCondLst>
                                    <p:cond delay="0"/>
                                  </p:stCondLst>
                                  <p:childTnLst>
                                    <p:set>
                                      <p:cBhvr>
                                        <p:cTn id="31" dur="1" fill="hold">
                                          <p:stCondLst>
                                            <p:cond delay="0"/>
                                          </p:stCondLst>
                                        </p:cTn>
                                        <p:tgtEl>
                                          <p:spTgt spid="73"/>
                                        </p:tgtEl>
                                        <p:attrNameLst>
                                          <p:attrName>style.visibility</p:attrName>
                                        </p:attrNameLst>
                                      </p:cBhvr>
                                      <p:to>
                                        <p:strVal val="visible"/>
                                      </p:to>
                                    </p:set>
                                    <p:animEffect transition="in" filter="fade">
                                      <p:cBhvr>
                                        <p:cTn id="32" dur="750"/>
                                        <p:tgtEl>
                                          <p:spTgt spid="73"/>
                                        </p:tgtEl>
                                      </p:cBhvr>
                                    </p:animEffect>
                                  </p:childTnLst>
                                </p:cTn>
                              </p:par>
                            </p:childTnLst>
                          </p:cTn>
                        </p:par>
                        <p:par>
                          <p:cTn id="33" fill="hold">
                            <p:stCondLst>
                              <p:cond delay="2500"/>
                            </p:stCondLst>
                            <p:childTnLst>
                              <p:par>
                                <p:cTn id="34" presetID="2" presetClass="entr" presetSubtype="8" decel="100000" fill="hold" nodeType="afterEffect">
                                  <p:stCondLst>
                                    <p:cond delay="0"/>
                                  </p:stCondLst>
                                  <p:childTnLst>
                                    <p:set>
                                      <p:cBhvr>
                                        <p:cTn id="35" dur="1" fill="hold">
                                          <p:stCondLst>
                                            <p:cond delay="0"/>
                                          </p:stCondLst>
                                        </p:cTn>
                                        <p:tgtEl>
                                          <p:spTgt spid="78"/>
                                        </p:tgtEl>
                                        <p:attrNameLst>
                                          <p:attrName>style.visibility</p:attrName>
                                        </p:attrNameLst>
                                      </p:cBhvr>
                                      <p:to>
                                        <p:strVal val="visible"/>
                                      </p:to>
                                    </p:set>
                                    <p:anim calcmode="lin" valueType="num">
                                      <p:cBhvr additive="base">
                                        <p:cTn id="36" dur="750" fill="hold"/>
                                        <p:tgtEl>
                                          <p:spTgt spid="78"/>
                                        </p:tgtEl>
                                        <p:attrNameLst>
                                          <p:attrName>ppt_x</p:attrName>
                                        </p:attrNameLst>
                                      </p:cBhvr>
                                      <p:tavLst>
                                        <p:tav tm="0">
                                          <p:val>
                                            <p:strVal val="0-#ppt_w/2"/>
                                          </p:val>
                                        </p:tav>
                                        <p:tav tm="100000">
                                          <p:val>
                                            <p:strVal val="#ppt_x"/>
                                          </p:val>
                                        </p:tav>
                                      </p:tavLst>
                                    </p:anim>
                                    <p:anim calcmode="lin" valueType="num">
                                      <p:cBhvr additive="base">
                                        <p:cTn id="37" dur="750" fill="hold"/>
                                        <p:tgtEl>
                                          <p:spTgt spid="78"/>
                                        </p:tgtEl>
                                        <p:attrNameLst>
                                          <p:attrName>ppt_y</p:attrName>
                                        </p:attrNameLst>
                                      </p:cBhvr>
                                      <p:tavLst>
                                        <p:tav tm="0">
                                          <p:val>
                                            <p:strVal val="#ppt_y"/>
                                          </p:val>
                                        </p:tav>
                                        <p:tav tm="100000">
                                          <p:val>
                                            <p:strVal val="#ppt_y"/>
                                          </p:val>
                                        </p:tav>
                                      </p:tavLst>
                                    </p:anim>
                                  </p:childTnLst>
                                </p:cTn>
                              </p:par>
                              <p:par>
                                <p:cTn id="38" presetID="10" presetClass="entr" presetSubtype="0" fill="hold" nodeType="withEffect">
                                  <p:stCondLst>
                                    <p:cond delay="0"/>
                                  </p:stCondLst>
                                  <p:childTnLst>
                                    <p:set>
                                      <p:cBhvr>
                                        <p:cTn id="39" dur="1" fill="hold">
                                          <p:stCondLst>
                                            <p:cond delay="0"/>
                                          </p:stCondLst>
                                        </p:cTn>
                                        <p:tgtEl>
                                          <p:spTgt spid="83"/>
                                        </p:tgtEl>
                                        <p:attrNameLst>
                                          <p:attrName>style.visibility</p:attrName>
                                        </p:attrNameLst>
                                      </p:cBhvr>
                                      <p:to>
                                        <p:strVal val="visible"/>
                                      </p:to>
                                    </p:set>
                                    <p:animEffect transition="in" filter="fade">
                                      <p:cBhvr>
                                        <p:cTn id="40" dur="75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任意多边形 41"/>
          <p:cNvSpPr/>
          <p:nvPr/>
        </p:nvSpPr>
        <p:spPr>
          <a:xfrm rot="16200000">
            <a:off x="1592646" y="-1093803"/>
            <a:ext cx="479931" cy="2926080"/>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 name="connsiteX0" fmla="*/ 21025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21025 w 3252551"/>
              <a:gd name="connsiteY10" fmla="*/ 0 h 6202391"/>
              <a:gd name="connsiteX0" fmla="*/ 0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0 h 6202391"/>
              <a:gd name="connsiteX1" fmla="*/ 3231524 w 3252551"/>
              <a:gd name="connsiteY1" fmla="*/ 22548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15040398 h 21242789"/>
              <a:gd name="connsiteX1" fmla="*/ 3231518 w 3252551"/>
              <a:gd name="connsiteY1" fmla="*/ 3 h 21242789"/>
              <a:gd name="connsiteX2" fmla="*/ 3252551 w 3252551"/>
              <a:gd name="connsiteY2" fmla="*/ 19708249 h 21242789"/>
              <a:gd name="connsiteX3" fmla="*/ 3244497 w 3252551"/>
              <a:gd name="connsiteY3" fmla="*/ 19708249 h 21242789"/>
              <a:gd name="connsiteX4" fmla="*/ 3240653 w 3252551"/>
              <a:gd name="connsiteY4" fmla="*/ 19784367 h 21242789"/>
              <a:gd name="connsiteX5" fmla="*/ 1624520 w 3252551"/>
              <a:gd name="connsiteY5" fmla="*/ 21242789 h 21242789"/>
              <a:gd name="connsiteX6" fmla="*/ 8387 w 3252551"/>
              <a:gd name="connsiteY6" fmla="*/ 19784367 h 21242789"/>
              <a:gd name="connsiteX7" fmla="*/ 4544 w 3252551"/>
              <a:gd name="connsiteY7" fmla="*/ 19708249 h 21242789"/>
              <a:gd name="connsiteX8" fmla="*/ 0 w 3252551"/>
              <a:gd name="connsiteY8" fmla="*/ 19708249 h 21242789"/>
              <a:gd name="connsiteX9" fmla="*/ 0 w 3252551"/>
              <a:gd name="connsiteY9" fmla="*/ 19618269 h 21242789"/>
              <a:gd name="connsiteX10" fmla="*/ 0 w 3252551"/>
              <a:gd name="connsiteY10" fmla="*/ 15040398 h 21242789"/>
              <a:gd name="connsiteX0" fmla="*/ 0 w 3252551"/>
              <a:gd name="connsiteY0" fmla="*/ 0 h 21265340"/>
              <a:gd name="connsiteX1" fmla="*/ 3231518 w 3252551"/>
              <a:gd name="connsiteY1" fmla="*/ 22554 h 21265340"/>
              <a:gd name="connsiteX2" fmla="*/ 3252551 w 3252551"/>
              <a:gd name="connsiteY2" fmla="*/ 19730800 h 21265340"/>
              <a:gd name="connsiteX3" fmla="*/ 3244497 w 3252551"/>
              <a:gd name="connsiteY3" fmla="*/ 19730800 h 21265340"/>
              <a:gd name="connsiteX4" fmla="*/ 3240653 w 3252551"/>
              <a:gd name="connsiteY4" fmla="*/ 19806918 h 21265340"/>
              <a:gd name="connsiteX5" fmla="*/ 1624520 w 3252551"/>
              <a:gd name="connsiteY5" fmla="*/ 21265340 h 21265340"/>
              <a:gd name="connsiteX6" fmla="*/ 8387 w 3252551"/>
              <a:gd name="connsiteY6" fmla="*/ 19806918 h 21265340"/>
              <a:gd name="connsiteX7" fmla="*/ 4544 w 3252551"/>
              <a:gd name="connsiteY7" fmla="*/ 19730800 h 21265340"/>
              <a:gd name="connsiteX8" fmla="*/ 0 w 3252551"/>
              <a:gd name="connsiteY8" fmla="*/ 19730800 h 21265340"/>
              <a:gd name="connsiteX9" fmla="*/ 0 w 3252551"/>
              <a:gd name="connsiteY9" fmla="*/ 19640820 h 21265340"/>
              <a:gd name="connsiteX10" fmla="*/ 0 w 3252551"/>
              <a:gd name="connsiteY10" fmla="*/ 0 h 2126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3" name="矩形 42"/>
          <p:cNvSpPr/>
          <p:nvPr/>
        </p:nvSpPr>
        <p:spPr bwMode="auto">
          <a:xfrm>
            <a:off x="189992" y="129272"/>
            <a:ext cx="143256" cy="479932"/>
          </a:xfrm>
          <a:prstGeom prst="rect">
            <a:avLst/>
          </a:prstGeom>
          <a:solidFill>
            <a:schemeClr val="bg1">
              <a:lumMod val="75000"/>
              <a:alpha val="8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44" name="文本框 28"/>
          <p:cNvSpPr>
            <a:spLocks noChangeArrowheads="1"/>
          </p:cNvSpPr>
          <p:nvPr/>
        </p:nvSpPr>
        <p:spPr bwMode="auto">
          <a:xfrm>
            <a:off x="497968" y="165848"/>
            <a:ext cx="2847975" cy="406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20000"/>
              </a:lnSpc>
            </a:pPr>
            <a:r>
              <a:rPr lang="zh-CN" altLang="en-US" sz="2000" dirty="0" smtClean="0">
                <a:solidFill>
                  <a:srgbClr val="006AB6"/>
                </a:solidFill>
                <a:latin typeface="Arial" panose="020B0604020202020204" pitchFamily="34" charset="0"/>
                <a:ea typeface="微软雅黑" panose="020B0503020204020204" pitchFamily="34" charset="-122"/>
                <a:sym typeface="Arial" panose="020B0604020202020204" pitchFamily="34" charset="0"/>
              </a:rPr>
              <a:t>分页特殊处理</a:t>
            </a:r>
            <a:endParaRPr lang="en-US" altLang="zh-CN" sz="2000" dirty="0">
              <a:solidFill>
                <a:srgbClr val="006AB6"/>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矩形 10"/>
          <p:cNvSpPr/>
          <p:nvPr/>
        </p:nvSpPr>
        <p:spPr>
          <a:xfrm>
            <a:off x="3206525" y="1599996"/>
            <a:ext cx="6429375" cy="584775"/>
          </a:xfrm>
          <a:prstGeom prst="rect">
            <a:avLst/>
          </a:prstGeom>
          <a:solidFill>
            <a:schemeClr val="accent1">
              <a:lumMod val="60000"/>
              <a:lumOff val="40000"/>
            </a:schemeClr>
          </a:solidFill>
        </p:spPr>
        <p:txBody>
          <a:bodyPr>
            <a:spAutoFit/>
          </a:bodyPr>
          <a:lstStyle/>
          <a:p>
            <a:r>
              <a:rPr lang="en-US" altLang="zh-CN" sz="1400" b="1" dirty="0" smtClean="0"/>
              <a:t>Select * from </a:t>
            </a:r>
            <a:r>
              <a:rPr lang="en-US" altLang="zh-CN" sz="1400" b="1" dirty="0" err="1" smtClean="0"/>
              <a:t>fentrust</a:t>
            </a:r>
            <a:r>
              <a:rPr lang="en-US" altLang="zh-CN" sz="1400" b="1" dirty="0" smtClean="0"/>
              <a:t> e</a:t>
            </a:r>
          </a:p>
          <a:p>
            <a:r>
              <a:rPr lang="en-US" altLang="zh-CN" sz="1400" b="1" dirty="0" smtClean="0"/>
              <a:t>Inner join (select fid from </a:t>
            </a:r>
            <a:r>
              <a:rPr lang="en-US" altLang="zh-CN" sz="1400" b="1" dirty="0" err="1" smtClean="0"/>
              <a:t>fentrust</a:t>
            </a:r>
            <a:r>
              <a:rPr lang="en-US" altLang="zh-CN" sz="1400" b="1" dirty="0" smtClean="0"/>
              <a:t> limit 4100000, 10) a</a:t>
            </a:r>
            <a:r>
              <a:rPr lang="zh-CN" altLang="en-US" dirty="0" smtClean="0"/>
              <a:t> </a:t>
            </a:r>
            <a:r>
              <a:rPr lang="en-US" altLang="zh-CN" dirty="0" smtClean="0"/>
              <a:t>on </a:t>
            </a:r>
            <a:r>
              <a:rPr lang="en-US" altLang="zh-CN" dirty="0" err="1" smtClean="0"/>
              <a:t>a.fid</a:t>
            </a:r>
            <a:r>
              <a:rPr lang="en-US" altLang="zh-CN" dirty="0" smtClean="0"/>
              <a:t> = </a:t>
            </a:r>
            <a:r>
              <a:rPr lang="en-US" altLang="zh-CN" dirty="0" err="1" smtClean="0"/>
              <a:t>e.fid</a:t>
            </a:r>
            <a:endParaRPr lang="en-US" altLang="zh-CN" sz="1400" b="1" dirty="0" smtClean="0"/>
          </a:p>
        </p:txBody>
      </p:sp>
      <p:sp>
        <p:nvSpPr>
          <p:cNvPr id="12" name="矩形 11"/>
          <p:cNvSpPr/>
          <p:nvPr/>
        </p:nvSpPr>
        <p:spPr>
          <a:xfrm>
            <a:off x="3206525" y="4696445"/>
            <a:ext cx="6429375" cy="738664"/>
          </a:xfrm>
          <a:prstGeom prst="rect">
            <a:avLst/>
          </a:prstGeom>
          <a:solidFill>
            <a:schemeClr val="accent1">
              <a:lumMod val="60000"/>
              <a:lumOff val="40000"/>
            </a:schemeClr>
          </a:solidFill>
        </p:spPr>
        <p:txBody>
          <a:bodyPr>
            <a:spAutoFit/>
          </a:bodyPr>
          <a:lstStyle/>
          <a:p>
            <a:r>
              <a:rPr lang="zh-CN" altLang="en-US" sz="1400" b="1" dirty="0" smtClean="0"/>
              <a:t>原理</a:t>
            </a:r>
            <a:endParaRPr lang="en-US" altLang="zh-CN" sz="1400" b="1" dirty="0" smtClean="0"/>
          </a:p>
          <a:p>
            <a:endParaRPr lang="en-US" altLang="zh-CN" sz="1400" b="1" dirty="0"/>
          </a:p>
          <a:p>
            <a:r>
              <a:rPr lang="zh-CN" altLang="en-US" sz="1400" b="1" dirty="0" smtClean="0"/>
              <a:t>索引覆盖最快</a:t>
            </a:r>
            <a:endParaRPr lang="en-US" altLang="zh-CN" sz="1400" b="1" dirty="0" smtClean="0"/>
          </a:p>
        </p:txBody>
      </p:sp>
      <p:sp>
        <p:nvSpPr>
          <p:cNvPr id="13" name="矩形 12"/>
          <p:cNvSpPr/>
          <p:nvPr/>
        </p:nvSpPr>
        <p:spPr>
          <a:xfrm>
            <a:off x="3195265" y="2813100"/>
            <a:ext cx="6429375" cy="307777"/>
          </a:xfrm>
          <a:prstGeom prst="rect">
            <a:avLst/>
          </a:prstGeom>
          <a:solidFill>
            <a:schemeClr val="bg2">
              <a:lumMod val="75000"/>
            </a:schemeClr>
          </a:solidFill>
        </p:spPr>
        <p:txBody>
          <a:bodyPr>
            <a:spAutoFit/>
          </a:bodyPr>
          <a:lstStyle/>
          <a:p>
            <a:r>
              <a:rPr lang="en-US" altLang="zh-CN" sz="1400" b="1" dirty="0" smtClean="0"/>
              <a:t>Select * from </a:t>
            </a:r>
            <a:r>
              <a:rPr lang="en-US" altLang="zh-CN" sz="1400" b="1" dirty="0" err="1" smtClean="0"/>
              <a:t>fentrust</a:t>
            </a:r>
            <a:r>
              <a:rPr lang="en-US" altLang="zh-CN" sz="1400" b="1" dirty="0" smtClean="0"/>
              <a:t> e limit 4100000, 10</a:t>
            </a:r>
          </a:p>
        </p:txBody>
      </p:sp>
      <p:sp>
        <p:nvSpPr>
          <p:cNvPr id="14" name="矩形 13"/>
          <p:cNvSpPr/>
          <p:nvPr/>
        </p:nvSpPr>
        <p:spPr>
          <a:xfrm>
            <a:off x="3206524" y="3688333"/>
            <a:ext cx="6429375" cy="523220"/>
          </a:xfrm>
          <a:prstGeom prst="rect">
            <a:avLst/>
          </a:prstGeom>
          <a:solidFill>
            <a:schemeClr val="bg2">
              <a:lumMod val="75000"/>
            </a:schemeClr>
          </a:solidFill>
        </p:spPr>
        <p:txBody>
          <a:bodyPr>
            <a:spAutoFit/>
          </a:bodyPr>
          <a:lstStyle/>
          <a:p>
            <a:r>
              <a:rPr lang="en-US" altLang="zh-CN" sz="1400" b="1" dirty="0" smtClean="0"/>
              <a:t>Select * from </a:t>
            </a:r>
            <a:r>
              <a:rPr lang="en-US" altLang="zh-CN" sz="1400" b="1" dirty="0" err="1" smtClean="0"/>
              <a:t>fentrust</a:t>
            </a:r>
            <a:r>
              <a:rPr lang="en-US" altLang="zh-CN" sz="1400" b="1" dirty="0" smtClean="0"/>
              <a:t> e where fid in(select fid from (select fid from </a:t>
            </a:r>
            <a:r>
              <a:rPr lang="en-US" altLang="zh-CN" sz="1400" b="1" dirty="0" err="1" smtClean="0"/>
              <a:t>fentrust</a:t>
            </a:r>
            <a:r>
              <a:rPr lang="en-US" altLang="zh-CN" sz="1400" b="1" dirty="0" smtClean="0"/>
              <a:t> limit 4100000, 10) a )</a:t>
            </a:r>
          </a:p>
        </p:txBody>
      </p:sp>
    </p:spTree>
    <p:extLst>
      <p:ext uri="{BB962C8B-B14F-4D97-AF65-F5344CB8AC3E}">
        <p14:creationId xmlns:p14="http://schemas.microsoft.com/office/powerpoint/2010/main" val="3700731087"/>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任意多边形 27"/>
          <p:cNvSpPr/>
          <p:nvPr/>
        </p:nvSpPr>
        <p:spPr>
          <a:xfrm rot="16200000">
            <a:off x="1592646" y="-1093803"/>
            <a:ext cx="479931" cy="2926080"/>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 name="connsiteX0" fmla="*/ 21025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21025 w 3252551"/>
              <a:gd name="connsiteY10" fmla="*/ 0 h 6202391"/>
              <a:gd name="connsiteX0" fmla="*/ 0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0 h 6202391"/>
              <a:gd name="connsiteX1" fmla="*/ 3231524 w 3252551"/>
              <a:gd name="connsiteY1" fmla="*/ 22548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15040398 h 21242789"/>
              <a:gd name="connsiteX1" fmla="*/ 3231518 w 3252551"/>
              <a:gd name="connsiteY1" fmla="*/ 3 h 21242789"/>
              <a:gd name="connsiteX2" fmla="*/ 3252551 w 3252551"/>
              <a:gd name="connsiteY2" fmla="*/ 19708249 h 21242789"/>
              <a:gd name="connsiteX3" fmla="*/ 3244497 w 3252551"/>
              <a:gd name="connsiteY3" fmla="*/ 19708249 h 21242789"/>
              <a:gd name="connsiteX4" fmla="*/ 3240653 w 3252551"/>
              <a:gd name="connsiteY4" fmla="*/ 19784367 h 21242789"/>
              <a:gd name="connsiteX5" fmla="*/ 1624520 w 3252551"/>
              <a:gd name="connsiteY5" fmla="*/ 21242789 h 21242789"/>
              <a:gd name="connsiteX6" fmla="*/ 8387 w 3252551"/>
              <a:gd name="connsiteY6" fmla="*/ 19784367 h 21242789"/>
              <a:gd name="connsiteX7" fmla="*/ 4544 w 3252551"/>
              <a:gd name="connsiteY7" fmla="*/ 19708249 h 21242789"/>
              <a:gd name="connsiteX8" fmla="*/ 0 w 3252551"/>
              <a:gd name="connsiteY8" fmla="*/ 19708249 h 21242789"/>
              <a:gd name="connsiteX9" fmla="*/ 0 w 3252551"/>
              <a:gd name="connsiteY9" fmla="*/ 19618269 h 21242789"/>
              <a:gd name="connsiteX10" fmla="*/ 0 w 3252551"/>
              <a:gd name="connsiteY10" fmla="*/ 15040398 h 21242789"/>
              <a:gd name="connsiteX0" fmla="*/ 0 w 3252551"/>
              <a:gd name="connsiteY0" fmla="*/ 0 h 21265340"/>
              <a:gd name="connsiteX1" fmla="*/ 3231518 w 3252551"/>
              <a:gd name="connsiteY1" fmla="*/ 22554 h 21265340"/>
              <a:gd name="connsiteX2" fmla="*/ 3252551 w 3252551"/>
              <a:gd name="connsiteY2" fmla="*/ 19730800 h 21265340"/>
              <a:gd name="connsiteX3" fmla="*/ 3244497 w 3252551"/>
              <a:gd name="connsiteY3" fmla="*/ 19730800 h 21265340"/>
              <a:gd name="connsiteX4" fmla="*/ 3240653 w 3252551"/>
              <a:gd name="connsiteY4" fmla="*/ 19806918 h 21265340"/>
              <a:gd name="connsiteX5" fmla="*/ 1624520 w 3252551"/>
              <a:gd name="connsiteY5" fmla="*/ 21265340 h 21265340"/>
              <a:gd name="connsiteX6" fmla="*/ 8387 w 3252551"/>
              <a:gd name="connsiteY6" fmla="*/ 19806918 h 21265340"/>
              <a:gd name="connsiteX7" fmla="*/ 4544 w 3252551"/>
              <a:gd name="connsiteY7" fmla="*/ 19730800 h 21265340"/>
              <a:gd name="connsiteX8" fmla="*/ 0 w 3252551"/>
              <a:gd name="connsiteY8" fmla="*/ 19730800 h 21265340"/>
              <a:gd name="connsiteX9" fmla="*/ 0 w 3252551"/>
              <a:gd name="connsiteY9" fmla="*/ 19640820 h 21265340"/>
              <a:gd name="connsiteX10" fmla="*/ 0 w 3252551"/>
              <a:gd name="connsiteY10" fmla="*/ 0 h 2126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9" name="矩形 28"/>
          <p:cNvSpPr/>
          <p:nvPr/>
        </p:nvSpPr>
        <p:spPr bwMode="auto">
          <a:xfrm>
            <a:off x="189992" y="129272"/>
            <a:ext cx="143256" cy="479932"/>
          </a:xfrm>
          <a:prstGeom prst="rect">
            <a:avLst/>
          </a:prstGeom>
          <a:solidFill>
            <a:schemeClr val="bg1">
              <a:lumMod val="75000"/>
              <a:alpha val="8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0" name="文本框 28"/>
          <p:cNvSpPr>
            <a:spLocks noChangeArrowheads="1"/>
          </p:cNvSpPr>
          <p:nvPr/>
        </p:nvSpPr>
        <p:spPr bwMode="auto">
          <a:xfrm>
            <a:off x="497968" y="165848"/>
            <a:ext cx="2847975" cy="406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20000"/>
              </a:lnSpc>
            </a:pPr>
            <a:r>
              <a:rPr lang="zh-CN" altLang="en-US" sz="2000" dirty="0" smtClean="0">
                <a:solidFill>
                  <a:srgbClr val="006AB6"/>
                </a:solidFill>
                <a:latin typeface="Arial" panose="020B0604020202020204" pitchFamily="34" charset="0"/>
                <a:ea typeface="微软雅黑" panose="020B0503020204020204" pitchFamily="34" charset="-122"/>
                <a:sym typeface="Arial" panose="020B0604020202020204" pitchFamily="34" charset="0"/>
              </a:rPr>
              <a:t>善用子查询</a:t>
            </a:r>
            <a:endParaRPr lang="en-US" altLang="zh-CN" sz="2000" dirty="0">
              <a:solidFill>
                <a:srgbClr val="006AB6"/>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nvSpPr>
        <p:spPr>
          <a:xfrm>
            <a:off x="668735" y="1168053"/>
            <a:ext cx="5328592" cy="4770537"/>
          </a:xfrm>
          <a:prstGeom prst="rect">
            <a:avLst/>
          </a:prstGeom>
          <a:solidFill>
            <a:schemeClr val="bg1">
              <a:lumMod val="85000"/>
            </a:schemeClr>
          </a:solidFill>
        </p:spPr>
        <p:txBody>
          <a:bodyPr wrap="square">
            <a:spAutoFit/>
          </a:bodyPr>
          <a:lstStyle/>
          <a:p>
            <a:r>
              <a:rPr lang="en-US" altLang="zh-CN" sz="1600" dirty="0">
                <a:solidFill>
                  <a:srgbClr val="73879B"/>
                </a:solidFill>
                <a:latin typeface="Courier New" panose="02070309020205020404" pitchFamily="49" charset="0"/>
              </a:rPr>
              <a:t>SELECT </a:t>
            </a:r>
            <a:r>
              <a:rPr lang="en-US" altLang="zh-CN" sz="1600" dirty="0" err="1">
                <a:solidFill>
                  <a:srgbClr val="73879B"/>
                </a:solidFill>
                <a:latin typeface="Courier New" panose="02070309020205020404" pitchFamily="49" charset="0"/>
              </a:rPr>
              <a:t>wu.fuid</a:t>
            </a:r>
            <a:r>
              <a:rPr lang="en-US" altLang="zh-CN" sz="1600" dirty="0">
                <a:solidFill>
                  <a:srgbClr val="73879B"/>
                </a:solidFill>
                <a:latin typeface="Courier New" panose="02070309020205020404" pitchFamily="49" charset="0"/>
              </a:rPr>
              <a:t>, </a:t>
            </a:r>
            <a:r>
              <a:rPr lang="en-US" altLang="zh-CN" sz="1600" dirty="0" err="1">
                <a:solidFill>
                  <a:srgbClr val="73879B"/>
                </a:solidFill>
                <a:latin typeface="Courier New" panose="02070309020205020404" pitchFamily="49" charset="0"/>
              </a:rPr>
              <a:t>wu.fwid</a:t>
            </a:r>
            <a:r>
              <a:rPr lang="en-US" altLang="zh-CN" sz="1600" dirty="0">
                <a:solidFill>
                  <a:srgbClr val="73879B"/>
                </a:solidFill>
                <a:latin typeface="Courier New" panose="02070309020205020404" pitchFamily="49" charset="0"/>
              </a:rPr>
              <a:t>, </a:t>
            </a:r>
            <a:r>
              <a:rPr lang="en-US" altLang="zh-CN" sz="1600" dirty="0" err="1">
                <a:solidFill>
                  <a:srgbClr val="73879B"/>
                </a:solidFill>
                <a:latin typeface="Courier New" panose="02070309020205020404" pitchFamily="49" charset="0"/>
              </a:rPr>
              <a:t>v.fvi_fid</a:t>
            </a:r>
            <a:r>
              <a:rPr lang="en-US" altLang="zh-CN" sz="1600" dirty="0">
                <a:solidFill>
                  <a:srgbClr val="73879B"/>
                </a:solidFill>
                <a:latin typeface="Courier New" panose="02070309020205020404" pitchFamily="49" charset="0"/>
              </a:rPr>
              <a:t>, v.fvi2_fid, SUM(</a:t>
            </a:r>
            <a:r>
              <a:rPr lang="en-US" altLang="zh-CN" sz="1600" dirty="0" err="1">
                <a:solidFill>
                  <a:srgbClr val="73879B"/>
                </a:solidFill>
                <a:latin typeface="Courier New" panose="02070309020205020404" pitchFamily="49" charset="0"/>
              </a:rPr>
              <a:t>l.fcount</a:t>
            </a:r>
            <a:r>
              <a:rPr lang="en-US" altLang="zh-CN" sz="1600" dirty="0">
                <a:solidFill>
                  <a:srgbClr val="73879B"/>
                </a:solidFill>
                <a:latin typeface="Courier New" panose="02070309020205020404" pitchFamily="49" charset="0"/>
              </a:rPr>
              <a:t>), SUM(</a:t>
            </a:r>
            <a:r>
              <a:rPr lang="en-US" altLang="zh-CN" sz="1600" dirty="0" err="1">
                <a:solidFill>
                  <a:srgbClr val="73879B"/>
                </a:solidFill>
                <a:latin typeface="Courier New" panose="02070309020205020404" pitchFamily="49" charset="0"/>
              </a:rPr>
              <a:t>l.famount</a:t>
            </a:r>
            <a:r>
              <a:rPr lang="en-US" altLang="zh-CN" sz="1600" dirty="0" smtClean="0">
                <a:solidFill>
                  <a:srgbClr val="73879B"/>
                </a:solidFill>
                <a:latin typeface="Courier New" panose="02070309020205020404" pitchFamily="49" charset="0"/>
              </a:rPr>
              <a:t>),</a:t>
            </a:r>
            <a:endParaRPr lang="en-US" altLang="zh-CN" sz="1600" dirty="0">
              <a:solidFill>
                <a:srgbClr val="73879B"/>
              </a:solidFill>
              <a:latin typeface="Courier New" panose="02070309020205020404" pitchFamily="49" charset="0"/>
            </a:endParaRPr>
          </a:p>
          <a:p>
            <a:r>
              <a:rPr lang="en-US" altLang="zh-CN" sz="1600" dirty="0" smtClean="0">
                <a:solidFill>
                  <a:srgbClr val="73879B"/>
                </a:solidFill>
                <a:latin typeface="Courier New" panose="02070309020205020404" pitchFamily="49" charset="0"/>
              </a:rPr>
              <a:t>SUM(</a:t>
            </a:r>
            <a:r>
              <a:rPr lang="en-US" altLang="zh-CN" sz="1600" dirty="0" err="1" smtClean="0">
                <a:solidFill>
                  <a:srgbClr val="73879B"/>
                </a:solidFill>
                <a:latin typeface="Courier New" panose="02070309020205020404" pitchFamily="49" charset="0"/>
              </a:rPr>
              <a:t>l.famount</a:t>
            </a:r>
            <a:r>
              <a:rPr lang="en-US" altLang="zh-CN" sz="1600" dirty="0" smtClean="0">
                <a:solidFill>
                  <a:srgbClr val="73879B"/>
                </a:solidFill>
                <a:latin typeface="Courier New" panose="02070309020205020404" pitchFamily="49" charset="0"/>
              </a:rPr>
              <a:t> </a:t>
            </a:r>
            <a:r>
              <a:rPr lang="en-US" altLang="zh-CN" sz="1600" dirty="0">
                <a:solidFill>
                  <a:srgbClr val="73879B"/>
                </a:solidFill>
                <a:latin typeface="Courier New" panose="02070309020205020404" pitchFamily="49" charset="0"/>
              </a:rPr>
              <a:t>/ </a:t>
            </a:r>
            <a:r>
              <a:rPr lang="en-US" altLang="zh-CN" sz="1600" dirty="0" err="1">
                <a:solidFill>
                  <a:srgbClr val="73879B"/>
                </a:solidFill>
                <a:latin typeface="Courier New" panose="02070309020205020404" pitchFamily="49" charset="0"/>
              </a:rPr>
              <a:t>v.famount</a:t>
            </a:r>
            <a:r>
              <a:rPr lang="en-US" altLang="zh-CN" sz="1600" dirty="0">
                <a:solidFill>
                  <a:srgbClr val="73879B"/>
                </a:solidFill>
                <a:latin typeface="Courier New" panose="02070309020205020404" pitchFamily="49" charset="0"/>
              </a:rPr>
              <a:t> * </a:t>
            </a:r>
            <a:r>
              <a:rPr lang="en-US" altLang="zh-CN" sz="1600" dirty="0" err="1">
                <a:solidFill>
                  <a:srgbClr val="73879B"/>
                </a:solidFill>
                <a:latin typeface="Courier New" panose="02070309020205020404" pitchFamily="49" charset="0"/>
              </a:rPr>
              <a:t>v.ffees</a:t>
            </a:r>
            <a:r>
              <a:rPr lang="en-US" altLang="zh-CN" sz="1600" dirty="0">
                <a:solidFill>
                  <a:srgbClr val="73879B"/>
                </a:solidFill>
                <a:latin typeface="Courier New" panose="02070309020205020404" pitchFamily="49" charset="0"/>
              </a:rPr>
              <a:t>), </a:t>
            </a:r>
            <a:r>
              <a:rPr lang="en-US" altLang="zh-CN" sz="1600" dirty="0" err="1">
                <a:solidFill>
                  <a:srgbClr val="73879B"/>
                </a:solidFill>
                <a:latin typeface="Courier New" panose="02070309020205020404" pitchFamily="49" charset="0"/>
              </a:rPr>
              <a:t>v.fentrustType</a:t>
            </a:r>
            <a:r>
              <a:rPr lang="en-US" altLang="zh-CN" sz="1600" dirty="0">
                <a:solidFill>
                  <a:srgbClr val="73879B"/>
                </a:solidFill>
                <a:latin typeface="Courier New" panose="02070309020205020404" pitchFamily="49" charset="0"/>
              </a:rPr>
              <a:t>, 0, </a:t>
            </a:r>
            <a:r>
              <a:rPr lang="en-US" altLang="zh-CN" sz="1600" dirty="0" smtClean="0">
                <a:solidFill>
                  <a:srgbClr val="73879B"/>
                </a:solidFill>
                <a:latin typeface="Courier New" panose="02070309020205020404" pitchFamily="49" charset="0"/>
              </a:rPr>
              <a:t>2018-01-01', </a:t>
            </a:r>
            <a:r>
              <a:rPr lang="en-US" altLang="zh-CN" sz="1600" dirty="0">
                <a:solidFill>
                  <a:srgbClr val="73879B"/>
                </a:solidFill>
                <a:latin typeface="Courier New" panose="02070309020205020404" pitchFamily="49" charset="0"/>
              </a:rPr>
              <a:t>NOW(), SUM(</a:t>
            </a:r>
            <a:r>
              <a:rPr lang="en-US" altLang="zh-CN" sz="1600" dirty="0" err="1">
                <a:solidFill>
                  <a:srgbClr val="73879B"/>
                </a:solidFill>
                <a:latin typeface="Courier New" panose="02070309020205020404" pitchFamily="49" charset="0"/>
              </a:rPr>
              <a:t>v.fleftCount</a:t>
            </a:r>
            <a:r>
              <a:rPr lang="en-US" altLang="zh-CN" sz="1600" dirty="0">
                <a:solidFill>
                  <a:srgbClr val="73879B"/>
                </a:solidFill>
                <a:latin typeface="Courier New" panose="02070309020205020404" pitchFamily="49" charset="0"/>
              </a:rPr>
              <a:t>), SUM(</a:t>
            </a:r>
            <a:r>
              <a:rPr lang="en-US" altLang="zh-CN" sz="1600" dirty="0" err="1">
                <a:solidFill>
                  <a:srgbClr val="73879B"/>
                </a:solidFill>
                <a:latin typeface="Courier New" panose="02070309020205020404" pitchFamily="49" charset="0"/>
              </a:rPr>
              <a:t>v.fleftfees</a:t>
            </a:r>
            <a:r>
              <a:rPr lang="en-US" altLang="zh-CN" sz="1600" dirty="0">
                <a:solidFill>
                  <a:srgbClr val="73879B"/>
                </a:solidFill>
                <a:latin typeface="Courier New" panose="02070309020205020404" pitchFamily="49" charset="0"/>
              </a:rPr>
              <a:t>), </a:t>
            </a:r>
            <a:r>
              <a:rPr lang="en-US" altLang="zh-CN" sz="1600" dirty="0" smtClean="0">
                <a:solidFill>
                  <a:srgbClr val="73879B"/>
                </a:solidFill>
                <a:latin typeface="Courier New" panose="02070309020205020404" pitchFamily="49" charset="0"/>
              </a:rPr>
              <a:t>0</a:t>
            </a:r>
            <a:endParaRPr lang="en-US" altLang="zh-CN" sz="1600" dirty="0">
              <a:solidFill>
                <a:srgbClr val="73879B"/>
              </a:solidFill>
              <a:latin typeface="Courier New" panose="02070309020205020404" pitchFamily="49" charset="0"/>
            </a:endParaRPr>
          </a:p>
          <a:p>
            <a:r>
              <a:rPr lang="sv-SE" altLang="zh-CN" sz="1600" dirty="0" smtClean="0">
                <a:solidFill>
                  <a:srgbClr val="73879B"/>
                </a:solidFill>
                <a:latin typeface="Courier New" panose="02070309020205020404" pitchFamily="49" charset="0"/>
              </a:rPr>
              <a:t>FROM </a:t>
            </a:r>
            <a:r>
              <a:rPr lang="sv-SE" altLang="zh-CN" sz="1600" dirty="0">
                <a:solidFill>
                  <a:srgbClr val="73879B"/>
                </a:solidFill>
                <a:latin typeface="Courier New" panose="02070309020205020404" pitchFamily="49" charset="0"/>
              </a:rPr>
              <a:t>fentrustlog_vcoin </a:t>
            </a:r>
            <a:endParaRPr lang="sv-SE" altLang="zh-CN" sz="1600" dirty="0" smtClean="0">
              <a:solidFill>
                <a:srgbClr val="73879B"/>
              </a:solidFill>
              <a:latin typeface="Courier New" panose="02070309020205020404" pitchFamily="49" charset="0"/>
            </a:endParaRPr>
          </a:p>
          <a:p>
            <a:r>
              <a:rPr lang="sv-SE" altLang="zh-CN" sz="1600" dirty="0" smtClean="0">
                <a:solidFill>
                  <a:srgbClr val="73879B"/>
                </a:solidFill>
                <a:latin typeface="Courier New" panose="02070309020205020404" pitchFamily="49" charset="0"/>
              </a:rPr>
              <a:t>INNER </a:t>
            </a:r>
            <a:r>
              <a:rPr lang="sv-SE" altLang="zh-CN" sz="1600" dirty="0">
                <a:solidFill>
                  <a:srgbClr val="73879B"/>
                </a:solidFill>
                <a:latin typeface="Courier New" panose="02070309020205020404" pitchFamily="49" charset="0"/>
              </a:rPr>
              <a:t>JOIN fentrust_vcoin v ON l.fen_fid = </a:t>
            </a:r>
            <a:r>
              <a:rPr lang="sv-SE" altLang="zh-CN" sz="1600" dirty="0" smtClean="0">
                <a:solidFill>
                  <a:srgbClr val="73879B"/>
                </a:solidFill>
                <a:latin typeface="Courier New" panose="02070309020205020404" pitchFamily="49" charset="0"/>
              </a:rPr>
              <a:t>v.fid</a:t>
            </a:r>
            <a:endParaRPr lang="sv-SE" altLang="zh-CN" sz="1600" dirty="0">
              <a:solidFill>
                <a:srgbClr val="73879B"/>
              </a:solidFill>
              <a:latin typeface="Courier New" panose="02070309020205020404" pitchFamily="49" charset="0"/>
            </a:endParaRPr>
          </a:p>
          <a:p>
            <a:r>
              <a:rPr lang="en-US" altLang="zh-CN" sz="1600" dirty="0" smtClean="0">
                <a:solidFill>
                  <a:srgbClr val="73879B"/>
                </a:solidFill>
                <a:latin typeface="Courier New" panose="02070309020205020404" pitchFamily="49" charset="0"/>
              </a:rPr>
              <a:t>INNER </a:t>
            </a:r>
            <a:r>
              <a:rPr lang="en-US" altLang="zh-CN" sz="1600" dirty="0">
                <a:solidFill>
                  <a:srgbClr val="73879B"/>
                </a:solidFill>
                <a:latin typeface="Courier New" panose="02070309020205020404" pitchFamily="49" charset="0"/>
              </a:rPr>
              <a:t>JOIN </a:t>
            </a:r>
            <a:r>
              <a:rPr lang="en-US" altLang="zh-CN" sz="1600" dirty="0" err="1">
                <a:solidFill>
                  <a:srgbClr val="73879B"/>
                </a:solidFill>
                <a:latin typeface="Courier New" panose="02070309020205020404" pitchFamily="49" charset="0"/>
              </a:rPr>
              <a:t>fwebsite_user</a:t>
            </a:r>
            <a:r>
              <a:rPr lang="en-US" altLang="zh-CN" sz="1600" dirty="0">
                <a:solidFill>
                  <a:srgbClr val="73879B"/>
                </a:solidFill>
                <a:latin typeface="Courier New" panose="02070309020205020404" pitchFamily="49" charset="0"/>
              </a:rPr>
              <a:t> </a:t>
            </a:r>
            <a:r>
              <a:rPr lang="en-US" altLang="zh-CN" sz="1600" dirty="0" err="1">
                <a:solidFill>
                  <a:srgbClr val="73879B"/>
                </a:solidFill>
                <a:latin typeface="Courier New" panose="02070309020205020404" pitchFamily="49" charset="0"/>
              </a:rPr>
              <a:t>wu</a:t>
            </a:r>
            <a:r>
              <a:rPr lang="en-US" altLang="zh-CN" sz="1600" dirty="0">
                <a:solidFill>
                  <a:srgbClr val="73879B"/>
                </a:solidFill>
                <a:latin typeface="Courier New" panose="02070309020205020404" pitchFamily="49" charset="0"/>
              </a:rPr>
              <a:t> ON </a:t>
            </a:r>
            <a:r>
              <a:rPr lang="en-US" altLang="zh-CN" sz="1600" dirty="0" err="1">
                <a:solidFill>
                  <a:srgbClr val="73879B"/>
                </a:solidFill>
                <a:latin typeface="Courier New" panose="02070309020205020404" pitchFamily="49" charset="0"/>
              </a:rPr>
              <a:t>wu.fuid</a:t>
            </a:r>
            <a:r>
              <a:rPr lang="en-US" altLang="zh-CN" sz="1600" dirty="0">
                <a:solidFill>
                  <a:srgbClr val="73879B"/>
                </a:solidFill>
                <a:latin typeface="Courier New" panose="02070309020205020404" pitchFamily="49" charset="0"/>
              </a:rPr>
              <a:t> = </a:t>
            </a:r>
            <a:r>
              <a:rPr lang="en-US" altLang="zh-CN" sz="1600" dirty="0" err="1" smtClean="0">
                <a:solidFill>
                  <a:srgbClr val="73879B"/>
                </a:solidFill>
                <a:latin typeface="Courier New" panose="02070309020205020404" pitchFamily="49" charset="0"/>
              </a:rPr>
              <a:t>v.fus_fid</a:t>
            </a:r>
            <a:endParaRPr lang="en-US" altLang="zh-CN" sz="1600" dirty="0">
              <a:solidFill>
                <a:srgbClr val="73879B"/>
              </a:solidFill>
              <a:latin typeface="Courier New" panose="02070309020205020404" pitchFamily="49" charset="0"/>
            </a:endParaRPr>
          </a:p>
          <a:p>
            <a:r>
              <a:rPr lang="en-US" altLang="zh-CN" sz="1600" dirty="0" smtClean="0">
                <a:solidFill>
                  <a:srgbClr val="73879B"/>
                </a:solidFill>
                <a:latin typeface="Courier New" panose="02070309020205020404" pitchFamily="49" charset="0"/>
              </a:rPr>
              <a:t>WHERE </a:t>
            </a:r>
            <a:r>
              <a:rPr lang="en-US" altLang="zh-CN" sz="1600" dirty="0" err="1">
                <a:solidFill>
                  <a:srgbClr val="73879B"/>
                </a:solidFill>
                <a:latin typeface="Courier New" panose="02070309020205020404" pitchFamily="49" charset="0"/>
              </a:rPr>
              <a:t>l.fid</a:t>
            </a:r>
            <a:r>
              <a:rPr lang="en-US" altLang="zh-CN" sz="1600" dirty="0">
                <a:solidFill>
                  <a:srgbClr val="73879B"/>
                </a:solidFill>
                <a:latin typeface="Courier New" panose="02070309020205020404" pitchFamily="49" charset="0"/>
              </a:rPr>
              <a:t> NOT IN(SELECT l2.fid FROM </a:t>
            </a:r>
            <a:r>
              <a:rPr lang="en-US" altLang="zh-CN" sz="1600" dirty="0" err="1">
                <a:solidFill>
                  <a:srgbClr val="73879B"/>
                </a:solidFill>
                <a:latin typeface="Courier New" panose="02070309020205020404" pitchFamily="49" charset="0"/>
              </a:rPr>
              <a:t>fentrustlog_vcoin</a:t>
            </a:r>
            <a:r>
              <a:rPr lang="en-US" altLang="zh-CN" sz="1600" dirty="0">
                <a:solidFill>
                  <a:srgbClr val="73879B"/>
                </a:solidFill>
                <a:latin typeface="Courier New" panose="02070309020205020404" pitchFamily="49" charset="0"/>
              </a:rPr>
              <a:t> l2, </a:t>
            </a:r>
            <a:r>
              <a:rPr lang="en-US" altLang="zh-CN" sz="1600" dirty="0" err="1">
                <a:solidFill>
                  <a:srgbClr val="73879B"/>
                </a:solidFill>
                <a:latin typeface="Courier New" panose="02070309020205020404" pitchFamily="49" charset="0"/>
              </a:rPr>
              <a:t>fentrust_vcoin</a:t>
            </a:r>
            <a:r>
              <a:rPr lang="en-US" altLang="zh-CN" sz="1600" dirty="0">
                <a:solidFill>
                  <a:srgbClr val="73879B"/>
                </a:solidFill>
                <a:latin typeface="Courier New" panose="02070309020205020404" pitchFamily="49" charset="0"/>
              </a:rPr>
              <a:t> </a:t>
            </a:r>
            <a:r>
              <a:rPr lang="en-US" altLang="zh-CN" sz="1600" dirty="0" smtClean="0">
                <a:solidFill>
                  <a:srgbClr val="73879B"/>
                </a:solidFill>
                <a:latin typeface="Courier New" panose="02070309020205020404" pitchFamily="49" charset="0"/>
              </a:rPr>
              <a:t>v2</a:t>
            </a:r>
            <a:endParaRPr lang="en-US" altLang="zh-CN" sz="1600" dirty="0">
              <a:solidFill>
                <a:srgbClr val="73879B"/>
              </a:solidFill>
              <a:latin typeface="Courier New" panose="02070309020205020404" pitchFamily="49" charset="0"/>
            </a:endParaRPr>
          </a:p>
          <a:p>
            <a:r>
              <a:rPr lang="en-US" altLang="zh-CN" sz="1600" dirty="0" smtClean="0">
                <a:solidFill>
                  <a:srgbClr val="73879B"/>
                </a:solidFill>
                <a:latin typeface="Courier New" panose="02070309020205020404" pitchFamily="49" charset="0"/>
              </a:rPr>
              <a:t>WHERE </a:t>
            </a:r>
            <a:r>
              <a:rPr lang="en-US" altLang="zh-CN" sz="1600" dirty="0">
                <a:solidFill>
                  <a:srgbClr val="73879B"/>
                </a:solidFill>
                <a:latin typeface="Courier New" panose="02070309020205020404" pitchFamily="49" charset="0"/>
              </a:rPr>
              <a:t>l2.fen_fid = v2.fid AND l2.fprize = </a:t>
            </a:r>
            <a:r>
              <a:rPr lang="en-US" altLang="zh-CN" sz="1600" dirty="0" err="1">
                <a:solidFill>
                  <a:srgbClr val="73879B"/>
                </a:solidFill>
                <a:latin typeface="Courier New" panose="02070309020205020404" pitchFamily="49" charset="0"/>
              </a:rPr>
              <a:t>l.fprize</a:t>
            </a:r>
            <a:r>
              <a:rPr lang="en-US" altLang="zh-CN" sz="1600" dirty="0">
                <a:solidFill>
                  <a:srgbClr val="73879B"/>
                </a:solidFill>
                <a:latin typeface="Courier New" panose="02070309020205020404" pitchFamily="49" charset="0"/>
              </a:rPr>
              <a:t> AND l2.fcount = </a:t>
            </a:r>
            <a:r>
              <a:rPr lang="en-US" altLang="zh-CN" sz="1600" dirty="0" err="1">
                <a:solidFill>
                  <a:srgbClr val="73879B"/>
                </a:solidFill>
                <a:latin typeface="Courier New" panose="02070309020205020404" pitchFamily="49" charset="0"/>
              </a:rPr>
              <a:t>l.fcount</a:t>
            </a:r>
            <a:r>
              <a:rPr lang="en-US" altLang="zh-CN" sz="1600" dirty="0">
                <a:solidFill>
                  <a:srgbClr val="73879B"/>
                </a:solidFill>
                <a:latin typeface="Courier New" panose="02070309020205020404" pitchFamily="49" charset="0"/>
              </a:rPr>
              <a:t> AND l2.fcreateTime = </a:t>
            </a:r>
            <a:r>
              <a:rPr lang="en-US" altLang="zh-CN" sz="1600" dirty="0" err="1" smtClean="0">
                <a:solidFill>
                  <a:srgbClr val="73879B"/>
                </a:solidFill>
                <a:latin typeface="Courier New" panose="02070309020205020404" pitchFamily="49" charset="0"/>
              </a:rPr>
              <a:t>l.fcreateTime</a:t>
            </a:r>
            <a:endParaRPr lang="en-US" altLang="zh-CN" sz="1600" dirty="0">
              <a:solidFill>
                <a:srgbClr val="73879B"/>
              </a:solidFill>
              <a:latin typeface="Courier New" panose="02070309020205020404" pitchFamily="49" charset="0"/>
            </a:endParaRPr>
          </a:p>
          <a:p>
            <a:r>
              <a:rPr lang="en-US" altLang="zh-CN" sz="1600" dirty="0" smtClean="0">
                <a:solidFill>
                  <a:srgbClr val="73879B"/>
                </a:solidFill>
                <a:latin typeface="Courier New" panose="02070309020205020404" pitchFamily="49" charset="0"/>
              </a:rPr>
              <a:t>AND </a:t>
            </a:r>
            <a:r>
              <a:rPr lang="en-US" altLang="zh-CN" sz="1600" dirty="0">
                <a:solidFill>
                  <a:srgbClr val="73879B"/>
                </a:solidFill>
                <a:latin typeface="Courier New" panose="02070309020205020404" pitchFamily="49" charset="0"/>
              </a:rPr>
              <a:t>l2.fid &lt;&gt; </a:t>
            </a:r>
            <a:r>
              <a:rPr lang="en-US" altLang="zh-CN" sz="1600" dirty="0" err="1">
                <a:solidFill>
                  <a:srgbClr val="73879B"/>
                </a:solidFill>
                <a:latin typeface="Courier New" panose="02070309020205020404" pitchFamily="49" charset="0"/>
              </a:rPr>
              <a:t>l.fid</a:t>
            </a:r>
            <a:r>
              <a:rPr lang="en-US" altLang="zh-CN" sz="1600" dirty="0">
                <a:solidFill>
                  <a:srgbClr val="73879B"/>
                </a:solidFill>
                <a:latin typeface="Courier New" panose="02070309020205020404" pitchFamily="49" charset="0"/>
              </a:rPr>
              <a:t> AND v2.fus_fid = </a:t>
            </a:r>
            <a:r>
              <a:rPr lang="en-US" altLang="zh-CN" sz="1600" dirty="0" err="1">
                <a:solidFill>
                  <a:srgbClr val="73879B"/>
                </a:solidFill>
                <a:latin typeface="Courier New" panose="02070309020205020404" pitchFamily="49" charset="0"/>
              </a:rPr>
              <a:t>v.fus_fid</a:t>
            </a:r>
            <a:r>
              <a:rPr lang="en-US" altLang="zh-CN" sz="1600" dirty="0">
                <a:solidFill>
                  <a:srgbClr val="73879B"/>
                </a:solidFill>
                <a:latin typeface="Courier New" panose="02070309020205020404" pitchFamily="49" charset="0"/>
              </a:rPr>
              <a:t> and </a:t>
            </a:r>
            <a:r>
              <a:rPr lang="en-US" altLang="zh-CN" sz="1600" dirty="0" err="1">
                <a:solidFill>
                  <a:srgbClr val="73879B"/>
                </a:solidFill>
                <a:latin typeface="Courier New" panose="02070309020205020404" pitchFamily="49" charset="0"/>
              </a:rPr>
              <a:t>wu.fwid</a:t>
            </a:r>
            <a:r>
              <a:rPr lang="en-US" altLang="zh-CN" sz="1600" dirty="0">
                <a:solidFill>
                  <a:srgbClr val="73879B"/>
                </a:solidFill>
                <a:latin typeface="Courier New" panose="02070309020205020404" pitchFamily="49" charset="0"/>
              </a:rPr>
              <a:t>=1</a:t>
            </a:r>
            <a:r>
              <a:rPr lang="en-US" altLang="zh-CN" sz="1600" dirty="0" smtClean="0">
                <a:solidFill>
                  <a:srgbClr val="73879B"/>
                </a:solidFill>
                <a:latin typeface="Courier New" panose="02070309020205020404" pitchFamily="49" charset="0"/>
              </a:rPr>
              <a:t>)</a:t>
            </a:r>
            <a:endParaRPr lang="en-US" altLang="zh-CN" sz="1600" dirty="0">
              <a:solidFill>
                <a:srgbClr val="73879B"/>
              </a:solidFill>
              <a:latin typeface="Courier New" panose="02070309020205020404" pitchFamily="49" charset="0"/>
            </a:endParaRPr>
          </a:p>
          <a:p>
            <a:r>
              <a:rPr lang="en-US" altLang="zh-CN" sz="1600" dirty="0" smtClean="0">
                <a:solidFill>
                  <a:srgbClr val="73879B"/>
                </a:solidFill>
                <a:latin typeface="Courier New" panose="02070309020205020404" pitchFamily="49" charset="0"/>
              </a:rPr>
              <a:t>GROUP </a:t>
            </a:r>
            <a:r>
              <a:rPr lang="en-US" altLang="zh-CN" sz="1600" dirty="0">
                <a:solidFill>
                  <a:srgbClr val="73879B"/>
                </a:solidFill>
                <a:latin typeface="Courier New" panose="02070309020205020404" pitchFamily="49" charset="0"/>
              </a:rPr>
              <a:t>BY </a:t>
            </a:r>
            <a:r>
              <a:rPr lang="en-US" altLang="zh-CN" sz="1600" dirty="0" err="1">
                <a:solidFill>
                  <a:srgbClr val="73879B"/>
                </a:solidFill>
                <a:latin typeface="Courier New" panose="02070309020205020404" pitchFamily="49" charset="0"/>
              </a:rPr>
              <a:t>wu.fuid</a:t>
            </a:r>
            <a:r>
              <a:rPr lang="en-US" altLang="zh-CN" sz="1600" dirty="0">
                <a:solidFill>
                  <a:srgbClr val="73879B"/>
                </a:solidFill>
                <a:latin typeface="Courier New" panose="02070309020205020404" pitchFamily="49" charset="0"/>
              </a:rPr>
              <a:t>, </a:t>
            </a:r>
            <a:r>
              <a:rPr lang="en-US" altLang="zh-CN" sz="1600" dirty="0" err="1">
                <a:solidFill>
                  <a:srgbClr val="73879B"/>
                </a:solidFill>
                <a:latin typeface="Courier New" panose="02070309020205020404" pitchFamily="49" charset="0"/>
              </a:rPr>
              <a:t>wu.fwid</a:t>
            </a:r>
            <a:r>
              <a:rPr lang="en-US" altLang="zh-CN" sz="1600" dirty="0">
                <a:solidFill>
                  <a:srgbClr val="73879B"/>
                </a:solidFill>
                <a:latin typeface="Courier New" panose="02070309020205020404" pitchFamily="49" charset="0"/>
              </a:rPr>
              <a:t>, </a:t>
            </a:r>
            <a:r>
              <a:rPr lang="en-US" altLang="zh-CN" sz="1600" dirty="0" err="1">
                <a:solidFill>
                  <a:srgbClr val="73879B"/>
                </a:solidFill>
                <a:latin typeface="Courier New" panose="02070309020205020404" pitchFamily="49" charset="0"/>
              </a:rPr>
              <a:t>v.fvi_fid</a:t>
            </a:r>
            <a:r>
              <a:rPr lang="en-US" altLang="zh-CN" sz="1600" dirty="0">
                <a:solidFill>
                  <a:srgbClr val="73879B"/>
                </a:solidFill>
                <a:latin typeface="Courier New" panose="02070309020205020404" pitchFamily="49" charset="0"/>
              </a:rPr>
              <a:t>, v.fvi2_fid, </a:t>
            </a:r>
            <a:r>
              <a:rPr lang="en-US" altLang="zh-CN" sz="1600" dirty="0" err="1">
                <a:solidFill>
                  <a:srgbClr val="73879B"/>
                </a:solidFill>
                <a:latin typeface="Courier New" panose="02070309020205020404" pitchFamily="49" charset="0"/>
              </a:rPr>
              <a:t>v.fentrustType</a:t>
            </a:r>
            <a:endParaRPr lang="zh-CN" altLang="en-US" sz="1600" dirty="0"/>
          </a:p>
        </p:txBody>
      </p:sp>
      <p:sp>
        <p:nvSpPr>
          <p:cNvPr id="3" name="矩形 2"/>
          <p:cNvSpPr/>
          <p:nvPr/>
        </p:nvSpPr>
        <p:spPr>
          <a:xfrm>
            <a:off x="6213351" y="1168053"/>
            <a:ext cx="5832648" cy="3970318"/>
          </a:xfrm>
          <a:prstGeom prst="rect">
            <a:avLst/>
          </a:prstGeom>
          <a:solidFill>
            <a:schemeClr val="accent1">
              <a:lumMod val="60000"/>
              <a:lumOff val="40000"/>
            </a:schemeClr>
          </a:solidFill>
        </p:spPr>
        <p:txBody>
          <a:bodyPr wrap="square">
            <a:spAutoFit/>
          </a:bodyPr>
          <a:lstStyle/>
          <a:p>
            <a:r>
              <a:rPr lang="en-US" altLang="zh-CN" dirty="0">
                <a:latin typeface="Courier New" panose="02070309020205020404" pitchFamily="49" charset="0"/>
              </a:rPr>
              <a:t>SELECT </a:t>
            </a:r>
            <a:r>
              <a:rPr lang="en-US" altLang="zh-CN" dirty="0" err="1">
                <a:latin typeface="Courier New" panose="02070309020205020404" pitchFamily="49" charset="0"/>
              </a:rPr>
              <a:t>v.fus_fid</a:t>
            </a:r>
            <a:r>
              <a:rPr lang="en-US" altLang="zh-CN" dirty="0">
                <a:latin typeface="Courier New" panose="02070309020205020404" pitchFamily="49" charset="0"/>
              </a:rPr>
              <a:t>, 1, </a:t>
            </a:r>
            <a:r>
              <a:rPr lang="en-US" altLang="zh-CN" dirty="0" err="1">
                <a:latin typeface="Courier New" panose="02070309020205020404" pitchFamily="49" charset="0"/>
              </a:rPr>
              <a:t>v.fvi_fid</a:t>
            </a:r>
            <a:r>
              <a:rPr lang="en-US" altLang="zh-CN" dirty="0">
                <a:latin typeface="Courier New" panose="02070309020205020404" pitchFamily="49" charset="0"/>
              </a:rPr>
              <a:t>, v.fvi2_fid, SUM(</a:t>
            </a:r>
            <a:r>
              <a:rPr lang="en-US" altLang="zh-CN" dirty="0" err="1">
                <a:latin typeface="Courier New" panose="02070309020205020404" pitchFamily="49" charset="0"/>
              </a:rPr>
              <a:t>v.fcount</a:t>
            </a:r>
            <a:r>
              <a:rPr lang="en-US" altLang="zh-CN" dirty="0">
                <a:latin typeface="Courier New" panose="02070309020205020404" pitchFamily="49" charset="0"/>
              </a:rPr>
              <a:t> - </a:t>
            </a:r>
            <a:r>
              <a:rPr lang="en-US" altLang="zh-CN" dirty="0" err="1">
                <a:latin typeface="Courier New" panose="02070309020205020404" pitchFamily="49" charset="0"/>
              </a:rPr>
              <a:t>v.fleftCount</a:t>
            </a:r>
            <a:r>
              <a:rPr lang="en-US" altLang="zh-CN" dirty="0">
                <a:latin typeface="Courier New" panose="02070309020205020404" pitchFamily="49" charset="0"/>
              </a:rPr>
              <a:t>), SUM(</a:t>
            </a:r>
            <a:r>
              <a:rPr lang="en-US" altLang="zh-CN" dirty="0" err="1">
                <a:latin typeface="Courier New" panose="02070309020205020404" pitchFamily="49" charset="0"/>
              </a:rPr>
              <a:t>v.fsuccessAmount</a:t>
            </a:r>
            <a:r>
              <a:rPr lang="en-US" altLang="zh-CN" dirty="0" smtClean="0">
                <a:latin typeface="Courier New" panose="02070309020205020404" pitchFamily="49" charset="0"/>
              </a:rPr>
              <a:t>),SUM(</a:t>
            </a:r>
            <a:r>
              <a:rPr lang="en-US" altLang="zh-CN" dirty="0" err="1" smtClean="0">
                <a:latin typeface="Courier New" panose="02070309020205020404" pitchFamily="49" charset="0"/>
              </a:rPr>
              <a:t>v.ffees</a:t>
            </a:r>
            <a:r>
              <a:rPr lang="en-US" altLang="zh-CN" dirty="0" smtClean="0">
                <a:latin typeface="Courier New" panose="02070309020205020404" pitchFamily="49" charset="0"/>
              </a:rPr>
              <a:t> </a:t>
            </a:r>
            <a:r>
              <a:rPr lang="en-US" altLang="zh-CN" dirty="0">
                <a:latin typeface="Courier New" panose="02070309020205020404" pitchFamily="49" charset="0"/>
              </a:rPr>
              <a:t>- </a:t>
            </a:r>
            <a:r>
              <a:rPr lang="en-US" altLang="zh-CN" dirty="0" err="1">
                <a:latin typeface="Courier New" panose="02070309020205020404" pitchFamily="49" charset="0"/>
              </a:rPr>
              <a:t>v.fleftfees</a:t>
            </a:r>
            <a:r>
              <a:rPr lang="en-US" altLang="zh-CN" dirty="0">
                <a:latin typeface="Courier New" panose="02070309020205020404" pitchFamily="49" charset="0"/>
              </a:rPr>
              <a:t>), </a:t>
            </a:r>
            <a:r>
              <a:rPr lang="en-US" altLang="zh-CN" dirty="0" err="1">
                <a:latin typeface="Courier New" panose="02070309020205020404" pitchFamily="49" charset="0"/>
              </a:rPr>
              <a:t>v.fentrustType</a:t>
            </a:r>
            <a:r>
              <a:rPr lang="en-US" altLang="zh-CN" dirty="0">
                <a:latin typeface="Courier New" panose="02070309020205020404" pitchFamily="49" charset="0"/>
              </a:rPr>
              <a:t>, 0, </a:t>
            </a:r>
            <a:r>
              <a:rPr lang="en-US" altLang="zh-CN" dirty="0" smtClean="0">
                <a:latin typeface="Courier New" panose="02070309020205020404" pitchFamily="49" charset="0"/>
              </a:rPr>
              <a:t>‘2018-01-01', </a:t>
            </a:r>
            <a:r>
              <a:rPr lang="en-US" altLang="zh-CN" dirty="0">
                <a:latin typeface="Courier New" panose="02070309020205020404" pitchFamily="49" charset="0"/>
              </a:rPr>
              <a:t>NOW(), SUM(</a:t>
            </a:r>
            <a:r>
              <a:rPr lang="en-US" altLang="zh-CN" dirty="0" err="1">
                <a:latin typeface="Courier New" panose="02070309020205020404" pitchFamily="49" charset="0"/>
              </a:rPr>
              <a:t>v.fleftCount</a:t>
            </a:r>
            <a:r>
              <a:rPr lang="en-US" altLang="zh-CN" dirty="0">
                <a:latin typeface="Courier New" panose="02070309020205020404" pitchFamily="49" charset="0"/>
              </a:rPr>
              <a:t>), SUM(</a:t>
            </a:r>
            <a:r>
              <a:rPr lang="en-US" altLang="zh-CN" dirty="0" err="1">
                <a:latin typeface="Courier New" panose="02070309020205020404" pitchFamily="49" charset="0"/>
              </a:rPr>
              <a:t>v.fleftfees</a:t>
            </a:r>
            <a:r>
              <a:rPr lang="en-US" altLang="zh-CN" dirty="0">
                <a:latin typeface="Courier New" panose="02070309020205020404" pitchFamily="49" charset="0"/>
              </a:rPr>
              <a:t>), </a:t>
            </a:r>
            <a:r>
              <a:rPr lang="en-US" altLang="zh-CN" dirty="0" smtClean="0">
                <a:latin typeface="Courier New" panose="02070309020205020404" pitchFamily="49" charset="0"/>
              </a:rPr>
              <a:t>0</a:t>
            </a:r>
            <a:endParaRPr lang="en-US" altLang="zh-CN" dirty="0">
              <a:latin typeface="Courier New" panose="02070309020205020404" pitchFamily="49" charset="0"/>
            </a:endParaRPr>
          </a:p>
          <a:p>
            <a:r>
              <a:rPr lang="en-US" altLang="zh-CN" dirty="0" smtClean="0">
                <a:latin typeface="Courier New" panose="02070309020205020404" pitchFamily="49" charset="0"/>
              </a:rPr>
              <a:t>FROM </a:t>
            </a:r>
            <a:r>
              <a:rPr lang="en-US" altLang="zh-CN" dirty="0" err="1">
                <a:latin typeface="Courier New" panose="02070309020205020404" pitchFamily="49" charset="0"/>
              </a:rPr>
              <a:t>fentrust_vcoin</a:t>
            </a:r>
            <a:r>
              <a:rPr lang="en-US" altLang="zh-CN" dirty="0">
                <a:latin typeface="Courier New" panose="02070309020205020404" pitchFamily="49" charset="0"/>
              </a:rPr>
              <a:t> </a:t>
            </a:r>
            <a:r>
              <a:rPr lang="en-US" altLang="zh-CN" dirty="0" smtClean="0">
                <a:latin typeface="Courier New" panose="02070309020205020404" pitchFamily="49" charset="0"/>
              </a:rPr>
              <a:t>v</a:t>
            </a:r>
            <a:endParaRPr lang="en-US" altLang="zh-CN" dirty="0">
              <a:latin typeface="Courier New" panose="02070309020205020404" pitchFamily="49" charset="0"/>
            </a:endParaRPr>
          </a:p>
          <a:p>
            <a:r>
              <a:rPr lang="en-US" altLang="zh-CN" dirty="0" smtClean="0">
                <a:latin typeface="Courier New" panose="02070309020205020404" pitchFamily="49" charset="0"/>
              </a:rPr>
              <a:t>where </a:t>
            </a:r>
            <a:r>
              <a:rPr lang="en-US" altLang="zh-CN" dirty="0" err="1">
                <a:latin typeface="Courier New" panose="02070309020205020404" pitchFamily="49" charset="0"/>
              </a:rPr>
              <a:t>v.fstatus</a:t>
            </a:r>
            <a:r>
              <a:rPr lang="en-US" altLang="zh-CN" dirty="0">
                <a:latin typeface="Courier New" panose="02070309020205020404" pitchFamily="49" charset="0"/>
              </a:rPr>
              <a:t> &gt; 1 and </a:t>
            </a:r>
            <a:r>
              <a:rPr lang="en-US" altLang="zh-CN" dirty="0" err="1">
                <a:latin typeface="Courier New" panose="02070309020205020404" pitchFamily="49" charset="0"/>
              </a:rPr>
              <a:t>v.FUs_fId</a:t>
            </a:r>
            <a:r>
              <a:rPr lang="en-US" altLang="zh-CN" dirty="0">
                <a:latin typeface="Courier New" panose="02070309020205020404" pitchFamily="49" charset="0"/>
              </a:rPr>
              <a:t> in (select </a:t>
            </a:r>
            <a:r>
              <a:rPr lang="en-US" altLang="zh-CN" dirty="0" err="1">
                <a:latin typeface="Courier New" panose="02070309020205020404" pitchFamily="49" charset="0"/>
              </a:rPr>
              <a:t>fuid</a:t>
            </a:r>
            <a:r>
              <a:rPr lang="en-US" altLang="zh-CN" dirty="0">
                <a:latin typeface="Courier New" panose="02070309020205020404" pitchFamily="49" charset="0"/>
              </a:rPr>
              <a:t> from </a:t>
            </a:r>
            <a:r>
              <a:rPr lang="en-US" altLang="zh-CN" dirty="0" err="1">
                <a:latin typeface="Courier New" panose="02070309020205020404" pitchFamily="49" charset="0"/>
              </a:rPr>
              <a:t>fwebsite_user</a:t>
            </a:r>
            <a:r>
              <a:rPr lang="en-US" altLang="zh-CN" dirty="0">
                <a:latin typeface="Courier New" panose="02070309020205020404" pitchFamily="49" charset="0"/>
              </a:rPr>
              <a:t> </a:t>
            </a:r>
            <a:r>
              <a:rPr lang="en-US" altLang="zh-CN" dirty="0" err="1">
                <a:latin typeface="Courier New" panose="02070309020205020404" pitchFamily="49" charset="0"/>
              </a:rPr>
              <a:t>wu</a:t>
            </a:r>
            <a:r>
              <a:rPr lang="en-US" altLang="zh-CN" dirty="0">
                <a:latin typeface="Courier New" panose="02070309020205020404" pitchFamily="49" charset="0"/>
              </a:rPr>
              <a:t> where </a:t>
            </a:r>
            <a:r>
              <a:rPr lang="en-US" altLang="zh-CN" dirty="0" err="1">
                <a:latin typeface="Courier New" panose="02070309020205020404" pitchFamily="49" charset="0"/>
              </a:rPr>
              <a:t>wu.fwid</a:t>
            </a:r>
            <a:r>
              <a:rPr lang="en-US" altLang="zh-CN" dirty="0">
                <a:latin typeface="Courier New" panose="02070309020205020404" pitchFamily="49" charset="0"/>
              </a:rPr>
              <a:t> = 1</a:t>
            </a:r>
            <a:r>
              <a:rPr lang="en-US" altLang="zh-CN" dirty="0" smtClean="0">
                <a:latin typeface="Courier New" panose="02070309020205020404" pitchFamily="49" charset="0"/>
              </a:rPr>
              <a:t>)</a:t>
            </a:r>
            <a:endParaRPr lang="en-US" altLang="zh-CN" dirty="0">
              <a:latin typeface="Courier New" panose="02070309020205020404" pitchFamily="49" charset="0"/>
            </a:endParaRPr>
          </a:p>
          <a:p>
            <a:r>
              <a:rPr lang="en-US" altLang="zh-CN" dirty="0" smtClean="0">
                <a:latin typeface="Courier New" panose="02070309020205020404" pitchFamily="49" charset="0"/>
              </a:rPr>
              <a:t>and </a:t>
            </a:r>
            <a:r>
              <a:rPr lang="en-US" altLang="zh-CN" dirty="0">
                <a:latin typeface="Courier New" panose="02070309020205020404" pitchFamily="49" charset="0"/>
              </a:rPr>
              <a:t>v.fVi2_fId in (select </a:t>
            </a:r>
            <a:r>
              <a:rPr lang="en-US" altLang="zh-CN" dirty="0" err="1">
                <a:latin typeface="Courier New" panose="02070309020205020404" pitchFamily="49" charset="0"/>
              </a:rPr>
              <a:t>fvid</a:t>
            </a:r>
            <a:r>
              <a:rPr lang="en-US" altLang="zh-CN" dirty="0">
                <a:latin typeface="Courier New" panose="02070309020205020404" pitchFamily="49" charset="0"/>
              </a:rPr>
              <a:t> from </a:t>
            </a:r>
            <a:r>
              <a:rPr lang="en-US" altLang="zh-CN" dirty="0" err="1">
                <a:latin typeface="Courier New" panose="02070309020205020404" pitchFamily="49" charset="0"/>
              </a:rPr>
              <a:t>fwebsite_coin</a:t>
            </a:r>
            <a:r>
              <a:rPr lang="en-US" altLang="zh-CN" dirty="0">
                <a:latin typeface="Courier New" panose="02070309020205020404" pitchFamily="49" charset="0"/>
              </a:rPr>
              <a:t> where </a:t>
            </a:r>
            <a:r>
              <a:rPr lang="en-US" altLang="zh-CN" dirty="0" err="1">
                <a:latin typeface="Courier New" panose="02070309020205020404" pitchFamily="49" charset="0"/>
              </a:rPr>
              <a:t>fwebsite_id</a:t>
            </a:r>
            <a:r>
              <a:rPr lang="en-US" altLang="zh-CN" dirty="0">
                <a:latin typeface="Courier New" panose="02070309020205020404" pitchFamily="49" charset="0"/>
              </a:rPr>
              <a:t> = 1</a:t>
            </a:r>
            <a:r>
              <a:rPr lang="en-US" altLang="zh-CN" dirty="0" smtClean="0">
                <a:latin typeface="Courier New" panose="02070309020205020404" pitchFamily="49" charset="0"/>
              </a:rPr>
              <a:t>)</a:t>
            </a:r>
            <a:endParaRPr lang="en-US" altLang="zh-CN" dirty="0">
              <a:latin typeface="Courier New" panose="02070309020205020404" pitchFamily="49" charset="0"/>
            </a:endParaRPr>
          </a:p>
          <a:p>
            <a:r>
              <a:rPr lang="en-US" altLang="zh-CN" dirty="0" smtClean="0">
                <a:latin typeface="Courier New" panose="02070309020205020404" pitchFamily="49" charset="0"/>
              </a:rPr>
              <a:t>GROUP </a:t>
            </a:r>
            <a:r>
              <a:rPr lang="en-US" altLang="zh-CN" dirty="0">
                <a:latin typeface="Courier New" panose="02070309020205020404" pitchFamily="49" charset="0"/>
              </a:rPr>
              <a:t>BY </a:t>
            </a:r>
            <a:r>
              <a:rPr lang="en-US" altLang="zh-CN" dirty="0" err="1">
                <a:latin typeface="Courier New" panose="02070309020205020404" pitchFamily="49" charset="0"/>
              </a:rPr>
              <a:t>v.fentrustType</a:t>
            </a:r>
            <a:r>
              <a:rPr lang="en-US" altLang="zh-CN" dirty="0">
                <a:latin typeface="Courier New" panose="02070309020205020404" pitchFamily="49" charset="0"/>
              </a:rPr>
              <a:t>, </a:t>
            </a:r>
            <a:r>
              <a:rPr lang="en-US" altLang="zh-CN" dirty="0" err="1">
                <a:latin typeface="Courier New" panose="02070309020205020404" pitchFamily="49" charset="0"/>
              </a:rPr>
              <a:t>v.fvi_fid</a:t>
            </a:r>
            <a:r>
              <a:rPr lang="en-US" altLang="zh-CN" dirty="0">
                <a:latin typeface="Courier New" panose="02070309020205020404" pitchFamily="49" charset="0"/>
              </a:rPr>
              <a:t>, v.fvi2_fid, </a:t>
            </a:r>
            <a:r>
              <a:rPr lang="en-US" altLang="zh-CN" dirty="0" err="1">
                <a:latin typeface="Courier New" panose="02070309020205020404" pitchFamily="49" charset="0"/>
              </a:rPr>
              <a:t>v.fus_fid</a:t>
            </a:r>
            <a:endParaRPr lang="zh-CN" altLang="en-US" dirty="0"/>
          </a:p>
        </p:txBody>
      </p:sp>
      <p:sp>
        <p:nvSpPr>
          <p:cNvPr id="27" name="矩形 26"/>
          <p:cNvSpPr/>
          <p:nvPr/>
        </p:nvSpPr>
        <p:spPr>
          <a:xfrm>
            <a:off x="6213352" y="5632549"/>
            <a:ext cx="5832648" cy="738664"/>
          </a:xfrm>
          <a:prstGeom prst="rect">
            <a:avLst/>
          </a:prstGeom>
          <a:solidFill>
            <a:schemeClr val="accent1">
              <a:lumMod val="60000"/>
              <a:lumOff val="40000"/>
            </a:schemeClr>
          </a:solidFill>
        </p:spPr>
        <p:txBody>
          <a:bodyPr wrap="square">
            <a:spAutoFit/>
          </a:bodyPr>
          <a:lstStyle/>
          <a:p>
            <a:r>
              <a:rPr lang="zh-CN" altLang="en-US" sz="1400" b="1" dirty="0" smtClean="0"/>
              <a:t>原理</a:t>
            </a:r>
            <a:endParaRPr lang="en-US" altLang="zh-CN" sz="1400" b="1" dirty="0" smtClean="0"/>
          </a:p>
          <a:p>
            <a:endParaRPr lang="en-US" altLang="zh-CN" sz="1400" b="1" dirty="0"/>
          </a:p>
          <a:p>
            <a:r>
              <a:rPr lang="zh-CN" altLang="en-US" sz="1400" b="1" dirty="0" smtClean="0"/>
              <a:t>子查询比</a:t>
            </a:r>
            <a:r>
              <a:rPr lang="en-US" altLang="zh-CN" sz="1400" b="1" dirty="0" smtClean="0"/>
              <a:t>join</a:t>
            </a:r>
            <a:r>
              <a:rPr lang="zh-CN" altLang="en-US" sz="1400" b="1" dirty="0" smtClean="0"/>
              <a:t>快，虽然规律不绝对，但对大表多数有效</a:t>
            </a:r>
            <a:endParaRPr lang="en-US" altLang="zh-CN" sz="1400" b="1" dirty="0" smtClean="0"/>
          </a:p>
        </p:txBody>
      </p:sp>
    </p:spTree>
    <p:extLst>
      <p:ext uri="{BB962C8B-B14F-4D97-AF65-F5344CB8AC3E}">
        <p14:creationId xmlns:p14="http://schemas.microsoft.com/office/powerpoint/2010/main" val="515380505"/>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nvSpPr>
        <p:spPr>
          <a:xfrm rot="16200000">
            <a:off x="1592646" y="-1093803"/>
            <a:ext cx="479931" cy="2926080"/>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 name="connsiteX0" fmla="*/ 21025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21025 w 3252551"/>
              <a:gd name="connsiteY10" fmla="*/ 0 h 6202391"/>
              <a:gd name="connsiteX0" fmla="*/ 0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0 h 6202391"/>
              <a:gd name="connsiteX1" fmla="*/ 3231524 w 3252551"/>
              <a:gd name="connsiteY1" fmla="*/ 22548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15040398 h 21242789"/>
              <a:gd name="connsiteX1" fmla="*/ 3231518 w 3252551"/>
              <a:gd name="connsiteY1" fmla="*/ 3 h 21242789"/>
              <a:gd name="connsiteX2" fmla="*/ 3252551 w 3252551"/>
              <a:gd name="connsiteY2" fmla="*/ 19708249 h 21242789"/>
              <a:gd name="connsiteX3" fmla="*/ 3244497 w 3252551"/>
              <a:gd name="connsiteY3" fmla="*/ 19708249 h 21242789"/>
              <a:gd name="connsiteX4" fmla="*/ 3240653 w 3252551"/>
              <a:gd name="connsiteY4" fmla="*/ 19784367 h 21242789"/>
              <a:gd name="connsiteX5" fmla="*/ 1624520 w 3252551"/>
              <a:gd name="connsiteY5" fmla="*/ 21242789 h 21242789"/>
              <a:gd name="connsiteX6" fmla="*/ 8387 w 3252551"/>
              <a:gd name="connsiteY6" fmla="*/ 19784367 h 21242789"/>
              <a:gd name="connsiteX7" fmla="*/ 4544 w 3252551"/>
              <a:gd name="connsiteY7" fmla="*/ 19708249 h 21242789"/>
              <a:gd name="connsiteX8" fmla="*/ 0 w 3252551"/>
              <a:gd name="connsiteY8" fmla="*/ 19708249 h 21242789"/>
              <a:gd name="connsiteX9" fmla="*/ 0 w 3252551"/>
              <a:gd name="connsiteY9" fmla="*/ 19618269 h 21242789"/>
              <a:gd name="connsiteX10" fmla="*/ 0 w 3252551"/>
              <a:gd name="connsiteY10" fmla="*/ 15040398 h 21242789"/>
              <a:gd name="connsiteX0" fmla="*/ 0 w 3252551"/>
              <a:gd name="connsiteY0" fmla="*/ 0 h 21265340"/>
              <a:gd name="connsiteX1" fmla="*/ 3231518 w 3252551"/>
              <a:gd name="connsiteY1" fmla="*/ 22554 h 21265340"/>
              <a:gd name="connsiteX2" fmla="*/ 3252551 w 3252551"/>
              <a:gd name="connsiteY2" fmla="*/ 19730800 h 21265340"/>
              <a:gd name="connsiteX3" fmla="*/ 3244497 w 3252551"/>
              <a:gd name="connsiteY3" fmla="*/ 19730800 h 21265340"/>
              <a:gd name="connsiteX4" fmla="*/ 3240653 w 3252551"/>
              <a:gd name="connsiteY4" fmla="*/ 19806918 h 21265340"/>
              <a:gd name="connsiteX5" fmla="*/ 1624520 w 3252551"/>
              <a:gd name="connsiteY5" fmla="*/ 21265340 h 21265340"/>
              <a:gd name="connsiteX6" fmla="*/ 8387 w 3252551"/>
              <a:gd name="connsiteY6" fmla="*/ 19806918 h 21265340"/>
              <a:gd name="connsiteX7" fmla="*/ 4544 w 3252551"/>
              <a:gd name="connsiteY7" fmla="*/ 19730800 h 21265340"/>
              <a:gd name="connsiteX8" fmla="*/ 0 w 3252551"/>
              <a:gd name="connsiteY8" fmla="*/ 19730800 h 21265340"/>
              <a:gd name="connsiteX9" fmla="*/ 0 w 3252551"/>
              <a:gd name="connsiteY9" fmla="*/ 19640820 h 21265340"/>
              <a:gd name="connsiteX10" fmla="*/ 0 w 3252551"/>
              <a:gd name="connsiteY10" fmla="*/ 0 h 2126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1" name="矩形 40"/>
          <p:cNvSpPr/>
          <p:nvPr/>
        </p:nvSpPr>
        <p:spPr bwMode="auto">
          <a:xfrm>
            <a:off x="189992" y="129272"/>
            <a:ext cx="143256" cy="479932"/>
          </a:xfrm>
          <a:prstGeom prst="rect">
            <a:avLst/>
          </a:prstGeom>
          <a:solidFill>
            <a:schemeClr val="bg1">
              <a:lumMod val="75000"/>
              <a:alpha val="8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54" name="文本框 28"/>
          <p:cNvSpPr>
            <a:spLocks noChangeArrowheads="1"/>
          </p:cNvSpPr>
          <p:nvPr/>
        </p:nvSpPr>
        <p:spPr bwMode="auto">
          <a:xfrm>
            <a:off x="497968" y="165848"/>
            <a:ext cx="2847975" cy="406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20000"/>
              </a:lnSpc>
            </a:pPr>
            <a:r>
              <a:rPr lang="en-US" altLang="zh-CN" sz="2000" dirty="0" smtClean="0">
                <a:solidFill>
                  <a:srgbClr val="006AB6"/>
                </a:solidFill>
                <a:latin typeface="Arial" panose="020B0604020202020204" pitchFamily="34" charset="0"/>
                <a:ea typeface="微软雅黑" panose="020B0503020204020204" pitchFamily="34" charset="-122"/>
                <a:sym typeface="Arial" panose="020B0604020202020204" pitchFamily="34" charset="0"/>
              </a:rPr>
              <a:t>Where</a:t>
            </a:r>
            <a:r>
              <a:rPr lang="zh-CN" altLang="en-US" sz="2000" dirty="0" smtClean="0">
                <a:solidFill>
                  <a:srgbClr val="006AB6"/>
                </a:solidFill>
                <a:latin typeface="Arial" panose="020B0604020202020204" pitchFamily="34" charset="0"/>
                <a:ea typeface="微软雅黑" panose="020B0503020204020204" pitchFamily="34" charset="-122"/>
                <a:sym typeface="Arial" panose="020B0604020202020204" pitchFamily="34" charset="0"/>
              </a:rPr>
              <a:t>条件顺序</a:t>
            </a:r>
            <a:endParaRPr lang="en-US" altLang="zh-CN" sz="2000" dirty="0">
              <a:solidFill>
                <a:srgbClr val="006AB6"/>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Rectangle 1"/>
          <p:cNvSpPr>
            <a:spLocks noChangeArrowheads="1"/>
          </p:cNvSpPr>
          <p:nvPr/>
        </p:nvSpPr>
        <p:spPr bwMode="auto">
          <a:xfrm>
            <a:off x="956767" y="2309148"/>
            <a:ext cx="5328591" cy="646331"/>
          </a:xfrm>
          <a:prstGeom prst="rect">
            <a:avLst/>
          </a:prstGeom>
          <a:solidFill>
            <a:schemeClr val="accent1">
              <a:lumMod val="60000"/>
              <a:lumOff val="40000"/>
            </a:schemeClr>
          </a:solidFill>
          <a:ln>
            <a:noFill/>
          </a:ln>
          <a:effectLst/>
        </p:spPr>
        <p:txBody>
          <a:bodyPr vert="horz" wrap="square" lIns="91440" tIns="45720" rIns="91440" bIns="45720" numCol="1" anchor="ctr" anchorCtr="0" compatLnSpc="1">
            <a:prstTxWarp prst="textNoShape">
              <a:avLst/>
            </a:prstTxWarp>
            <a:spAutoFit/>
          </a:bodyPr>
          <a:lstStyle/>
          <a:p>
            <a:pPr lvl="0" eaLnBrk="0" hangingPunct="0"/>
            <a:r>
              <a:rPr lang="en-US" altLang="zh-CN" dirty="0">
                <a:latin typeface="Arial Unicode MS" panose="020B0604020202020204" pitchFamily="34" charset="-122"/>
              </a:rPr>
              <a:t>SELECT * FROM `</a:t>
            </a:r>
            <a:r>
              <a:rPr lang="en-US" altLang="zh-CN" dirty="0" err="1">
                <a:latin typeface="Arial Unicode MS" panose="020B0604020202020204" pitchFamily="34" charset="-122"/>
              </a:rPr>
              <a:t>fentrustlog</a:t>
            </a:r>
            <a:r>
              <a:rPr lang="en-US" altLang="zh-CN" dirty="0">
                <a:latin typeface="Arial Unicode MS" panose="020B0604020202020204" pitchFamily="34" charset="-122"/>
              </a:rPr>
              <a:t>` e WHERE </a:t>
            </a:r>
            <a:r>
              <a:rPr lang="en-US" altLang="zh-CN" dirty="0" err="1">
                <a:latin typeface="Arial Unicode MS" panose="020B0604020202020204" pitchFamily="34" charset="-122"/>
              </a:rPr>
              <a:t>e.fcount</a:t>
            </a:r>
            <a:r>
              <a:rPr lang="en-US" altLang="zh-CN" dirty="0">
                <a:latin typeface="Arial Unicode MS" panose="020B0604020202020204" pitchFamily="34" charset="-122"/>
              </a:rPr>
              <a:t> &gt; 1000 and </a:t>
            </a:r>
            <a:r>
              <a:rPr lang="en-US" altLang="zh-CN" dirty="0" err="1">
                <a:latin typeface="Arial Unicode MS" panose="020B0604020202020204" pitchFamily="34" charset="-122"/>
              </a:rPr>
              <a:t>e.famount</a:t>
            </a:r>
            <a:r>
              <a:rPr lang="en-US" altLang="zh-CN" dirty="0">
                <a:latin typeface="Arial Unicode MS" panose="020B0604020202020204" pitchFamily="34" charset="-122"/>
              </a:rPr>
              <a:t> &gt; 300000</a:t>
            </a:r>
            <a:endParaRPr kumimoji="0" lang="zh-CN" altLang="zh-CN" b="0" i="0" u="none" strike="noStrike" cap="none" normalizeH="0" baseline="0" dirty="0" smtClean="0">
              <a:ln>
                <a:noFill/>
              </a:ln>
              <a:solidFill>
                <a:schemeClr val="tx1"/>
              </a:solidFill>
              <a:effectLst/>
              <a:latin typeface="Arial" panose="020B0604020202020204" pitchFamily="34" charset="0"/>
            </a:endParaRPr>
          </a:p>
        </p:txBody>
      </p:sp>
      <p:sp>
        <p:nvSpPr>
          <p:cNvPr id="19" name="Rectangle 1"/>
          <p:cNvSpPr>
            <a:spLocks noChangeArrowheads="1"/>
          </p:cNvSpPr>
          <p:nvPr/>
        </p:nvSpPr>
        <p:spPr bwMode="auto">
          <a:xfrm>
            <a:off x="6573391" y="3400301"/>
            <a:ext cx="5328591" cy="2031325"/>
          </a:xfrm>
          <a:prstGeom prst="rect">
            <a:avLst/>
          </a:prstGeom>
          <a:solidFill>
            <a:schemeClr val="accent1">
              <a:lumMod val="60000"/>
              <a:lumOff val="40000"/>
            </a:schemeClr>
          </a:solidFill>
          <a:ln>
            <a:noFill/>
          </a:ln>
          <a:effectLst/>
        </p:spPr>
        <p:txBody>
          <a:bodyPr vert="horz" wrap="square" lIns="91440" tIns="45720" rIns="91440" bIns="45720" numCol="1" anchor="ctr" anchorCtr="0" compatLnSpc="1">
            <a:prstTxWarp prst="textNoShape">
              <a:avLst/>
            </a:prstTxWarp>
            <a:spAutoFit/>
          </a:bodyPr>
          <a:lstStyle/>
          <a:p>
            <a:pPr lvl="0" eaLnBrk="0" hangingPunct="0"/>
            <a:r>
              <a:rPr lang="en-US" altLang="zh-CN" dirty="0" err="1" smtClean="0">
                <a:latin typeface="Arial Unicode MS" panose="020B0604020202020204" pitchFamily="34" charset="-122"/>
              </a:rPr>
              <a:t>e.</a:t>
            </a:r>
            <a:r>
              <a:rPr kumimoji="0" lang="en-US" altLang="zh-CN" b="0" i="0" u="none" strike="noStrike" cap="none" normalizeH="0" baseline="0" dirty="0" err="1" smtClean="0">
                <a:ln>
                  <a:noFill/>
                </a:ln>
                <a:solidFill>
                  <a:schemeClr val="tx1"/>
                </a:solidFill>
                <a:effectLst/>
                <a:latin typeface="Arial Unicode MS" panose="020B0604020202020204" pitchFamily="34" charset="-122"/>
              </a:rPr>
              <a:t>fcount</a:t>
            </a:r>
            <a:r>
              <a:rPr kumimoji="0" lang="en-US" altLang="zh-CN" b="0" i="0" u="none" strike="noStrike" cap="none" normalizeH="0" baseline="0" dirty="0" smtClean="0">
                <a:ln>
                  <a:noFill/>
                </a:ln>
                <a:solidFill>
                  <a:schemeClr val="tx1"/>
                </a:solidFill>
                <a:effectLst/>
                <a:latin typeface="Arial Unicode MS" panose="020B0604020202020204" pitchFamily="34" charset="-122"/>
              </a:rPr>
              <a:t> &gt; 1000</a:t>
            </a:r>
            <a:r>
              <a:rPr lang="zh-CN" altLang="en-US" dirty="0">
                <a:latin typeface="Arial Unicode MS" panose="020B0604020202020204" pitchFamily="34" charset="-122"/>
              </a:rPr>
              <a:t>：</a:t>
            </a:r>
            <a:r>
              <a:rPr kumimoji="0" lang="en-US" altLang="zh-CN" b="0" i="0" u="none" strike="noStrike" cap="none" normalizeH="0" baseline="0" dirty="0" smtClean="0">
                <a:ln>
                  <a:noFill/>
                </a:ln>
                <a:solidFill>
                  <a:schemeClr val="tx1"/>
                </a:solidFill>
                <a:effectLst/>
                <a:latin typeface="Arial Unicode MS" panose="020B0604020202020204" pitchFamily="34" charset="-122"/>
              </a:rPr>
              <a:t>48</a:t>
            </a:r>
            <a:r>
              <a:rPr kumimoji="0" lang="zh-CN" altLang="en-US" b="0" i="0" u="none" strike="noStrike" cap="none" normalizeH="0" baseline="0" dirty="0" smtClean="0">
                <a:ln>
                  <a:noFill/>
                </a:ln>
                <a:solidFill>
                  <a:schemeClr val="tx1"/>
                </a:solidFill>
                <a:effectLst/>
                <a:latin typeface="Arial Unicode MS" panose="020B0604020202020204" pitchFamily="34" charset="-122"/>
              </a:rPr>
              <a:t>万行</a:t>
            </a:r>
            <a:endParaRPr kumimoji="0" lang="en-US" altLang="zh-CN" b="0" i="0" u="none" strike="noStrike" cap="none" normalizeH="0" baseline="0" dirty="0" smtClean="0">
              <a:ln>
                <a:noFill/>
              </a:ln>
              <a:solidFill>
                <a:schemeClr val="tx1"/>
              </a:solidFill>
              <a:effectLst/>
              <a:latin typeface="Arial Unicode MS" panose="020B0604020202020204" pitchFamily="34" charset="-122"/>
            </a:endParaRPr>
          </a:p>
          <a:p>
            <a:pPr lvl="0" eaLnBrk="0" hangingPunct="0"/>
            <a:endParaRPr kumimoji="0" lang="en-US" altLang="zh-CN" b="0" i="0" u="none" strike="noStrike" cap="none" normalizeH="0" baseline="0" dirty="0" smtClean="0">
              <a:ln>
                <a:noFill/>
              </a:ln>
              <a:solidFill>
                <a:schemeClr val="tx1"/>
              </a:solidFill>
              <a:effectLst/>
              <a:latin typeface="Arial Unicode MS" panose="020B0604020202020204" pitchFamily="34" charset="-122"/>
            </a:endParaRPr>
          </a:p>
          <a:p>
            <a:pPr lvl="0" eaLnBrk="0" hangingPunct="0"/>
            <a:r>
              <a:rPr lang="en-US" altLang="zh-CN" dirty="0" err="1">
                <a:latin typeface="Arial" panose="020B0604020202020204" pitchFamily="34" charset="0"/>
              </a:rPr>
              <a:t>e.famount</a:t>
            </a:r>
            <a:r>
              <a:rPr lang="en-US" altLang="zh-CN" dirty="0">
                <a:latin typeface="Arial" panose="020B0604020202020204" pitchFamily="34" charset="0"/>
              </a:rPr>
              <a:t> &gt; </a:t>
            </a:r>
            <a:r>
              <a:rPr lang="en-US" altLang="zh-CN" dirty="0" smtClean="0">
                <a:latin typeface="Arial" panose="020B0604020202020204" pitchFamily="34" charset="0"/>
              </a:rPr>
              <a:t>300000</a:t>
            </a:r>
            <a:r>
              <a:rPr lang="zh-CN" altLang="en-US" dirty="0" smtClean="0">
                <a:latin typeface="Arial" panose="020B0604020202020204" pitchFamily="34" charset="0"/>
              </a:rPr>
              <a:t>： </a:t>
            </a:r>
            <a:r>
              <a:rPr lang="en-US" altLang="zh-CN" dirty="0" smtClean="0">
                <a:latin typeface="Arial" panose="020B0604020202020204" pitchFamily="34" charset="0"/>
              </a:rPr>
              <a:t>24</a:t>
            </a:r>
            <a:r>
              <a:rPr lang="zh-CN" altLang="en-US" dirty="0" smtClean="0">
                <a:latin typeface="Arial" panose="020B0604020202020204" pitchFamily="34" charset="0"/>
              </a:rPr>
              <a:t>行</a:t>
            </a:r>
            <a:endParaRPr lang="en-US" altLang="zh-CN" dirty="0" smtClean="0">
              <a:latin typeface="Arial" panose="020B0604020202020204" pitchFamily="34" charset="0"/>
            </a:endParaRPr>
          </a:p>
          <a:p>
            <a:pPr lvl="0" eaLnBrk="0" hangingPunct="0"/>
            <a:endParaRPr kumimoji="0" lang="en-US" altLang="zh-CN" b="0" i="0" u="none" strike="noStrike" cap="none" normalizeH="0" baseline="0" dirty="0">
              <a:ln>
                <a:noFill/>
              </a:ln>
              <a:solidFill>
                <a:schemeClr val="tx1"/>
              </a:solidFill>
              <a:effectLst/>
              <a:latin typeface="Arial" panose="020B0604020202020204" pitchFamily="34" charset="0"/>
            </a:endParaRPr>
          </a:p>
          <a:p>
            <a:pPr lvl="0" eaLnBrk="0" hangingPunct="0"/>
            <a:r>
              <a:rPr lang="zh-CN" altLang="en-US" dirty="0" smtClean="0">
                <a:latin typeface="Arial" panose="020B0604020202020204" pitchFamily="34" charset="0"/>
              </a:rPr>
              <a:t>谁先谁后？</a:t>
            </a:r>
            <a:endParaRPr lang="en-US" altLang="zh-CN" dirty="0" smtClean="0">
              <a:latin typeface="Arial" panose="020B0604020202020204" pitchFamily="34" charset="0"/>
            </a:endParaRPr>
          </a:p>
          <a:p>
            <a:pPr lvl="0" eaLnBrk="0" hangingPunct="0"/>
            <a:endParaRPr kumimoji="0" lang="en-US" altLang="zh-CN" b="0" i="0" u="none" strike="noStrike" cap="none" normalizeH="0" baseline="0" dirty="0">
              <a:ln>
                <a:noFill/>
              </a:ln>
              <a:solidFill>
                <a:schemeClr val="tx1"/>
              </a:solidFill>
              <a:effectLst/>
              <a:latin typeface="Arial" panose="020B0604020202020204" pitchFamily="34" charset="0"/>
            </a:endParaRPr>
          </a:p>
          <a:p>
            <a:pPr lvl="0" eaLnBrk="0" hangingPunct="0"/>
            <a:r>
              <a:rPr lang="zh-CN" altLang="en-US" dirty="0" smtClean="0">
                <a:latin typeface="Arial" panose="020B0604020202020204" pitchFamily="34" charset="0"/>
              </a:rPr>
              <a:t>结果是不太有效</a:t>
            </a:r>
            <a:endParaRPr kumimoji="0" lang="zh-CN" altLang="zh-CN"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27381452"/>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nvSpPr>
        <p:spPr>
          <a:xfrm rot="16200000">
            <a:off x="1592646" y="-1093803"/>
            <a:ext cx="479931" cy="2926080"/>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 name="connsiteX0" fmla="*/ 21025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21025 w 3252551"/>
              <a:gd name="connsiteY10" fmla="*/ 0 h 6202391"/>
              <a:gd name="connsiteX0" fmla="*/ 0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0 h 6202391"/>
              <a:gd name="connsiteX1" fmla="*/ 3231524 w 3252551"/>
              <a:gd name="connsiteY1" fmla="*/ 22548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15040398 h 21242789"/>
              <a:gd name="connsiteX1" fmla="*/ 3231518 w 3252551"/>
              <a:gd name="connsiteY1" fmla="*/ 3 h 21242789"/>
              <a:gd name="connsiteX2" fmla="*/ 3252551 w 3252551"/>
              <a:gd name="connsiteY2" fmla="*/ 19708249 h 21242789"/>
              <a:gd name="connsiteX3" fmla="*/ 3244497 w 3252551"/>
              <a:gd name="connsiteY3" fmla="*/ 19708249 h 21242789"/>
              <a:gd name="connsiteX4" fmla="*/ 3240653 w 3252551"/>
              <a:gd name="connsiteY4" fmla="*/ 19784367 h 21242789"/>
              <a:gd name="connsiteX5" fmla="*/ 1624520 w 3252551"/>
              <a:gd name="connsiteY5" fmla="*/ 21242789 h 21242789"/>
              <a:gd name="connsiteX6" fmla="*/ 8387 w 3252551"/>
              <a:gd name="connsiteY6" fmla="*/ 19784367 h 21242789"/>
              <a:gd name="connsiteX7" fmla="*/ 4544 w 3252551"/>
              <a:gd name="connsiteY7" fmla="*/ 19708249 h 21242789"/>
              <a:gd name="connsiteX8" fmla="*/ 0 w 3252551"/>
              <a:gd name="connsiteY8" fmla="*/ 19708249 h 21242789"/>
              <a:gd name="connsiteX9" fmla="*/ 0 w 3252551"/>
              <a:gd name="connsiteY9" fmla="*/ 19618269 h 21242789"/>
              <a:gd name="connsiteX10" fmla="*/ 0 w 3252551"/>
              <a:gd name="connsiteY10" fmla="*/ 15040398 h 21242789"/>
              <a:gd name="connsiteX0" fmla="*/ 0 w 3252551"/>
              <a:gd name="connsiteY0" fmla="*/ 0 h 21265340"/>
              <a:gd name="connsiteX1" fmla="*/ 3231518 w 3252551"/>
              <a:gd name="connsiteY1" fmla="*/ 22554 h 21265340"/>
              <a:gd name="connsiteX2" fmla="*/ 3252551 w 3252551"/>
              <a:gd name="connsiteY2" fmla="*/ 19730800 h 21265340"/>
              <a:gd name="connsiteX3" fmla="*/ 3244497 w 3252551"/>
              <a:gd name="connsiteY3" fmla="*/ 19730800 h 21265340"/>
              <a:gd name="connsiteX4" fmla="*/ 3240653 w 3252551"/>
              <a:gd name="connsiteY4" fmla="*/ 19806918 h 21265340"/>
              <a:gd name="connsiteX5" fmla="*/ 1624520 w 3252551"/>
              <a:gd name="connsiteY5" fmla="*/ 21265340 h 21265340"/>
              <a:gd name="connsiteX6" fmla="*/ 8387 w 3252551"/>
              <a:gd name="connsiteY6" fmla="*/ 19806918 h 21265340"/>
              <a:gd name="connsiteX7" fmla="*/ 4544 w 3252551"/>
              <a:gd name="connsiteY7" fmla="*/ 19730800 h 21265340"/>
              <a:gd name="connsiteX8" fmla="*/ 0 w 3252551"/>
              <a:gd name="connsiteY8" fmla="*/ 19730800 h 21265340"/>
              <a:gd name="connsiteX9" fmla="*/ 0 w 3252551"/>
              <a:gd name="connsiteY9" fmla="*/ 19640820 h 21265340"/>
              <a:gd name="connsiteX10" fmla="*/ 0 w 3252551"/>
              <a:gd name="connsiteY10" fmla="*/ 0 h 2126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1" name="矩形 40"/>
          <p:cNvSpPr/>
          <p:nvPr/>
        </p:nvSpPr>
        <p:spPr bwMode="auto">
          <a:xfrm>
            <a:off x="189992" y="129272"/>
            <a:ext cx="143256" cy="479932"/>
          </a:xfrm>
          <a:prstGeom prst="rect">
            <a:avLst/>
          </a:prstGeom>
          <a:solidFill>
            <a:schemeClr val="bg1">
              <a:lumMod val="75000"/>
              <a:alpha val="8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54" name="文本框 28"/>
          <p:cNvSpPr>
            <a:spLocks noChangeArrowheads="1"/>
          </p:cNvSpPr>
          <p:nvPr/>
        </p:nvSpPr>
        <p:spPr bwMode="auto">
          <a:xfrm>
            <a:off x="497968" y="165848"/>
            <a:ext cx="2847975" cy="406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20000"/>
              </a:lnSpc>
            </a:pPr>
            <a:r>
              <a:rPr lang="zh-CN" altLang="en-US" sz="2000" dirty="0" smtClean="0">
                <a:solidFill>
                  <a:srgbClr val="006AB6"/>
                </a:solidFill>
                <a:latin typeface="Arial" panose="020B0604020202020204" pitchFamily="34" charset="0"/>
                <a:ea typeface="微软雅黑" panose="020B0503020204020204" pitchFamily="34" charset="-122"/>
                <a:sym typeface="Arial" panose="020B0604020202020204" pitchFamily="34" charset="0"/>
              </a:rPr>
              <a:t>大事务问题</a:t>
            </a:r>
            <a:endParaRPr lang="en-US" altLang="zh-CN" sz="2000" dirty="0">
              <a:solidFill>
                <a:srgbClr val="006AB6"/>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nvSpPr>
        <p:spPr>
          <a:xfrm>
            <a:off x="4125119" y="3256285"/>
            <a:ext cx="4570482" cy="923330"/>
          </a:xfrm>
          <a:prstGeom prst="rect">
            <a:avLst/>
          </a:prstGeom>
        </p:spPr>
        <p:txBody>
          <a:bodyPr wrap="none">
            <a:spAutoFit/>
          </a:bodyPr>
          <a:lstStyle/>
          <a:p>
            <a:r>
              <a:rPr lang="zh-CN" altLang="en-US" dirty="0">
                <a:solidFill>
                  <a:srgbClr val="FF0000"/>
                </a:solidFill>
              </a:rPr>
              <a:t>尽量避免大事务操作，提高系统并发能力</a:t>
            </a:r>
            <a:r>
              <a:rPr lang="zh-CN" altLang="en-US" dirty="0" smtClean="0">
                <a:solidFill>
                  <a:srgbClr val="FF0000"/>
                </a:solidFill>
              </a:rPr>
              <a:t>。</a:t>
            </a:r>
            <a:endParaRPr lang="en-US" altLang="zh-CN" dirty="0" smtClean="0">
              <a:solidFill>
                <a:srgbClr val="FF0000"/>
              </a:solidFill>
            </a:endParaRPr>
          </a:p>
          <a:p>
            <a:endParaRPr lang="en-US" altLang="zh-CN" dirty="0">
              <a:solidFill>
                <a:srgbClr val="FF0000"/>
              </a:solidFill>
            </a:endParaRPr>
          </a:p>
          <a:p>
            <a:r>
              <a:rPr lang="zh-CN" altLang="en-US" dirty="0" smtClean="0"/>
              <a:t>有时无法避免，改用定时器延迟处理</a:t>
            </a:r>
            <a:endParaRPr lang="zh-CN" altLang="en-US" dirty="0"/>
          </a:p>
        </p:txBody>
      </p:sp>
    </p:spTree>
    <p:extLst>
      <p:ext uri="{BB962C8B-B14F-4D97-AF65-F5344CB8AC3E}">
        <p14:creationId xmlns:p14="http://schemas.microsoft.com/office/powerpoint/2010/main" val="1403306090"/>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任意多边形 27"/>
          <p:cNvSpPr/>
          <p:nvPr/>
        </p:nvSpPr>
        <p:spPr>
          <a:xfrm rot="16200000">
            <a:off x="1592646" y="-1093803"/>
            <a:ext cx="479931" cy="2926080"/>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 name="connsiteX0" fmla="*/ 21025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21025 w 3252551"/>
              <a:gd name="connsiteY10" fmla="*/ 0 h 6202391"/>
              <a:gd name="connsiteX0" fmla="*/ 0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0 h 6202391"/>
              <a:gd name="connsiteX1" fmla="*/ 3231524 w 3252551"/>
              <a:gd name="connsiteY1" fmla="*/ 22548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15040398 h 21242789"/>
              <a:gd name="connsiteX1" fmla="*/ 3231518 w 3252551"/>
              <a:gd name="connsiteY1" fmla="*/ 3 h 21242789"/>
              <a:gd name="connsiteX2" fmla="*/ 3252551 w 3252551"/>
              <a:gd name="connsiteY2" fmla="*/ 19708249 h 21242789"/>
              <a:gd name="connsiteX3" fmla="*/ 3244497 w 3252551"/>
              <a:gd name="connsiteY3" fmla="*/ 19708249 h 21242789"/>
              <a:gd name="connsiteX4" fmla="*/ 3240653 w 3252551"/>
              <a:gd name="connsiteY4" fmla="*/ 19784367 h 21242789"/>
              <a:gd name="connsiteX5" fmla="*/ 1624520 w 3252551"/>
              <a:gd name="connsiteY5" fmla="*/ 21242789 h 21242789"/>
              <a:gd name="connsiteX6" fmla="*/ 8387 w 3252551"/>
              <a:gd name="connsiteY6" fmla="*/ 19784367 h 21242789"/>
              <a:gd name="connsiteX7" fmla="*/ 4544 w 3252551"/>
              <a:gd name="connsiteY7" fmla="*/ 19708249 h 21242789"/>
              <a:gd name="connsiteX8" fmla="*/ 0 w 3252551"/>
              <a:gd name="connsiteY8" fmla="*/ 19708249 h 21242789"/>
              <a:gd name="connsiteX9" fmla="*/ 0 w 3252551"/>
              <a:gd name="connsiteY9" fmla="*/ 19618269 h 21242789"/>
              <a:gd name="connsiteX10" fmla="*/ 0 w 3252551"/>
              <a:gd name="connsiteY10" fmla="*/ 15040398 h 21242789"/>
              <a:gd name="connsiteX0" fmla="*/ 0 w 3252551"/>
              <a:gd name="connsiteY0" fmla="*/ 0 h 21265340"/>
              <a:gd name="connsiteX1" fmla="*/ 3231518 w 3252551"/>
              <a:gd name="connsiteY1" fmla="*/ 22554 h 21265340"/>
              <a:gd name="connsiteX2" fmla="*/ 3252551 w 3252551"/>
              <a:gd name="connsiteY2" fmla="*/ 19730800 h 21265340"/>
              <a:gd name="connsiteX3" fmla="*/ 3244497 w 3252551"/>
              <a:gd name="connsiteY3" fmla="*/ 19730800 h 21265340"/>
              <a:gd name="connsiteX4" fmla="*/ 3240653 w 3252551"/>
              <a:gd name="connsiteY4" fmla="*/ 19806918 h 21265340"/>
              <a:gd name="connsiteX5" fmla="*/ 1624520 w 3252551"/>
              <a:gd name="connsiteY5" fmla="*/ 21265340 h 21265340"/>
              <a:gd name="connsiteX6" fmla="*/ 8387 w 3252551"/>
              <a:gd name="connsiteY6" fmla="*/ 19806918 h 21265340"/>
              <a:gd name="connsiteX7" fmla="*/ 4544 w 3252551"/>
              <a:gd name="connsiteY7" fmla="*/ 19730800 h 21265340"/>
              <a:gd name="connsiteX8" fmla="*/ 0 w 3252551"/>
              <a:gd name="connsiteY8" fmla="*/ 19730800 h 21265340"/>
              <a:gd name="connsiteX9" fmla="*/ 0 w 3252551"/>
              <a:gd name="connsiteY9" fmla="*/ 19640820 h 21265340"/>
              <a:gd name="connsiteX10" fmla="*/ 0 w 3252551"/>
              <a:gd name="connsiteY10" fmla="*/ 0 h 2126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9" name="矩形 28"/>
          <p:cNvSpPr/>
          <p:nvPr/>
        </p:nvSpPr>
        <p:spPr bwMode="auto">
          <a:xfrm>
            <a:off x="189992" y="129272"/>
            <a:ext cx="143256" cy="479932"/>
          </a:xfrm>
          <a:prstGeom prst="rect">
            <a:avLst/>
          </a:prstGeom>
          <a:solidFill>
            <a:schemeClr val="bg1">
              <a:lumMod val="75000"/>
              <a:alpha val="8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0" name="文本框 28"/>
          <p:cNvSpPr>
            <a:spLocks noChangeArrowheads="1"/>
          </p:cNvSpPr>
          <p:nvPr/>
        </p:nvSpPr>
        <p:spPr bwMode="auto">
          <a:xfrm>
            <a:off x="497968" y="165848"/>
            <a:ext cx="2847975" cy="406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20000"/>
              </a:lnSpc>
            </a:pPr>
            <a:r>
              <a:rPr lang="zh-CN" altLang="en-US" sz="2000" dirty="0" smtClean="0">
                <a:solidFill>
                  <a:srgbClr val="006AB6"/>
                </a:solidFill>
                <a:latin typeface="Arial" panose="020B0604020202020204" pitchFamily="34" charset="0"/>
                <a:ea typeface="微软雅黑" panose="020B0503020204020204" pitchFamily="34" charset="-122"/>
                <a:sym typeface="Arial" panose="020B0604020202020204" pitchFamily="34" charset="0"/>
              </a:rPr>
              <a:t>不走索引的情况</a:t>
            </a:r>
            <a:endParaRPr lang="en-US" altLang="zh-CN" sz="2000" dirty="0">
              <a:solidFill>
                <a:srgbClr val="006AB6"/>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Rectangle 1"/>
          <p:cNvSpPr>
            <a:spLocks noChangeArrowheads="1"/>
          </p:cNvSpPr>
          <p:nvPr/>
        </p:nvSpPr>
        <p:spPr bwMode="auto">
          <a:xfrm>
            <a:off x="1935393" y="1096045"/>
            <a:ext cx="9577064" cy="5355312"/>
          </a:xfrm>
          <a:prstGeom prst="rect">
            <a:avLst/>
          </a:prstGeom>
          <a:solidFill>
            <a:schemeClr val="accent1">
              <a:lumMod val="60000"/>
              <a:lumOff val="40000"/>
            </a:schemeClr>
          </a:solidFill>
          <a:ln>
            <a:noFill/>
          </a:ln>
          <a:effectLst/>
        </p:spPr>
        <p:txBody>
          <a:bodyPr vert="horz" wrap="square" lIns="91440" tIns="45720" rIns="91440" bIns="45720" numCol="1" anchor="ctr" anchorCtr="0" compatLnSpc="1">
            <a:prstTxWarp prst="textNoShape">
              <a:avLst/>
            </a:prstTxWarp>
            <a:spAutoFit/>
          </a:bodyPr>
          <a:lstStyle/>
          <a:p>
            <a:pPr lvl="0" eaLnBrk="0" hangingPunct="0"/>
            <a:r>
              <a:rPr kumimoji="0" lang="zh-CN" altLang="zh-CN" b="0" i="0" u="none" strike="noStrike" cap="none" normalizeH="0" baseline="0" dirty="0" smtClean="0">
                <a:ln>
                  <a:noFill/>
                </a:ln>
                <a:solidFill>
                  <a:schemeClr val="tx1"/>
                </a:solidFill>
                <a:effectLst/>
                <a:latin typeface="Arial Unicode MS" panose="020B0604020202020204" pitchFamily="34" charset="-122"/>
              </a:rPr>
              <a:t>SELECT `</a:t>
            </a:r>
            <a:r>
              <a:rPr lang="en-US" altLang="zh-CN" dirty="0">
                <a:latin typeface="Arial Unicode MS" panose="020B0604020202020204" pitchFamily="34" charset="-122"/>
              </a:rPr>
              <a:t> </a:t>
            </a:r>
            <a:r>
              <a:rPr lang="en-US" altLang="zh-CN" dirty="0" err="1">
                <a:latin typeface="Arial Unicode MS" panose="020B0604020202020204" pitchFamily="34" charset="-122"/>
              </a:rPr>
              <a:t>famount</a:t>
            </a:r>
            <a:r>
              <a:rPr lang="en-US" altLang="zh-CN" dirty="0">
                <a:latin typeface="Arial Unicode MS" panose="020B0604020202020204" pitchFamily="34" charset="-122"/>
              </a:rPr>
              <a:t> </a:t>
            </a:r>
            <a:r>
              <a:rPr kumimoji="0" lang="zh-CN" altLang="zh-CN" b="0" i="0" u="none" strike="noStrike" cap="none" normalizeH="0" baseline="0" dirty="0" smtClean="0">
                <a:ln>
                  <a:noFill/>
                </a:ln>
                <a:solidFill>
                  <a:schemeClr val="tx1"/>
                </a:solidFill>
                <a:effectLst/>
                <a:latin typeface="Arial Unicode MS" panose="020B0604020202020204" pitchFamily="34" charset="-122"/>
              </a:rPr>
              <a:t>` FROM `</a:t>
            </a:r>
            <a:r>
              <a:rPr lang="en-US" altLang="zh-CN" dirty="0">
                <a:latin typeface="Arial Unicode MS" panose="020B0604020202020204" pitchFamily="34" charset="-122"/>
              </a:rPr>
              <a:t> </a:t>
            </a:r>
            <a:r>
              <a:rPr lang="en-US" altLang="zh-CN" dirty="0" err="1">
                <a:latin typeface="Arial Unicode MS" panose="020B0604020202020204" pitchFamily="34" charset="-122"/>
              </a:rPr>
              <a:t>fentrust</a:t>
            </a:r>
            <a:r>
              <a:rPr lang="en-US" altLang="zh-CN" dirty="0">
                <a:latin typeface="Arial Unicode MS" panose="020B0604020202020204" pitchFamily="34" charset="-122"/>
              </a:rPr>
              <a:t> </a:t>
            </a:r>
            <a:r>
              <a:rPr kumimoji="0" lang="zh-CN" altLang="zh-CN" b="0" i="0" u="none" strike="noStrike" cap="none" normalizeH="0" baseline="0" dirty="0" smtClean="0">
                <a:ln>
                  <a:noFill/>
                </a:ln>
                <a:solidFill>
                  <a:schemeClr val="tx1"/>
                </a:solidFill>
                <a:effectLst/>
                <a:latin typeface="Arial Unicode MS" panose="020B0604020202020204" pitchFamily="34" charset="-122"/>
              </a:rPr>
              <a:t>` WHERE `</a:t>
            </a:r>
            <a:r>
              <a:rPr lang="en-US" altLang="zh-CN" dirty="0">
                <a:latin typeface="Arial Unicode MS" panose="020B0604020202020204" pitchFamily="34" charset="-122"/>
              </a:rPr>
              <a:t> </a:t>
            </a:r>
            <a:r>
              <a:rPr lang="en-US" altLang="zh-CN" dirty="0" err="1">
                <a:latin typeface="Arial Unicode MS" panose="020B0604020202020204" pitchFamily="34" charset="-122"/>
              </a:rPr>
              <a:t>famount</a:t>
            </a:r>
            <a:r>
              <a:rPr lang="en-US" altLang="zh-CN" dirty="0">
                <a:latin typeface="Arial Unicode MS" panose="020B0604020202020204" pitchFamily="34" charset="-122"/>
              </a:rPr>
              <a:t> </a:t>
            </a:r>
            <a:r>
              <a:rPr kumimoji="0" lang="zh-CN" altLang="zh-CN" b="0" i="0" u="none" strike="noStrike" cap="none" normalizeH="0" baseline="0" dirty="0" smtClean="0">
                <a:ln>
                  <a:noFill/>
                </a:ln>
                <a:solidFill>
                  <a:schemeClr val="tx1"/>
                </a:solidFill>
                <a:effectLst/>
                <a:latin typeface="Arial Unicode MS" panose="020B0604020202020204" pitchFamily="34" charset="-122"/>
              </a:rPr>
              <a:t>`+10=30;-- 不会使用索引,因为所有索引列参与了计算 </a:t>
            </a:r>
            <a:endParaRPr kumimoji="0" lang="en-US" altLang="zh-CN" b="0" i="0" u="none" strike="noStrike" cap="none" normalizeH="0" baseline="0" dirty="0" smtClean="0">
              <a:ln>
                <a:noFill/>
              </a:ln>
              <a:solidFill>
                <a:schemeClr val="tx1"/>
              </a:solidFill>
              <a:effectLst/>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chemeClr val="tx1"/>
                </a:solidFill>
                <a:effectLst/>
                <a:latin typeface="Arial Unicode MS" panose="020B0604020202020204" pitchFamily="34" charset="-122"/>
              </a:rPr>
              <a:t>SELECT `</a:t>
            </a:r>
            <a:r>
              <a:rPr kumimoji="0" lang="en-US" altLang="zh-CN" b="0" i="0" u="none" strike="noStrike" cap="none" normalizeH="0" baseline="0" dirty="0" err="1" smtClean="0">
                <a:ln>
                  <a:noFill/>
                </a:ln>
                <a:solidFill>
                  <a:schemeClr val="tx1"/>
                </a:solidFill>
                <a:effectLst/>
                <a:latin typeface="Arial Unicode MS" panose="020B0604020202020204" pitchFamily="34" charset="-122"/>
              </a:rPr>
              <a:t>famount</a:t>
            </a:r>
            <a:r>
              <a:rPr kumimoji="0" lang="zh-CN" altLang="zh-CN" b="0" i="0" u="none" strike="noStrike" cap="none" normalizeH="0" baseline="0" dirty="0" smtClean="0">
                <a:ln>
                  <a:noFill/>
                </a:ln>
                <a:solidFill>
                  <a:schemeClr val="tx1"/>
                </a:solidFill>
                <a:effectLst/>
                <a:latin typeface="Arial Unicode MS" panose="020B0604020202020204" pitchFamily="34" charset="-122"/>
              </a:rPr>
              <a:t>` FROM `</a:t>
            </a:r>
            <a:r>
              <a:rPr kumimoji="0" lang="en-US" altLang="zh-CN" b="0" i="0" u="none" strike="noStrike" cap="none" normalizeH="0" baseline="0" dirty="0" err="1" smtClean="0">
                <a:ln>
                  <a:noFill/>
                </a:ln>
                <a:solidFill>
                  <a:schemeClr val="tx1"/>
                </a:solidFill>
                <a:effectLst/>
                <a:latin typeface="Arial Unicode MS" panose="020B0604020202020204" pitchFamily="34" charset="-122"/>
              </a:rPr>
              <a:t>fentrust</a:t>
            </a:r>
            <a:r>
              <a:rPr kumimoji="0" lang="zh-CN" altLang="zh-CN" b="0" i="0" u="none" strike="noStrike" cap="none" normalizeH="0" baseline="0" dirty="0" smtClean="0">
                <a:ln>
                  <a:noFill/>
                </a:ln>
                <a:solidFill>
                  <a:schemeClr val="tx1"/>
                </a:solidFill>
                <a:effectLst/>
                <a:latin typeface="Arial Unicode MS" panose="020B0604020202020204" pitchFamily="34" charset="-122"/>
              </a:rPr>
              <a:t>` WHERE LEFT(`</a:t>
            </a:r>
            <a:r>
              <a:rPr kumimoji="0" lang="en-US" altLang="zh-CN" b="0" i="0" u="none" strike="noStrike" cap="none" normalizeH="0" baseline="0" dirty="0" err="1" smtClean="0">
                <a:ln>
                  <a:noFill/>
                </a:ln>
                <a:solidFill>
                  <a:schemeClr val="tx1"/>
                </a:solidFill>
                <a:effectLst/>
                <a:latin typeface="Arial Unicode MS" panose="020B0604020202020204" pitchFamily="34" charset="-122"/>
              </a:rPr>
              <a:t>fcreateTime</a:t>
            </a:r>
            <a:r>
              <a:rPr kumimoji="0" lang="zh-CN" altLang="zh-CN" b="0" i="0" u="none" strike="noStrike" cap="none" normalizeH="0" baseline="0" dirty="0" smtClean="0">
                <a:ln>
                  <a:noFill/>
                </a:ln>
                <a:solidFill>
                  <a:schemeClr val="tx1"/>
                </a:solidFill>
                <a:effectLst/>
                <a:latin typeface="Arial Unicode MS" panose="020B0604020202020204" pitchFamily="34" charset="-122"/>
              </a:rPr>
              <a:t>`,4) &lt;1990; -- 不会使用索引,因为使用了函数运算,原理与上面相同 </a:t>
            </a:r>
            <a:endParaRPr kumimoji="0" lang="en-US" altLang="zh-CN" b="0" i="0" u="none" strike="noStrike" cap="none" normalizeH="0" baseline="0" dirty="0" smtClean="0">
              <a:ln>
                <a:noFill/>
              </a:ln>
              <a:solidFill>
                <a:schemeClr val="tx1"/>
              </a:solidFill>
              <a:effectLst/>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latin typeface="Arial Unicode MS" panose="020B0604020202020204" pitchFamily="34" charset="-122"/>
            </a:endParaRPr>
          </a:p>
          <a:p>
            <a:pPr lvl="0" eaLnBrk="0" hangingPunct="0"/>
            <a:r>
              <a:rPr kumimoji="0" lang="zh-CN" altLang="zh-CN" b="0" i="0" u="none" strike="noStrike" cap="none" normalizeH="0" baseline="0" dirty="0" smtClean="0">
                <a:ln>
                  <a:noFill/>
                </a:ln>
                <a:solidFill>
                  <a:schemeClr val="tx1"/>
                </a:solidFill>
                <a:effectLst/>
                <a:latin typeface="Arial Unicode MS" panose="020B0604020202020204" pitchFamily="34" charset="-122"/>
              </a:rPr>
              <a:t>SELECT * FROM `</a:t>
            </a:r>
            <a:r>
              <a:rPr lang="en-US" altLang="zh-CN" dirty="0">
                <a:latin typeface="Arial Unicode MS" panose="020B0604020202020204" pitchFamily="34" charset="-122"/>
              </a:rPr>
              <a:t> </a:t>
            </a:r>
            <a:r>
              <a:rPr lang="en-US" altLang="zh-CN" dirty="0" smtClean="0">
                <a:latin typeface="Arial Unicode MS" panose="020B0604020202020204" pitchFamily="34" charset="-122"/>
              </a:rPr>
              <a:t>fuser</a:t>
            </a:r>
            <a:r>
              <a:rPr kumimoji="0" lang="zh-CN" altLang="zh-CN" b="0" i="0" u="none" strike="noStrike" cap="none" normalizeH="0" baseline="0" dirty="0" smtClean="0">
                <a:ln>
                  <a:noFill/>
                </a:ln>
                <a:solidFill>
                  <a:schemeClr val="tx1"/>
                </a:solidFill>
                <a:effectLst/>
                <a:latin typeface="Arial Unicode MS" panose="020B0604020202020204" pitchFamily="34" charset="-122"/>
              </a:rPr>
              <a:t>` WHERE `</a:t>
            </a:r>
            <a:r>
              <a:rPr kumimoji="0" lang="en-US" altLang="zh-CN" b="0" i="0" u="none" strike="noStrike" cap="none" normalizeH="0" baseline="0" dirty="0" err="1" smtClean="0">
                <a:ln>
                  <a:noFill/>
                </a:ln>
                <a:solidFill>
                  <a:schemeClr val="tx1"/>
                </a:solidFill>
                <a:effectLst/>
                <a:latin typeface="Arial Unicode MS" panose="020B0604020202020204" pitchFamily="34" charset="-122"/>
              </a:rPr>
              <a:t>floginname</a:t>
            </a:r>
            <a:r>
              <a:rPr kumimoji="0" lang="zh-CN" altLang="zh-CN" b="0" i="0" u="none" strike="noStrike" cap="none" normalizeH="0" baseline="0" dirty="0" smtClean="0">
                <a:ln>
                  <a:noFill/>
                </a:ln>
                <a:solidFill>
                  <a:schemeClr val="tx1"/>
                </a:solidFill>
                <a:effectLst/>
                <a:latin typeface="Arial Unicode MS" panose="020B0604020202020204" pitchFamily="34" charset="-122"/>
              </a:rPr>
              <a:t>` LIKE‘</a:t>
            </a:r>
            <a:r>
              <a:rPr kumimoji="0" lang="en-US" altLang="zh-CN" b="0" i="0" u="none" strike="noStrike" cap="none" normalizeH="0" baseline="0" dirty="0" smtClean="0">
                <a:ln>
                  <a:noFill/>
                </a:ln>
                <a:solidFill>
                  <a:schemeClr val="tx1"/>
                </a:solidFill>
                <a:effectLst/>
                <a:latin typeface="Arial Unicode MS" panose="020B0604020202020204" pitchFamily="34" charset="-122"/>
              </a:rPr>
              <a:t>138</a:t>
            </a:r>
            <a:r>
              <a:rPr kumimoji="0" lang="zh-CN" altLang="zh-CN" b="0" i="0" u="none" strike="noStrike" cap="none" normalizeH="0" baseline="0" dirty="0" smtClean="0">
                <a:ln>
                  <a:noFill/>
                </a:ln>
                <a:solidFill>
                  <a:schemeClr val="tx1"/>
                </a:solidFill>
                <a:effectLst/>
                <a:latin typeface="Arial Unicode MS" panose="020B0604020202020204" pitchFamily="34" charset="-122"/>
              </a:rPr>
              <a:t>%' -- 走索引 </a:t>
            </a:r>
            <a:endParaRPr kumimoji="0" lang="en-US" altLang="zh-CN" b="0" i="0" u="none" strike="noStrike" cap="none" normalizeH="0" baseline="0" dirty="0" smtClean="0">
              <a:ln>
                <a:noFill/>
              </a:ln>
              <a:solidFill>
                <a:schemeClr val="tx1"/>
              </a:solidFill>
              <a:effectLst/>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latin typeface="Arial Unicode MS" panose="020B0604020202020204" pitchFamily="34" charset="-122"/>
            </a:endParaRPr>
          </a:p>
          <a:p>
            <a:pPr lvl="0" eaLnBrk="0" hangingPunct="0"/>
            <a:r>
              <a:rPr kumimoji="0" lang="zh-CN" altLang="zh-CN" b="0" i="0" u="none" strike="noStrike" cap="none" normalizeH="0" baseline="0" dirty="0" smtClean="0">
                <a:ln>
                  <a:noFill/>
                </a:ln>
                <a:solidFill>
                  <a:schemeClr val="tx1"/>
                </a:solidFill>
                <a:effectLst/>
                <a:latin typeface="Arial Unicode MS" panose="020B0604020202020204" pitchFamily="34" charset="-122"/>
              </a:rPr>
              <a:t>SELECT * FROM `</a:t>
            </a:r>
            <a:r>
              <a:rPr lang="en-US" altLang="zh-CN" dirty="0">
                <a:latin typeface="Arial Unicode MS" panose="020B0604020202020204" pitchFamily="34" charset="-122"/>
              </a:rPr>
              <a:t> fuser </a:t>
            </a:r>
            <a:r>
              <a:rPr kumimoji="0" lang="zh-CN" altLang="zh-CN" b="0" i="0" u="none" strike="noStrike" cap="none" normalizeH="0" baseline="0" dirty="0" smtClean="0">
                <a:ln>
                  <a:noFill/>
                </a:ln>
                <a:solidFill>
                  <a:schemeClr val="tx1"/>
                </a:solidFill>
                <a:effectLst/>
                <a:latin typeface="Arial Unicode MS" panose="020B0604020202020204" pitchFamily="34" charset="-122"/>
              </a:rPr>
              <a:t>` WHERE `</a:t>
            </a:r>
            <a:r>
              <a:rPr lang="en-US" altLang="zh-CN" dirty="0">
                <a:latin typeface="Arial Unicode MS" panose="020B0604020202020204" pitchFamily="34" charset="-122"/>
              </a:rPr>
              <a:t> </a:t>
            </a:r>
            <a:r>
              <a:rPr lang="en-US" altLang="zh-CN" dirty="0" err="1">
                <a:latin typeface="Arial Unicode MS" panose="020B0604020202020204" pitchFamily="34" charset="-122"/>
              </a:rPr>
              <a:t>floginname</a:t>
            </a:r>
            <a:r>
              <a:rPr lang="en-US" altLang="zh-CN" dirty="0">
                <a:latin typeface="Arial Unicode MS" panose="020B0604020202020204" pitchFamily="34" charset="-122"/>
              </a:rPr>
              <a:t> </a:t>
            </a:r>
            <a:r>
              <a:rPr kumimoji="0" lang="zh-CN" altLang="zh-CN" b="0" i="0" u="none" strike="noStrike" cap="none" normalizeH="0" baseline="0" dirty="0" smtClean="0">
                <a:ln>
                  <a:noFill/>
                </a:ln>
                <a:solidFill>
                  <a:schemeClr val="tx1"/>
                </a:solidFill>
                <a:effectLst/>
                <a:latin typeface="Arial Unicode MS" panose="020B0604020202020204" pitchFamily="34" charset="-122"/>
              </a:rPr>
              <a:t>` LIKE "%</a:t>
            </a:r>
            <a:r>
              <a:rPr kumimoji="0" lang="en-US" altLang="zh-CN" b="0" i="0" u="none" strike="noStrike" cap="none" normalizeH="0" baseline="0" dirty="0" smtClean="0">
                <a:ln>
                  <a:noFill/>
                </a:ln>
                <a:solidFill>
                  <a:schemeClr val="tx1"/>
                </a:solidFill>
                <a:effectLst/>
                <a:latin typeface="Arial Unicode MS" panose="020B0604020202020204" pitchFamily="34" charset="-122"/>
              </a:rPr>
              <a:t>7488</a:t>
            </a:r>
            <a:r>
              <a:rPr kumimoji="0" lang="zh-CN" altLang="zh-CN" b="0" i="0" u="none" strike="noStrike" cap="none" normalizeH="0" baseline="0" dirty="0" smtClean="0">
                <a:ln>
                  <a:noFill/>
                </a:ln>
                <a:solidFill>
                  <a:schemeClr val="tx1"/>
                </a:solidFill>
                <a:effectLst/>
                <a:latin typeface="Arial Unicode MS" panose="020B0604020202020204" pitchFamily="34" charset="-122"/>
              </a:rPr>
              <a:t>%" -- 不走索引 -- 正则表达式不使用索引,这应该很好理解,所以为什么在SQL中很难看到regexp关键字的原因 -- 字符串与数字比较不使用索引; </a:t>
            </a:r>
            <a:endParaRPr kumimoji="0" lang="en-US" altLang="zh-CN" b="0" i="0" u="none" strike="noStrike" cap="none" normalizeH="0" baseline="0" dirty="0" smtClean="0">
              <a:ln>
                <a:noFill/>
              </a:ln>
              <a:solidFill>
                <a:schemeClr val="tx1"/>
              </a:solidFill>
              <a:effectLst/>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chemeClr val="tx1"/>
                </a:solidFill>
                <a:effectLst/>
                <a:latin typeface="Arial Unicode MS" panose="020B0604020202020204" pitchFamily="34" charset="-122"/>
              </a:rPr>
              <a:t>EXPLAIN SELECT * FROM `a` WHERE `a`=1 -- 不走索引 </a:t>
            </a:r>
            <a:endParaRPr kumimoji="0" lang="en-US" altLang="zh-CN" b="0" i="0" u="none" strike="noStrike" cap="none" normalizeH="0" baseline="0" dirty="0" smtClean="0">
              <a:ln>
                <a:noFill/>
              </a:ln>
              <a:solidFill>
                <a:schemeClr val="tx1"/>
              </a:solidFill>
              <a:effectLst/>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chemeClr val="tx1"/>
                </a:solidFill>
                <a:effectLst/>
                <a:latin typeface="Arial Unicode MS" panose="020B0604020202020204" pitchFamily="34" charset="-122"/>
              </a:rPr>
              <a:t>select * from </a:t>
            </a:r>
            <a:r>
              <a:rPr kumimoji="0" lang="en-US" altLang="zh-CN" b="0" i="0" u="none" strike="noStrike" cap="none" normalizeH="0" baseline="0" dirty="0" smtClean="0">
                <a:ln>
                  <a:noFill/>
                </a:ln>
                <a:solidFill>
                  <a:schemeClr val="tx1"/>
                </a:solidFill>
                <a:effectLst/>
                <a:latin typeface="Arial Unicode MS" panose="020B0604020202020204" pitchFamily="34" charset="-122"/>
              </a:rPr>
              <a:t>fuser </a:t>
            </a:r>
            <a:r>
              <a:rPr kumimoji="0" lang="zh-CN" altLang="zh-CN" b="0" i="0" u="none" strike="noStrike" cap="none" normalizeH="0" baseline="0" dirty="0" smtClean="0">
                <a:ln>
                  <a:noFill/>
                </a:ln>
                <a:solidFill>
                  <a:schemeClr val="tx1"/>
                </a:solidFill>
                <a:effectLst/>
                <a:latin typeface="Arial Unicode MS" panose="020B0604020202020204" pitchFamily="34" charset="-122"/>
              </a:rPr>
              <a:t>where </a:t>
            </a:r>
            <a:r>
              <a:rPr kumimoji="0" lang="en-US" altLang="zh-CN" b="0" i="0" u="none" strike="noStrike" cap="none" normalizeH="0" baseline="0" dirty="0" err="1" smtClean="0">
                <a:ln>
                  <a:noFill/>
                </a:ln>
                <a:solidFill>
                  <a:schemeClr val="tx1"/>
                </a:solidFill>
                <a:effectLst/>
                <a:latin typeface="Arial Unicode MS" panose="020B0604020202020204" pitchFamily="34" charset="-122"/>
              </a:rPr>
              <a:t>floginname</a:t>
            </a:r>
            <a:r>
              <a:rPr kumimoji="0" lang="zh-CN" altLang="zh-CN" b="0" i="0" u="none" strike="noStrike" cap="none" normalizeH="0" baseline="0" dirty="0" smtClean="0">
                <a:ln>
                  <a:noFill/>
                </a:ln>
                <a:solidFill>
                  <a:schemeClr val="tx1"/>
                </a:solidFill>
                <a:effectLst/>
                <a:latin typeface="Arial Unicode MS" panose="020B0604020202020204" pitchFamily="34" charset="-122"/>
              </a:rPr>
              <a:t>='xxx' or </a:t>
            </a:r>
            <a:r>
              <a:rPr kumimoji="0" lang="en-US" altLang="zh-CN" b="0" i="0" u="none" strike="noStrike" cap="none" normalizeH="0" baseline="0" dirty="0" err="1" smtClean="0">
                <a:ln>
                  <a:noFill/>
                </a:ln>
                <a:solidFill>
                  <a:schemeClr val="tx1"/>
                </a:solidFill>
                <a:effectLst/>
                <a:latin typeface="Arial Unicode MS" panose="020B0604020202020204" pitchFamily="34" charset="-122"/>
              </a:rPr>
              <a:t>femail</a:t>
            </a:r>
            <a:r>
              <a:rPr kumimoji="0" lang="zh-CN" altLang="zh-CN" b="0" i="0" u="none" strike="noStrike" cap="none" normalizeH="0" baseline="0" dirty="0" smtClean="0">
                <a:ln>
                  <a:noFill/>
                </a:ln>
                <a:solidFill>
                  <a:schemeClr val="tx1"/>
                </a:solidFill>
                <a:effectLst/>
                <a:latin typeface="Arial Unicode MS" panose="020B0604020202020204" pitchFamily="34" charset="-122"/>
              </a:rPr>
              <a:t>='xx' or </a:t>
            </a:r>
            <a:r>
              <a:rPr kumimoji="0" lang="en-US" altLang="zh-CN" b="0" i="0" u="none" strike="noStrike" cap="none" normalizeH="0" baseline="0" dirty="0" err="1" smtClean="0">
                <a:ln>
                  <a:noFill/>
                </a:ln>
                <a:solidFill>
                  <a:schemeClr val="tx1"/>
                </a:solidFill>
                <a:effectLst/>
                <a:latin typeface="Arial Unicode MS" panose="020B0604020202020204" pitchFamily="34" charset="-122"/>
              </a:rPr>
              <a:t>fstatus</a:t>
            </a:r>
            <a:r>
              <a:rPr kumimoji="0" lang="zh-CN" altLang="zh-CN" b="0" i="0" u="none" strike="noStrike" cap="none" normalizeH="0" baseline="0" dirty="0" smtClean="0">
                <a:ln>
                  <a:noFill/>
                </a:ln>
                <a:solidFill>
                  <a:schemeClr val="tx1"/>
                </a:solidFill>
                <a:effectLst/>
                <a:latin typeface="Arial Unicode MS" panose="020B0604020202020204" pitchFamily="34" charset="-122"/>
              </a:rPr>
              <a:t>=</a:t>
            </a:r>
            <a:r>
              <a:rPr kumimoji="0" lang="en-US" altLang="zh-CN" b="0" i="0" u="none" strike="noStrike" cap="none" normalizeH="0" baseline="0" dirty="0" smtClean="0">
                <a:ln>
                  <a:noFill/>
                </a:ln>
                <a:solidFill>
                  <a:schemeClr val="tx1"/>
                </a:solidFill>
                <a:effectLst/>
                <a:latin typeface="Arial Unicode MS" panose="020B0604020202020204" pitchFamily="34" charset="-122"/>
              </a:rPr>
              <a:t>1</a:t>
            </a:r>
            <a:r>
              <a:rPr kumimoji="0" lang="zh-CN" altLang="zh-CN" b="0" i="0" u="none" strike="noStrike" cap="none" normalizeH="0" baseline="0" dirty="0" smtClean="0">
                <a:ln>
                  <a:noFill/>
                </a:ln>
                <a:solidFill>
                  <a:schemeClr val="tx1"/>
                </a:solidFill>
                <a:effectLst/>
                <a:latin typeface="Arial Unicode MS" panose="020B0604020202020204" pitchFamily="34" charset="-122"/>
              </a:rPr>
              <a:t> --如果条件中有or,即使其中有条件带索引也不会使用。换言之,就是要求使用的所有字段,都必须建立索引, 我们建议大家尽量避免使用or 关键字 </a:t>
            </a:r>
            <a:endParaRPr kumimoji="0" lang="en-US" altLang="zh-CN" b="0" i="0" u="none" strike="noStrike" cap="none" normalizeH="0" baseline="0" dirty="0" smtClean="0">
              <a:ln>
                <a:noFill/>
              </a:ln>
              <a:solidFill>
                <a:schemeClr val="tx1"/>
              </a:solidFill>
              <a:effectLst/>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chemeClr val="tx1"/>
                </a:solidFill>
                <a:effectLst/>
                <a:latin typeface="Arial Unicode MS" panose="020B0604020202020204" pitchFamily="34" charset="-122"/>
              </a:rPr>
              <a:t>如果mysql估计使用全表扫描要比使用索引快,则不使用索引</a:t>
            </a:r>
            <a:r>
              <a:rPr kumimoji="0" lang="zh-CN" altLang="zh-CN" b="0" i="0" u="none" strike="noStrike" cap="none" normalizeH="0" baseline="0" dirty="0" smtClean="0">
                <a:ln>
                  <a:noFill/>
                </a:ln>
                <a:solidFill>
                  <a:schemeClr val="tx1"/>
                </a:solidFill>
                <a:effectLst/>
              </a:rPr>
              <a:t> </a:t>
            </a:r>
            <a:endParaRPr kumimoji="0" lang="zh-CN" altLang="zh-CN"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8373734"/>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514" y="-18702"/>
            <a:ext cx="12873264" cy="7260703"/>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54" y="-18702"/>
            <a:ext cx="5852958" cy="7260703"/>
          </a:xfrm>
          <a:custGeom>
            <a:avLst/>
            <a:gdLst/>
            <a:ahLst/>
            <a:cxnLst/>
            <a:rect l="l" t="t" r="r" b="b"/>
            <a:pathLst>
              <a:path w="4958866" h="5163450">
                <a:moveTo>
                  <a:pt x="0" y="0"/>
                </a:moveTo>
                <a:lnTo>
                  <a:pt x="755577" y="0"/>
                </a:lnTo>
                <a:lnTo>
                  <a:pt x="899592" y="0"/>
                </a:lnTo>
                <a:lnTo>
                  <a:pt x="1508303" y="0"/>
                </a:lnTo>
                <a:lnTo>
                  <a:pt x="3955209" y="0"/>
                </a:lnTo>
                <a:lnTo>
                  <a:pt x="4206139" y="0"/>
                </a:lnTo>
                <a:cubicBezTo>
                  <a:pt x="4666577" y="617385"/>
                  <a:pt x="4958866" y="1544845"/>
                  <a:pt x="4958866" y="2581725"/>
                </a:cubicBezTo>
                <a:cubicBezTo>
                  <a:pt x="4958866" y="3614989"/>
                  <a:pt x="4668612" y="4539595"/>
                  <a:pt x="4210704" y="5156800"/>
                </a:cubicBezTo>
                <a:lnTo>
                  <a:pt x="3955209" y="5156800"/>
                </a:lnTo>
                <a:lnTo>
                  <a:pt x="3955209" y="5163450"/>
                </a:lnTo>
                <a:lnTo>
                  <a:pt x="755577" y="5163450"/>
                </a:lnTo>
                <a:lnTo>
                  <a:pt x="755577" y="5156800"/>
                </a:lnTo>
                <a:lnTo>
                  <a:pt x="0" y="515680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273272" y="3532772"/>
            <a:ext cx="959558" cy="344710"/>
          </a:xfrm>
          <a:prstGeom prst="rect">
            <a:avLst/>
          </a:prstGeom>
        </p:spPr>
        <p:txBody>
          <a:bodyPr wrap="none" lIns="0" tIns="0" rIns="0" bIns="0">
            <a:spAutoFit/>
          </a:bodyPr>
          <a:lstStyle/>
          <a:p>
            <a:pPr algn="ctr">
              <a:lnSpc>
                <a:spcPct val="120000"/>
              </a:lnSpc>
            </a:pPr>
            <a:r>
              <a:rPr lang="en-US" altLang="zh-CN" sz="2000" cap="all" dirty="0" smtClean="0">
                <a:solidFill>
                  <a:schemeClr val="bg1"/>
                </a:solidFill>
                <a:cs typeface="+mn-ea"/>
                <a:sym typeface="+mn-lt"/>
              </a:rPr>
              <a:t>Big data</a:t>
            </a:r>
            <a:endParaRPr lang="zh-CN" altLang="en-US" sz="2000" b="1" cap="all" dirty="0">
              <a:solidFill>
                <a:schemeClr val="bg1"/>
              </a:solidFill>
              <a:cs typeface="+mn-ea"/>
              <a:sym typeface="+mn-lt"/>
            </a:endParaRPr>
          </a:p>
        </p:txBody>
      </p:sp>
      <p:sp>
        <p:nvSpPr>
          <p:cNvPr id="8" name="TextBox 148"/>
          <p:cNvSpPr txBox="1"/>
          <p:nvPr/>
        </p:nvSpPr>
        <p:spPr>
          <a:xfrm>
            <a:off x="1437625" y="2896245"/>
            <a:ext cx="2630847" cy="535531"/>
          </a:xfrm>
          <a:prstGeom prst="rect">
            <a:avLst/>
          </a:prstGeom>
          <a:noFill/>
        </p:spPr>
        <p:txBody>
          <a:bodyPr wrap="square" rtlCol="0">
            <a:spAutoFit/>
          </a:bodyPr>
          <a:lstStyle/>
          <a:p>
            <a:pPr algn="ctr" latinLnBrk="1">
              <a:lnSpc>
                <a:spcPct val="120000"/>
              </a:lnSpc>
              <a:defRPr/>
            </a:pPr>
            <a:r>
              <a:rPr kumimoji="1" lang="zh-CN" altLang="en-US" sz="2400" dirty="0" smtClean="0">
                <a:solidFill>
                  <a:schemeClr val="bg1"/>
                </a:solidFill>
                <a:latin typeface="方正正中黑简体" panose="02000000000000000000" pitchFamily="2" charset="-122"/>
                <a:ea typeface="方正正中黑简体" panose="02000000000000000000" pitchFamily="2" charset="-122"/>
                <a:cs typeface="+mn-ea"/>
                <a:sym typeface="Arial" panose="020B0604020202020204" pitchFamily="34" charset="0"/>
              </a:rPr>
              <a:t>千万级数据表优化</a:t>
            </a:r>
            <a:endParaRPr kumimoji="1" lang="en-US" altLang="ko-KR" sz="2400" dirty="0">
              <a:solidFill>
                <a:schemeClr val="bg1"/>
              </a:solidFill>
              <a:latin typeface="方正正中黑简体" panose="02000000000000000000" pitchFamily="2" charset="-122"/>
              <a:ea typeface="方正正中黑简体" panose="02000000000000000000" pitchFamily="2" charset="-122"/>
              <a:cs typeface="+mn-ea"/>
              <a:sym typeface="Arial" panose="020B0604020202020204" pitchFamily="34" charset="0"/>
            </a:endParaRPr>
          </a:p>
        </p:txBody>
      </p:sp>
      <p:cxnSp>
        <p:nvCxnSpPr>
          <p:cNvPr id="5" name="直接连接符 4"/>
          <p:cNvCxnSpPr/>
          <p:nvPr/>
        </p:nvCxnSpPr>
        <p:spPr>
          <a:xfrm>
            <a:off x="1437625" y="3413310"/>
            <a:ext cx="263084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13"/>
          <p:cNvSpPr txBox="1"/>
          <p:nvPr/>
        </p:nvSpPr>
        <p:spPr>
          <a:xfrm>
            <a:off x="2292054" y="1873639"/>
            <a:ext cx="1269558" cy="1081963"/>
          </a:xfrm>
          <a:prstGeom prst="rect">
            <a:avLst/>
          </a:prstGeom>
          <a:noFill/>
        </p:spPr>
        <p:txBody>
          <a:bodyPr wrap="square" lIns="0" tIns="0" rIns="0" bIns="0" rtlCol="0">
            <a:spAutoFit/>
          </a:bodyPr>
          <a:lstStyle/>
          <a:p>
            <a:r>
              <a:rPr lang="en-US" altLang="zh-CN" sz="7031" b="1" dirty="0" smtClean="0">
                <a:solidFill>
                  <a:schemeClr val="bg1"/>
                </a:solidFill>
                <a:latin typeface="Arial" panose="020B0604020202020204" pitchFamily="34" charset="0"/>
                <a:ea typeface="+mj-ea"/>
                <a:cs typeface="Arial" panose="020B0604020202020204" pitchFamily="34" charset="0"/>
              </a:rPr>
              <a:t>04</a:t>
            </a:r>
            <a:endParaRPr lang="zh-CN" altLang="en-US" sz="7031" b="1" dirty="0">
              <a:solidFill>
                <a:schemeClr val="bg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1223345571"/>
      </p:ext>
    </p:extLst>
  </p:cSld>
  <p:clrMapOvr>
    <a:masterClrMapping/>
  </p:clrMapOvr>
  <mc:AlternateContent xmlns:mc="http://schemas.openxmlformats.org/markup-compatibility/2006" xmlns:p14="http://schemas.microsoft.com/office/powerpoint/2010/main">
    <mc:Choice Requires="p14">
      <p:transition spd="slow" p14:dur="1250" advTm="6000">
        <p14:flip dir="r"/>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anim calcmode="lin" valueType="num">
                                      <p:cBhvr>
                                        <p:cTn id="15" dur="500" fill="hold"/>
                                        <p:tgtEl>
                                          <p:spTgt spid="9"/>
                                        </p:tgtEl>
                                        <p:attrNameLst>
                                          <p:attrName>ppt_x</p:attrName>
                                        </p:attrNameLst>
                                      </p:cBhvr>
                                      <p:tavLst>
                                        <p:tav tm="0">
                                          <p:val>
                                            <p:strVal val="#ppt_x"/>
                                          </p:val>
                                        </p:tav>
                                        <p:tav tm="100000">
                                          <p:val>
                                            <p:strVal val="#ppt_x"/>
                                          </p:val>
                                        </p:tav>
                                      </p:tavLst>
                                    </p:anim>
                                    <p:anim calcmode="lin" valueType="num">
                                      <p:cBhvr>
                                        <p:cTn id="16" dur="500" fill="hold"/>
                                        <p:tgtEl>
                                          <p:spTgt spid="9"/>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3" presetClass="entr" presetSubtype="16"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childTnLst>
                                </p:cTn>
                              </p:par>
                            </p:childTnLst>
                          </p:cTn>
                        </p:par>
                        <p:par>
                          <p:cTn id="22" fill="hold">
                            <p:stCondLst>
                              <p:cond delay="1500"/>
                            </p:stCondLst>
                            <p:childTnLst>
                              <p:par>
                                <p:cTn id="23" presetID="26" presetClass="emph" presetSubtype="0" fill="hold" grpId="1" nodeType="afterEffect">
                                  <p:stCondLst>
                                    <p:cond delay="0"/>
                                  </p:stCondLst>
                                  <p:childTnLst>
                                    <p:animEffect transition="out" filter="fade">
                                      <p:cBhvr>
                                        <p:cTn id="24" dur="500" tmFilter="0, 0; .2, .5; .8, .5; 1, 0"/>
                                        <p:tgtEl>
                                          <p:spTgt spid="8"/>
                                        </p:tgtEl>
                                      </p:cBhvr>
                                    </p:animEffect>
                                    <p:animScale>
                                      <p:cBhvr>
                                        <p:cTn id="25" dur="250" autoRev="1" fill="hold"/>
                                        <p:tgtEl>
                                          <p:spTgt spid="8"/>
                                        </p:tgtEl>
                                      </p:cBhvr>
                                      <p:by x="105000" y="105000"/>
                                    </p:animScale>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2500"/>
                            </p:stCondLst>
                            <p:childTnLst>
                              <p:par>
                                <p:cTn id="31" presetID="2" presetClass="entr" presetSubtype="2" fill="hold" grpId="0" nodeType="afterEffect">
                                  <p:stCondLst>
                                    <p:cond delay="0"/>
                                  </p:stCondLst>
                                  <p:iterate type="lt">
                                    <p:tmPct val="11429"/>
                                  </p:iterate>
                                  <p:childTnLst>
                                    <p:set>
                                      <p:cBhvr>
                                        <p:cTn id="32" dur="1" fill="hold">
                                          <p:stCondLst>
                                            <p:cond delay="0"/>
                                          </p:stCondLst>
                                        </p:cTn>
                                        <p:tgtEl>
                                          <p:spTgt spid="29"/>
                                        </p:tgtEl>
                                        <p:attrNameLst>
                                          <p:attrName>style.visibility</p:attrName>
                                        </p:attrNameLst>
                                      </p:cBhvr>
                                      <p:to>
                                        <p:strVal val="visible"/>
                                      </p:to>
                                    </p:set>
                                    <p:anim calcmode="lin" valueType="num">
                                      <p:cBhvr additive="base">
                                        <p:cTn id="33" dur="500" fill="hold"/>
                                        <p:tgtEl>
                                          <p:spTgt spid="29"/>
                                        </p:tgtEl>
                                        <p:attrNameLst>
                                          <p:attrName>ppt_x</p:attrName>
                                        </p:attrNameLst>
                                      </p:cBhvr>
                                      <p:tavLst>
                                        <p:tav tm="0">
                                          <p:val>
                                            <p:strVal val="1+#ppt_w/2"/>
                                          </p:val>
                                        </p:tav>
                                        <p:tav tm="100000">
                                          <p:val>
                                            <p:strVal val="#ppt_x"/>
                                          </p:val>
                                        </p:tav>
                                      </p:tavLst>
                                    </p:anim>
                                    <p:anim calcmode="lin" valueType="num">
                                      <p:cBhvr additive="base">
                                        <p:cTn id="34" dur="500" fill="hold"/>
                                        <p:tgtEl>
                                          <p:spTgt spid="29"/>
                                        </p:tgtEl>
                                        <p:attrNameLst>
                                          <p:attrName>ppt_y</p:attrName>
                                        </p:attrNameLst>
                                      </p:cBhvr>
                                      <p:tavLst>
                                        <p:tav tm="0">
                                          <p:val>
                                            <p:strVal val="#ppt_y"/>
                                          </p:val>
                                        </p:tav>
                                        <p:tav tm="100000">
                                          <p:val>
                                            <p:strVal val="#ppt_y"/>
                                          </p:val>
                                        </p:tav>
                                      </p:tavLst>
                                    </p:anim>
                                  </p:childTnLst>
                                </p:cTn>
                              </p:par>
                            </p:childTnLst>
                          </p:cTn>
                        </p:par>
                        <p:par>
                          <p:cTn id="35" fill="hold">
                            <p:stCondLst>
                              <p:cond delay="3343"/>
                            </p:stCondLst>
                            <p:childTnLst>
                              <p:par>
                                <p:cTn id="36" presetID="26" presetClass="emph" presetSubtype="0" fill="hold" grpId="1" nodeType="afterEffect">
                                  <p:stCondLst>
                                    <p:cond delay="0"/>
                                  </p:stCondLst>
                                  <p:iterate type="lt">
                                    <p:tmPct val="20000"/>
                                  </p:iterate>
                                  <p:childTnLst>
                                    <p:animEffect transition="out" filter="fade">
                                      <p:cBhvr>
                                        <p:cTn id="37" dur="300" tmFilter="0, 0; .2, .5; .8, .5; 1, 0"/>
                                        <p:tgtEl>
                                          <p:spTgt spid="29"/>
                                        </p:tgtEl>
                                      </p:cBhvr>
                                    </p:animEffect>
                                    <p:animScale>
                                      <p:cBhvr>
                                        <p:cTn id="38" dur="150" autoRev="1" fill="hold"/>
                                        <p:tgtEl>
                                          <p:spTgt spid="2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1" grpId="0" animBg="1"/>
      <p:bldP spid="29" grpId="0"/>
      <p:bldP spid="29" grpId="1"/>
      <p:bldP spid="8" grpId="0"/>
      <p:bldP spid="8" grpId="1"/>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任意多边形 53"/>
          <p:cNvSpPr/>
          <p:nvPr/>
        </p:nvSpPr>
        <p:spPr>
          <a:xfrm rot="16200000">
            <a:off x="1592646" y="-1093803"/>
            <a:ext cx="479931" cy="2926080"/>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 name="connsiteX0" fmla="*/ 21025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21025 w 3252551"/>
              <a:gd name="connsiteY10" fmla="*/ 0 h 6202391"/>
              <a:gd name="connsiteX0" fmla="*/ 0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0 h 6202391"/>
              <a:gd name="connsiteX1" fmla="*/ 3231524 w 3252551"/>
              <a:gd name="connsiteY1" fmla="*/ 22548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15040398 h 21242789"/>
              <a:gd name="connsiteX1" fmla="*/ 3231518 w 3252551"/>
              <a:gd name="connsiteY1" fmla="*/ 3 h 21242789"/>
              <a:gd name="connsiteX2" fmla="*/ 3252551 w 3252551"/>
              <a:gd name="connsiteY2" fmla="*/ 19708249 h 21242789"/>
              <a:gd name="connsiteX3" fmla="*/ 3244497 w 3252551"/>
              <a:gd name="connsiteY3" fmla="*/ 19708249 h 21242789"/>
              <a:gd name="connsiteX4" fmla="*/ 3240653 w 3252551"/>
              <a:gd name="connsiteY4" fmla="*/ 19784367 h 21242789"/>
              <a:gd name="connsiteX5" fmla="*/ 1624520 w 3252551"/>
              <a:gd name="connsiteY5" fmla="*/ 21242789 h 21242789"/>
              <a:gd name="connsiteX6" fmla="*/ 8387 w 3252551"/>
              <a:gd name="connsiteY6" fmla="*/ 19784367 h 21242789"/>
              <a:gd name="connsiteX7" fmla="*/ 4544 w 3252551"/>
              <a:gd name="connsiteY7" fmla="*/ 19708249 h 21242789"/>
              <a:gd name="connsiteX8" fmla="*/ 0 w 3252551"/>
              <a:gd name="connsiteY8" fmla="*/ 19708249 h 21242789"/>
              <a:gd name="connsiteX9" fmla="*/ 0 w 3252551"/>
              <a:gd name="connsiteY9" fmla="*/ 19618269 h 21242789"/>
              <a:gd name="connsiteX10" fmla="*/ 0 w 3252551"/>
              <a:gd name="connsiteY10" fmla="*/ 15040398 h 21242789"/>
              <a:gd name="connsiteX0" fmla="*/ 0 w 3252551"/>
              <a:gd name="connsiteY0" fmla="*/ 0 h 21265340"/>
              <a:gd name="connsiteX1" fmla="*/ 3231518 w 3252551"/>
              <a:gd name="connsiteY1" fmla="*/ 22554 h 21265340"/>
              <a:gd name="connsiteX2" fmla="*/ 3252551 w 3252551"/>
              <a:gd name="connsiteY2" fmla="*/ 19730800 h 21265340"/>
              <a:gd name="connsiteX3" fmla="*/ 3244497 w 3252551"/>
              <a:gd name="connsiteY3" fmla="*/ 19730800 h 21265340"/>
              <a:gd name="connsiteX4" fmla="*/ 3240653 w 3252551"/>
              <a:gd name="connsiteY4" fmla="*/ 19806918 h 21265340"/>
              <a:gd name="connsiteX5" fmla="*/ 1624520 w 3252551"/>
              <a:gd name="connsiteY5" fmla="*/ 21265340 h 21265340"/>
              <a:gd name="connsiteX6" fmla="*/ 8387 w 3252551"/>
              <a:gd name="connsiteY6" fmla="*/ 19806918 h 21265340"/>
              <a:gd name="connsiteX7" fmla="*/ 4544 w 3252551"/>
              <a:gd name="connsiteY7" fmla="*/ 19730800 h 21265340"/>
              <a:gd name="connsiteX8" fmla="*/ 0 w 3252551"/>
              <a:gd name="connsiteY8" fmla="*/ 19730800 h 21265340"/>
              <a:gd name="connsiteX9" fmla="*/ 0 w 3252551"/>
              <a:gd name="connsiteY9" fmla="*/ 19640820 h 21265340"/>
              <a:gd name="connsiteX10" fmla="*/ 0 w 3252551"/>
              <a:gd name="connsiteY10" fmla="*/ 0 h 2126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9" name="矩形 58"/>
          <p:cNvSpPr/>
          <p:nvPr/>
        </p:nvSpPr>
        <p:spPr bwMode="auto">
          <a:xfrm>
            <a:off x="189992" y="129272"/>
            <a:ext cx="143256" cy="479932"/>
          </a:xfrm>
          <a:prstGeom prst="rect">
            <a:avLst/>
          </a:prstGeom>
          <a:solidFill>
            <a:schemeClr val="bg1">
              <a:lumMod val="75000"/>
              <a:alpha val="8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61" name="文本框 28"/>
          <p:cNvSpPr>
            <a:spLocks noChangeArrowheads="1"/>
          </p:cNvSpPr>
          <p:nvPr/>
        </p:nvSpPr>
        <p:spPr bwMode="auto">
          <a:xfrm>
            <a:off x="497968" y="165848"/>
            <a:ext cx="2847975" cy="406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20000"/>
              </a:lnSpc>
            </a:pPr>
            <a:r>
              <a:rPr lang="zh-CN" altLang="en-US" sz="2000" dirty="0" smtClean="0">
                <a:solidFill>
                  <a:srgbClr val="006AB6"/>
                </a:solidFill>
                <a:latin typeface="Arial" panose="020B0604020202020204" pitchFamily="34" charset="0"/>
                <a:ea typeface="微软雅黑" panose="020B0503020204020204" pitchFamily="34" charset="-122"/>
                <a:sym typeface="Arial" panose="020B0604020202020204" pitchFamily="34" charset="0"/>
              </a:rPr>
              <a:t>大数据表优化</a:t>
            </a:r>
            <a:endParaRPr lang="en-US" altLang="zh-CN" sz="2000" dirty="0">
              <a:solidFill>
                <a:srgbClr val="006AB6"/>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矩形 45"/>
          <p:cNvSpPr/>
          <p:nvPr/>
        </p:nvSpPr>
        <p:spPr>
          <a:xfrm>
            <a:off x="2540943" y="808013"/>
            <a:ext cx="8640960" cy="5904656"/>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6423" tIns="48211" rIns="96423" bIns="48211" rtlCol="0" anchor="ctr"/>
          <a:lstStyle/>
          <a:p>
            <a:r>
              <a:rPr lang="en-US" altLang="zh-CN" sz="1200" b="1" dirty="0">
                <a:solidFill>
                  <a:schemeClr val="tx1"/>
                </a:solidFill>
              </a:rPr>
              <a:t>1.</a:t>
            </a:r>
            <a:r>
              <a:rPr lang="zh-CN" altLang="en-US" sz="1200" b="1" dirty="0">
                <a:solidFill>
                  <a:schemeClr val="tx1"/>
                </a:solidFill>
              </a:rPr>
              <a:t>对查询进行优化，应尽量避免全表扫描，首先应考虑在 </a:t>
            </a:r>
            <a:r>
              <a:rPr lang="en-US" altLang="zh-CN" sz="1200" b="1" dirty="0">
                <a:solidFill>
                  <a:schemeClr val="tx1"/>
                </a:solidFill>
              </a:rPr>
              <a:t>where </a:t>
            </a:r>
            <a:r>
              <a:rPr lang="zh-CN" altLang="en-US" sz="1200" b="1" dirty="0">
                <a:solidFill>
                  <a:schemeClr val="tx1"/>
                </a:solidFill>
              </a:rPr>
              <a:t>及 </a:t>
            </a:r>
            <a:r>
              <a:rPr lang="en-US" altLang="zh-CN" sz="1200" b="1" dirty="0">
                <a:solidFill>
                  <a:schemeClr val="tx1"/>
                </a:solidFill>
              </a:rPr>
              <a:t>order by </a:t>
            </a:r>
            <a:r>
              <a:rPr lang="zh-CN" altLang="en-US" sz="1200" b="1" dirty="0">
                <a:solidFill>
                  <a:schemeClr val="tx1"/>
                </a:solidFill>
              </a:rPr>
              <a:t>涉及的列上建立索引。</a:t>
            </a:r>
            <a:r>
              <a:rPr lang="zh-CN" altLang="en-US" sz="1200" dirty="0">
                <a:solidFill>
                  <a:schemeClr val="tx1"/>
                </a:solidFill>
              </a:rPr>
              <a:t> </a:t>
            </a:r>
          </a:p>
          <a:p>
            <a:r>
              <a:rPr lang="zh-CN" altLang="en-US" sz="1200" dirty="0">
                <a:solidFill>
                  <a:schemeClr val="tx1"/>
                </a:solidFill>
              </a:rPr>
              <a:t/>
            </a:r>
            <a:br>
              <a:rPr lang="zh-CN" altLang="en-US" sz="1200" dirty="0">
                <a:solidFill>
                  <a:schemeClr val="tx1"/>
                </a:solidFill>
              </a:rPr>
            </a:br>
            <a:endParaRPr lang="zh-CN" altLang="en-US" sz="1200" dirty="0">
              <a:solidFill>
                <a:schemeClr val="tx1"/>
              </a:solidFill>
            </a:endParaRPr>
          </a:p>
          <a:p>
            <a:r>
              <a:rPr lang="en-US" altLang="zh-CN" sz="1200" b="1" dirty="0">
                <a:solidFill>
                  <a:schemeClr val="tx1"/>
                </a:solidFill>
              </a:rPr>
              <a:t>2.</a:t>
            </a:r>
            <a:r>
              <a:rPr lang="zh-CN" altLang="en-US" sz="1200" b="1" dirty="0">
                <a:solidFill>
                  <a:schemeClr val="tx1"/>
                </a:solidFill>
              </a:rPr>
              <a:t>应尽量避免在 </a:t>
            </a:r>
            <a:r>
              <a:rPr lang="en-US" altLang="zh-CN" sz="1200" b="1" dirty="0">
                <a:solidFill>
                  <a:schemeClr val="tx1"/>
                </a:solidFill>
              </a:rPr>
              <a:t>where </a:t>
            </a:r>
            <a:r>
              <a:rPr lang="zh-CN" altLang="en-US" sz="1200" b="1" dirty="0">
                <a:solidFill>
                  <a:schemeClr val="tx1"/>
                </a:solidFill>
              </a:rPr>
              <a:t>子句中对字段进行 </a:t>
            </a:r>
            <a:r>
              <a:rPr lang="en-US" altLang="zh-CN" sz="1200" b="1" dirty="0">
                <a:solidFill>
                  <a:schemeClr val="tx1"/>
                </a:solidFill>
              </a:rPr>
              <a:t>null </a:t>
            </a:r>
            <a:r>
              <a:rPr lang="zh-CN" altLang="en-US" sz="1200" b="1" dirty="0">
                <a:solidFill>
                  <a:schemeClr val="tx1"/>
                </a:solidFill>
              </a:rPr>
              <a:t>值判断，否则将导致引擎放弃使用索引而进行全表扫描，如：</a:t>
            </a:r>
            <a:r>
              <a:rPr lang="en-US" altLang="zh-CN" sz="1200" b="1" dirty="0">
                <a:solidFill>
                  <a:schemeClr val="tx1"/>
                </a:solidFill>
              </a:rPr>
              <a:t>select id from t where </a:t>
            </a:r>
            <a:r>
              <a:rPr lang="en-US" altLang="zh-CN" sz="1200" b="1" dirty="0" err="1">
                <a:solidFill>
                  <a:schemeClr val="tx1"/>
                </a:solidFill>
              </a:rPr>
              <a:t>num</a:t>
            </a:r>
            <a:r>
              <a:rPr lang="en-US" altLang="zh-CN" sz="1200" b="1" dirty="0">
                <a:solidFill>
                  <a:schemeClr val="tx1"/>
                </a:solidFill>
              </a:rPr>
              <a:t> is null</a:t>
            </a:r>
            <a:r>
              <a:rPr lang="zh-CN" altLang="en-US" sz="1200" b="1" dirty="0">
                <a:solidFill>
                  <a:schemeClr val="tx1"/>
                </a:solidFill>
              </a:rPr>
              <a:t>可以在</a:t>
            </a:r>
            <a:r>
              <a:rPr lang="en-US" altLang="zh-CN" sz="1200" b="1" dirty="0" err="1">
                <a:solidFill>
                  <a:schemeClr val="tx1"/>
                </a:solidFill>
              </a:rPr>
              <a:t>num</a:t>
            </a:r>
            <a:r>
              <a:rPr lang="zh-CN" altLang="en-US" sz="1200" b="1" dirty="0">
                <a:solidFill>
                  <a:schemeClr val="tx1"/>
                </a:solidFill>
              </a:rPr>
              <a:t>上设置默认值</a:t>
            </a:r>
            <a:r>
              <a:rPr lang="en-US" altLang="zh-CN" sz="1200" b="1" dirty="0">
                <a:solidFill>
                  <a:schemeClr val="tx1"/>
                </a:solidFill>
              </a:rPr>
              <a:t>0</a:t>
            </a:r>
            <a:r>
              <a:rPr lang="zh-CN" altLang="en-US" sz="1200" b="1" dirty="0">
                <a:solidFill>
                  <a:schemeClr val="tx1"/>
                </a:solidFill>
              </a:rPr>
              <a:t>，确保表中</a:t>
            </a:r>
            <a:r>
              <a:rPr lang="en-US" altLang="zh-CN" sz="1200" b="1" dirty="0" err="1">
                <a:solidFill>
                  <a:schemeClr val="tx1"/>
                </a:solidFill>
              </a:rPr>
              <a:t>num</a:t>
            </a:r>
            <a:r>
              <a:rPr lang="zh-CN" altLang="en-US" sz="1200" b="1" dirty="0">
                <a:solidFill>
                  <a:schemeClr val="tx1"/>
                </a:solidFill>
              </a:rPr>
              <a:t>列没有</a:t>
            </a:r>
            <a:r>
              <a:rPr lang="en-US" altLang="zh-CN" sz="1200" b="1" dirty="0">
                <a:solidFill>
                  <a:schemeClr val="tx1"/>
                </a:solidFill>
              </a:rPr>
              <a:t>null</a:t>
            </a:r>
            <a:r>
              <a:rPr lang="zh-CN" altLang="en-US" sz="1200" b="1" dirty="0">
                <a:solidFill>
                  <a:schemeClr val="tx1"/>
                </a:solidFill>
              </a:rPr>
              <a:t>值，然后这样查询：</a:t>
            </a:r>
            <a:r>
              <a:rPr lang="en-US" altLang="zh-CN" sz="1200" b="1" dirty="0">
                <a:solidFill>
                  <a:schemeClr val="tx1"/>
                </a:solidFill>
              </a:rPr>
              <a:t>select id from t where </a:t>
            </a:r>
            <a:r>
              <a:rPr lang="en-US" altLang="zh-CN" sz="1200" b="1" dirty="0" err="1">
                <a:solidFill>
                  <a:schemeClr val="tx1"/>
                </a:solidFill>
              </a:rPr>
              <a:t>num</a:t>
            </a:r>
            <a:r>
              <a:rPr lang="en-US" altLang="zh-CN" sz="1200" b="1" dirty="0">
                <a:solidFill>
                  <a:schemeClr val="tx1"/>
                </a:solidFill>
              </a:rPr>
              <a:t>=0</a:t>
            </a:r>
            <a:r>
              <a:rPr lang="en-US" altLang="zh-CN" sz="1200" dirty="0">
                <a:solidFill>
                  <a:schemeClr val="tx1"/>
                </a:solidFill>
              </a:rPr>
              <a:t> </a:t>
            </a:r>
          </a:p>
          <a:p>
            <a:r>
              <a:rPr lang="en-US" altLang="zh-CN" sz="1200" dirty="0">
                <a:solidFill>
                  <a:schemeClr val="tx1"/>
                </a:solidFill>
              </a:rPr>
              <a:t/>
            </a:r>
            <a:br>
              <a:rPr lang="en-US" altLang="zh-CN" sz="1200" dirty="0">
                <a:solidFill>
                  <a:schemeClr val="tx1"/>
                </a:solidFill>
              </a:rPr>
            </a:br>
            <a:endParaRPr lang="en-US" altLang="zh-CN" sz="1200" dirty="0">
              <a:solidFill>
                <a:schemeClr val="tx1"/>
              </a:solidFill>
            </a:endParaRPr>
          </a:p>
          <a:p>
            <a:r>
              <a:rPr lang="en-US" altLang="zh-CN" sz="1200" b="1" dirty="0">
                <a:solidFill>
                  <a:schemeClr val="tx1"/>
                </a:solidFill>
              </a:rPr>
              <a:t>3.</a:t>
            </a:r>
            <a:r>
              <a:rPr lang="zh-CN" altLang="en-US" sz="1200" b="1" dirty="0">
                <a:solidFill>
                  <a:schemeClr val="tx1"/>
                </a:solidFill>
              </a:rPr>
              <a:t>应尽量避免在 </a:t>
            </a:r>
            <a:r>
              <a:rPr lang="en-US" altLang="zh-CN" sz="1200" b="1" dirty="0">
                <a:solidFill>
                  <a:schemeClr val="tx1"/>
                </a:solidFill>
              </a:rPr>
              <a:t>where </a:t>
            </a:r>
            <a:r>
              <a:rPr lang="zh-CN" altLang="en-US" sz="1200" b="1" dirty="0">
                <a:solidFill>
                  <a:schemeClr val="tx1"/>
                </a:solidFill>
              </a:rPr>
              <a:t>子句中使用</a:t>
            </a:r>
            <a:r>
              <a:rPr lang="en-US" altLang="zh-CN" sz="1200" b="1" dirty="0">
                <a:solidFill>
                  <a:schemeClr val="tx1"/>
                </a:solidFill>
              </a:rPr>
              <a:t>!=</a:t>
            </a:r>
            <a:r>
              <a:rPr lang="zh-CN" altLang="en-US" sz="1200" b="1" dirty="0">
                <a:solidFill>
                  <a:schemeClr val="tx1"/>
                </a:solidFill>
              </a:rPr>
              <a:t>或</a:t>
            </a:r>
            <a:r>
              <a:rPr lang="en-US" altLang="zh-CN" sz="1200" b="1" dirty="0">
                <a:solidFill>
                  <a:schemeClr val="tx1"/>
                </a:solidFill>
              </a:rPr>
              <a:t>&lt;&gt;</a:t>
            </a:r>
            <a:r>
              <a:rPr lang="zh-CN" altLang="en-US" sz="1200" b="1" dirty="0">
                <a:solidFill>
                  <a:schemeClr val="tx1"/>
                </a:solidFill>
              </a:rPr>
              <a:t>操作符，否则引擎将放弃使用索引而进行全表扫描。</a:t>
            </a:r>
            <a:r>
              <a:rPr lang="zh-CN" altLang="en-US" sz="1200" dirty="0">
                <a:solidFill>
                  <a:schemeClr val="tx1"/>
                </a:solidFill>
              </a:rPr>
              <a:t> </a:t>
            </a:r>
          </a:p>
          <a:p>
            <a:r>
              <a:rPr lang="zh-CN" altLang="en-US" sz="1200" dirty="0">
                <a:solidFill>
                  <a:schemeClr val="tx1"/>
                </a:solidFill>
              </a:rPr>
              <a:t/>
            </a:r>
            <a:br>
              <a:rPr lang="zh-CN" altLang="en-US" sz="1200" dirty="0">
                <a:solidFill>
                  <a:schemeClr val="tx1"/>
                </a:solidFill>
              </a:rPr>
            </a:br>
            <a:endParaRPr lang="zh-CN" altLang="en-US" sz="1200" dirty="0">
              <a:solidFill>
                <a:schemeClr val="tx1"/>
              </a:solidFill>
            </a:endParaRPr>
          </a:p>
          <a:p>
            <a:r>
              <a:rPr lang="en-US" altLang="zh-CN" sz="1200" b="1" dirty="0">
                <a:solidFill>
                  <a:schemeClr val="tx1"/>
                </a:solidFill>
              </a:rPr>
              <a:t>4.</a:t>
            </a:r>
            <a:r>
              <a:rPr lang="zh-CN" altLang="en-US" sz="1200" b="1" dirty="0">
                <a:solidFill>
                  <a:schemeClr val="tx1"/>
                </a:solidFill>
              </a:rPr>
              <a:t>应尽量避免在 </a:t>
            </a:r>
            <a:r>
              <a:rPr lang="en-US" altLang="zh-CN" sz="1200" b="1" dirty="0">
                <a:solidFill>
                  <a:schemeClr val="tx1"/>
                </a:solidFill>
              </a:rPr>
              <a:t>where </a:t>
            </a:r>
            <a:r>
              <a:rPr lang="zh-CN" altLang="en-US" sz="1200" b="1" dirty="0">
                <a:solidFill>
                  <a:schemeClr val="tx1"/>
                </a:solidFill>
              </a:rPr>
              <a:t>子句中使用</a:t>
            </a:r>
            <a:r>
              <a:rPr lang="en-US" altLang="zh-CN" sz="1200" b="1" dirty="0">
                <a:solidFill>
                  <a:schemeClr val="tx1"/>
                </a:solidFill>
              </a:rPr>
              <a:t>or </a:t>
            </a:r>
            <a:r>
              <a:rPr lang="zh-CN" altLang="en-US" sz="1200" b="1" dirty="0">
                <a:solidFill>
                  <a:schemeClr val="tx1"/>
                </a:solidFill>
              </a:rPr>
              <a:t>来连接条件，否则将导致引擎放弃使用索引而进行全表扫描，如：</a:t>
            </a:r>
            <a:r>
              <a:rPr lang="en-US" altLang="zh-CN" sz="1200" b="1" dirty="0">
                <a:solidFill>
                  <a:schemeClr val="tx1"/>
                </a:solidFill>
              </a:rPr>
              <a:t>select id from t where </a:t>
            </a:r>
            <a:r>
              <a:rPr lang="en-US" altLang="zh-CN" sz="1200" b="1" dirty="0" err="1">
                <a:solidFill>
                  <a:schemeClr val="tx1"/>
                </a:solidFill>
              </a:rPr>
              <a:t>num</a:t>
            </a:r>
            <a:r>
              <a:rPr lang="en-US" altLang="zh-CN" sz="1200" b="1" dirty="0">
                <a:solidFill>
                  <a:schemeClr val="tx1"/>
                </a:solidFill>
              </a:rPr>
              <a:t>=10 or </a:t>
            </a:r>
            <a:r>
              <a:rPr lang="en-US" altLang="zh-CN" sz="1200" b="1" dirty="0" err="1">
                <a:solidFill>
                  <a:schemeClr val="tx1"/>
                </a:solidFill>
              </a:rPr>
              <a:t>num</a:t>
            </a:r>
            <a:r>
              <a:rPr lang="en-US" altLang="zh-CN" sz="1200" b="1" dirty="0">
                <a:solidFill>
                  <a:schemeClr val="tx1"/>
                </a:solidFill>
              </a:rPr>
              <a:t>=20</a:t>
            </a:r>
            <a:r>
              <a:rPr lang="zh-CN" altLang="en-US" sz="1200" b="1" dirty="0">
                <a:solidFill>
                  <a:schemeClr val="tx1"/>
                </a:solidFill>
              </a:rPr>
              <a:t>可以这样查询：</a:t>
            </a:r>
            <a:r>
              <a:rPr lang="en-US" altLang="zh-CN" sz="1200" b="1" dirty="0">
                <a:solidFill>
                  <a:schemeClr val="tx1"/>
                </a:solidFill>
              </a:rPr>
              <a:t>select id from t where </a:t>
            </a:r>
            <a:r>
              <a:rPr lang="en-US" altLang="zh-CN" sz="1200" b="1" dirty="0" err="1">
                <a:solidFill>
                  <a:schemeClr val="tx1"/>
                </a:solidFill>
              </a:rPr>
              <a:t>num</a:t>
            </a:r>
            <a:r>
              <a:rPr lang="en-US" altLang="zh-CN" sz="1200" b="1" dirty="0">
                <a:solidFill>
                  <a:schemeClr val="tx1"/>
                </a:solidFill>
              </a:rPr>
              <a:t>=10 union all select id from t where </a:t>
            </a:r>
            <a:r>
              <a:rPr lang="en-US" altLang="zh-CN" sz="1200" b="1" dirty="0" err="1">
                <a:solidFill>
                  <a:schemeClr val="tx1"/>
                </a:solidFill>
              </a:rPr>
              <a:t>num</a:t>
            </a:r>
            <a:r>
              <a:rPr lang="en-US" altLang="zh-CN" sz="1200" b="1" dirty="0">
                <a:solidFill>
                  <a:schemeClr val="tx1"/>
                </a:solidFill>
              </a:rPr>
              <a:t>=20</a:t>
            </a:r>
            <a:r>
              <a:rPr lang="en-US" altLang="zh-CN" sz="1200" dirty="0">
                <a:solidFill>
                  <a:schemeClr val="tx1"/>
                </a:solidFill>
              </a:rPr>
              <a:t> </a:t>
            </a:r>
          </a:p>
          <a:p>
            <a:r>
              <a:rPr lang="en-US" altLang="zh-CN" sz="1200" dirty="0">
                <a:solidFill>
                  <a:schemeClr val="tx1"/>
                </a:solidFill>
              </a:rPr>
              <a:t/>
            </a:r>
            <a:br>
              <a:rPr lang="en-US" altLang="zh-CN" sz="1200" dirty="0">
                <a:solidFill>
                  <a:schemeClr val="tx1"/>
                </a:solidFill>
              </a:rPr>
            </a:br>
            <a:endParaRPr lang="en-US" altLang="zh-CN" sz="1200" dirty="0">
              <a:solidFill>
                <a:schemeClr val="tx1"/>
              </a:solidFill>
            </a:endParaRPr>
          </a:p>
          <a:p>
            <a:r>
              <a:rPr lang="en-US" altLang="zh-CN" sz="1200" b="1" dirty="0">
                <a:solidFill>
                  <a:schemeClr val="tx1"/>
                </a:solidFill>
              </a:rPr>
              <a:t>5.in </a:t>
            </a:r>
            <a:r>
              <a:rPr lang="zh-CN" altLang="en-US" sz="1200" b="1" dirty="0">
                <a:solidFill>
                  <a:schemeClr val="tx1"/>
                </a:solidFill>
              </a:rPr>
              <a:t>和 </a:t>
            </a:r>
            <a:r>
              <a:rPr lang="en-US" altLang="zh-CN" sz="1200" b="1" dirty="0">
                <a:solidFill>
                  <a:schemeClr val="tx1"/>
                </a:solidFill>
              </a:rPr>
              <a:t>not in </a:t>
            </a:r>
            <a:r>
              <a:rPr lang="zh-CN" altLang="en-US" sz="1200" b="1" dirty="0">
                <a:solidFill>
                  <a:schemeClr val="tx1"/>
                </a:solidFill>
              </a:rPr>
              <a:t>也要慎用，否则会导致全表扫描，如：</a:t>
            </a:r>
            <a:r>
              <a:rPr lang="en-US" altLang="zh-CN" sz="1200" b="1" dirty="0">
                <a:solidFill>
                  <a:schemeClr val="tx1"/>
                </a:solidFill>
              </a:rPr>
              <a:t>select id from t where </a:t>
            </a:r>
            <a:r>
              <a:rPr lang="en-US" altLang="zh-CN" sz="1200" b="1" dirty="0" err="1">
                <a:solidFill>
                  <a:schemeClr val="tx1"/>
                </a:solidFill>
              </a:rPr>
              <a:t>num</a:t>
            </a:r>
            <a:r>
              <a:rPr lang="en-US" altLang="zh-CN" sz="1200" b="1" dirty="0">
                <a:solidFill>
                  <a:schemeClr val="tx1"/>
                </a:solidFill>
              </a:rPr>
              <a:t> in(1,2,3) </a:t>
            </a:r>
            <a:r>
              <a:rPr lang="zh-CN" altLang="en-US" sz="1200" b="1" dirty="0">
                <a:solidFill>
                  <a:schemeClr val="tx1"/>
                </a:solidFill>
              </a:rPr>
              <a:t>对于连续的数值，能用 </a:t>
            </a:r>
            <a:r>
              <a:rPr lang="en-US" altLang="zh-CN" sz="1200" b="1" dirty="0">
                <a:solidFill>
                  <a:schemeClr val="tx1"/>
                </a:solidFill>
              </a:rPr>
              <a:t>between </a:t>
            </a:r>
            <a:r>
              <a:rPr lang="zh-CN" altLang="en-US" sz="1200" b="1" dirty="0">
                <a:solidFill>
                  <a:schemeClr val="tx1"/>
                </a:solidFill>
              </a:rPr>
              <a:t>就不要用 </a:t>
            </a:r>
            <a:r>
              <a:rPr lang="en-US" altLang="zh-CN" sz="1200" b="1" dirty="0">
                <a:solidFill>
                  <a:schemeClr val="tx1"/>
                </a:solidFill>
              </a:rPr>
              <a:t>in </a:t>
            </a:r>
            <a:r>
              <a:rPr lang="zh-CN" altLang="en-US" sz="1200" b="1" dirty="0">
                <a:solidFill>
                  <a:schemeClr val="tx1"/>
                </a:solidFill>
              </a:rPr>
              <a:t>了：</a:t>
            </a:r>
            <a:r>
              <a:rPr lang="en-US" altLang="zh-CN" sz="1200" b="1" dirty="0">
                <a:solidFill>
                  <a:schemeClr val="tx1"/>
                </a:solidFill>
              </a:rPr>
              <a:t>select id from t where </a:t>
            </a:r>
            <a:r>
              <a:rPr lang="en-US" altLang="zh-CN" sz="1200" b="1" dirty="0" err="1">
                <a:solidFill>
                  <a:schemeClr val="tx1"/>
                </a:solidFill>
              </a:rPr>
              <a:t>num</a:t>
            </a:r>
            <a:r>
              <a:rPr lang="en-US" altLang="zh-CN" sz="1200" b="1" dirty="0">
                <a:solidFill>
                  <a:schemeClr val="tx1"/>
                </a:solidFill>
              </a:rPr>
              <a:t> between 1 and 3</a:t>
            </a:r>
            <a:r>
              <a:rPr lang="en-US" altLang="zh-CN" sz="1200" dirty="0">
                <a:solidFill>
                  <a:schemeClr val="tx1"/>
                </a:solidFill>
              </a:rPr>
              <a:t> </a:t>
            </a:r>
          </a:p>
          <a:p>
            <a:r>
              <a:rPr lang="en-US" altLang="zh-CN" sz="1200" dirty="0">
                <a:solidFill>
                  <a:schemeClr val="tx1"/>
                </a:solidFill>
              </a:rPr>
              <a:t/>
            </a:r>
            <a:br>
              <a:rPr lang="en-US" altLang="zh-CN" sz="1200" dirty="0">
                <a:solidFill>
                  <a:schemeClr val="tx1"/>
                </a:solidFill>
              </a:rPr>
            </a:br>
            <a:endParaRPr lang="en-US" altLang="zh-CN" sz="1200" dirty="0">
              <a:solidFill>
                <a:schemeClr val="tx1"/>
              </a:solidFill>
            </a:endParaRPr>
          </a:p>
          <a:p>
            <a:r>
              <a:rPr lang="en-US" altLang="zh-CN" sz="1200" b="1" dirty="0">
                <a:solidFill>
                  <a:schemeClr val="tx1"/>
                </a:solidFill>
              </a:rPr>
              <a:t>6.</a:t>
            </a:r>
            <a:r>
              <a:rPr lang="zh-CN" altLang="en-US" sz="1200" b="1" dirty="0">
                <a:solidFill>
                  <a:schemeClr val="tx1"/>
                </a:solidFill>
              </a:rPr>
              <a:t>下面的查询也将导致全表扫描：</a:t>
            </a:r>
            <a:r>
              <a:rPr lang="en-US" altLang="zh-CN" sz="1200" b="1" dirty="0">
                <a:solidFill>
                  <a:schemeClr val="tx1"/>
                </a:solidFill>
              </a:rPr>
              <a:t>select id from t where name like '</a:t>
            </a:r>
            <a:r>
              <a:rPr lang="zh-CN" altLang="en-US" sz="1200" b="1" dirty="0">
                <a:solidFill>
                  <a:schemeClr val="tx1"/>
                </a:solidFill>
              </a:rPr>
              <a:t>李</a:t>
            </a:r>
            <a:r>
              <a:rPr lang="en-US" altLang="zh-CN" sz="1200" b="1" dirty="0">
                <a:solidFill>
                  <a:schemeClr val="tx1"/>
                </a:solidFill>
              </a:rPr>
              <a:t>%'</a:t>
            </a:r>
            <a:r>
              <a:rPr lang="zh-CN" altLang="en-US" sz="1200" b="1" dirty="0">
                <a:solidFill>
                  <a:schemeClr val="tx1"/>
                </a:solidFill>
              </a:rPr>
              <a:t>若要提高效率，可以考虑全文检索。</a:t>
            </a:r>
            <a:r>
              <a:rPr lang="zh-CN" altLang="en-US" sz="1200" dirty="0">
                <a:solidFill>
                  <a:schemeClr val="tx1"/>
                </a:solidFill>
              </a:rPr>
              <a:t> </a:t>
            </a:r>
          </a:p>
          <a:p>
            <a:r>
              <a:rPr lang="zh-CN" altLang="en-US" sz="1200" dirty="0">
                <a:solidFill>
                  <a:schemeClr val="tx1"/>
                </a:solidFill>
              </a:rPr>
              <a:t/>
            </a:r>
            <a:br>
              <a:rPr lang="zh-CN" altLang="en-US" sz="1200" dirty="0">
                <a:solidFill>
                  <a:schemeClr val="tx1"/>
                </a:solidFill>
              </a:rPr>
            </a:br>
            <a:endParaRPr lang="zh-CN" altLang="en-US" sz="1200" dirty="0">
              <a:solidFill>
                <a:schemeClr val="tx1"/>
              </a:solidFill>
            </a:endParaRPr>
          </a:p>
          <a:p>
            <a:r>
              <a:rPr lang="en-US" altLang="zh-CN" sz="1200" b="1" dirty="0">
                <a:solidFill>
                  <a:schemeClr val="tx1"/>
                </a:solidFill>
              </a:rPr>
              <a:t>7. </a:t>
            </a:r>
            <a:r>
              <a:rPr lang="zh-CN" altLang="en-US" sz="1200" b="1" dirty="0">
                <a:solidFill>
                  <a:schemeClr val="tx1"/>
                </a:solidFill>
              </a:rPr>
              <a:t>如果在 </a:t>
            </a:r>
            <a:r>
              <a:rPr lang="en-US" altLang="zh-CN" sz="1200" b="1" dirty="0">
                <a:solidFill>
                  <a:schemeClr val="tx1"/>
                </a:solidFill>
              </a:rPr>
              <a:t>where </a:t>
            </a:r>
            <a:r>
              <a:rPr lang="zh-CN" altLang="en-US" sz="1200" b="1" dirty="0">
                <a:solidFill>
                  <a:schemeClr val="tx1"/>
                </a:solidFill>
              </a:rPr>
              <a:t>子句中使用参数，也会导致全表扫描。因为</a:t>
            </a:r>
            <a:r>
              <a:rPr lang="en-US" altLang="zh-CN" sz="1200" b="1" dirty="0">
                <a:solidFill>
                  <a:schemeClr val="tx1"/>
                </a:solidFill>
              </a:rPr>
              <a:t>SQL</a:t>
            </a:r>
            <a:r>
              <a:rPr lang="zh-CN" altLang="en-US" sz="1200" b="1" dirty="0">
                <a:solidFill>
                  <a:schemeClr val="tx1"/>
                </a:solidFill>
              </a:rPr>
              <a:t>只有在运行时才会解析局部变量，但优化程序不能将访问计划的选择推迟到运行时；它必须在编译时进行选择。然 而，如果在编译时建立访问计划，变量的值还是未知的，因而无法作为索引选择的输入项。如下面语句将进行全表扫描：</a:t>
            </a:r>
            <a:r>
              <a:rPr lang="en-US" altLang="zh-CN" sz="1200" b="1" dirty="0">
                <a:solidFill>
                  <a:schemeClr val="tx1"/>
                </a:solidFill>
              </a:rPr>
              <a:t>select id from t where </a:t>
            </a:r>
            <a:r>
              <a:rPr lang="en-US" altLang="zh-CN" sz="1200" b="1" dirty="0" err="1">
                <a:solidFill>
                  <a:schemeClr val="tx1"/>
                </a:solidFill>
              </a:rPr>
              <a:t>num</a:t>
            </a:r>
            <a:r>
              <a:rPr lang="en-US" altLang="zh-CN" sz="1200" b="1" dirty="0">
                <a:solidFill>
                  <a:schemeClr val="tx1"/>
                </a:solidFill>
              </a:rPr>
              <a:t>=@</a:t>
            </a:r>
            <a:r>
              <a:rPr lang="en-US" altLang="zh-CN" sz="1200" b="1" dirty="0" err="1">
                <a:solidFill>
                  <a:schemeClr val="tx1"/>
                </a:solidFill>
              </a:rPr>
              <a:t>num</a:t>
            </a:r>
            <a:r>
              <a:rPr lang="zh-CN" altLang="en-US" sz="1200" b="1" dirty="0">
                <a:solidFill>
                  <a:schemeClr val="tx1"/>
                </a:solidFill>
              </a:rPr>
              <a:t>可以改为强制查询使用索引：</a:t>
            </a:r>
            <a:r>
              <a:rPr lang="en-US" altLang="zh-CN" sz="1200" b="1" dirty="0">
                <a:solidFill>
                  <a:schemeClr val="tx1"/>
                </a:solidFill>
              </a:rPr>
              <a:t>select id from t with(index(</a:t>
            </a:r>
            <a:r>
              <a:rPr lang="zh-CN" altLang="en-US" sz="1200" b="1" dirty="0">
                <a:solidFill>
                  <a:schemeClr val="tx1"/>
                </a:solidFill>
              </a:rPr>
              <a:t>索引名</a:t>
            </a:r>
            <a:r>
              <a:rPr lang="en-US" altLang="zh-CN" sz="1200" b="1" dirty="0">
                <a:solidFill>
                  <a:schemeClr val="tx1"/>
                </a:solidFill>
              </a:rPr>
              <a:t>)) where </a:t>
            </a:r>
            <a:r>
              <a:rPr lang="en-US" altLang="zh-CN" sz="1200" b="1" dirty="0" err="1">
                <a:solidFill>
                  <a:schemeClr val="tx1"/>
                </a:solidFill>
              </a:rPr>
              <a:t>num</a:t>
            </a:r>
            <a:r>
              <a:rPr lang="en-US" altLang="zh-CN" sz="1200" b="1" dirty="0">
                <a:solidFill>
                  <a:schemeClr val="tx1"/>
                </a:solidFill>
              </a:rPr>
              <a:t>=@</a:t>
            </a:r>
            <a:r>
              <a:rPr lang="en-US" altLang="zh-CN" sz="1200" b="1" dirty="0" err="1">
                <a:solidFill>
                  <a:schemeClr val="tx1"/>
                </a:solidFill>
              </a:rPr>
              <a:t>num</a:t>
            </a:r>
            <a:r>
              <a:rPr lang="en-US" altLang="zh-CN" sz="1200" dirty="0">
                <a:solidFill>
                  <a:schemeClr val="tx1"/>
                </a:solidFill>
              </a:rPr>
              <a:t> </a:t>
            </a:r>
          </a:p>
          <a:p>
            <a:r>
              <a:rPr lang="en-US" altLang="zh-CN" sz="1200" dirty="0">
                <a:solidFill>
                  <a:schemeClr val="tx1"/>
                </a:solidFill>
              </a:rPr>
              <a:t/>
            </a:r>
            <a:br>
              <a:rPr lang="en-US" altLang="zh-CN" sz="1200" dirty="0">
                <a:solidFill>
                  <a:schemeClr val="tx1"/>
                </a:solidFill>
              </a:rPr>
            </a:br>
            <a:endParaRPr lang="en-US" altLang="zh-CN" sz="1200" dirty="0">
              <a:solidFill>
                <a:schemeClr val="tx1"/>
              </a:solidFill>
            </a:endParaRPr>
          </a:p>
          <a:p>
            <a:r>
              <a:rPr lang="en-US" altLang="zh-CN" sz="1200" b="1" dirty="0">
                <a:solidFill>
                  <a:schemeClr val="tx1"/>
                </a:solidFill>
              </a:rPr>
              <a:t>8.</a:t>
            </a:r>
            <a:r>
              <a:rPr lang="zh-CN" altLang="en-US" sz="1200" b="1" dirty="0">
                <a:solidFill>
                  <a:schemeClr val="tx1"/>
                </a:solidFill>
              </a:rPr>
              <a:t>应尽量避免在 </a:t>
            </a:r>
            <a:r>
              <a:rPr lang="en-US" altLang="zh-CN" sz="1200" b="1" dirty="0">
                <a:solidFill>
                  <a:schemeClr val="tx1"/>
                </a:solidFill>
              </a:rPr>
              <a:t>where </a:t>
            </a:r>
            <a:r>
              <a:rPr lang="zh-CN" altLang="en-US" sz="1200" b="1" dirty="0">
                <a:solidFill>
                  <a:schemeClr val="tx1"/>
                </a:solidFill>
              </a:rPr>
              <a:t>子句中对字段进行表达式操作，这将导致引擎放弃使用索引而进行全表扫描。如：</a:t>
            </a:r>
            <a:r>
              <a:rPr lang="en-US" altLang="zh-CN" sz="1200" b="1" dirty="0">
                <a:solidFill>
                  <a:schemeClr val="tx1"/>
                </a:solidFill>
              </a:rPr>
              <a:t>select id from t where </a:t>
            </a:r>
            <a:r>
              <a:rPr lang="en-US" altLang="zh-CN" sz="1200" b="1" dirty="0" err="1">
                <a:solidFill>
                  <a:schemeClr val="tx1"/>
                </a:solidFill>
              </a:rPr>
              <a:t>num</a:t>
            </a:r>
            <a:r>
              <a:rPr lang="en-US" altLang="zh-CN" sz="1200" b="1" dirty="0">
                <a:solidFill>
                  <a:schemeClr val="tx1"/>
                </a:solidFill>
              </a:rPr>
              <a:t>/2=100</a:t>
            </a:r>
            <a:r>
              <a:rPr lang="zh-CN" altLang="en-US" sz="1200" b="1" dirty="0">
                <a:solidFill>
                  <a:schemeClr val="tx1"/>
                </a:solidFill>
              </a:rPr>
              <a:t>应改为</a:t>
            </a:r>
            <a:r>
              <a:rPr lang="en-US" altLang="zh-CN" sz="1200" b="1" dirty="0">
                <a:solidFill>
                  <a:schemeClr val="tx1"/>
                </a:solidFill>
              </a:rPr>
              <a:t>:select id from t where </a:t>
            </a:r>
            <a:r>
              <a:rPr lang="en-US" altLang="zh-CN" sz="1200" b="1" dirty="0" err="1">
                <a:solidFill>
                  <a:schemeClr val="tx1"/>
                </a:solidFill>
              </a:rPr>
              <a:t>num</a:t>
            </a:r>
            <a:r>
              <a:rPr lang="en-US" altLang="zh-CN" sz="1200" b="1" dirty="0">
                <a:solidFill>
                  <a:schemeClr val="tx1"/>
                </a:solidFill>
              </a:rPr>
              <a:t>=100*2</a:t>
            </a:r>
            <a:r>
              <a:rPr lang="en-US" altLang="zh-CN" sz="1200" dirty="0">
                <a:solidFill>
                  <a:schemeClr val="tx1"/>
                </a:solidFill>
              </a:rPr>
              <a:t> </a:t>
            </a:r>
          </a:p>
        </p:txBody>
      </p:sp>
    </p:spTree>
    <p:extLst>
      <p:ext uri="{BB962C8B-B14F-4D97-AF65-F5344CB8AC3E}">
        <p14:creationId xmlns:p14="http://schemas.microsoft.com/office/powerpoint/2010/main" val="2790876520"/>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14:bounceEnd="50000">
                                          <p:cBhvr additive="base">
                                            <p:cTn id="7" dur="500" fill="hold"/>
                                            <p:tgtEl>
                                              <p:spTgt spid="46"/>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任意多边形 53"/>
          <p:cNvSpPr/>
          <p:nvPr/>
        </p:nvSpPr>
        <p:spPr>
          <a:xfrm rot="16200000">
            <a:off x="1592646" y="-1093803"/>
            <a:ext cx="479931" cy="2926080"/>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 name="connsiteX0" fmla="*/ 21025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21025 w 3252551"/>
              <a:gd name="connsiteY10" fmla="*/ 0 h 6202391"/>
              <a:gd name="connsiteX0" fmla="*/ 0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0 h 6202391"/>
              <a:gd name="connsiteX1" fmla="*/ 3231524 w 3252551"/>
              <a:gd name="connsiteY1" fmla="*/ 22548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15040398 h 21242789"/>
              <a:gd name="connsiteX1" fmla="*/ 3231518 w 3252551"/>
              <a:gd name="connsiteY1" fmla="*/ 3 h 21242789"/>
              <a:gd name="connsiteX2" fmla="*/ 3252551 w 3252551"/>
              <a:gd name="connsiteY2" fmla="*/ 19708249 h 21242789"/>
              <a:gd name="connsiteX3" fmla="*/ 3244497 w 3252551"/>
              <a:gd name="connsiteY3" fmla="*/ 19708249 h 21242789"/>
              <a:gd name="connsiteX4" fmla="*/ 3240653 w 3252551"/>
              <a:gd name="connsiteY4" fmla="*/ 19784367 h 21242789"/>
              <a:gd name="connsiteX5" fmla="*/ 1624520 w 3252551"/>
              <a:gd name="connsiteY5" fmla="*/ 21242789 h 21242789"/>
              <a:gd name="connsiteX6" fmla="*/ 8387 w 3252551"/>
              <a:gd name="connsiteY6" fmla="*/ 19784367 h 21242789"/>
              <a:gd name="connsiteX7" fmla="*/ 4544 w 3252551"/>
              <a:gd name="connsiteY7" fmla="*/ 19708249 h 21242789"/>
              <a:gd name="connsiteX8" fmla="*/ 0 w 3252551"/>
              <a:gd name="connsiteY8" fmla="*/ 19708249 h 21242789"/>
              <a:gd name="connsiteX9" fmla="*/ 0 w 3252551"/>
              <a:gd name="connsiteY9" fmla="*/ 19618269 h 21242789"/>
              <a:gd name="connsiteX10" fmla="*/ 0 w 3252551"/>
              <a:gd name="connsiteY10" fmla="*/ 15040398 h 21242789"/>
              <a:gd name="connsiteX0" fmla="*/ 0 w 3252551"/>
              <a:gd name="connsiteY0" fmla="*/ 0 h 21265340"/>
              <a:gd name="connsiteX1" fmla="*/ 3231518 w 3252551"/>
              <a:gd name="connsiteY1" fmla="*/ 22554 h 21265340"/>
              <a:gd name="connsiteX2" fmla="*/ 3252551 w 3252551"/>
              <a:gd name="connsiteY2" fmla="*/ 19730800 h 21265340"/>
              <a:gd name="connsiteX3" fmla="*/ 3244497 w 3252551"/>
              <a:gd name="connsiteY3" fmla="*/ 19730800 h 21265340"/>
              <a:gd name="connsiteX4" fmla="*/ 3240653 w 3252551"/>
              <a:gd name="connsiteY4" fmla="*/ 19806918 h 21265340"/>
              <a:gd name="connsiteX5" fmla="*/ 1624520 w 3252551"/>
              <a:gd name="connsiteY5" fmla="*/ 21265340 h 21265340"/>
              <a:gd name="connsiteX6" fmla="*/ 8387 w 3252551"/>
              <a:gd name="connsiteY6" fmla="*/ 19806918 h 21265340"/>
              <a:gd name="connsiteX7" fmla="*/ 4544 w 3252551"/>
              <a:gd name="connsiteY7" fmla="*/ 19730800 h 21265340"/>
              <a:gd name="connsiteX8" fmla="*/ 0 w 3252551"/>
              <a:gd name="connsiteY8" fmla="*/ 19730800 h 21265340"/>
              <a:gd name="connsiteX9" fmla="*/ 0 w 3252551"/>
              <a:gd name="connsiteY9" fmla="*/ 19640820 h 21265340"/>
              <a:gd name="connsiteX10" fmla="*/ 0 w 3252551"/>
              <a:gd name="connsiteY10" fmla="*/ 0 h 2126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9" name="矩形 58"/>
          <p:cNvSpPr/>
          <p:nvPr/>
        </p:nvSpPr>
        <p:spPr bwMode="auto">
          <a:xfrm>
            <a:off x="189992" y="129272"/>
            <a:ext cx="143256" cy="479932"/>
          </a:xfrm>
          <a:prstGeom prst="rect">
            <a:avLst/>
          </a:prstGeom>
          <a:solidFill>
            <a:schemeClr val="bg1">
              <a:lumMod val="75000"/>
              <a:alpha val="8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61" name="文本框 28"/>
          <p:cNvSpPr>
            <a:spLocks noChangeArrowheads="1"/>
          </p:cNvSpPr>
          <p:nvPr/>
        </p:nvSpPr>
        <p:spPr bwMode="auto">
          <a:xfrm>
            <a:off x="497968" y="165848"/>
            <a:ext cx="2847975" cy="406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20000"/>
              </a:lnSpc>
            </a:pPr>
            <a:r>
              <a:rPr lang="zh-CN" altLang="en-US" sz="2000" dirty="0" smtClean="0">
                <a:solidFill>
                  <a:srgbClr val="006AB6"/>
                </a:solidFill>
                <a:latin typeface="Arial" panose="020B0604020202020204" pitchFamily="34" charset="0"/>
                <a:ea typeface="微软雅黑" panose="020B0503020204020204" pitchFamily="34" charset="-122"/>
                <a:sym typeface="Arial" panose="020B0604020202020204" pitchFamily="34" charset="0"/>
              </a:rPr>
              <a:t>大数据表优化</a:t>
            </a:r>
            <a:endParaRPr lang="en-US" altLang="zh-CN" sz="2000" dirty="0">
              <a:solidFill>
                <a:srgbClr val="006AB6"/>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矩形 45"/>
          <p:cNvSpPr/>
          <p:nvPr/>
        </p:nvSpPr>
        <p:spPr>
          <a:xfrm>
            <a:off x="2540943" y="1024037"/>
            <a:ext cx="9001000" cy="576064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6423" tIns="48211" rIns="96423" bIns="48211" rtlCol="0" anchor="ctr"/>
          <a:lstStyle/>
          <a:p>
            <a:r>
              <a:rPr lang="zh-CN" altLang="en-US" sz="1200" b="1" dirty="0" smtClean="0">
                <a:solidFill>
                  <a:schemeClr val="tx1"/>
                </a:solidFill>
              </a:rPr>
              <a:t> </a:t>
            </a:r>
            <a:r>
              <a:rPr lang="en-US" altLang="zh-CN" sz="1200" b="1" dirty="0" smtClean="0">
                <a:solidFill>
                  <a:schemeClr val="tx1"/>
                </a:solidFill>
              </a:rPr>
              <a:t>9</a:t>
            </a:r>
            <a:r>
              <a:rPr lang="en-US" altLang="zh-CN" sz="1200" b="1" dirty="0">
                <a:solidFill>
                  <a:schemeClr val="tx1"/>
                </a:solidFill>
              </a:rPr>
              <a:t>.</a:t>
            </a:r>
            <a:r>
              <a:rPr lang="zh-CN" altLang="en-US" sz="1200" b="1" dirty="0">
                <a:solidFill>
                  <a:schemeClr val="tx1"/>
                </a:solidFill>
              </a:rPr>
              <a:t>应尽量避免在</a:t>
            </a:r>
            <a:r>
              <a:rPr lang="en-US" altLang="zh-CN" sz="1200" b="1" dirty="0">
                <a:solidFill>
                  <a:schemeClr val="tx1"/>
                </a:solidFill>
              </a:rPr>
              <a:t>where</a:t>
            </a:r>
            <a:r>
              <a:rPr lang="zh-CN" altLang="en-US" sz="1200" b="1" dirty="0">
                <a:solidFill>
                  <a:schemeClr val="tx1"/>
                </a:solidFill>
              </a:rPr>
              <a:t>子句中对字段进行函数操作，这将导致引擎放弃使用索引而进行全表扫描。如：</a:t>
            </a:r>
            <a:r>
              <a:rPr lang="en-US" altLang="zh-CN" sz="1200" b="1" dirty="0">
                <a:solidFill>
                  <a:schemeClr val="tx1"/>
                </a:solidFill>
              </a:rPr>
              <a:t>select id from t where substring(name,1,3)='</a:t>
            </a:r>
            <a:r>
              <a:rPr lang="en-US" altLang="zh-CN" sz="1200" b="1" dirty="0" err="1">
                <a:solidFill>
                  <a:schemeClr val="tx1"/>
                </a:solidFill>
              </a:rPr>
              <a:t>abc</a:t>
            </a:r>
            <a:r>
              <a:rPr lang="en-US" altLang="zh-CN" sz="1200" b="1" dirty="0">
                <a:solidFill>
                  <a:schemeClr val="tx1"/>
                </a:solidFill>
              </a:rPr>
              <a:t>' </a:t>
            </a:r>
            <a:r>
              <a:rPr lang="zh-CN" altLang="en-US" sz="1200" b="1" dirty="0">
                <a:solidFill>
                  <a:schemeClr val="tx1"/>
                </a:solidFill>
              </a:rPr>
              <a:t>，</a:t>
            </a:r>
            <a:r>
              <a:rPr lang="en-US" altLang="zh-CN" sz="1200" b="1" dirty="0">
                <a:solidFill>
                  <a:schemeClr val="tx1"/>
                </a:solidFill>
              </a:rPr>
              <a:t>name</a:t>
            </a:r>
            <a:r>
              <a:rPr lang="zh-CN" altLang="en-US" sz="1200" b="1" dirty="0">
                <a:solidFill>
                  <a:schemeClr val="tx1"/>
                </a:solidFill>
              </a:rPr>
              <a:t>以</a:t>
            </a:r>
            <a:r>
              <a:rPr lang="en-US" altLang="zh-CN" sz="1200" b="1" dirty="0" err="1">
                <a:solidFill>
                  <a:schemeClr val="tx1"/>
                </a:solidFill>
              </a:rPr>
              <a:t>abc</a:t>
            </a:r>
            <a:r>
              <a:rPr lang="zh-CN" altLang="en-US" sz="1200" b="1" dirty="0">
                <a:solidFill>
                  <a:schemeClr val="tx1"/>
                </a:solidFill>
              </a:rPr>
              <a:t>开头的</a:t>
            </a:r>
            <a:r>
              <a:rPr lang="en-US" altLang="zh-CN" sz="1200" b="1" dirty="0">
                <a:solidFill>
                  <a:schemeClr val="tx1"/>
                </a:solidFill>
              </a:rPr>
              <a:t>id</a:t>
            </a:r>
            <a:r>
              <a:rPr lang="en-US" altLang="zh-CN" sz="1200" dirty="0">
                <a:solidFill>
                  <a:schemeClr val="tx1"/>
                </a:solidFill>
              </a:rPr>
              <a:t> </a:t>
            </a:r>
          </a:p>
          <a:p>
            <a:r>
              <a:rPr lang="zh-CN" altLang="en-US" sz="1200" b="1" dirty="0">
                <a:solidFill>
                  <a:schemeClr val="tx1"/>
                </a:solidFill>
              </a:rPr>
              <a:t>应改为</a:t>
            </a:r>
            <a:r>
              <a:rPr lang="en-US" altLang="zh-CN" sz="1200" b="1" dirty="0">
                <a:solidFill>
                  <a:schemeClr val="tx1"/>
                </a:solidFill>
              </a:rPr>
              <a:t>:</a:t>
            </a:r>
            <a:r>
              <a:rPr lang="zh-CN" altLang="en-US" sz="1200" dirty="0">
                <a:solidFill>
                  <a:schemeClr val="tx1"/>
                </a:solidFill>
              </a:rPr>
              <a:t> </a:t>
            </a:r>
          </a:p>
          <a:p>
            <a:r>
              <a:rPr lang="en-US" altLang="zh-CN" sz="1200" b="1" dirty="0">
                <a:solidFill>
                  <a:schemeClr val="tx1"/>
                </a:solidFill>
              </a:rPr>
              <a:t>select id from t where name like '</a:t>
            </a:r>
            <a:r>
              <a:rPr lang="en-US" altLang="zh-CN" sz="1200" b="1" dirty="0" err="1">
                <a:solidFill>
                  <a:schemeClr val="tx1"/>
                </a:solidFill>
              </a:rPr>
              <a:t>abc</a:t>
            </a:r>
            <a:r>
              <a:rPr lang="en-US" altLang="zh-CN" sz="1200" b="1" dirty="0">
                <a:solidFill>
                  <a:schemeClr val="tx1"/>
                </a:solidFill>
              </a:rPr>
              <a:t>%'</a:t>
            </a:r>
            <a:r>
              <a:rPr lang="en-US" altLang="zh-CN" sz="1200" dirty="0">
                <a:solidFill>
                  <a:schemeClr val="tx1"/>
                </a:solidFill>
              </a:rPr>
              <a:t> </a:t>
            </a:r>
          </a:p>
          <a:p>
            <a:r>
              <a:rPr lang="en-US" altLang="zh-CN" sz="1200" dirty="0">
                <a:solidFill>
                  <a:schemeClr val="tx1"/>
                </a:solidFill>
              </a:rPr>
              <a:t/>
            </a:r>
            <a:br>
              <a:rPr lang="en-US" altLang="zh-CN" sz="1200" dirty="0">
                <a:solidFill>
                  <a:schemeClr val="tx1"/>
                </a:solidFill>
              </a:rPr>
            </a:br>
            <a:endParaRPr lang="en-US" altLang="zh-CN" sz="1200" dirty="0">
              <a:solidFill>
                <a:schemeClr val="tx1"/>
              </a:solidFill>
            </a:endParaRPr>
          </a:p>
          <a:p>
            <a:r>
              <a:rPr lang="en-US" altLang="zh-CN" sz="1200" b="1" dirty="0">
                <a:solidFill>
                  <a:schemeClr val="tx1"/>
                </a:solidFill>
              </a:rPr>
              <a:t>10.</a:t>
            </a:r>
            <a:r>
              <a:rPr lang="zh-CN" altLang="en-US" sz="1200" b="1" dirty="0">
                <a:solidFill>
                  <a:schemeClr val="tx1"/>
                </a:solidFill>
              </a:rPr>
              <a:t>不要在 </a:t>
            </a:r>
            <a:r>
              <a:rPr lang="en-US" altLang="zh-CN" sz="1200" b="1" dirty="0">
                <a:solidFill>
                  <a:schemeClr val="tx1"/>
                </a:solidFill>
              </a:rPr>
              <a:t>where </a:t>
            </a:r>
            <a:r>
              <a:rPr lang="zh-CN" altLang="en-US" sz="1200" b="1" dirty="0">
                <a:solidFill>
                  <a:schemeClr val="tx1"/>
                </a:solidFill>
              </a:rPr>
              <a:t>子句中的“</a:t>
            </a:r>
            <a:r>
              <a:rPr lang="en-US" altLang="zh-CN" sz="1200" b="1" dirty="0">
                <a:solidFill>
                  <a:schemeClr val="tx1"/>
                </a:solidFill>
              </a:rPr>
              <a:t>=”</a:t>
            </a:r>
            <a:r>
              <a:rPr lang="zh-CN" altLang="en-US" sz="1200" b="1" dirty="0">
                <a:solidFill>
                  <a:schemeClr val="tx1"/>
                </a:solidFill>
              </a:rPr>
              <a:t>左边进行函数、算术运算或其他表达式运算，否则系统将可能无法正确使用索引。</a:t>
            </a:r>
            <a:r>
              <a:rPr lang="zh-CN" altLang="en-US" sz="1200" dirty="0">
                <a:solidFill>
                  <a:schemeClr val="tx1"/>
                </a:solidFill>
              </a:rPr>
              <a:t> </a:t>
            </a:r>
          </a:p>
          <a:p>
            <a:r>
              <a:rPr lang="zh-CN" altLang="en-US" sz="1200" dirty="0">
                <a:solidFill>
                  <a:schemeClr val="tx1"/>
                </a:solidFill>
              </a:rPr>
              <a:t/>
            </a:r>
            <a:br>
              <a:rPr lang="zh-CN" altLang="en-US" sz="1200" dirty="0">
                <a:solidFill>
                  <a:schemeClr val="tx1"/>
                </a:solidFill>
              </a:rPr>
            </a:br>
            <a:endParaRPr lang="zh-CN" altLang="en-US" sz="1200" dirty="0">
              <a:solidFill>
                <a:schemeClr val="tx1"/>
              </a:solidFill>
            </a:endParaRPr>
          </a:p>
          <a:p>
            <a:r>
              <a:rPr lang="en-US" altLang="zh-CN" sz="1200" b="1" dirty="0">
                <a:solidFill>
                  <a:schemeClr val="tx1"/>
                </a:solidFill>
              </a:rPr>
              <a:t>11.</a:t>
            </a:r>
            <a:r>
              <a:rPr lang="zh-CN" altLang="en-US" sz="1200" b="1" dirty="0">
                <a:solidFill>
                  <a:schemeClr val="tx1"/>
                </a:solidFill>
              </a:rPr>
              <a:t>在使用索引字段作为条件时，如果该索引是复合索引，那么必须使用到该索引中的第一个字段作为条件时才能保证系统使用该索引，否则该索引将不会被使用，并且应尽可能的让字段顺序与索引顺序相一致。</a:t>
            </a:r>
            <a:r>
              <a:rPr lang="zh-CN" altLang="en-US" sz="1200" dirty="0">
                <a:solidFill>
                  <a:schemeClr val="tx1"/>
                </a:solidFill>
              </a:rPr>
              <a:t> </a:t>
            </a:r>
          </a:p>
          <a:p>
            <a:r>
              <a:rPr lang="zh-CN" altLang="en-US" sz="1200" dirty="0">
                <a:solidFill>
                  <a:schemeClr val="tx1"/>
                </a:solidFill>
              </a:rPr>
              <a:t/>
            </a:r>
            <a:br>
              <a:rPr lang="zh-CN" altLang="en-US" sz="1200" dirty="0">
                <a:solidFill>
                  <a:schemeClr val="tx1"/>
                </a:solidFill>
              </a:rPr>
            </a:br>
            <a:endParaRPr lang="zh-CN" altLang="en-US" sz="1200" dirty="0">
              <a:solidFill>
                <a:schemeClr val="tx1"/>
              </a:solidFill>
            </a:endParaRPr>
          </a:p>
          <a:p>
            <a:r>
              <a:rPr lang="en-US" altLang="zh-CN" sz="1200" b="1" dirty="0">
                <a:solidFill>
                  <a:schemeClr val="tx1"/>
                </a:solidFill>
              </a:rPr>
              <a:t>12.</a:t>
            </a:r>
            <a:r>
              <a:rPr lang="zh-CN" altLang="en-US" sz="1200" b="1" dirty="0">
                <a:solidFill>
                  <a:schemeClr val="tx1"/>
                </a:solidFill>
              </a:rPr>
              <a:t>不要写一些没有意义的查询，如需要生成一个空表结构：</a:t>
            </a:r>
            <a:r>
              <a:rPr lang="en-US" altLang="zh-CN" sz="1200" b="1" dirty="0">
                <a:solidFill>
                  <a:schemeClr val="tx1"/>
                </a:solidFill>
              </a:rPr>
              <a:t>select col1,col2 into #t from t where 1=0</a:t>
            </a:r>
            <a:r>
              <a:rPr lang="en-US" altLang="zh-CN" sz="1200" dirty="0">
                <a:solidFill>
                  <a:schemeClr val="tx1"/>
                </a:solidFill>
              </a:rPr>
              <a:t> </a:t>
            </a:r>
          </a:p>
          <a:p>
            <a:r>
              <a:rPr lang="zh-CN" altLang="en-US" sz="1200" b="1" dirty="0">
                <a:solidFill>
                  <a:schemeClr val="tx1"/>
                </a:solidFill>
              </a:rPr>
              <a:t>这类代码不会返回任何结果集，但是会消耗系统资源的，应改成这样：</a:t>
            </a:r>
            <a:r>
              <a:rPr lang="zh-CN" altLang="en-US" sz="1200" dirty="0">
                <a:solidFill>
                  <a:schemeClr val="tx1"/>
                </a:solidFill>
              </a:rPr>
              <a:t> </a:t>
            </a:r>
          </a:p>
          <a:p>
            <a:r>
              <a:rPr lang="en-US" altLang="zh-CN" sz="1200" b="1" dirty="0">
                <a:solidFill>
                  <a:schemeClr val="tx1"/>
                </a:solidFill>
              </a:rPr>
              <a:t>create table #t(...)</a:t>
            </a:r>
            <a:r>
              <a:rPr lang="en-US" altLang="zh-CN" sz="1200" dirty="0">
                <a:solidFill>
                  <a:schemeClr val="tx1"/>
                </a:solidFill>
              </a:rPr>
              <a:t> </a:t>
            </a:r>
          </a:p>
          <a:p>
            <a:r>
              <a:rPr lang="en-US" altLang="zh-CN" sz="1200" dirty="0">
                <a:solidFill>
                  <a:schemeClr val="tx1"/>
                </a:solidFill>
              </a:rPr>
              <a:t/>
            </a:r>
            <a:br>
              <a:rPr lang="en-US" altLang="zh-CN" sz="1200" dirty="0">
                <a:solidFill>
                  <a:schemeClr val="tx1"/>
                </a:solidFill>
              </a:rPr>
            </a:br>
            <a:endParaRPr lang="en-US" altLang="zh-CN" sz="1200" dirty="0">
              <a:solidFill>
                <a:schemeClr val="tx1"/>
              </a:solidFill>
            </a:endParaRPr>
          </a:p>
          <a:p>
            <a:r>
              <a:rPr lang="en-US" altLang="zh-CN" sz="1200" b="1" dirty="0">
                <a:solidFill>
                  <a:schemeClr val="tx1"/>
                </a:solidFill>
              </a:rPr>
              <a:t>13.</a:t>
            </a:r>
            <a:r>
              <a:rPr lang="zh-CN" altLang="en-US" sz="1200" b="1" dirty="0">
                <a:solidFill>
                  <a:schemeClr val="tx1"/>
                </a:solidFill>
              </a:rPr>
              <a:t>很多时候用 </a:t>
            </a:r>
            <a:r>
              <a:rPr lang="en-US" altLang="zh-CN" sz="1200" b="1" dirty="0">
                <a:solidFill>
                  <a:schemeClr val="tx1"/>
                </a:solidFill>
              </a:rPr>
              <a:t>exists </a:t>
            </a:r>
            <a:r>
              <a:rPr lang="zh-CN" altLang="en-US" sz="1200" b="1" dirty="0">
                <a:solidFill>
                  <a:schemeClr val="tx1"/>
                </a:solidFill>
              </a:rPr>
              <a:t>代替 </a:t>
            </a:r>
            <a:r>
              <a:rPr lang="en-US" altLang="zh-CN" sz="1200" b="1" dirty="0">
                <a:solidFill>
                  <a:schemeClr val="tx1"/>
                </a:solidFill>
              </a:rPr>
              <a:t>in </a:t>
            </a:r>
            <a:r>
              <a:rPr lang="zh-CN" altLang="en-US" sz="1200" b="1" dirty="0">
                <a:solidFill>
                  <a:schemeClr val="tx1"/>
                </a:solidFill>
              </a:rPr>
              <a:t>是一个好的选择：</a:t>
            </a:r>
            <a:r>
              <a:rPr lang="en-US" altLang="zh-CN" sz="1200" b="1" dirty="0">
                <a:solidFill>
                  <a:schemeClr val="tx1"/>
                </a:solidFill>
              </a:rPr>
              <a:t>select </a:t>
            </a:r>
            <a:r>
              <a:rPr lang="en-US" altLang="zh-CN" sz="1200" b="1" dirty="0" err="1">
                <a:solidFill>
                  <a:schemeClr val="tx1"/>
                </a:solidFill>
              </a:rPr>
              <a:t>num</a:t>
            </a:r>
            <a:r>
              <a:rPr lang="en-US" altLang="zh-CN" sz="1200" b="1" dirty="0">
                <a:solidFill>
                  <a:schemeClr val="tx1"/>
                </a:solidFill>
              </a:rPr>
              <a:t> from a where </a:t>
            </a:r>
            <a:r>
              <a:rPr lang="en-US" altLang="zh-CN" sz="1200" b="1" dirty="0" err="1">
                <a:solidFill>
                  <a:schemeClr val="tx1"/>
                </a:solidFill>
              </a:rPr>
              <a:t>num</a:t>
            </a:r>
            <a:r>
              <a:rPr lang="en-US" altLang="zh-CN" sz="1200" b="1" dirty="0">
                <a:solidFill>
                  <a:schemeClr val="tx1"/>
                </a:solidFill>
              </a:rPr>
              <a:t> in(select </a:t>
            </a:r>
            <a:r>
              <a:rPr lang="en-US" altLang="zh-CN" sz="1200" b="1" dirty="0" err="1">
                <a:solidFill>
                  <a:schemeClr val="tx1"/>
                </a:solidFill>
              </a:rPr>
              <a:t>num</a:t>
            </a:r>
            <a:r>
              <a:rPr lang="en-US" altLang="zh-CN" sz="1200" b="1" dirty="0">
                <a:solidFill>
                  <a:schemeClr val="tx1"/>
                </a:solidFill>
              </a:rPr>
              <a:t> from b)</a:t>
            </a:r>
            <a:r>
              <a:rPr lang="en-US" altLang="zh-CN" sz="1200" dirty="0">
                <a:solidFill>
                  <a:schemeClr val="tx1"/>
                </a:solidFill>
              </a:rPr>
              <a:t> </a:t>
            </a:r>
          </a:p>
          <a:p>
            <a:r>
              <a:rPr lang="zh-CN" altLang="en-US" sz="1200" b="1" dirty="0">
                <a:solidFill>
                  <a:schemeClr val="tx1"/>
                </a:solidFill>
              </a:rPr>
              <a:t>用下面的语句替换：</a:t>
            </a:r>
            <a:r>
              <a:rPr lang="zh-CN" altLang="en-US" sz="1200" dirty="0">
                <a:solidFill>
                  <a:schemeClr val="tx1"/>
                </a:solidFill>
              </a:rPr>
              <a:t> </a:t>
            </a:r>
          </a:p>
          <a:p>
            <a:r>
              <a:rPr lang="en-US" altLang="zh-CN" sz="1200" b="1" dirty="0">
                <a:solidFill>
                  <a:schemeClr val="tx1"/>
                </a:solidFill>
              </a:rPr>
              <a:t>select </a:t>
            </a:r>
            <a:r>
              <a:rPr lang="en-US" altLang="zh-CN" sz="1200" b="1" dirty="0" err="1">
                <a:solidFill>
                  <a:schemeClr val="tx1"/>
                </a:solidFill>
              </a:rPr>
              <a:t>num</a:t>
            </a:r>
            <a:r>
              <a:rPr lang="en-US" altLang="zh-CN" sz="1200" b="1" dirty="0">
                <a:solidFill>
                  <a:schemeClr val="tx1"/>
                </a:solidFill>
              </a:rPr>
              <a:t> from a where exists(select 1 from b where </a:t>
            </a:r>
            <a:r>
              <a:rPr lang="en-US" altLang="zh-CN" sz="1200" b="1" dirty="0" err="1">
                <a:solidFill>
                  <a:schemeClr val="tx1"/>
                </a:solidFill>
              </a:rPr>
              <a:t>num</a:t>
            </a:r>
            <a:r>
              <a:rPr lang="en-US" altLang="zh-CN" sz="1200" b="1" dirty="0">
                <a:solidFill>
                  <a:schemeClr val="tx1"/>
                </a:solidFill>
              </a:rPr>
              <a:t>=</a:t>
            </a:r>
            <a:r>
              <a:rPr lang="en-US" altLang="zh-CN" sz="1200" b="1" dirty="0" err="1">
                <a:solidFill>
                  <a:schemeClr val="tx1"/>
                </a:solidFill>
              </a:rPr>
              <a:t>a.num</a:t>
            </a:r>
            <a:r>
              <a:rPr lang="en-US" altLang="zh-CN" sz="1200" b="1" dirty="0">
                <a:solidFill>
                  <a:schemeClr val="tx1"/>
                </a:solidFill>
              </a:rPr>
              <a:t>)</a:t>
            </a:r>
            <a:r>
              <a:rPr lang="en-US" altLang="zh-CN" sz="1200" dirty="0">
                <a:solidFill>
                  <a:schemeClr val="tx1"/>
                </a:solidFill>
              </a:rPr>
              <a:t> </a:t>
            </a:r>
          </a:p>
          <a:p>
            <a:r>
              <a:rPr lang="en-US" altLang="zh-CN" sz="1200" dirty="0">
                <a:solidFill>
                  <a:schemeClr val="tx1"/>
                </a:solidFill>
              </a:rPr>
              <a:t/>
            </a:r>
            <a:br>
              <a:rPr lang="en-US" altLang="zh-CN" sz="1200" dirty="0">
                <a:solidFill>
                  <a:schemeClr val="tx1"/>
                </a:solidFill>
              </a:rPr>
            </a:br>
            <a:endParaRPr lang="en-US" altLang="zh-CN" sz="1200" dirty="0">
              <a:solidFill>
                <a:schemeClr val="tx1"/>
              </a:solidFill>
            </a:endParaRPr>
          </a:p>
          <a:p>
            <a:r>
              <a:rPr lang="en-US" altLang="zh-CN" sz="1200" b="1" dirty="0">
                <a:solidFill>
                  <a:schemeClr val="tx1"/>
                </a:solidFill>
              </a:rPr>
              <a:t>14.</a:t>
            </a:r>
            <a:r>
              <a:rPr lang="zh-CN" altLang="en-US" sz="1200" b="1" dirty="0">
                <a:solidFill>
                  <a:schemeClr val="tx1"/>
                </a:solidFill>
              </a:rPr>
              <a:t>并不是所有索引对查询都有效，</a:t>
            </a:r>
            <a:r>
              <a:rPr lang="en-US" altLang="zh-CN" sz="1200" b="1" dirty="0">
                <a:solidFill>
                  <a:schemeClr val="tx1"/>
                </a:solidFill>
              </a:rPr>
              <a:t>SQL</a:t>
            </a:r>
            <a:r>
              <a:rPr lang="zh-CN" altLang="en-US" sz="1200" b="1" dirty="0">
                <a:solidFill>
                  <a:schemeClr val="tx1"/>
                </a:solidFill>
              </a:rPr>
              <a:t>是根据表中数据来进行查询优化的，当索引列有大量数据重复时，</a:t>
            </a:r>
            <a:r>
              <a:rPr lang="en-US" altLang="zh-CN" sz="1200" b="1" dirty="0">
                <a:solidFill>
                  <a:schemeClr val="tx1"/>
                </a:solidFill>
              </a:rPr>
              <a:t>SQL</a:t>
            </a:r>
            <a:r>
              <a:rPr lang="zh-CN" altLang="en-US" sz="1200" b="1" dirty="0">
                <a:solidFill>
                  <a:schemeClr val="tx1"/>
                </a:solidFill>
              </a:rPr>
              <a:t>查询可能不会去利用索引，如一表中有字段</a:t>
            </a:r>
            <a:r>
              <a:rPr lang="en-US" altLang="zh-CN" sz="1200" b="1" dirty="0">
                <a:solidFill>
                  <a:schemeClr val="tx1"/>
                </a:solidFill>
              </a:rPr>
              <a:t>sex</a:t>
            </a:r>
            <a:r>
              <a:rPr lang="zh-CN" altLang="en-US" sz="1200" b="1" dirty="0">
                <a:solidFill>
                  <a:schemeClr val="tx1"/>
                </a:solidFill>
              </a:rPr>
              <a:t>，</a:t>
            </a:r>
            <a:r>
              <a:rPr lang="en-US" altLang="zh-CN" sz="1200" b="1" dirty="0">
                <a:solidFill>
                  <a:schemeClr val="tx1"/>
                </a:solidFill>
              </a:rPr>
              <a:t>male</a:t>
            </a:r>
            <a:r>
              <a:rPr lang="zh-CN" altLang="en-US" sz="1200" b="1" dirty="0">
                <a:solidFill>
                  <a:schemeClr val="tx1"/>
                </a:solidFill>
              </a:rPr>
              <a:t>、</a:t>
            </a:r>
            <a:r>
              <a:rPr lang="en-US" altLang="zh-CN" sz="1200" b="1" dirty="0">
                <a:solidFill>
                  <a:schemeClr val="tx1"/>
                </a:solidFill>
              </a:rPr>
              <a:t>female</a:t>
            </a:r>
            <a:r>
              <a:rPr lang="zh-CN" altLang="en-US" sz="1200" b="1" dirty="0">
                <a:solidFill>
                  <a:schemeClr val="tx1"/>
                </a:solidFill>
              </a:rPr>
              <a:t>几乎各一半，那么即使在</a:t>
            </a:r>
            <a:r>
              <a:rPr lang="en-US" altLang="zh-CN" sz="1200" b="1" dirty="0">
                <a:solidFill>
                  <a:schemeClr val="tx1"/>
                </a:solidFill>
              </a:rPr>
              <a:t>sex</a:t>
            </a:r>
            <a:r>
              <a:rPr lang="zh-CN" altLang="en-US" sz="1200" b="1" dirty="0">
                <a:solidFill>
                  <a:schemeClr val="tx1"/>
                </a:solidFill>
              </a:rPr>
              <a:t>上建了索引也对查询效率起不了作用。</a:t>
            </a:r>
            <a:r>
              <a:rPr lang="zh-CN" altLang="en-US" sz="1200" dirty="0">
                <a:solidFill>
                  <a:schemeClr val="tx1"/>
                </a:solidFill>
              </a:rPr>
              <a:t> </a:t>
            </a:r>
          </a:p>
          <a:p>
            <a:r>
              <a:rPr lang="zh-CN" altLang="en-US" sz="1200" dirty="0">
                <a:solidFill>
                  <a:schemeClr val="tx1"/>
                </a:solidFill>
              </a:rPr>
              <a:t/>
            </a:r>
            <a:br>
              <a:rPr lang="zh-CN" altLang="en-US" sz="1200" dirty="0">
                <a:solidFill>
                  <a:schemeClr val="tx1"/>
                </a:solidFill>
              </a:rPr>
            </a:br>
            <a:endParaRPr lang="zh-CN" altLang="en-US" sz="1200" dirty="0">
              <a:solidFill>
                <a:schemeClr val="tx1"/>
              </a:solidFill>
            </a:endParaRPr>
          </a:p>
          <a:p>
            <a:r>
              <a:rPr lang="en-US" altLang="zh-CN" sz="1200" b="1" dirty="0">
                <a:solidFill>
                  <a:schemeClr val="tx1"/>
                </a:solidFill>
              </a:rPr>
              <a:t>15. </a:t>
            </a:r>
            <a:r>
              <a:rPr lang="zh-CN" altLang="en-US" sz="1200" b="1" dirty="0">
                <a:solidFill>
                  <a:schemeClr val="tx1"/>
                </a:solidFill>
              </a:rPr>
              <a:t>索引并不是越多越好，索引固然可 以提高相应的 </a:t>
            </a:r>
            <a:r>
              <a:rPr lang="en-US" altLang="zh-CN" sz="1200" b="1" dirty="0">
                <a:solidFill>
                  <a:schemeClr val="tx1"/>
                </a:solidFill>
              </a:rPr>
              <a:t>select </a:t>
            </a:r>
            <a:r>
              <a:rPr lang="zh-CN" altLang="en-US" sz="1200" b="1" dirty="0">
                <a:solidFill>
                  <a:schemeClr val="tx1"/>
                </a:solidFill>
              </a:rPr>
              <a:t>的效率，但同时也降低了 </a:t>
            </a:r>
            <a:r>
              <a:rPr lang="en-US" altLang="zh-CN" sz="1200" b="1" dirty="0">
                <a:solidFill>
                  <a:schemeClr val="tx1"/>
                </a:solidFill>
              </a:rPr>
              <a:t>insert </a:t>
            </a:r>
            <a:r>
              <a:rPr lang="zh-CN" altLang="en-US" sz="1200" b="1" dirty="0">
                <a:solidFill>
                  <a:schemeClr val="tx1"/>
                </a:solidFill>
              </a:rPr>
              <a:t>及 </a:t>
            </a:r>
            <a:r>
              <a:rPr lang="en-US" altLang="zh-CN" sz="1200" b="1" dirty="0">
                <a:solidFill>
                  <a:schemeClr val="tx1"/>
                </a:solidFill>
              </a:rPr>
              <a:t>update </a:t>
            </a:r>
            <a:r>
              <a:rPr lang="zh-CN" altLang="en-US" sz="1200" b="1" dirty="0">
                <a:solidFill>
                  <a:schemeClr val="tx1"/>
                </a:solidFill>
              </a:rPr>
              <a:t>的效率，因为 </a:t>
            </a:r>
            <a:r>
              <a:rPr lang="en-US" altLang="zh-CN" sz="1200" b="1" dirty="0">
                <a:solidFill>
                  <a:schemeClr val="tx1"/>
                </a:solidFill>
              </a:rPr>
              <a:t>insert </a:t>
            </a:r>
            <a:r>
              <a:rPr lang="zh-CN" altLang="en-US" sz="1200" b="1" dirty="0">
                <a:solidFill>
                  <a:schemeClr val="tx1"/>
                </a:solidFill>
              </a:rPr>
              <a:t>或 </a:t>
            </a:r>
            <a:r>
              <a:rPr lang="en-US" altLang="zh-CN" sz="1200" b="1" dirty="0">
                <a:solidFill>
                  <a:schemeClr val="tx1"/>
                </a:solidFill>
              </a:rPr>
              <a:t>update </a:t>
            </a:r>
            <a:r>
              <a:rPr lang="zh-CN" altLang="en-US" sz="1200" b="1" dirty="0">
                <a:solidFill>
                  <a:schemeClr val="tx1"/>
                </a:solidFill>
              </a:rPr>
              <a:t>时有可能会重建索引，所以怎样建索引需要慎重考虑，视具体情况而定。一个表的索引数最好不要超过</a:t>
            </a:r>
            <a:r>
              <a:rPr lang="en-US" altLang="zh-CN" sz="1200" b="1" dirty="0">
                <a:solidFill>
                  <a:schemeClr val="tx1"/>
                </a:solidFill>
              </a:rPr>
              <a:t>6</a:t>
            </a:r>
            <a:r>
              <a:rPr lang="zh-CN" altLang="en-US" sz="1200" b="1" dirty="0">
                <a:solidFill>
                  <a:schemeClr val="tx1"/>
                </a:solidFill>
              </a:rPr>
              <a:t>个，若太多则应考虑一些不常使用到的列上建的索引是否有 必要。</a:t>
            </a:r>
            <a:r>
              <a:rPr lang="zh-CN" altLang="en-US" sz="1200" dirty="0">
                <a:solidFill>
                  <a:schemeClr val="tx1"/>
                </a:solidFill>
              </a:rPr>
              <a:t> </a:t>
            </a:r>
          </a:p>
          <a:p>
            <a:endParaRPr lang="zh-CN" altLang="en-US" sz="1200" dirty="0">
              <a:solidFill>
                <a:schemeClr val="tx1"/>
              </a:solidFill>
            </a:endParaRPr>
          </a:p>
        </p:txBody>
      </p:sp>
    </p:spTree>
    <p:extLst>
      <p:ext uri="{BB962C8B-B14F-4D97-AF65-F5344CB8AC3E}">
        <p14:creationId xmlns:p14="http://schemas.microsoft.com/office/powerpoint/2010/main" val="2321509433"/>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14:bounceEnd="50000">
                                          <p:cBhvr additive="base">
                                            <p:cTn id="7" dur="500" fill="hold"/>
                                            <p:tgtEl>
                                              <p:spTgt spid="46"/>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任意多边形 53"/>
          <p:cNvSpPr/>
          <p:nvPr/>
        </p:nvSpPr>
        <p:spPr>
          <a:xfrm rot="16200000">
            <a:off x="1592646" y="-1093803"/>
            <a:ext cx="479931" cy="2926080"/>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 name="connsiteX0" fmla="*/ 21025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21025 w 3252551"/>
              <a:gd name="connsiteY10" fmla="*/ 0 h 6202391"/>
              <a:gd name="connsiteX0" fmla="*/ 0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0 h 6202391"/>
              <a:gd name="connsiteX1" fmla="*/ 3231524 w 3252551"/>
              <a:gd name="connsiteY1" fmla="*/ 22548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15040398 h 21242789"/>
              <a:gd name="connsiteX1" fmla="*/ 3231518 w 3252551"/>
              <a:gd name="connsiteY1" fmla="*/ 3 h 21242789"/>
              <a:gd name="connsiteX2" fmla="*/ 3252551 w 3252551"/>
              <a:gd name="connsiteY2" fmla="*/ 19708249 h 21242789"/>
              <a:gd name="connsiteX3" fmla="*/ 3244497 w 3252551"/>
              <a:gd name="connsiteY3" fmla="*/ 19708249 h 21242789"/>
              <a:gd name="connsiteX4" fmla="*/ 3240653 w 3252551"/>
              <a:gd name="connsiteY4" fmla="*/ 19784367 h 21242789"/>
              <a:gd name="connsiteX5" fmla="*/ 1624520 w 3252551"/>
              <a:gd name="connsiteY5" fmla="*/ 21242789 h 21242789"/>
              <a:gd name="connsiteX6" fmla="*/ 8387 w 3252551"/>
              <a:gd name="connsiteY6" fmla="*/ 19784367 h 21242789"/>
              <a:gd name="connsiteX7" fmla="*/ 4544 w 3252551"/>
              <a:gd name="connsiteY7" fmla="*/ 19708249 h 21242789"/>
              <a:gd name="connsiteX8" fmla="*/ 0 w 3252551"/>
              <a:gd name="connsiteY8" fmla="*/ 19708249 h 21242789"/>
              <a:gd name="connsiteX9" fmla="*/ 0 w 3252551"/>
              <a:gd name="connsiteY9" fmla="*/ 19618269 h 21242789"/>
              <a:gd name="connsiteX10" fmla="*/ 0 w 3252551"/>
              <a:gd name="connsiteY10" fmla="*/ 15040398 h 21242789"/>
              <a:gd name="connsiteX0" fmla="*/ 0 w 3252551"/>
              <a:gd name="connsiteY0" fmla="*/ 0 h 21265340"/>
              <a:gd name="connsiteX1" fmla="*/ 3231518 w 3252551"/>
              <a:gd name="connsiteY1" fmla="*/ 22554 h 21265340"/>
              <a:gd name="connsiteX2" fmla="*/ 3252551 w 3252551"/>
              <a:gd name="connsiteY2" fmla="*/ 19730800 h 21265340"/>
              <a:gd name="connsiteX3" fmla="*/ 3244497 w 3252551"/>
              <a:gd name="connsiteY3" fmla="*/ 19730800 h 21265340"/>
              <a:gd name="connsiteX4" fmla="*/ 3240653 w 3252551"/>
              <a:gd name="connsiteY4" fmla="*/ 19806918 h 21265340"/>
              <a:gd name="connsiteX5" fmla="*/ 1624520 w 3252551"/>
              <a:gd name="connsiteY5" fmla="*/ 21265340 h 21265340"/>
              <a:gd name="connsiteX6" fmla="*/ 8387 w 3252551"/>
              <a:gd name="connsiteY6" fmla="*/ 19806918 h 21265340"/>
              <a:gd name="connsiteX7" fmla="*/ 4544 w 3252551"/>
              <a:gd name="connsiteY7" fmla="*/ 19730800 h 21265340"/>
              <a:gd name="connsiteX8" fmla="*/ 0 w 3252551"/>
              <a:gd name="connsiteY8" fmla="*/ 19730800 h 21265340"/>
              <a:gd name="connsiteX9" fmla="*/ 0 w 3252551"/>
              <a:gd name="connsiteY9" fmla="*/ 19640820 h 21265340"/>
              <a:gd name="connsiteX10" fmla="*/ 0 w 3252551"/>
              <a:gd name="connsiteY10" fmla="*/ 0 h 2126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9" name="矩形 58"/>
          <p:cNvSpPr/>
          <p:nvPr/>
        </p:nvSpPr>
        <p:spPr bwMode="auto">
          <a:xfrm>
            <a:off x="189992" y="129272"/>
            <a:ext cx="143256" cy="479932"/>
          </a:xfrm>
          <a:prstGeom prst="rect">
            <a:avLst/>
          </a:prstGeom>
          <a:solidFill>
            <a:schemeClr val="bg1">
              <a:lumMod val="75000"/>
              <a:alpha val="8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61" name="文本框 28"/>
          <p:cNvSpPr>
            <a:spLocks noChangeArrowheads="1"/>
          </p:cNvSpPr>
          <p:nvPr/>
        </p:nvSpPr>
        <p:spPr bwMode="auto">
          <a:xfrm>
            <a:off x="497968" y="165848"/>
            <a:ext cx="2847975" cy="406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20000"/>
              </a:lnSpc>
            </a:pPr>
            <a:r>
              <a:rPr lang="zh-CN" altLang="en-US" sz="2000" dirty="0" smtClean="0">
                <a:solidFill>
                  <a:srgbClr val="006AB6"/>
                </a:solidFill>
                <a:latin typeface="Arial" panose="020B0604020202020204" pitchFamily="34" charset="0"/>
                <a:ea typeface="微软雅黑" panose="020B0503020204020204" pitchFamily="34" charset="-122"/>
                <a:sym typeface="Arial" panose="020B0604020202020204" pitchFamily="34" charset="0"/>
              </a:rPr>
              <a:t>大数据表优化</a:t>
            </a:r>
            <a:endParaRPr lang="en-US" altLang="zh-CN" sz="2000" dirty="0">
              <a:solidFill>
                <a:srgbClr val="006AB6"/>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矩形 45"/>
          <p:cNvSpPr/>
          <p:nvPr/>
        </p:nvSpPr>
        <p:spPr>
          <a:xfrm>
            <a:off x="2972991" y="1240061"/>
            <a:ext cx="8280920" cy="5256584"/>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6423" tIns="48211" rIns="96423" bIns="48211" rtlCol="0" anchor="ctr"/>
          <a:lstStyle/>
          <a:p>
            <a:r>
              <a:rPr lang="en-US" altLang="zh-CN" sz="1200" b="1" dirty="0" smtClean="0">
                <a:solidFill>
                  <a:schemeClr val="tx1"/>
                </a:solidFill>
              </a:rPr>
              <a:t>16</a:t>
            </a:r>
            <a:r>
              <a:rPr lang="en-US" altLang="zh-CN" sz="1200" b="1" dirty="0">
                <a:solidFill>
                  <a:schemeClr val="tx1"/>
                </a:solidFill>
              </a:rPr>
              <a:t>. </a:t>
            </a:r>
            <a:r>
              <a:rPr lang="zh-CN" altLang="en-US" sz="1200" b="1" dirty="0">
                <a:solidFill>
                  <a:schemeClr val="tx1"/>
                </a:solidFill>
              </a:rPr>
              <a:t>应尽可能的避免更新 </a:t>
            </a:r>
            <a:r>
              <a:rPr lang="en-US" altLang="zh-CN" sz="1200" b="1" dirty="0">
                <a:solidFill>
                  <a:schemeClr val="tx1"/>
                </a:solidFill>
              </a:rPr>
              <a:t>clustered </a:t>
            </a:r>
            <a:r>
              <a:rPr lang="zh-CN" altLang="en-US" sz="1200" b="1" dirty="0">
                <a:solidFill>
                  <a:schemeClr val="tx1"/>
                </a:solidFill>
              </a:rPr>
              <a:t>索引数据列，因为 </a:t>
            </a:r>
            <a:r>
              <a:rPr lang="en-US" altLang="zh-CN" sz="1200" b="1" dirty="0">
                <a:solidFill>
                  <a:schemeClr val="tx1"/>
                </a:solidFill>
              </a:rPr>
              <a:t>clustered </a:t>
            </a:r>
            <a:r>
              <a:rPr lang="zh-CN" altLang="en-US" sz="1200" b="1" dirty="0">
                <a:solidFill>
                  <a:schemeClr val="tx1"/>
                </a:solidFill>
              </a:rPr>
              <a:t>索引数据列的顺序就是表记录的物理存储顺序，一旦该列值改变将导致整个表记录的顺序的调整，会耗费相当大的资源。若应用系统需要频繁更新 </a:t>
            </a:r>
            <a:r>
              <a:rPr lang="en-US" altLang="zh-CN" sz="1200" b="1" dirty="0">
                <a:solidFill>
                  <a:schemeClr val="tx1"/>
                </a:solidFill>
              </a:rPr>
              <a:t>clustered </a:t>
            </a:r>
            <a:r>
              <a:rPr lang="zh-CN" altLang="en-US" sz="1200" b="1" dirty="0">
                <a:solidFill>
                  <a:schemeClr val="tx1"/>
                </a:solidFill>
              </a:rPr>
              <a:t>索引数据列，那么需要考虑是否应将该索引建为 </a:t>
            </a:r>
            <a:r>
              <a:rPr lang="en-US" altLang="zh-CN" sz="1200" b="1" dirty="0">
                <a:solidFill>
                  <a:schemeClr val="tx1"/>
                </a:solidFill>
              </a:rPr>
              <a:t>clustered </a:t>
            </a:r>
            <a:r>
              <a:rPr lang="zh-CN" altLang="en-US" sz="1200" b="1" dirty="0">
                <a:solidFill>
                  <a:schemeClr val="tx1"/>
                </a:solidFill>
              </a:rPr>
              <a:t>索引。</a:t>
            </a:r>
            <a:r>
              <a:rPr lang="zh-CN" altLang="en-US" sz="1200" dirty="0">
                <a:solidFill>
                  <a:schemeClr val="tx1"/>
                </a:solidFill>
              </a:rPr>
              <a:t> </a:t>
            </a:r>
          </a:p>
          <a:p>
            <a:r>
              <a:rPr lang="zh-CN" altLang="en-US" sz="1200" dirty="0">
                <a:solidFill>
                  <a:schemeClr val="tx1"/>
                </a:solidFill>
              </a:rPr>
              <a:t/>
            </a:r>
            <a:br>
              <a:rPr lang="zh-CN" altLang="en-US" sz="1200" dirty="0">
                <a:solidFill>
                  <a:schemeClr val="tx1"/>
                </a:solidFill>
              </a:rPr>
            </a:br>
            <a:endParaRPr lang="zh-CN" altLang="en-US" sz="1200" dirty="0">
              <a:solidFill>
                <a:schemeClr val="tx1"/>
              </a:solidFill>
            </a:endParaRPr>
          </a:p>
          <a:p>
            <a:r>
              <a:rPr lang="en-US" altLang="zh-CN" sz="1200" b="1" dirty="0">
                <a:solidFill>
                  <a:schemeClr val="tx1"/>
                </a:solidFill>
              </a:rPr>
              <a:t>17.</a:t>
            </a:r>
            <a:r>
              <a:rPr lang="zh-CN" altLang="en-US" sz="1200" b="1" dirty="0">
                <a:solidFill>
                  <a:schemeClr val="tx1"/>
                </a:solidFill>
              </a:rPr>
              <a:t>尽量使用数字型字段，若只含数值信息的字段尽量不要设计为字符型，这会降低查询和连接的性能，并会增加存储开销。这是因为引擎在处理查询和连接时会逐个比较字符串中每一个字符，而对于数字型而言只需要比较一次就够了。</a:t>
            </a:r>
            <a:r>
              <a:rPr lang="zh-CN" altLang="en-US" sz="1200" dirty="0">
                <a:solidFill>
                  <a:schemeClr val="tx1"/>
                </a:solidFill>
              </a:rPr>
              <a:t> </a:t>
            </a:r>
          </a:p>
          <a:p>
            <a:r>
              <a:rPr lang="zh-CN" altLang="en-US" sz="1200" dirty="0">
                <a:solidFill>
                  <a:schemeClr val="tx1"/>
                </a:solidFill>
              </a:rPr>
              <a:t/>
            </a:r>
            <a:br>
              <a:rPr lang="zh-CN" altLang="en-US" sz="1200" dirty="0">
                <a:solidFill>
                  <a:schemeClr val="tx1"/>
                </a:solidFill>
              </a:rPr>
            </a:br>
            <a:endParaRPr lang="zh-CN" altLang="en-US" sz="1200" dirty="0">
              <a:solidFill>
                <a:schemeClr val="tx1"/>
              </a:solidFill>
            </a:endParaRPr>
          </a:p>
          <a:p>
            <a:r>
              <a:rPr lang="en-US" altLang="zh-CN" sz="1200" b="1" dirty="0">
                <a:solidFill>
                  <a:schemeClr val="tx1"/>
                </a:solidFill>
              </a:rPr>
              <a:t>18.</a:t>
            </a:r>
            <a:r>
              <a:rPr lang="zh-CN" altLang="en-US" sz="1200" b="1" dirty="0">
                <a:solidFill>
                  <a:schemeClr val="tx1"/>
                </a:solidFill>
              </a:rPr>
              <a:t>尽可能的使用 </a:t>
            </a:r>
            <a:r>
              <a:rPr lang="en-US" altLang="zh-CN" sz="1200" b="1" dirty="0">
                <a:solidFill>
                  <a:schemeClr val="tx1"/>
                </a:solidFill>
              </a:rPr>
              <a:t>varchar/</a:t>
            </a:r>
            <a:r>
              <a:rPr lang="en-US" altLang="zh-CN" sz="1200" b="1" dirty="0" err="1">
                <a:solidFill>
                  <a:schemeClr val="tx1"/>
                </a:solidFill>
              </a:rPr>
              <a:t>nvarchar</a:t>
            </a:r>
            <a:r>
              <a:rPr lang="en-US" altLang="zh-CN" sz="1200" b="1" dirty="0">
                <a:solidFill>
                  <a:schemeClr val="tx1"/>
                </a:solidFill>
              </a:rPr>
              <a:t> </a:t>
            </a:r>
            <a:r>
              <a:rPr lang="zh-CN" altLang="en-US" sz="1200" b="1" dirty="0">
                <a:solidFill>
                  <a:schemeClr val="tx1"/>
                </a:solidFill>
              </a:rPr>
              <a:t>代替 </a:t>
            </a:r>
            <a:r>
              <a:rPr lang="en-US" altLang="zh-CN" sz="1200" b="1" dirty="0">
                <a:solidFill>
                  <a:schemeClr val="tx1"/>
                </a:solidFill>
              </a:rPr>
              <a:t>char/</a:t>
            </a:r>
            <a:r>
              <a:rPr lang="en-US" altLang="zh-CN" sz="1200" b="1" dirty="0" err="1">
                <a:solidFill>
                  <a:schemeClr val="tx1"/>
                </a:solidFill>
              </a:rPr>
              <a:t>nchar</a:t>
            </a:r>
            <a:r>
              <a:rPr lang="en-US" altLang="zh-CN" sz="1200" b="1" dirty="0">
                <a:solidFill>
                  <a:schemeClr val="tx1"/>
                </a:solidFill>
              </a:rPr>
              <a:t> </a:t>
            </a:r>
            <a:r>
              <a:rPr lang="zh-CN" altLang="en-US" sz="1200" b="1" dirty="0">
                <a:solidFill>
                  <a:schemeClr val="tx1"/>
                </a:solidFill>
              </a:rPr>
              <a:t>，因为首先变长字段存储空间小，可以节省存储空间，其次对于查询来说，在一个相对较小的字段内搜索效率显然要高些。</a:t>
            </a:r>
            <a:r>
              <a:rPr lang="zh-CN" altLang="en-US" sz="1200" dirty="0">
                <a:solidFill>
                  <a:schemeClr val="tx1"/>
                </a:solidFill>
              </a:rPr>
              <a:t> </a:t>
            </a:r>
          </a:p>
          <a:p>
            <a:r>
              <a:rPr lang="zh-CN" altLang="en-US" sz="1200" dirty="0">
                <a:solidFill>
                  <a:schemeClr val="tx1"/>
                </a:solidFill>
              </a:rPr>
              <a:t/>
            </a:r>
            <a:br>
              <a:rPr lang="zh-CN" altLang="en-US" sz="1200" dirty="0">
                <a:solidFill>
                  <a:schemeClr val="tx1"/>
                </a:solidFill>
              </a:rPr>
            </a:br>
            <a:endParaRPr lang="zh-CN" altLang="en-US" sz="1200" dirty="0">
              <a:solidFill>
                <a:schemeClr val="tx1"/>
              </a:solidFill>
            </a:endParaRPr>
          </a:p>
          <a:p>
            <a:r>
              <a:rPr lang="en-US" altLang="zh-CN" sz="1200" b="1" dirty="0">
                <a:solidFill>
                  <a:schemeClr val="tx1"/>
                </a:solidFill>
              </a:rPr>
              <a:t>19.</a:t>
            </a:r>
            <a:r>
              <a:rPr lang="zh-CN" altLang="en-US" sz="1200" b="1" dirty="0">
                <a:solidFill>
                  <a:schemeClr val="tx1"/>
                </a:solidFill>
              </a:rPr>
              <a:t>任何地方都不要使用 </a:t>
            </a:r>
            <a:r>
              <a:rPr lang="en-US" altLang="zh-CN" sz="1200" b="1" dirty="0">
                <a:solidFill>
                  <a:schemeClr val="tx1"/>
                </a:solidFill>
              </a:rPr>
              <a:t>select * from t </a:t>
            </a:r>
            <a:r>
              <a:rPr lang="zh-CN" altLang="en-US" sz="1200" b="1" dirty="0">
                <a:solidFill>
                  <a:schemeClr val="tx1"/>
                </a:solidFill>
              </a:rPr>
              <a:t>，用具体的字段列表代替“*”，不要返回用不到的任何字段。</a:t>
            </a:r>
            <a:r>
              <a:rPr lang="zh-CN" altLang="en-US" sz="1200" dirty="0">
                <a:solidFill>
                  <a:schemeClr val="tx1"/>
                </a:solidFill>
              </a:rPr>
              <a:t> </a:t>
            </a:r>
          </a:p>
          <a:p>
            <a:r>
              <a:rPr lang="zh-CN" altLang="en-US" sz="1200" dirty="0">
                <a:solidFill>
                  <a:schemeClr val="tx1"/>
                </a:solidFill>
              </a:rPr>
              <a:t/>
            </a:r>
            <a:br>
              <a:rPr lang="zh-CN" altLang="en-US" sz="1200" dirty="0">
                <a:solidFill>
                  <a:schemeClr val="tx1"/>
                </a:solidFill>
              </a:rPr>
            </a:br>
            <a:endParaRPr lang="zh-CN" altLang="en-US" sz="1200" dirty="0">
              <a:solidFill>
                <a:schemeClr val="tx1"/>
              </a:solidFill>
            </a:endParaRPr>
          </a:p>
          <a:p>
            <a:r>
              <a:rPr lang="en-US" altLang="zh-CN" sz="1200" b="1" dirty="0">
                <a:solidFill>
                  <a:schemeClr val="tx1"/>
                </a:solidFill>
              </a:rPr>
              <a:t>20.</a:t>
            </a:r>
            <a:r>
              <a:rPr lang="zh-CN" altLang="en-US" sz="1200" b="1" dirty="0">
                <a:solidFill>
                  <a:schemeClr val="tx1"/>
                </a:solidFill>
              </a:rPr>
              <a:t>尽量使用表变量来代替临时表。如果表变量包含大量数据，请注意索引非常有限（只有主键索引）。</a:t>
            </a:r>
            <a:r>
              <a:rPr lang="zh-CN" altLang="en-US" sz="1200" dirty="0">
                <a:solidFill>
                  <a:schemeClr val="tx1"/>
                </a:solidFill>
              </a:rPr>
              <a:t> </a:t>
            </a:r>
          </a:p>
          <a:p>
            <a:r>
              <a:rPr lang="zh-CN" altLang="en-US" sz="1200" dirty="0">
                <a:solidFill>
                  <a:schemeClr val="tx1"/>
                </a:solidFill>
              </a:rPr>
              <a:t/>
            </a:r>
            <a:br>
              <a:rPr lang="zh-CN" altLang="en-US" sz="1200" dirty="0">
                <a:solidFill>
                  <a:schemeClr val="tx1"/>
                </a:solidFill>
              </a:rPr>
            </a:br>
            <a:endParaRPr lang="zh-CN" altLang="en-US" sz="1200" dirty="0">
              <a:solidFill>
                <a:schemeClr val="tx1"/>
              </a:solidFill>
            </a:endParaRPr>
          </a:p>
          <a:p>
            <a:r>
              <a:rPr lang="en-US" altLang="zh-CN" sz="1200" b="1" dirty="0">
                <a:solidFill>
                  <a:schemeClr val="tx1"/>
                </a:solidFill>
              </a:rPr>
              <a:t>21.</a:t>
            </a:r>
            <a:r>
              <a:rPr lang="zh-CN" altLang="en-US" sz="1200" b="1" dirty="0">
                <a:solidFill>
                  <a:schemeClr val="tx1"/>
                </a:solidFill>
              </a:rPr>
              <a:t>避免频繁创建和删除临时表，以减少系统表资源的消耗。</a:t>
            </a:r>
            <a:r>
              <a:rPr lang="zh-CN" altLang="en-US" sz="1200" dirty="0">
                <a:solidFill>
                  <a:schemeClr val="tx1"/>
                </a:solidFill>
              </a:rPr>
              <a:t> </a:t>
            </a:r>
          </a:p>
          <a:p>
            <a:r>
              <a:rPr lang="zh-CN" altLang="en-US" sz="1200" dirty="0">
                <a:solidFill>
                  <a:schemeClr val="tx1"/>
                </a:solidFill>
              </a:rPr>
              <a:t/>
            </a:r>
            <a:br>
              <a:rPr lang="zh-CN" altLang="en-US" sz="1200" dirty="0">
                <a:solidFill>
                  <a:schemeClr val="tx1"/>
                </a:solidFill>
              </a:rPr>
            </a:br>
            <a:endParaRPr lang="zh-CN" altLang="en-US" sz="1200" dirty="0">
              <a:solidFill>
                <a:schemeClr val="tx1"/>
              </a:solidFill>
            </a:endParaRPr>
          </a:p>
          <a:p>
            <a:r>
              <a:rPr lang="en-US" altLang="zh-CN" sz="1200" b="1" dirty="0">
                <a:solidFill>
                  <a:schemeClr val="tx1"/>
                </a:solidFill>
              </a:rPr>
              <a:t>22.</a:t>
            </a:r>
            <a:r>
              <a:rPr lang="zh-CN" altLang="en-US" sz="1200" b="1" dirty="0">
                <a:solidFill>
                  <a:schemeClr val="tx1"/>
                </a:solidFill>
              </a:rPr>
              <a:t>临时表并不是不可使用，适当地使用它们可以使某些例程更有效，例如，当需要重复引用大型表或常用表中的某个数据集时。但是，对于一次性事件，最好使用导出表。</a:t>
            </a:r>
            <a:r>
              <a:rPr lang="zh-CN" altLang="en-US" sz="1200" dirty="0">
                <a:solidFill>
                  <a:schemeClr val="tx1"/>
                </a:solidFill>
              </a:rPr>
              <a:t> </a:t>
            </a:r>
          </a:p>
          <a:p>
            <a:endParaRPr lang="zh-CN" altLang="en-US" sz="1200" dirty="0">
              <a:solidFill>
                <a:schemeClr val="tx1"/>
              </a:solidFill>
            </a:endParaRPr>
          </a:p>
        </p:txBody>
      </p:sp>
    </p:spTree>
    <p:extLst>
      <p:ext uri="{BB962C8B-B14F-4D97-AF65-F5344CB8AC3E}">
        <p14:creationId xmlns:p14="http://schemas.microsoft.com/office/powerpoint/2010/main" val="721740763"/>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14:bounceEnd="50000">
                                          <p:cBhvr additive="base">
                                            <p:cTn id="7" dur="500" fill="hold"/>
                                            <p:tgtEl>
                                              <p:spTgt spid="46"/>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任意多边形 53"/>
          <p:cNvSpPr/>
          <p:nvPr/>
        </p:nvSpPr>
        <p:spPr>
          <a:xfrm rot="16200000">
            <a:off x="1592646" y="-1093803"/>
            <a:ext cx="479931" cy="2926080"/>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 name="connsiteX0" fmla="*/ 21025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21025 w 3252551"/>
              <a:gd name="connsiteY10" fmla="*/ 0 h 6202391"/>
              <a:gd name="connsiteX0" fmla="*/ 0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0 h 6202391"/>
              <a:gd name="connsiteX1" fmla="*/ 3231524 w 3252551"/>
              <a:gd name="connsiteY1" fmla="*/ 22548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15040398 h 21242789"/>
              <a:gd name="connsiteX1" fmla="*/ 3231518 w 3252551"/>
              <a:gd name="connsiteY1" fmla="*/ 3 h 21242789"/>
              <a:gd name="connsiteX2" fmla="*/ 3252551 w 3252551"/>
              <a:gd name="connsiteY2" fmla="*/ 19708249 h 21242789"/>
              <a:gd name="connsiteX3" fmla="*/ 3244497 w 3252551"/>
              <a:gd name="connsiteY3" fmla="*/ 19708249 h 21242789"/>
              <a:gd name="connsiteX4" fmla="*/ 3240653 w 3252551"/>
              <a:gd name="connsiteY4" fmla="*/ 19784367 h 21242789"/>
              <a:gd name="connsiteX5" fmla="*/ 1624520 w 3252551"/>
              <a:gd name="connsiteY5" fmla="*/ 21242789 h 21242789"/>
              <a:gd name="connsiteX6" fmla="*/ 8387 w 3252551"/>
              <a:gd name="connsiteY6" fmla="*/ 19784367 h 21242789"/>
              <a:gd name="connsiteX7" fmla="*/ 4544 w 3252551"/>
              <a:gd name="connsiteY7" fmla="*/ 19708249 h 21242789"/>
              <a:gd name="connsiteX8" fmla="*/ 0 w 3252551"/>
              <a:gd name="connsiteY8" fmla="*/ 19708249 h 21242789"/>
              <a:gd name="connsiteX9" fmla="*/ 0 w 3252551"/>
              <a:gd name="connsiteY9" fmla="*/ 19618269 h 21242789"/>
              <a:gd name="connsiteX10" fmla="*/ 0 w 3252551"/>
              <a:gd name="connsiteY10" fmla="*/ 15040398 h 21242789"/>
              <a:gd name="connsiteX0" fmla="*/ 0 w 3252551"/>
              <a:gd name="connsiteY0" fmla="*/ 0 h 21265340"/>
              <a:gd name="connsiteX1" fmla="*/ 3231518 w 3252551"/>
              <a:gd name="connsiteY1" fmla="*/ 22554 h 21265340"/>
              <a:gd name="connsiteX2" fmla="*/ 3252551 w 3252551"/>
              <a:gd name="connsiteY2" fmla="*/ 19730800 h 21265340"/>
              <a:gd name="connsiteX3" fmla="*/ 3244497 w 3252551"/>
              <a:gd name="connsiteY3" fmla="*/ 19730800 h 21265340"/>
              <a:gd name="connsiteX4" fmla="*/ 3240653 w 3252551"/>
              <a:gd name="connsiteY4" fmla="*/ 19806918 h 21265340"/>
              <a:gd name="connsiteX5" fmla="*/ 1624520 w 3252551"/>
              <a:gd name="connsiteY5" fmla="*/ 21265340 h 21265340"/>
              <a:gd name="connsiteX6" fmla="*/ 8387 w 3252551"/>
              <a:gd name="connsiteY6" fmla="*/ 19806918 h 21265340"/>
              <a:gd name="connsiteX7" fmla="*/ 4544 w 3252551"/>
              <a:gd name="connsiteY7" fmla="*/ 19730800 h 21265340"/>
              <a:gd name="connsiteX8" fmla="*/ 0 w 3252551"/>
              <a:gd name="connsiteY8" fmla="*/ 19730800 h 21265340"/>
              <a:gd name="connsiteX9" fmla="*/ 0 w 3252551"/>
              <a:gd name="connsiteY9" fmla="*/ 19640820 h 21265340"/>
              <a:gd name="connsiteX10" fmla="*/ 0 w 3252551"/>
              <a:gd name="connsiteY10" fmla="*/ 0 h 2126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9" name="矩形 58"/>
          <p:cNvSpPr/>
          <p:nvPr/>
        </p:nvSpPr>
        <p:spPr bwMode="auto">
          <a:xfrm>
            <a:off x="189992" y="129272"/>
            <a:ext cx="143256" cy="479932"/>
          </a:xfrm>
          <a:prstGeom prst="rect">
            <a:avLst/>
          </a:prstGeom>
          <a:solidFill>
            <a:schemeClr val="bg1">
              <a:lumMod val="75000"/>
              <a:alpha val="8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61" name="文本框 28"/>
          <p:cNvSpPr>
            <a:spLocks noChangeArrowheads="1"/>
          </p:cNvSpPr>
          <p:nvPr/>
        </p:nvSpPr>
        <p:spPr bwMode="auto">
          <a:xfrm>
            <a:off x="497968" y="165848"/>
            <a:ext cx="2847975" cy="406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20000"/>
              </a:lnSpc>
            </a:pPr>
            <a:r>
              <a:rPr lang="zh-CN" altLang="en-US" sz="2000" dirty="0" smtClean="0">
                <a:solidFill>
                  <a:srgbClr val="006AB6"/>
                </a:solidFill>
                <a:latin typeface="Arial" panose="020B0604020202020204" pitchFamily="34" charset="0"/>
                <a:ea typeface="微软雅黑" panose="020B0503020204020204" pitchFamily="34" charset="-122"/>
                <a:sym typeface="Arial" panose="020B0604020202020204" pitchFamily="34" charset="0"/>
              </a:rPr>
              <a:t>大数据表优化</a:t>
            </a:r>
            <a:endParaRPr lang="en-US" altLang="zh-CN" sz="2000" dirty="0">
              <a:solidFill>
                <a:srgbClr val="006AB6"/>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矩形 45"/>
          <p:cNvSpPr/>
          <p:nvPr/>
        </p:nvSpPr>
        <p:spPr>
          <a:xfrm>
            <a:off x="2684959" y="1096045"/>
            <a:ext cx="8254119" cy="540060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6423" tIns="48211" rIns="96423" bIns="48211" rtlCol="0" anchor="ctr"/>
          <a:lstStyle/>
          <a:p>
            <a:r>
              <a:rPr lang="en-US" altLang="zh-CN" sz="1200" b="1" dirty="0" smtClean="0">
                <a:solidFill>
                  <a:schemeClr val="tx1"/>
                </a:solidFill>
              </a:rPr>
              <a:t>23</a:t>
            </a:r>
            <a:r>
              <a:rPr lang="en-US" altLang="zh-CN" sz="1200" b="1" dirty="0">
                <a:solidFill>
                  <a:schemeClr val="tx1"/>
                </a:solidFill>
              </a:rPr>
              <a:t>.</a:t>
            </a:r>
            <a:r>
              <a:rPr lang="zh-CN" altLang="en-US" sz="1200" b="1" dirty="0">
                <a:solidFill>
                  <a:schemeClr val="tx1"/>
                </a:solidFill>
              </a:rPr>
              <a:t>在新建临时表时，如果一次性插入数据量很大，那么可以使用 </a:t>
            </a:r>
            <a:r>
              <a:rPr lang="en-US" altLang="zh-CN" sz="1200" b="1" dirty="0">
                <a:solidFill>
                  <a:schemeClr val="tx1"/>
                </a:solidFill>
              </a:rPr>
              <a:t>select into </a:t>
            </a:r>
            <a:r>
              <a:rPr lang="zh-CN" altLang="en-US" sz="1200" b="1" dirty="0">
                <a:solidFill>
                  <a:schemeClr val="tx1"/>
                </a:solidFill>
              </a:rPr>
              <a:t>代替 </a:t>
            </a:r>
            <a:r>
              <a:rPr lang="en-US" altLang="zh-CN" sz="1200" b="1" dirty="0">
                <a:solidFill>
                  <a:schemeClr val="tx1"/>
                </a:solidFill>
              </a:rPr>
              <a:t>create table</a:t>
            </a:r>
            <a:r>
              <a:rPr lang="zh-CN" altLang="en-US" sz="1200" b="1" dirty="0">
                <a:solidFill>
                  <a:schemeClr val="tx1"/>
                </a:solidFill>
              </a:rPr>
              <a:t>，避免造成大量 </a:t>
            </a:r>
            <a:r>
              <a:rPr lang="en-US" altLang="zh-CN" sz="1200" b="1" dirty="0">
                <a:solidFill>
                  <a:schemeClr val="tx1"/>
                </a:solidFill>
              </a:rPr>
              <a:t>log </a:t>
            </a:r>
            <a:r>
              <a:rPr lang="zh-CN" altLang="en-US" sz="1200" b="1" dirty="0">
                <a:solidFill>
                  <a:schemeClr val="tx1"/>
                </a:solidFill>
              </a:rPr>
              <a:t>，以提高速度；如果数据量不大，为了缓和系统表的资源，应先</a:t>
            </a:r>
            <a:r>
              <a:rPr lang="en-US" altLang="zh-CN" sz="1200" b="1" dirty="0">
                <a:solidFill>
                  <a:schemeClr val="tx1"/>
                </a:solidFill>
              </a:rPr>
              <a:t>create table</a:t>
            </a:r>
            <a:r>
              <a:rPr lang="zh-CN" altLang="en-US" sz="1200" b="1" dirty="0">
                <a:solidFill>
                  <a:schemeClr val="tx1"/>
                </a:solidFill>
              </a:rPr>
              <a:t>，然后</a:t>
            </a:r>
            <a:r>
              <a:rPr lang="en-US" altLang="zh-CN" sz="1200" b="1" dirty="0">
                <a:solidFill>
                  <a:schemeClr val="tx1"/>
                </a:solidFill>
              </a:rPr>
              <a:t>insert</a:t>
            </a:r>
            <a:r>
              <a:rPr lang="zh-CN" altLang="en-US" sz="1200" b="1" dirty="0">
                <a:solidFill>
                  <a:schemeClr val="tx1"/>
                </a:solidFill>
              </a:rPr>
              <a:t>。</a:t>
            </a:r>
            <a:r>
              <a:rPr lang="en-US" altLang="zh-CN" sz="1200" dirty="0">
                <a:solidFill>
                  <a:schemeClr val="tx1"/>
                </a:solidFill>
              </a:rPr>
              <a:t> </a:t>
            </a:r>
          </a:p>
          <a:p>
            <a:r>
              <a:rPr lang="en-US" altLang="zh-CN" sz="1200" dirty="0">
                <a:solidFill>
                  <a:schemeClr val="tx1"/>
                </a:solidFill>
              </a:rPr>
              <a:t/>
            </a:r>
            <a:br>
              <a:rPr lang="en-US" altLang="zh-CN" sz="1200" dirty="0">
                <a:solidFill>
                  <a:schemeClr val="tx1"/>
                </a:solidFill>
              </a:rPr>
            </a:br>
            <a:endParaRPr lang="en-US" altLang="zh-CN" sz="1200" dirty="0">
              <a:solidFill>
                <a:schemeClr val="tx1"/>
              </a:solidFill>
            </a:endParaRPr>
          </a:p>
          <a:p>
            <a:r>
              <a:rPr lang="en-US" altLang="zh-CN" sz="1200" b="1" dirty="0">
                <a:solidFill>
                  <a:schemeClr val="tx1"/>
                </a:solidFill>
              </a:rPr>
              <a:t>24.</a:t>
            </a:r>
            <a:r>
              <a:rPr lang="zh-CN" altLang="en-US" sz="1200" b="1" dirty="0">
                <a:solidFill>
                  <a:schemeClr val="tx1"/>
                </a:solidFill>
              </a:rPr>
              <a:t>如果使用到了临时表，在存储过程的最后务必将所有的临时表显式删除，先 </a:t>
            </a:r>
            <a:r>
              <a:rPr lang="en-US" altLang="zh-CN" sz="1200" b="1" dirty="0">
                <a:solidFill>
                  <a:schemeClr val="tx1"/>
                </a:solidFill>
              </a:rPr>
              <a:t>truncate table </a:t>
            </a:r>
            <a:r>
              <a:rPr lang="zh-CN" altLang="en-US" sz="1200" b="1" dirty="0">
                <a:solidFill>
                  <a:schemeClr val="tx1"/>
                </a:solidFill>
              </a:rPr>
              <a:t>，然后 </a:t>
            </a:r>
            <a:r>
              <a:rPr lang="en-US" altLang="zh-CN" sz="1200" b="1" dirty="0">
                <a:solidFill>
                  <a:schemeClr val="tx1"/>
                </a:solidFill>
              </a:rPr>
              <a:t>drop table </a:t>
            </a:r>
            <a:r>
              <a:rPr lang="zh-CN" altLang="en-US" sz="1200" b="1" dirty="0">
                <a:solidFill>
                  <a:schemeClr val="tx1"/>
                </a:solidFill>
              </a:rPr>
              <a:t>，这样可以避免系统表的较长时间锁定。</a:t>
            </a:r>
            <a:r>
              <a:rPr lang="zh-CN" altLang="en-US" sz="1200" dirty="0">
                <a:solidFill>
                  <a:schemeClr val="tx1"/>
                </a:solidFill>
              </a:rPr>
              <a:t> </a:t>
            </a:r>
          </a:p>
          <a:p>
            <a:r>
              <a:rPr lang="zh-CN" altLang="en-US" sz="1200" dirty="0">
                <a:solidFill>
                  <a:schemeClr val="tx1"/>
                </a:solidFill>
              </a:rPr>
              <a:t/>
            </a:r>
            <a:br>
              <a:rPr lang="zh-CN" altLang="en-US" sz="1200" dirty="0">
                <a:solidFill>
                  <a:schemeClr val="tx1"/>
                </a:solidFill>
              </a:rPr>
            </a:br>
            <a:endParaRPr lang="zh-CN" altLang="en-US" sz="1200" dirty="0">
              <a:solidFill>
                <a:schemeClr val="tx1"/>
              </a:solidFill>
            </a:endParaRPr>
          </a:p>
          <a:p>
            <a:r>
              <a:rPr lang="en-US" altLang="zh-CN" sz="1200" b="1" dirty="0">
                <a:solidFill>
                  <a:schemeClr val="tx1"/>
                </a:solidFill>
              </a:rPr>
              <a:t>25.</a:t>
            </a:r>
            <a:r>
              <a:rPr lang="zh-CN" altLang="en-US" sz="1200" b="1" dirty="0">
                <a:solidFill>
                  <a:schemeClr val="tx1"/>
                </a:solidFill>
              </a:rPr>
              <a:t>尽量避免使用游标，因为游标的效率较差，如果游标操作的数据超过</a:t>
            </a:r>
            <a:r>
              <a:rPr lang="en-US" altLang="zh-CN" sz="1200" b="1" dirty="0">
                <a:solidFill>
                  <a:schemeClr val="tx1"/>
                </a:solidFill>
              </a:rPr>
              <a:t>1</a:t>
            </a:r>
            <a:r>
              <a:rPr lang="zh-CN" altLang="en-US" sz="1200" b="1" dirty="0">
                <a:solidFill>
                  <a:schemeClr val="tx1"/>
                </a:solidFill>
              </a:rPr>
              <a:t>万行，那么就应该考虑改写。</a:t>
            </a:r>
            <a:r>
              <a:rPr lang="zh-CN" altLang="en-US" sz="1200" dirty="0">
                <a:solidFill>
                  <a:schemeClr val="tx1"/>
                </a:solidFill>
              </a:rPr>
              <a:t> </a:t>
            </a:r>
          </a:p>
          <a:p>
            <a:r>
              <a:rPr lang="zh-CN" altLang="en-US" sz="1200" dirty="0">
                <a:solidFill>
                  <a:schemeClr val="tx1"/>
                </a:solidFill>
              </a:rPr>
              <a:t/>
            </a:r>
            <a:br>
              <a:rPr lang="zh-CN" altLang="en-US" sz="1200" dirty="0">
                <a:solidFill>
                  <a:schemeClr val="tx1"/>
                </a:solidFill>
              </a:rPr>
            </a:br>
            <a:endParaRPr lang="zh-CN" altLang="en-US" sz="1200" dirty="0">
              <a:solidFill>
                <a:schemeClr val="tx1"/>
              </a:solidFill>
            </a:endParaRPr>
          </a:p>
          <a:p>
            <a:r>
              <a:rPr lang="en-US" altLang="zh-CN" sz="1200" b="1" dirty="0">
                <a:solidFill>
                  <a:schemeClr val="tx1"/>
                </a:solidFill>
              </a:rPr>
              <a:t>26.</a:t>
            </a:r>
            <a:r>
              <a:rPr lang="zh-CN" altLang="en-US" sz="1200" b="1" dirty="0">
                <a:solidFill>
                  <a:schemeClr val="tx1"/>
                </a:solidFill>
              </a:rPr>
              <a:t>使用基于游标的方法或临时表方法之前，应先寻找基于集的解决方案来解决问题，基于集的方法通常更有效。</a:t>
            </a:r>
            <a:r>
              <a:rPr lang="zh-CN" altLang="en-US" sz="1200" dirty="0">
                <a:solidFill>
                  <a:schemeClr val="tx1"/>
                </a:solidFill>
              </a:rPr>
              <a:t> </a:t>
            </a:r>
          </a:p>
          <a:p>
            <a:r>
              <a:rPr lang="zh-CN" altLang="en-US" sz="1200" dirty="0">
                <a:solidFill>
                  <a:schemeClr val="tx1"/>
                </a:solidFill>
              </a:rPr>
              <a:t/>
            </a:r>
            <a:br>
              <a:rPr lang="zh-CN" altLang="en-US" sz="1200" dirty="0">
                <a:solidFill>
                  <a:schemeClr val="tx1"/>
                </a:solidFill>
              </a:rPr>
            </a:br>
            <a:endParaRPr lang="zh-CN" altLang="en-US" sz="1200" dirty="0">
              <a:solidFill>
                <a:schemeClr val="tx1"/>
              </a:solidFill>
            </a:endParaRPr>
          </a:p>
          <a:p>
            <a:r>
              <a:rPr lang="en-US" altLang="zh-CN" sz="1200" b="1" dirty="0">
                <a:solidFill>
                  <a:schemeClr val="tx1"/>
                </a:solidFill>
              </a:rPr>
              <a:t>27. </a:t>
            </a:r>
            <a:r>
              <a:rPr lang="zh-CN" altLang="en-US" sz="1200" b="1" dirty="0">
                <a:solidFill>
                  <a:schemeClr val="tx1"/>
                </a:solidFill>
              </a:rPr>
              <a:t>与临时表一样，游标并不是不可使 用。对小型数据集使用 </a:t>
            </a:r>
            <a:r>
              <a:rPr lang="en-US" altLang="zh-CN" sz="1200" b="1" dirty="0">
                <a:solidFill>
                  <a:schemeClr val="tx1"/>
                </a:solidFill>
              </a:rPr>
              <a:t>FAST_FORWARD </a:t>
            </a:r>
            <a:r>
              <a:rPr lang="zh-CN" altLang="en-US" sz="1200" b="1" dirty="0">
                <a:solidFill>
                  <a:schemeClr val="tx1"/>
                </a:solidFill>
              </a:rPr>
              <a:t>游标通常要优于其他逐行处理方法，尤其是在必须引用几个表才能获得所需的数据时。在结果集中包括“合计”的例程通常要比使用游标执行的速度快。如果开发时 间允许，基于游标的方法和基于集的方法都可以尝试一下，看哪一种方法的效果更好。</a:t>
            </a:r>
            <a:r>
              <a:rPr lang="zh-CN" altLang="en-US" sz="1200" dirty="0">
                <a:solidFill>
                  <a:schemeClr val="tx1"/>
                </a:solidFill>
              </a:rPr>
              <a:t> </a:t>
            </a:r>
          </a:p>
          <a:p>
            <a:r>
              <a:rPr lang="zh-CN" altLang="en-US" sz="1200" dirty="0">
                <a:solidFill>
                  <a:schemeClr val="tx1"/>
                </a:solidFill>
              </a:rPr>
              <a:t/>
            </a:r>
            <a:br>
              <a:rPr lang="zh-CN" altLang="en-US" sz="1200" dirty="0">
                <a:solidFill>
                  <a:schemeClr val="tx1"/>
                </a:solidFill>
              </a:rPr>
            </a:br>
            <a:endParaRPr lang="zh-CN" altLang="en-US" sz="1200" dirty="0">
              <a:solidFill>
                <a:schemeClr val="tx1"/>
              </a:solidFill>
            </a:endParaRPr>
          </a:p>
          <a:p>
            <a:r>
              <a:rPr lang="en-US" altLang="zh-CN" sz="1200" b="1" dirty="0">
                <a:solidFill>
                  <a:schemeClr val="tx1"/>
                </a:solidFill>
              </a:rPr>
              <a:t>28.</a:t>
            </a:r>
            <a:r>
              <a:rPr lang="zh-CN" altLang="en-US" sz="1200" b="1" dirty="0">
                <a:solidFill>
                  <a:schemeClr val="tx1"/>
                </a:solidFill>
              </a:rPr>
              <a:t>在所有的存储过程和触发器的开始处设置 </a:t>
            </a:r>
            <a:r>
              <a:rPr lang="en-US" altLang="zh-CN" sz="1200" b="1" dirty="0">
                <a:solidFill>
                  <a:schemeClr val="tx1"/>
                </a:solidFill>
              </a:rPr>
              <a:t>SET NOCOUNT ON </a:t>
            </a:r>
            <a:r>
              <a:rPr lang="zh-CN" altLang="en-US" sz="1200" b="1" dirty="0">
                <a:solidFill>
                  <a:schemeClr val="tx1"/>
                </a:solidFill>
              </a:rPr>
              <a:t>，在结束时设置 </a:t>
            </a:r>
            <a:r>
              <a:rPr lang="en-US" altLang="zh-CN" sz="1200" b="1" dirty="0">
                <a:solidFill>
                  <a:schemeClr val="tx1"/>
                </a:solidFill>
              </a:rPr>
              <a:t>SET NOCOUNT OFF </a:t>
            </a:r>
            <a:r>
              <a:rPr lang="zh-CN" altLang="en-US" sz="1200" b="1" dirty="0">
                <a:solidFill>
                  <a:schemeClr val="tx1"/>
                </a:solidFill>
              </a:rPr>
              <a:t>。无需在执行存储过程和触发器的每个语句后向客户端发送</a:t>
            </a:r>
            <a:r>
              <a:rPr lang="en-US" altLang="zh-CN" sz="1200" b="1" dirty="0">
                <a:solidFill>
                  <a:schemeClr val="tx1"/>
                </a:solidFill>
              </a:rPr>
              <a:t>DONE_IN_PROC </a:t>
            </a:r>
            <a:r>
              <a:rPr lang="zh-CN" altLang="en-US" sz="1200" b="1" dirty="0">
                <a:solidFill>
                  <a:schemeClr val="tx1"/>
                </a:solidFill>
              </a:rPr>
              <a:t>消息。</a:t>
            </a:r>
            <a:r>
              <a:rPr lang="zh-CN" altLang="en-US" sz="1200" dirty="0">
                <a:solidFill>
                  <a:schemeClr val="tx1"/>
                </a:solidFill>
              </a:rPr>
              <a:t> </a:t>
            </a:r>
          </a:p>
          <a:p>
            <a:r>
              <a:rPr lang="zh-CN" altLang="en-US" sz="1200" dirty="0">
                <a:solidFill>
                  <a:schemeClr val="tx1"/>
                </a:solidFill>
              </a:rPr>
              <a:t/>
            </a:r>
            <a:br>
              <a:rPr lang="zh-CN" altLang="en-US" sz="1200" dirty="0">
                <a:solidFill>
                  <a:schemeClr val="tx1"/>
                </a:solidFill>
              </a:rPr>
            </a:br>
            <a:endParaRPr lang="zh-CN" altLang="en-US" sz="1200" dirty="0">
              <a:solidFill>
                <a:schemeClr val="tx1"/>
              </a:solidFill>
            </a:endParaRPr>
          </a:p>
          <a:p>
            <a:r>
              <a:rPr lang="en-US" altLang="zh-CN" sz="1200" b="1" dirty="0">
                <a:solidFill>
                  <a:schemeClr val="tx1"/>
                </a:solidFill>
              </a:rPr>
              <a:t>29.</a:t>
            </a:r>
            <a:r>
              <a:rPr lang="zh-CN" altLang="en-US" sz="1200" b="1" dirty="0">
                <a:solidFill>
                  <a:schemeClr val="tx1"/>
                </a:solidFill>
              </a:rPr>
              <a:t>尽量避免大事务操作，提高系统并发能力。</a:t>
            </a:r>
            <a:r>
              <a:rPr lang="zh-CN" altLang="en-US" sz="1200" dirty="0">
                <a:solidFill>
                  <a:schemeClr val="tx1"/>
                </a:solidFill>
              </a:rPr>
              <a:t> </a:t>
            </a:r>
          </a:p>
          <a:p>
            <a:r>
              <a:rPr lang="zh-CN" altLang="en-US" sz="1200" dirty="0">
                <a:solidFill>
                  <a:schemeClr val="tx1"/>
                </a:solidFill>
              </a:rPr>
              <a:t/>
            </a:r>
            <a:br>
              <a:rPr lang="zh-CN" altLang="en-US" sz="1200" dirty="0">
                <a:solidFill>
                  <a:schemeClr val="tx1"/>
                </a:solidFill>
              </a:rPr>
            </a:br>
            <a:endParaRPr lang="zh-CN" altLang="en-US" sz="1200" dirty="0">
              <a:solidFill>
                <a:schemeClr val="tx1"/>
              </a:solidFill>
            </a:endParaRPr>
          </a:p>
          <a:p>
            <a:r>
              <a:rPr lang="en-US" altLang="zh-CN" sz="1200" b="1" dirty="0">
                <a:solidFill>
                  <a:schemeClr val="tx1"/>
                </a:solidFill>
              </a:rPr>
              <a:t>30.</a:t>
            </a:r>
            <a:r>
              <a:rPr lang="zh-CN" altLang="en-US" sz="1200" b="1" dirty="0">
                <a:solidFill>
                  <a:schemeClr val="tx1"/>
                </a:solidFill>
              </a:rPr>
              <a:t>尽量避免向客户端返回大数据量，若数据量过大，应该考虑相应需求是否合理。</a:t>
            </a:r>
            <a:r>
              <a:rPr lang="zh-CN" altLang="en-US" sz="1200" dirty="0">
                <a:solidFill>
                  <a:schemeClr val="tx1"/>
                </a:solidFill>
              </a:rPr>
              <a:t> </a:t>
            </a:r>
          </a:p>
        </p:txBody>
      </p:sp>
    </p:spTree>
    <p:extLst>
      <p:ext uri="{BB962C8B-B14F-4D97-AF65-F5344CB8AC3E}">
        <p14:creationId xmlns:p14="http://schemas.microsoft.com/office/powerpoint/2010/main" val="2220194124"/>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14:bounceEnd="50000">
                                          <p:cBhvr additive="base">
                                            <p:cTn id="7" dur="500" fill="hold"/>
                                            <p:tgtEl>
                                              <p:spTgt spid="46"/>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514" y="-18702"/>
            <a:ext cx="12873264" cy="7260703"/>
          </a:xfrm>
          <a:prstGeom prst="rect">
            <a:avLst/>
          </a:prstGeom>
          <a:blipFill dpi="0" rotWithShape="1">
            <a:blip r:embed="rId3"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54" y="-18702"/>
            <a:ext cx="5852958" cy="7260703"/>
          </a:xfrm>
          <a:custGeom>
            <a:avLst/>
            <a:gdLst/>
            <a:ahLst/>
            <a:cxnLst/>
            <a:rect l="l" t="t" r="r" b="b"/>
            <a:pathLst>
              <a:path w="4958866" h="5163450">
                <a:moveTo>
                  <a:pt x="0" y="0"/>
                </a:moveTo>
                <a:lnTo>
                  <a:pt x="755577" y="0"/>
                </a:lnTo>
                <a:lnTo>
                  <a:pt x="899592" y="0"/>
                </a:lnTo>
                <a:lnTo>
                  <a:pt x="1508303" y="0"/>
                </a:lnTo>
                <a:lnTo>
                  <a:pt x="3955209" y="0"/>
                </a:lnTo>
                <a:lnTo>
                  <a:pt x="4206139" y="0"/>
                </a:lnTo>
                <a:cubicBezTo>
                  <a:pt x="4666577" y="617385"/>
                  <a:pt x="4958866" y="1544845"/>
                  <a:pt x="4958866" y="2581725"/>
                </a:cubicBezTo>
                <a:cubicBezTo>
                  <a:pt x="4958866" y="3614989"/>
                  <a:pt x="4668612" y="4539595"/>
                  <a:pt x="4210704" y="5156800"/>
                </a:cubicBezTo>
                <a:lnTo>
                  <a:pt x="3955209" y="5156800"/>
                </a:lnTo>
                <a:lnTo>
                  <a:pt x="3955209" y="5163450"/>
                </a:lnTo>
                <a:lnTo>
                  <a:pt x="755577" y="5163450"/>
                </a:lnTo>
                <a:lnTo>
                  <a:pt x="755577" y="5156800"/>
                </a:lnTo>
                <a:lnTo>
                  <a:pt x="0" y="5156800"/>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346689" y="3532772"/>
            <a:ext cx="812723" cy="344710"/>
          </a:xfrm>
          <a:prstGeom prst="rect">
            <a:avLst/>
          </a:prstGeom>
        </p:spPr>
        <p:txBody>
          <a:bodyPr wrap="none" lIns="0" tIns="0" rIns="0" bIns="0">
            <a:spAutoFit/>
          </a:bodyPr>
          <a:lstStyle/>
          <a:p>
            <a:pPr algn="ctr">
              <a:lnSpc>
                <a:spcPct val="120000"/>
              </a:lnSpc>
            </a:pPr>
            <a:r>
              <a:rPr lang="en-US" altLang="zh-CN" sz="2000" cap="all" dirty="0" err="1" smtClean="0">
                <a:solidFill>
                  <a:schemeClr val="bg1"/>
                </a:solidFill>
                <a:cs typeface="+mn-ea"/>
                <a:sym typeface="+mn-lt"/>
              </a:rPr>
              <a:t>exPlan</a:t>
            </a:r>
            <a:endParaRPr lang="zh-CN" altLang="en-US" sz="2000" b="1" cap="all" dirty="0">
              <a:solidFill>
                <a:schemeClr val="bg1"/>
              </a:solidFill>
              <a:cs typeface="+mn-ea"/>
              <a:sym typeface="+mn-lt"/>
            </a:endParaRPr>
          </a:p>
        </p:txBody>
      </p:sp>
      <p:sp>
        <p:nvSpPr>
          <p:cNvPr id="8" name="TextBox 148"/>
          <p:cNvSpPr txBox="1"/>
          <p:nvPr/>
        </p:nvSpPr>
        <p:spPr>
          <a:xfrm>
            <a:off x="1437625" y="2896245"/>
            <a:ext cx="2630847" cy="499239"/>
          </a:xfrm>
          <a:prstGeom prst="rect">
            <a:avLst/>
          </a:prstGeom>
          <a:noFill/>
        </p:spPr>
        <p:txBody>
          <a:bodyPr wrap="square" rtlCol="0">
            <a:spAutoFit/>
          </a:bodyPr>
          <a:lstStyle/>
          <a:p>
            <a:pPr algn="ctr" latinLnBrk="1">
              <a:lnSpc>
                <a:spcPct val="120000"/>
              </a:lnSpc>
              <a:defRPr/>
            </a:pPr>
            <a:r>
              <a:rPr kumimoji="1" lang="zh-CN" altLang="en-US" sz="2400" dirty="0" smtClean="0">
                <a:solidFill>
                  <a:schemeClr val="bg1"/>
                </a:solidFill>
                <a:latin typeface="方正正中黑简体" panose="02000000000000000000" pitchFamily="2" charset="-122"/>
                <a:ea typeface="方正正中黑简体" panose="02000000000000000000" pitchFamily="2" charset="-122"/>
                <a:cs typeface="+mn-ea"/>
                <a:sym typeface="Arial" panose="020B0604020202020204" pitchFamily="34" charset="0"/>
              </a:rPr>
              <a:t>执行计划</a:t>
            </a:r>
            <a:endParaRPr kumimoji="1" lang="en-US" altLang="ko-KR" sz="2400" dirty="0">
              <a:solidFill>
                <a:schemeClr val="bg1"/>
              </a:solidFill>
              <a:latin typeface="方正正中黑简体" panose="02000000000000000000" pitchFamily="2" charset="-122"/>
              <a:ea typeface="方正正中黑简体" panose="02000000000000000000" pitchFamily="2" charset="-122"/>
              <a:cs typeface="+mn-ea"/>
              <a:sym typeface="Arial" panose="020B0604020202020204" pitchFamily="34" charset="0"/>
            </a:endParaRPr>
          </a:p>
        </p:txBody>
      </p:sp>
      <p:cxnSp>
        <p:nvCxnSpPr>
          <p:cNvPr id="5" name="直接连接符 4"/>
          <p:cNvCxnSpPr/>
          <p:nvPr/>
        </p:nvCxnSpPr>
        <p:spPr>
          <a:xfrm>
            <a:off x="1437625" y="3413310"/>
            <a:ext cx="263084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13"/>
          <p:cNvSpPr txBox="1"/>
          <p:nvPr/>
        </p:nvSpPr>
        <p:spPr>
          <a:xfrm>
            <a:off x="2292054" y="1873639"/>
            <a:ext cx="1269558" cy="1081963"/>
          </a:xfrm>
          <a:prstGeom prst="rect">
            <a:avLst/>
          </a:prstGeom>
          <a:noFill/>
        </p:spPr>
        <p:txBody>
          <a:bodyPr wrap="square" lIns="0" tIns="0" rIns="0" bIns="0" rtlCol="0">
            <a:spAutoFit/>
          </a:bodyPr>
          <a:lstStyle/>
          <a:p>
            <a:r>
              <a:rPr lang="en-US" altLang="zh-CN" sz="7031" b="1" dirty="0">
                <a:solidFill>
                  <a:schemeClr val="bg1"/>
                </a:solidFill>
                <a:latin typeface="Arial" panose="020B0604020202020204" pitchFamily="34" charset="0"/>
                <a:ea typeface="+mj-ea"/>
                <a:cs typeface="Arial" panose="020B0604020202020204" pitchFamily="34" charset="0"/>
              </a:rPr>
              <a:t>01</a:t>
            </a:r>
            <a:endParaRPr lang="zh-CN" altLang="en-US" sz="7031" b="1" dirty="0">
              <a:solidFill>
                <a:schemeClr val="bg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70817935"/>
      </p:ext>
    </p:extLst>
  </p:cSld>
  <p:clrMapOvr>
    <a:masterClrMapping/>
  </p:clrMapOvr>
  <p:transition spd="slow" advTm="6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anim calcmode="lin" valueType="num">
                                      <p:cBhvr>
                                        <p:cTn id="15" dur="500" fill="hold"/>
                                        <p:tgtEl>
                                          <p:spTgt spid="9"/>
                                        </p:tgtEl>
                                        <p:attrNameLst>
                                          <p:attrName>ppt_x</p:attrName>
                                        </p:attrNameLst>
                                      </p:cBhvr>
                                      <p:tavLst>
                                        <p:tav tm="0">
                                          <p:val>
                                            <p:strVal val="#ppt_x"/>
                                          </p:val>
                                        </p:tav>
                                        <p:tav tm="100000">
                                          <p:val>
                                            <p:strVal val="#ppt_x"/>
                                          </p:val>
                                        </p:tav>
                                      </p:tavLst>
                                    </p:anim>
                                    <p:anim calcmode="lin" valueType="num">
                                      <p:cBhvr>
                                        <p:cTn id="16" dur="500" fill="hold"/>
                                        <p:tgtEl>
                                          <p:spTgt spid="9"/>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3" presetClass="entr" presetSubtype="16"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childTnLst>
                                </p:cTn>
                              </p:par>
                            </p:childTnLst>
                          </p:cTn>
                        </p:par>
                        <p:par>
                          <p:cTn id="22" fill="hold">
                            <p:stCondLst>
                              <p:cond delay="1500"/>
                            </p:stCondLst>
                            <p:childTnLst>
                              <p:par>
                                <p:cTn id="23" presetID="26" presetClass="emph" presetSubtype="0" fill="hold" grpId="1" nodeType="afterEffect">
                                  <p:stCondLst>
                                    <p:cond delay="0"/>
                                  </p:stCondLst>
                                  <p:childTnLst>
                                    <p:animEffect transition="out" filter="fade">
                                      <p:cBhvr>
                                        <p:cTn id="24" dur="500" tmFilter="0, 0; .2, .5; .8, .5; 1, 0"/>
                                        <p:tgtEl>
                                          <p:spTgt spid="8"/>
                                        </p:tgtEl>
                                      </p:cBhvr>
                                    </p:animEffect>
                                    <p:animScale>
                                      <p:cBhvr>
                                        <p:cTn id="25" dur="250" autoRev="1" fill="hold"/>
                                        <p:tgtEl>
                                          <p:spTgt spid="8"/>
                                        </p:tgtEl>
                                      </p:cBhvr>
                                      <p:by x="105000" y="105000"/>
                                    </p:animScale>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2500"/>
                            </p:stCondLst>
                            <p:childTnLst>
                              <p:par>
                                <p:cTn id="31" presetID="2" presetClass="entr" presetSubtype="2" fill="hold" grpId="0" nodeType="afterEffect">
                                  <p:stCondLst>
                                    <p:cond delay="0"/>
                                  </p:stCondLst>
                                  <p:iterate type="lt">
                                    <p:tmPct val="11429"/>
                                  </p:iterate>
                                  <p:childTnLst>
                                    <p:set>
                                      <p:cBhvr>
                                        <p:cTn id="32" dur="1" fill="hold">
                                          <p:stCondLst>
                                            <p:cond delay="0"/>
                                          </p:stCondLst>
                                        </p:cTn>
                                        <p:tgtEl>
                                          <p:spTgt spid="29"/>
                                        </p:tgtEl>
                                        <p:attrNameLst>
                                          <p:attrName>style.visibility</p:attrName>
                                        </p:attrNameLst>
                                      </p:cBhvr>
                                      <p:to>
                                        <p:strVal val="visible"/>
                                      </p:to>
                                    </p:set>
                                    <p:anim calcmode="lin" valueType="num">
                                      <p:cBhvr additive="base">
                                        <p:cTn id="33" dur="500" fill="hold"/>
                                        <p:tgtEl>
                                          <p:spTgt spid="29"/>
                                        </p:tgtEl>
                                        <p:attrNameLst>
                                          <p:attrName>ppt_x</p:attrName>
                                        </p:attrNameLst>
                                      </p:cBhvr>
                                      <p:tavLst>
                                        <p:tav tm="0">
                                          <p:val>
                                            <p:strVal val="1+#ppt_w/2"/>
                                          </p:val>
                                        </p:tav>
                                        <p:tav tm="100000">
                                          <p:val>
                                            <p:strVal val="#ppt_x"/>
                                          </p:val>
                                        </p:tav>
                                      </p:tavLst>
                                    </p:anim>
                                    <p:anim calcmode="lin" valueType="num">
                                      <p:cBhvr additive="base">
                                        <p:cTn id="34" dur="500" fill="hold"/>
                                        <p:tgtEl>
                                          <p:spTgt spid="29"/>
                                        </p:tgtEl>
                                        <p:attrNameLst>
                                          <p:attrName>ppt_y</p:attrName>
                                        </p:attrNameLst>
                                      </p:cBhvr>
                                      <p:tavLst>
                                        <p:tav tm="0">
                                          <p:val>
                                            <p:strVal val="#ppt_y"/>
                                          </p:val>
                                        </p:tav>
                                        <p:tav tm="100000">
                                          <p:val>
                                            <p:strVal val="#ppt_y"/>
                                          </p:val>
                                        </p:tav>
                                      </p:tavLst>
                                    </p:anim>
                                  </p:childTnLst>
                                </p:cTn>
                              </p:par>
                            </p:childTnLst>
                          </p:cTn>
                        </p:par>
                        <p:par>
                          <p:cTn id="35" fill="hold">
                            <p:stCondLst>
                              <p:cond delay="3286"/>
                            </p:stCondLst>
                            <p:childTnLst>
                              <p:par>
                                <p:cTn id="36" presetID="26" presetClass="emph" presetSubtype="0" fill="hold" grpId="1" nodeType="afterEffect">
                                  <p:stCondLst>
                                    <p:cond delay="0"/>
                                  </p:stCondLst>
                                  <p:iterate type="lt">
                                    <p:tmPct val="20000"/>
                                  </p:iterate>
                                  <p:childTnLst>
                                    <p:animEffect transition="out" filter="fade">
                                      <p:cBhvr>
                                        <p:cTn id="37" dur="300" tmFilter="0, 0; .2, .5; .8, .5; 1, 0"/>
                                        <p:tgtEl>
                                          <p:spTgt spid="29"/>
                                        </p:tgtEl>
                                      </p:cBhvr>
                                    </p:animEffect>
                                    <p:animScale>
                                      <p:cBhvr>
                                        <p:cTn id="38" dur="150" autoRev="1" fill="hold"/>
                                        <p:tgtEl>
                                          <p:spTgt spid="2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1" grpId="0" animBg="1"/>
      <p:bldP spid="29" grpId="0"/>
      <p:bldP spid="29" grpId="1"/>
      <p:bldP spid="8" grpId="0"/>
      <p:bldP spid="8" grpId="1"/>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任意多边形 41"/>
          <p:cNvSpPr/>
          <p:nvPr/>
        </p:nvSpPr>
        <p:spPr>
          <a:xfrm rot="16200000">
            <a:off x="1592646" y="-1093803"/>
            <a:ext cx="479931" cy="2926080"/>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 name="connsiteX0" fmla="*/ 21025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21025 w 3252551"/>
              <a:gd name="connsiteY10" fmla="*/ 0 h 6202391"/>
              <a:gd name="connsiteX0" fmla="*/ 0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0 h 6202391"/>
              <a:gd name="connsiteX1" fmla="*/ 3231524 w 3252551"/>
              <a:gd name="connsiteY1" fmla="*/ 22548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15040398 h 21242789"/>
              <a:gd name="connsiteX1" fmla="*/ 3231518 w 3252551"/>
              <a:gd name="connsiteY1" fmla="*/ 3 h 21242789"/>
              <a:gd name="connsiteX2" fmla="*/ 3252551 w 3252551"/>
              <a:gd name="connsiteY2" fmla="*/ 19708249 h 21242789"/>
              <a:gd name="connsiteX3" fmla="*/ 3244497 w 3252551"/>
              <a:gd name="connsiteY3" fmla="*/ 19708249 h 21242789"/>
              <a:gd name="connsiteX4" fmla="*/ 3240653 w 3252551"/>
              <a:gd name="connsiteY4" fmla="*/ 19784367 h 21242789"/>
              <a:gd name="connsiteX5" fmla="*/ 1624520 w 3252551"/>
              <a:gd name="connsiteY5" fmla="*/ 21242789 h 21242789"/>
              <a:gd name="connsiteX6" fmla="*/ 8387 w 3252551"/>
              <a:gd name="connsiteY6" fmla="*/ 19784367 h 21242789"/>
              <a:gd name="connsiteX7" fmla="*/ 4544 w 3252551"/>
              <a:gd name="connsiteY7" fmla="*/ 19708249 h 21242789"/>
              <a:gd name="connsiteX8" fmla="*/ 0 w 3252551"/>
              <a:gd name="connsiteY8" fmla="*/ 19708249 h 21242789"/>
              <a:gd name="connsiteX9" fmla="*/ 0 w 3252551"/>
              <a:gd name="connsiteY9" fmla="*/ 19618269 h 21242789"/>
              <a:gd name="connsiteX10" fmla="*/ 0 w 3252551"/>
              <a:gd name="connsiteY10" fmla="*/ 15040398 h 21242789"/>
              <a:gd name="connsiteX0" fmla="*/ 0 w 3252551"/>
              <a:gd name="connsiteY0" fmla="*/ 0 h 21265340"/>
              <a:gd name="connsiteX1" fmla="*/ 3231518 w 3252551"/>
              <a:gd name="connsiteY1" fmla="*/ 22554 h 21265340"/>
              <a:gd name="connsiteX2" fmla="*/ 3252551 w 3252551"/>
              <a:gd name="connsiteY2" fmla="*/ 19730800 h 21265340"/>
              <a:gd name="connsiteX3" fmla="*/ 3244497 w 3252551"/>
              <a:gd name="connsiteY3" fmla="*/ 19730800 h 21265340"/>
              <a:gd name="connsiteX4" fmla="*/ 3240653 w 3252551"/>
              <a:gd name="connsiteY4" fmla="*/ 19806918 h 21265340"/>
              <a:gd name="connsiteX5" fmla="*/ 1624520 w 3252551"/>
              <a:gd name="connsiteY5" fmla="*/ 21265340 h 21265340"/>
              <a:gd name="connsiteX6" fmla="*/ 8387 w 3252551"/>
              <a:gd name="connsiteY6" fmla="*/ 19806918 h 21265340"/>
              <a:gd name="connsiteX7" fmla="*/ 4544 w 3252551"/>
              <a:gd name="connsiteY7" fmla="*/ 19730800 h 21265340"/>
              <a:gd name="connsiteX8" fmla="*/ 0 w 3252551"/>
              <a:gd name="connsiteY8" fmla="*/ 19730800 h 21265340"/>
              <a:gd name="connsiteX9" fmla="*/ 0 w 3252551"/>
              <a:gd name="connsiteY9" fmla="*/ 19640820 h 21265340"/>
              <a:gd name="connsiteX10" fmla="*/ 0 w 3252551"/>
              <a:gd name="connsiteY10" fmla="*/ 0 h 2126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3" name="矩形 42"/>
          <p:cNvSpPr/>
          <p:nvPr/>
        </p:nvSpPr>
        <p:spPr bwMode="auto">
          <a:xfrm>
            <a:off x="189992" y="129272"/>
            <a:ext cx="143256" cy="479932"/>
          </a:xfrm>
          <a:prstGeom prst="rect">
            <a:avLst/>
          </a:prstGeom>
          <a:solidFill>
            <a:schemeClr val="bg1">
              <a:lumMod val="75000"/>
              <a:alpha val="8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44" name="文本框 28"/>
          <p:cNvSpPr>
            <a:spLocks noChangeArrowheads="1"/>
          </p:cNvSpPr>
          <p:nvPr/>
        </p:nvSpPr>
        <p:spPr bwMode="auto">
          <a:xfrm>
            <a:off x="497968" y="165848"/>
            <a:ext cx="2847975" cy="406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20000"/>
              </a:lnSpc>
            </a:pPr>
            <a:r>
              <a:rPr lang="zh-CN" altLang="en-US" sz="2000" dirty="0" smtClean="0">
                <a:solidFill>
                  <a:srgbClr val="006AB6"/>
                </a:solidFill>
                <a:latin typeface="Arial" panose="020B0604020202020204" pitchFamily="34" charset="0"/>
                <a:ea typeface="微软雅黑" panose="020B0503020204020204" pitchFamily="34" charset="-122"/>
                <a:sym typeface="Arial" panose="020B0604020202020204" pitchFamily="34" charset="0"/>
              </a:rPr>
              <a:t>批量删除，而不一次性</a:t>
            </a:r>
            <a:endParaRPr lang="en-US" altLang="zh-CN" sz="2000" dirty="0">
              <a:solidFill>
                <a:srgbClr val="006AB6"/>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nvSpPr>
        <p:spPr>
          <a:xfrm>
            <a:off x="2828975" y="1744117"/>
            <a:ext cx="7751191" cy="3970318"/>
          </a:xfrm>
          <a:prstGeom prst="rect">
            <a:avLst/>
          </a:prstGeom>
          <a:solidFill>
            <a:schemeClr val="accent1">
              <a:lumMod val="60000"/>
              <a:lumOff val="40000"/>
            </a:schemeClr>
          </a:solidFill>
        </p:spPr>
        <p:txBody>
          <a:bodyPr wrap="square">
            <a:spAutoFit/>
          </a:bodyPr>
          <a:lstStyle/>
          <a:p>
            <a:r>
              <a:rPr lang="zh-CN" altLang="en-US" dirty="0"/>
              <a:t>while</a:t>
            </a:r>
            <a:r>
              <a:rPr lang="zh-CN" altLang="en-US" dirty="0" smtClean="0"/>
              <a:t>(</a:t>
            </a:r>
            <a:r>
              <a:rPr lang="en-US" altLang="zh-CN" dirty="0" smtClean="0"/>
              <a:t>true</a:t>
            </a:r>
            <a:r>
              <a:rPr lang="zh-CN" altLang="en-US" dirty="0" smtClean="0"/>
              <a:t>){</a:t>
            </a:r>
            <a:endParaRPr lang="zh-CN" altLang="en-US" dirty="0"/>
          </a:p>
          <a:p>
            <a:endParaRPr lang="zh-CN" altLang="en-US" dirty="0"/>
          </a:p>
          <a:p>
            <a:r>
              <a:rPr lang="zh-CN" altLang="en-US" dirty="0"/>
              <a:t> 　　//每次只做1000</a:t>
            </a:r>
            <a:r>
              <a:rPr lang="zh-CN" altLang="en-US" dirty="0" smtClean="0"/>
              <a:t>条</a:t>
            </a:r>
            <a:endParaRPr lang="zh-CN" altLang="en-US" dirty="0"/>
          </a:p>
          <a:p>
            <a:r>
              <a:rPr lang="zh-CN" altLang="en-US" dirty="0"/>
              <a:t>　　 </a:t>
            </a:r>
            <a:r>
              <a:rPr lang="en-US" altLang="zh-CN" dirty="0" smtClean="0"/>
              <a:t>“</a:t>
            </a:r>
            <a:r>
              <a:rPr lang="zh-CN" altLang="en-US" dirty="0" smtClean="0"/>
              <a:t>delete </a:t>
            </a:r>
            <a:r>
              <a:rPr lang="zh-CN" altLang="en-US" dirty="0"/>
              <a:t>from logs where log_date &lt;= ’2012-11-01’ limit </a:t>
            </a:r>
            <a:r>
              <a:rPr lang="zh-CN" altLang="en-US" dirty="0" smtClean="0"/>
              <a:t>1000</a:t>
            </a:r>
            <a:r>
              <a:rPr lang="en-US" altLang="zh-CN" dirty="0" smtClean="0"/>
              <a:t>”</a:t>
            </a:r>
            <a:r>
              <a:rPr lang="zh-CN" altLang="en-US" dirty="0" smtClean="0"/>
              <a:t>;</a:t>
            </a:r>
            <a:endParaRPr lang="zh-CN" altLang="en-US" dirty="0"/>
          </a:p>
          <a:p>
            <a:r>
              <a:rPr lang="zh-CN" altLang="en-US" dirty="0"/>
              <a:t> 　　if(mysql_affected_</a:t>
            </a:r>
            <a:r>
              <a:rPr lang="zh-CN" altLang="en-US" dirty="0" smtClean="0"/>
              <a:t>rows </a:t>
            </a:r>
            <a:r>
              <a:rPr lang="zh-CN" altLang="en-US" dirty="0"/>
              <a:t>== 0){</a:t>
            </a:r>
          </a:p>
          <a:p>
            <a:endParaRPr lang="zh-CN" altLang="en-US" dirty="0"/>
          </a:p>
          <a:p>
            <a:r>
              <a:rPr lang="zh-CN" altLang="en-US" dirty="0"/>
              <a:t>　　 　　//删除完成，退出！</a:t>
            </a:r>
          </a:p>
          <a:p>
            <a:r>
              <a:rPr lang="zh-CN" altLang="en-US" dirty="0"/>
              <a:t>　　 　　break；</a:t>
            </a:r>
          </a:p>
          <a:p>
            <a:r>
              <a:rPr lang="zh-CN" altLang="en-US" dirty="0"/>
              <a:t>　　}</a:t>
            </a:r>
          </a:p>
          <a:p>
            <a:endParaRPr lang="zh-CN" altLang="en-US" dirty="0"/>
          </a:p>
          <a:p>
            <a:r>
              <a:rPr lang="zh-CN" altLang="en-US" dirty="0" smtClean="0"/>
              <a:t>        //</a:t>
            </a:r>
            <a:r>
              <a:rPr lang="zh-CN" altLang="en-US" dirty="0"/>
              <a:t>每次暂停一段时间，释放表让其他进程/线程访问。</a:t>
            </a:r>
          </a:p>
          <a:p>
            <a:r>
              <a:rPr lang="en-US" altLang="zh-CN" dirty="0" smtClean="0"/>
              <a:t>        </a:t>
            </a:r>
            <a:r>
              <a:rPr lang="en-US" altLang="zh-CN" dirty="0" err="1" smtClean="0"/>
              <a:t>Thread.sleep</a:t>
            </a:r>
            <a:r>
              <a:rPr lang="zh-CN" altLang="en-US" dirty="0" smtClean="0"/>
              <a:t>(500</a:t>
            </a:r>
            <a:r>
              <a:rPr lang="en-US" altLang="zh-CN" dirty="0" smtClean="0"/>
              <a:t>0L</a:t>
            </a:r>
            <a:r>
              <a:rPr lang="zh-CN" altLang="en-US" dirty="0" smtClean="0"/>
              <a:t>)</a:t>
            </a:r>
            <a:endParaRPr lang="zh-CN" altLang="en-US" dirty="0"/>
          </a:p>
          <a:p>
            <a:endParaRPr lang="zh-CN" altLang="en-US" dirty="0"/>
          </a:p>
          <a:p>
            <a:r>
              <a:rPr lang="zh-CN" altLang="en-US" dirty="0"/>
              <a:t>}</a:t>
            </a:r>
          </a:p>
        </p:txBody>
      </p:sp>
    </p:spTree>
    <p:extLst>
      <p:ext uri="{BB962C8B-B14F-4D97-AF65-F5344CB8AC3E}">
        <p14:creationId xmlns:p14="http://schemas.microsoft.com/office/powerpoint/2010/main" val="3979470756"/>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任意多边形 53"/>
          <p:cNvSpPr/>
          <p:nvPr/>
        </p:nvSpPr>
        <p:spPr>
          <a:xfrm rot="16200000">
            <a:off x="1592646" y="-1093803"/>
            <a:ext cx="479931" cy="2926080"/>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 name="connsiteX0" fmla="*/ 21025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21025 w 3252551"/>
              <a:gd name="connsiteY10" fmla="*/ 0 h 6202391"/>
              <a:gd name="connsiteX0" fmla="*/ 0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0 h 6202391"/>
              <a:gd name="connsiteX1" fmla="*/ 3231524 w 3252551"/>
              <a:gd name="connsiteY1" fmla="*/ 22548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15040398 h 21242789"/>
              <a:gd name="connsiteX1" fmla="*/ 3231518 w 3252551"/>
              <a:gd name="connsiteY1" fmla="*/ 3 h 21242789"/>
              <a:gd name="connsiteX2" fmla="*/ 3252551 w 3252551"/>
              <a:gd name="connsiteY2" fmla="*/ 19708249 h 21242789"/>
              <a:gd name="connsiteX3" fmla="*/ 3244497 w 3252551"/>
              <a:gd name="connsiteY3" fmla="*/ 19708249 h 21242789"/>
              <a:gd name="connsiteX4" fmla="*/ 3240653 w 3252551"/>
              <a:gd name="connsiteY4" fmla="*/ 19784367 h 21242789"/>
              <a:gd name="connsiteX5" fmla="*/ 1624520 w 3252551"/>
              <a:gd name="connsiteY5" fmla="*/ 21242789 h 21242789"/>
              <a:gd name="connsiteX6" fmla="*/ 8387 w 3252551"/>
              <a:gd name="connsiteY6" fmla="*/ 19784367 h 21242789"/>
              <a:gd name="connsiteX7" fmla="*/ 4544 w 3252551"/>
              <a:gd name="connsiteY7" fmla="*/ 19708249 h 21242789"/>
              <a:gd name="connsiteX8" fmla="*/ 0 w 3252551"/>
              <a:gd name="connsiteY8" fmla="*/ 19708249 h 21242789"/>
              <a:gd name="connsiteX9" fmla="*/ 0 w 3252551"/>
              <a:gd name="connsiteY9" fmla="*/ 19618269 h 21242789"/>
              <a:gd name="connsiteX10" fmla="*/ 0 w 3252551"/>
              <a:gd name="connsiteY10" fmla="*/ 15040398 h 21242789"/>
              <a:gd name="connsiteX0" fmla="*/ 0 w 3252551"/>
              <a:gd name="connsiteY0" fmla="*/ 0 h 21265340"/>
              <a:gd name="connsiteX1" fmla="*/ 3231518 w 3252551"/>
              <a:gd name="connsiteY1" fmla="*/ 22554 h 21265340"/>
              <a:gd name="connsiteX2" fmla="*/ 3252551 w 3252551"/>
              <a:gd name="connsiteY2" fmla="*/ 19730800 h 21265340"/>
              <a:gd name="connsiteX3" fmla="*/ 3244497 w 3252551"/>
              <a:gd name="connsiteY3" fmla="*/ 19730800 h 21265340"/>
              <a:gd name="connsiteX4" fmla="*/ 3240653 w 3252551"/>
              <a:gd name="connsiteY4" fmla="*/ 19806918 h 21265340"/>
              <a:gd name="connsiteX5" fmla="*/ 1624520 w 3252551"/>
              <a:gd name="connsiteY5" fmla="*/ 21265340 h 21265340"/>
              <a:gd name="connsiteX6" fmla="*/ 8387 w 3252551"/>
              <a:gd name="connsiteY6" fmla="*/ 19806918 h 21265340"/>
              <a:gd name="connsiteX7" fmla="*/ 4544 w 3252551"/>
              <a:gd name="connsiteY7" fmla="*/ 19730800 h 21265340"/>
              <a:gd name="connsiteX8" fmla="*/ 0 w 3252551"/>
              <a:gd name="connsiteY8" fmla="*/ 19730800 h 21265340"/>
              <a:gd name="connsiteX9" fmla="*/ 0 w 3252551"/>
              <a:gd name="connsiteY9" fmla="*/ 19640820 h 21265340"/>
              <a:gd name="connsiteX10" fmla="*/ 0 w 3252551"/>
              <a:gd name="connsiteY10" fmla="*/ 0 h 2126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9" name="矩形 58"/>
          <p:cNvSpPr/>
          <p:nvPr/>
        </p:nvSpPr>
        <p:spPr bwMode="auto">
          <a:xfrm>
            <a:off x="189992" y="129272"/>
            <a:ext cx="143256" cy="479932"/>
          </a:xfrm>
          <a:prstGeom prst="rect">
            <a:avLst/>
          </a:prstGeom>
          <a:solidFill>
            <a:schemeClr val="bg1">
              <a:lumMod val="75000"/>
              <a:alpha val="8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61" name="文本框 28"/>
          <p:cNvSpPr>
            <a:spLocks noChangeArrowheads="1"/>
          </p:cNvSpPr>
          <p:nvPr/>
        </p:nvSpPr>
        <p:spPr bwMode="auto">
          <a:xfrm>
            <a:off x="497968" y="165848"/>
            <a:ext cx="2847975" cy="406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20000"/>
              </a:lnSpc>
            </a:pPr>
            <a:r>
              <a:rPr lang="zh-CN" altLang="en-US" sz="2000" dirty="0" smtClean="0">
                <a:solidFill>
                  <a:srgbClr val="006AB6"/>
                </a:solidFill>
                <a:latin typeface="Arial" panose="020B0604020202020204" pitchFamily="34" charset="0"/>
                <a:ea typeface="微软雅黑" panose="020B0503020204020204" pitchFamily="34" charset="-122"/>
                <a:sym typeface="Arial" panose="020B0604020202020204" pitchFamily="34" charset="0"/>
              </a:rPr>
              <a:t>大数据表优化</a:t>
            </a:r>
            <a:endParaRPr lang="en-US" altLang="zh-CN" sz="2000" dirty="0">
              <a:solidFill>
                <a:srgbClr val="006AB6"/>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矩形 45"/>
          <p:cNvSpPr/>
          <p:nvPr/>
        </p:nvSpPr>
        <p:spPr>
          <a:xfrm>
            <a:off x="2468935" y="2104157"/>
            <a:ext cx="8254119" cy="180020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6423" tIns="48211" rIns="96423" bIns="48211" rtlCol="0" anchor="ctr"/>
          <a:lstStyle/>
          <a:p>
            <a:r>
              <a:rPr lang="zh-CN" altLang="en-US" sz="2000" b="1" dirty="0" smtClean="0">
                <a:solidFill>
                  <a:schemeClr val="tx1"/>
                </a:solidFill>
              </a:rPr>
              <a:t>建立汇总表</a:t>
            </a:r>
            <a:endParaRPr lang="en-US" altLang="zh-CN" sz="2000" b="1" dirty="0" smtClean="0">
              <a:solidFill>
                <a:schemeClr val="tx1"/>
              </a:solidFill>
            </a:endParaRPr>
          </a:p>
          <a:p>
            <a:endParaRPr lang="en-US" altLang="zh-CN" sz="2000" b="1" dirty="0">
              <a:solidFill>
                <a:schemeClr val="tx1"/>
              </a:solidFill>
            </a:endParaRPr>
          </a:p>
          <a:p>
            <a:r>
              <a:rPr lang="zh-CN" altLang="en-US" sz="2000" b="1" dirty="0" smtClean="0">
                <a:solidFill>
                  <a:schemeClr val="tx1"/>
                </a:solidFill>
              </a:rPr>
              <a:t>建立流水表</a:t>
            </a:r>
            <a:endParaRPr lang="en-US" altLang="zh-CN" sz="2000" b="1" dirty="0" smtClean="0">
              <a:solidFill>
                <a:schemeClr val="tx1"/>
              </a:solidFill>
            </a:endParaRPr>
          </a:p>
          <a:p>
            <a:endParaRPr lang="en-US" altLang="zh-CN" sz="2000" b="1" dirty="0">
              <a:solidFill>
                <a:schemeClr val="tx1"/>
              </a:solidFill>
            </a:endParaRPr>
          </a:p>
          <a:p>
            <a:r>
              <a:rPr lang="zh-CN" altLang="en-US" sz="2000" b="1" dirty="0" smtClean="0">
                <a:solidFill>
                  <a:schemeClr val="tx1"/>
                </a:solidFill>
              </a:rPr>
              <a:t>分表分库</a:t>
            </a:r>
            <a:r>
              <a:rPr lang="zh-CN" altLang="en-US" sz="2000" dirty="0" smtClean="0">
                <a:solidFill>
                  <a:schemeClr val="tx1"/>
                </a:solidFill>
              </a:rPr>
              <a:t> </a:t>
            </a:r>
            <a:endParaRPr lang="zh-CN" altLang="en-US" sz="2000" dirty="0">
              <a:solidFill>
                <a:schemeClr val="tx1"/>
              </a:solidFill>
            </a:endParaRPr>
          </a:p>
        </p:txBody>
      </p:sp>
    </p:spTree>
    <p:extLst>
      <p:ext uri="{BB962C8B-B14F-4D97-AF65-F5344CB8AC3E}">
        <p14:creationId xmlns:p14="http://schemas.microsoft.com/office/powerpoint/2010/main" val="1752906897"/>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14:bounceEnd="50000">
                                          <p:cBhvr additive="base">
                                            <p:cTn id="7" dur="500" fill="hold"/>
                                            <p:tgtEl>
                                              <p:spTgt spid="46"/>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任意多边形 71"/>
          <p:cNvSpPr/>
          <p:nvPr/>
        </p:nvSpPr>
        <p:spPr>
          <a:xfrm rot="16200000">
            <a:off x="1592646" y="-1093803"/>
            <a:ext cx="479931" cy="2926080"/>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 name="connsiteX0" fmla="*/ 21025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21025 w 3252551"/>
              <a:gd name="connsiteY10" fmla="*/ 0 h 6202391"/>
              <a:gd name="connsiteX0" fmla="*/ 0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0 h 6202391"/>
              <a:gd name="connsiteX1" fmla="*/ 3231524 w 3252551"/>
              <a:gd name="connsiteY1" fmla="*/ 22548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15040398 h 21242789"/>
              <a:gd name="connsiteX1" fmla="*/ 3231518 w 3252551"/>
              <a:gd name="connsiteY1" fmla="*/ 3 h 21242789"/>
              <a:gd name="connsiteX2" fmla="*/ 3252551 w 3252551"/>
              <a:gd name="connsiteY2" fmla="*/ 19708249 h 21242789"/>
              <a:gd name="connsiteX3" fmla="*/ 3244497 w 3252551"/>
              <a:gd name="connsiteY3" fmla="*/ 19708249 h 21242789"/>
              <a:gd name="connsiteX4" fmla="*/ 3240653 w 3252551"/>
              <a:gd name="connsiteY4" fmla="*/ 19784367 h 21242789"/>
              <a:gd name="connsiteX5" fmla="*/ 1624520 w 3252551"/>
              <a:gd name="connsiteY5" fmla="*/ 21242789 h 21242789"/>
              <a:gd name="connsiteX6" fmla="*/ 8387 w 3252551"/>
              <a:gd name="connsiteY6" fmla="*/ 19784367 h 21242789"/>
              <a:gd name="connsiteX7" fmla="*/ 4544 w 3252551"/>
              <a:gd name="connsiteY7" fmla="*/ 19708249 h 21242789"/>
              <a:gd name="connsiteX8" fmla="*/ 0 w 3252551"/>
              <a:gd name="connsiteY8" fmla="*/ 19708249 h 21242789"/>
              <a:gd name="connsiteX9" fmla="*/ 0 w 3252551"/>
              <a:gd name="connsiteY9" fmla="*/ 19618269 h 21242789"/>
              <a:gd name="connsiteX10" fmla="*/ 0 w 3252551"/>
              <a:gd name="connsiteY10" fmla="*/ 15040398 h 21242789"/>
              <a:gd name="connsiteX0" fmla="*/ 0 w 3252551"/>
              <a:gd name="connsiteY0" fmla="*/ 0 h 21265340"/>
              <a:gd name="connsiteX1" fmla="*/ 3231518 w 3252551"/>
              <a:gd name="connsiteY1" fmla="*/ 22554 h 21265340"/>
              <a:gd name="connsiteX2" fmla="*/ 3252551 w 3252551"/>
              <a:gd name="connsiteY2" fmla="*/ 19730800 h 21265340"/>
              <a:gd name="connsiteX3" fmla="*/ 3244497 w 3252551"/>
              <a:gd name="connsiteY3" fmla="*/ 19730800 h 21265340"/>
              <a:gd name="connsiteX4" fmla="*/ 3240653 w 3252551"/>
              <a:gd name="connsiteY4" fmla="*/ 19806918 h 21265340"/>
              <a:gd name="connsiteX5" fmla="*/ 1624520 w 3252551"/>
              <a:gd name="connsiteY5" fmla="*/ 21265340 h 21265340"/>
              <a:gd name="connsiteX6" fmla="*/ 8387 w 3252551"/>
              <a:gd name="connsiteY6" fmla="*/ 19806918 h 21265340"/>
              <a:gd name="connsiteX7" fmla="*/ 4544 w 3252551"/>
              <a:gd name="connsiteY7" fmla="*/ 19730800 h 21265340"/>
              <a:gd name="connsiteX8" fmla="*/ 0 w 3252551"/>
              <a:gd name="connsiteY8" fmla="*/ 19730800 h 21265340"/>
              <a:gd name="connsiteX9" fmla="*/ 0 w 3252551"/>
              <a:gd name="connsiteY9" fmla="*/ 19640820 h 21265340"/>
              <a:gd name="connsiteX10" fmla="*/ 0 w 3252551"/>
              <a:gd name="connsiteY10" fmla="*/ 0 h 2126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3" name="矩形 72"/>
          <p:cNvSpPr/>
          <p:nvPr/>
        </p:nvSpPr>
        <p:spPr bwMode="auto">
          <a:xfrm>
            <a:off x="189992" y="129272"/>
            <a:ext cx="143256" cy="479932"/>
          </a:xfrm>
          <a:prstGeom prst="rect">
            <a:avLst/>
          </a:prstGeom>
          <a:solidFill>
            <a:schemeClr val="bg1">
              <a:lumMod val="75000"/>
              <a:alpha val="8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74" name="文本框 28"/>
          <p:cNvSpPr>
            <a:spLocks noChangeArrowheads="1"/>
          </p:cNvSpPr>
          <p:nvPr/>
        </p:nvSpPr>
        <p:spPr bwMode="auto">
          <a:xfrm>
            <a:off x="497968" y="165848"/>
            <a:ext cx="2847975" cy="406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20000"/>
              </a:lnSpc>
            </a:pPr>
            <a:r>
              <a:rPr lang="zh-CN" altLang="en-US" sz="2000" dirty="0" smtClean="0">
                <a:solidFill>
                  <a:srgbClr val="006AB6"/>
                </a:solidFill>
                <a:latin typeface="Arial" panose="020B0604020202020204" pitchFamily="34" charset="0"/>
                <a:ea typeface="微软雅黑" panose="020B0503020204020204" pitchFamily="34" charset="-122"/>
                <a:sym typeface="Arial" panose="020B0604020202020204" pitchFamily="34" charset="0"/>
              </a:rPr>
              <a:t>复习一下索引</a:t>
            </a:r>
            <a:endParaRPr lang="en-US" altLang="zh-CN" sz="2000" dirty="0">
              <a:solidFill>
                <a:srgbClr val="006AB6"/>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矩形 6"/>
          <p:cNvSpPr/>
          <p:nvPr/>
        </p:nvSpPr>
        <p:spPr>
          <a:xfrm>
            <a:off x="3117006" y="1456085"/>
            <a:ext cx="6429375" cy="3693319"/>
          </a:xfrm>
          <a:prstGeom prst="rect">
            <a:avLst/>
          </a:prstGeom>
          <a:solidFill>
            <a:schemeClr val="accent1">
              <a:lumMod val="60000"/>
              <a:lumOff val="40000"/>
            </a:schemeClr>
          </a:solidFill>
        </p:spPr>
        <p:txBody>
          <a:bodyPr>
            <a:spAutoFit/>
          </a:bodyPr>
          <a:lstStyle/>
          <a:p>
            <a:r>
              <a:rPr lang="zh-CN" altLang="en-US" dirty="0" smtClean="0"/>
              <a:t>列无重复值，可以建索引：唯一索引和普通索引</a:t>
            </a:r>
            <a:endParaRPr lang="en-US" altLang="zh-CN" dirty="0" smtClean="0"/>
          </a:p>
          <a:p>
            <a:r>
              <a:rPr lang="zh-CN" altLang="en-US" dirty="0"/>
              <a:t>聚集索引和非聚集索引都可以是唯一的。因此，只要列中的数据是唯一的，就可以在同一个表上创建一个唯一的聚集索引和多个唯一的非聚集索引</a:t>
            </a:r>
            <a:r>
              <a:rPr lang="zh-CN" altLang="en-US" dirty="0" smtClean="0"/>
              <a:t>。</a:t>
            </a:r>
            <a:endParaRPr lang="en-US" altLang="zh-CN" dirty="0" smtClean="0"/>
          </a:p>
          <a:p>
            <a:endParaRPr lang="en-US" altLang="zh-CN" dirty="0"/>
          </a:p>
          <a:p>
            <a:r>
              <a:rPr lang="zh-CN" altLang="en-US" dirty="0" smtClean="0"/>
              <a:t>建了索引性能得到提高！</a:t>
            </a:r>
            <a:endParaRPr lang="en-US" altLang="zh-CN" dirty="0" smtClean="0"/>
          </a:p>
          <a:p>
            <a:endParaRPr lang="en-US" altLang="zh-CN" dirty="0"/>
          </a:p>
          <a:p>
            <a:r>
              <a:rPr lang="zh-CN" altLang="en-US" dirty="0" smtClean="0"/>
              <a:t>需要说明：</a:t>
            </a:r>
            <a:endParaRPr lang="en-US" altLang="zh-CN" dirty="0" smtClean="0"/>
          </a:p>
          <a:p>
            <a:r>
              <a:rPr lang="zh-CN" altLang="en-US" dirty="0" smtClean="0"/>
              <a:t>唯一索引一定要小心，它带有唯一约束。</a:t>
            </a:r>
            <a:endParaRPr lang="en-US" altLang="zh-CN" dirty="0" smtClean="0"/>
          </a:p>
          <a:p>
            <a:endParaRPr lang="en-US" altLang="zh-CN" dirty="0"/>
          </a:p>
          <a:p>
            <a:r>
              <a:rPr lang="zh-CN" altLang="en-US" dirty="0" smtClean="0"/>
              <a:t>需要说明</a:t>
            </a:r>
            <a:r>
              <a:rPr lang="en-US" altLang="zh-CN" dirty="0" smtClean="0"/>
              <a:t>2</a:t>
            </a:r>
            <a:r>
              <a:rPr lang="zh-CN" altLang="en-US" dirty="0" smtClean="0"/>
              <a:t>：</a:t>
            </a:r>
            <a:endParaRPr lang="en-US" altLang="zh-CN" dirty="0" smtClean="0"/>
          </a:p>
          <a:p>
            <a:r>
              <a:rPr lang="zh-CN" altLang="en-US" dirty="0" smtClean="0"/>
              <a:t>查询区分度</a:t>
            </a:r>
            <a:endParaRPr lang="en-US" altLang="zh-CN" dirty="0" smtClean="0"/>
          </a:p>
          <a:p>
            <a:r>
              <a:rPr lang="en-US" altLang="zh-CN" dirty="0"/>
              <a:t>SELECT COUNT(DISTINCT </a:t>
            </a:r>
            <a:r>
              <a:rPr lang="zh-CN" altLang="en-US" dirty="0" smtClean="0"/>
              <a:t>列</a:t>
            </a:r>
            <a:r>
              <a:rPr lang="en-US" altLang="zh-CN" dirty="0" smtClean="0"/>
              <a:t>_xx)/</a:t>
            </a:r>
            <a:r>
              <a:rPr lang="en-US" altLang="zh-CN" dirty="0"/>
              <a:t>COUNT(*) FROM </a:t>
            </a:r>
            <a:r>
              <a:rPr lang="zh-CN" altLang="en-US" dirty="0"/>
              <a:t>表</a:t>
            </a:r>
            <a:endParaRPr lang="en-US" altLang="zh-CN" dirty="0" smtClean="0"/>
          </a:p>
        </p:txBody>
      </p:sp>
      <p:sp>
        <p:nvSpPr>
          <p:cNvPr id="8" name="矩形 7"/>
          <p:cNvSpPr/>
          <p:nvPr/>
        </p:nvSpPr>
        <p:spPr>
          <a:xfrm>
            <a:off x="3117006" y="5511969"/>
            <a:ext cx="6429375" cy="369332"/>
          </a:xfrm>
          <a:prstGeom prst="rect">
            <a:avLst/>
          </a:prstGeom>
          <a:solidFill>
            <a:schemeClr val="accent1">
              <a:lumMod val="60000"/>
              <a:lumOff val="40000"/>
            </a:schemeClr>
          </a:solidFill>
        </p:spPr>
        <p:txBody>
          <a:bodyPr>
            <a:spAutoFit/>
          </a:bodyPr>
          <a:lstStyle/>
          <a:p>
            <a:r>
              <a:rPr lang="zh-CN" altLang="en-US" dirty="0" smtClean="0"/>
              <a:t>大神说过：一天的代码量不宜超过</a:t>
            </a:r>
            <a:r>
              <a:rPr lang="en-US" altLang="zh-CN" dirty="0" smtClean="0"/>
              <a:t>300</a:t>
            </a:r>
            <a:r>
              <a:rPr lang="zh-CN" altLang="en-US" dirty="0" smtClean="0"/>
              <a:t>行。</a:t>
            </a:r>
            <a:endParaRPr lang="en-US" altLang="zh-CN" dirty="0" smtClean="0"/>
          </a:p>
        </p:txBody>
      </p:sp>
    </p:spTree>
    <p:extLst>
      <p:ext uri="{BB962C8B-B14F-4D97-AF65-F5344CB8AC3E}">
        <p14:creationId xmlns:p14="http://schemas.microsoft.com/office/powerpoint/2010/main" val="1865964622"/>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任意多边形 71"/>
          <p:cNvSpPr/>
          <p:nvPr/>
        </p:nvSpPr>
        <p:spPr>
          <a:xfrm rot="16200000">
            <a:off x="1592646" y="-1093803"/>
            <a:ext cx="479931" cy="2926080"/>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 name="connsiteX0" fmla="*/ 21025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21025 w 3252551"/>
              <a:gd name="connsiteY10" fmla="*/ 0 h 6202391"/>
              <a:gd name="connsiteX0" fmla="*/ 0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0 h 6202391"/>
              <a:gd name="connsiteX1" fmla="*/ 3231524 w 3252551"/>
              <a:gd name="connsiteY1" fmla="*/ 22548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15040398 h 21242789"/>
              <a:gd name="connsiteX1" fmla="*/ 3231518 w 3252551"/>
              <a:gd name="connsiteY1" fmla="*/ 3 h 21242789"/>
              <a:gd name="connsiteX2" fmla="*/ 3252551 w 3252551"/>
              <a:gd name="connsiteY2" fmla="*/ 19708249 h 21242789"/>
              <a:gd name="connsiteX3" fmla="*/ 3244497 w 3252551"/>
              <a:gd name="connsiteY3" fmla="*/ 19708249 h 21242789"/>
              <a:gd name="connsiteX4" fmla="*/ 3240653 w 3252551"/>
              <a:gd name="connsiteY4" fmla="*/ 19784367 h 21242789"/>
              <a:gd name="connsiteX5" fmla="*/ 1624520 w 3252551"/>
              <a:gd name="connsiteY5" fmla="*/ 21242789 h 21242789"/>
              <a:gd name="connsiteX6" fmla="*/ 8387 w 3252551"/>
              <a:gd name="connsiteY6" fmla="*/ 19784367 h 21242789"/>
              <a:gd name="connsiteX7" fmla="*/ 4544 w 3252551"/>
              <a:gd name="connsiteY7" fmla="*/ 19708249 h 21242789"/>
              <a:gd name="connsiteX8" fmla="*/ 0 w 3252551"/>
              <a:gd name="connsiteY8" fmla="*/ 19708249 h 21242789"/>
              <a:gd name="connsiteX9" fmla="*/ 0 w 3252551"/>
              <a:gd name="connsiteY9" fmla="*/ 19618269 h 21242789"/>
              <a:gd name="connsiteX10" fmla="*/ 0 w 3252551"/>
              <a:gd name="connsiteY10" fmla="*/ 15040398 h 21242789"/>
              <a:gd name="connsiteX0" fmla="*/ 0 w 3252551"/>
              <a:gd name="connsiteY0" fmla="*/ 0 h 21265340"/>
              <a:gd name="connsiteX1" fmla="*/ 3231518 w 3252551"/>
              <a:gd name="connsiteY1" fmla="*/ 22554 h 21265340"/>
              <a:gd name="connsiteX2" fmla="*/ 3252551 w 3252551"/>
              <a:gd name="connsiteY2" fmla="*/ 19730800 h 21265340"/>
              <a:gd name="connsiteX3" fmla="*/ 3244497 w 3252551"/>
              <a:gd name="connsiteY3" fmla="*/ 19730800 h 21265340"/>
              <a:gd name="connsiteX4" fmla="*/ 3240653 w 3252551"/>
              <a:gd name="connsiteY4" fmla="*/ 19806918 h 21265340"/>
              <a:gd name="connsiteX5" fmla="*/ 1624520 w 3252551"/>
              <a:gd name="connsiteY5" fmla="*/ 21265340 h 21265340"/>
              <a:gd name="connsiteX6" fmla="*/ 8387 w 3252551"/>
              <a:gd name="connsiteY6" fmla="*/ 19806918 h 21265340"/>
              <a:gd name="connsiteX7" fmla="*/ 4544 w 3252551"/>
              <a:gd name="connsiteY7" fmla="*/ 19730800 h 21265340"/>
              <a:gd name="connsiteX8" fmla="*/ 0 w 3252551"/>
              <a:gd name="connsiteY8" fmla="*/ 19730800 h 21265340"/>
              <a:gd name="connsiteX9" fmla="*/ 0 w 3252551"/>
              <a:gd name="connsiteY9" fmla="*/ 19640820 h 21265340"/>
              <a:gd name="connsiteX10" fmla="*/ 0 w 3252551"/>
              <a:gd name="connsiteY10" fmla="*/ 0 h 2126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3" name="矩形 72"/>
          <p:cNvSpPr/>
          <p:nvPr/>
        </p:nvSpPr>
        <p:spPr bwMode="auto">
          <a:xfrm>
            <a:off x="189992" y="129272"/>
            <a:ext cx="143256" cy="479932"/>
          </a:xfrm>
          <a:prstGeom prst="rect">
            <a:avLst/>
          </a:prstGeom>
          <a:solidFill>
            <a:schemeClr val="bg1">
              <a:lumMod val="75000"/>
              <a:alpha val="8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74" name="文本框 28"/>
          <p:cNvSpPr>
            <a:spLocks noChangeArrowheads="1"/>
          </p:cNvSpPr>
          <p:nvPr/>
        </p:nvSpPr>
        <p:spPr bwMode="auto">
          <a:xfrm>
            <a:off x="497968" y="165848"/>
            <a:ext cx="2847975" cy="406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20000"/>
              </a:lnSpc>
            </a:pPr>
            <a:r>
              <a:rPr lang="zh-CN" altLang="en-US" sz="2000" dirty="0" smtClean="0">
                <a:solidFill>
                  <a:srgbClr val="006AB6"/>
                </a:solidFill>
                <a:latin typeface="Arial" panose="020B0604020202020204" pitchFamily="34" charset="0"/>
                <a:ea typeface="微软雅黑" panose="020B0503020204020204" pitchFamily="34" charset="-122"/>
                <a:sym typeface="Arial" panose="020B0604020202020204" pitchFamily="34" charset="0"/>
              </a:rPr>
              <a:t>复习一下索引</a:t>
            </a:r>
            <a:endParaRPr lang="en-US" altLang="zh-CN" sz="2000" dirty="0">
              <a:solidFill>
                <a:srgbClr val="006AB6"/>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3"/>
          <a:stretch>
            <a:fillRect/>
          </a:stretch>
        </p:blipFill>
        <p:spPr>
          <a:xfrm>
            <a:off x="3331214" y="1240061"/>
            <a:ext cx="6238462" cy="5734399"/>
          </a:xfrm>
          <a:prstGeom prst="rect">
            <a:avLst/>
          </a:prstGeom>
        </p:spPr>
      </p:pic>
      <p:sp>
        <p:nvSpPr>
          <p:cNvPr id="7" name="矩形 6"/>
          <p:cNvSpPr/>
          <p:nvPr/>
        </p:nvSpPr>
        <p:spPr>
          <a:xfrm>
            <a:off x="178794" y="1672109"/>
            <a:ext cx="3024337" cy="369332"/>
          </a:xfrm>
          <a:prstGeom prst="rect">
            <a:avLst/>
          </a:prstGeom>
          <a:solidFill>
            <a:schemeClr val="accent1">
              <a:lumMod val="60000"/>
              <a:lumOff val="40000"/>
            </a:schemeClr>
          </a:solidFill>
        </p:spPr>
        <p:txBody>
          <a:bodyPr wrap="square">
            <a:spAutoFit/>
          </a:bodyPr>
          <a:lstStyle/>
          <a:p>
            <a:r>
              <a:rPr lang="zh-CN" altLang="en-US" dirty="0" smtClean="0"/>
              <a:t>存储引擎及文件格式比较。</a:t>
            </a:r>
            <a:endParaRPr lang="en-US" altLang="zh-CN" dirty="0" smtClean="0"/>
          </a:p>
        </p:txBody>
      </p:sp>
    </p:spTree>
    <p:extLst>
      <p:ext uri="{BB962C8B-B14F-4D97-AF65-F5344CB8AC3E}">
        <p14:creationId xmlns:p14="http://schemas.microsoft.com/office/powerpoint/2010/main" val="1032363432"/>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任意多边形 71"/>
          <p:cNvSpPr/>
          <p:nvPr/>
        </p:nvSpPr>
        <p:spPr>
          <a:xfrm rot="16200000">
            <a:off x="1592646" y="-1093803"/>
            <a:ext cx="479931" cy="2926080"/>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 name="connsiteX0" fmla="*/ 21025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21025 w 3252551"/>
              <a:gd name="connsiteY10" fmla="*/ 0 h 6202391"/>
              <a:gd name="connsiteX0" fmla="*/ 0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0 h 6202391"/>
              <a:gd name="connsiteX1" fmla="*/ 3231524 w 3252551"/>
              <a:gd name="connsiteY1" fmla="*/ 22548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15040398 h 21242789"/>
              <a:gd name="connsiteX1" fmla="*/ 3231518 w 3252551"/>
              <a:gd name="connsiteY1" fmla="*/ 3 h 21242789"/>
              <a:gd name="connsiteX2" fmla="*/ 3252551 w 3252551"/>
              <a:gd name="connsiteY2" fmla="*/ 19708249 h 21242789"/>
              <a:gd name="connsiteX3" fmla="*/ 3244497 w 3252551"/>
              <a:gd name="connsiteY3" fmla="*/ 19708249 h 21242789"/>
              <a:gd name="connsiteX4" fmla="*/ 3240653 w 3252551"/>
              <a:gd name="connsiteY4" fmla="*/ 19784367 h 21242789"/>
              <a:gd name="connsiteX5" fmla="*/ 1624520 w 3252551"/>
              <a:gd name="connsiteY5" fmla="*/ 21242789 h 21242789"/>
              <a:gd name="connsiteX6" fmla="*/ 8387 w 3252551"/>
              <a:gd name="connsiteY6" fmla="*/ 19784367 h 21242789"/>
              <a:gd name="connsiteX7" fmla="*/ 4544 w 3252551"/>
              <a:gd name="connsiteY7" fmla="*/ 19708249 h 21242789"/>
              <a:gd name="connsiteX8" fmla="*/ 0 w 3252551"/>
              <a:gd name="connsiteY8" fmla="*/ 19708249 h 21242789"/>
              <a:gd name="connsiteX9" fmla="*/ 0 w 3252551"/>
              <a:gd name="connsiteY9" fmla="*/ 19618269 h 21242789"/>
              <a:gd name="connsiteX10" fmla="*/ 0 w 3252551"/>
              <a:gd name="connsiteY10" fmla="*/ 15040398 h 21242789"/>
              <a:gd name="connsiteX0" fmla="*/ 0 w 3252551"/>
              <a:gd name="connsiteY0" fmla="*/ 0 h 21265340"/>
              <a:gd name="connsiteX1" fmla="*/ 3231518 w 3252551"/>
              <a:gd name="connsiteY1" fmla="*/ 22554 h 21265340"/>
              <a:gd name="connsiteX2" fmla="*/ 3252551 w 3252551"/>
              <a:gd name="connsiteY2" fmla="*/ 19730800 h 21265340"/>
              <a:gd name="connsiteX3" fmla="*/ 3244497 w 3252551"/>
              <a:gd name="connsiteY3" fmla="*/ 19730800 h 21265340"/>
              <a:gd name="connsiteX4" fmla="*/ 3240653 w 3252551"/>
              <a:gd name="connsiteY4" fmla="*/ 19806918 h 21265340"/>
              <a:gd name="connsiteX5" fmla="*/ 1624520 w 3252551"/>
              <a:gd name="connsiteY5" fmla="*/ 21265340 h 21265340"/>
              <a:gd name="connsiteX6" fmla="*/ 8387 w 3252551"/>
              <a:gd name="connsiteY6" fmla="*/ 19806918 h 21265340"/>
              <a:gd name="connsiteX7" fmla="*/ 4544 w 3252551"/>
              <a:gd name="connsiteY7" fmla="*/ 19730800 h 21265340"/>
              <a:gd name="connsiteX8" fmla="*/ 0 w 3252551"/>
              <a:gd name="connsiteY8" fmla="*/ 19730800 h 21265340"/>
              <a:gd name="connsiteX9" fmla="*/ 0 w 3252551"/>
              <a:gd name="connsiteY9" fmla="*/ 19640820 h 21265340"/>
              <a:gd name="connsiteX10" fmla="*/ 0 w 3252551"/>
              <a:gd name="connsiteY10" fmla="*/ 0 h 2126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3" name="矩形 72"/>
          <p:cNvSpPr/>
          <p:nvPr/>
        </p:nvSpPr>
        <p:spPr bwMode="auto">
          <a:xfrm>
            <a:off x="189992" y="129272"/>
            <a:ext cx="143256" cy="479932"/>
          </a:xfrm>
          <a:prstGeom prst="rect">
            <a:avLst/>
          </a:prstGeom>
          <a:solidFill>
            <a:schemeClr val="bg1">
              <a:lumMod val="75000"/>
              <a:alpha val="8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74" name="文本框 28"/>
          <p:cNvSpPr>
            <a:spLocks noChangeArrowheads="1"/>
          </p:cNvSpPr>
          <p:nvPr/>
        </p:nvSpPr>
        <p:spPr bwMode="auto">
          <a:xfrm>
            <a:off x="497968" y="165848"/>
            <a:ext cx="2847975" cy="406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20000"/>
              </a:lnSpc>
            </a:pPr>
            <a:r>
              <a:rPr lang="zh-CN" altLang="en-US" sz="2000" dirty="0" smtClean="0">
                <a:solidFill>
                  <a:srgbClr val="006AB6"/>
                </a:solidFill>
                <a:latin typeface="Arial" panose="020B0604020202020204" pitchFamily="34" charset="0"/>
                <a:ea typeface="微软雅黑" panose="020B0503020204020204" pitchFamily="34" charset="-122"/>
                <a:sym typeface="Arial" panose="020B0604020202020204" pitchFamily="34" charset="0"/>
              </a:rPr>
              <a:t>复习一下索引</a:t>
            </a:r>
            <a:endParaRPr lang="en-US" altLang="zh-CN" sz="2000" dirty="0">
              <a:solidFill>
                <a:srgbClr val="006AB6"/>
              </a:solidFill>
              <a:latin typeface="Arial" panose="020B0604020202020204" pitchFamily="34" charset="0"/>
              <a:ea typeface="微软雅黑" panose="020B0503020204020204" pitchFamily="34" charset="-122"/>
              <a:sym typeface="Arial" panose="020B0604020202020204" pitchFamily="34" charset="0"/>
            </a:endParaRPr>
          </a:p>
        </p:txBody>
      </p:sp>
      <p:pic>
        <p:nvPicPr>
          <p:cNvPr id="6" name="Picture 2"/>
          <p:cNvPicPr>
            <a:picLocks noChangeAspect="1" noChangeArrowheads="1"/>
          </p:cNvPicPr>
          <p:nvPr/>
        </p:nvPicPr>
        <p:blipFill>
          <a:blip r:embed="rId3"/>
          <a:srcRect/>
          <a:stretch>
            <a:fillRect/>
          </a:stretch>
        </p:blipFill>
        <p:spPr bwMode="auto">
          <a:xfrm>
            <a:off x="1316807" y="952029"/>
            <a:ext cx="9838831" cy="5739471"/>
          </a:xfrm>
          <a:prstGeom prst="rect">
            <a:avLst/>
          </a:prstGeom>
          <a:noFill/>
          <a:ln w="9525">
            <a:noFill/>
            <a:miter lim="800000"/>
            <a:headEnd/>
            <a:tailEnd/>
          </a:ln>
          <a:effectLst/>
        </p:spPr>
      </p:pic>
    </p:spTree>
    <p:extLst>
      <p:ext uri="{BB962C8B-B14F-4D97-AF65-F5344CB8AC3E}">
        <p14:creationId xmlns:p14="http://schemas.microsoft.com/office/powerpoint/2010/main" val="2058410697"/>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任意多边形 71"/>
          <p:cNvSpPr/>
          <p:nvPr/>
        </p:nvSpPr>
        <p:spPr>
          <a:xfrm rot="16200000">
            <a:off x="1592646" y="-1093803"/>
            <a:ext cx="479931" cy="2926080"/>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 name="connsiteX0" fmla="*/ 21025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21025 w 3252551"/>
              <a:gd name="connsiteY10" fmla="*/ 0 h 6202391"/>
              <a:gd name="connsiteX0" fmla="*/ 0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0 h 6202391"/>
              <a:gd name="connsiteX1" fmla="*/ 3231524 w 3252551"/>
              <a:gd name="connsiteY1" fmla="*/ 22548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15040398 h 21242789"/>
              <a:gd name="connsiteX1" fmla="*/ 3231518 w 3252551"/>
              <a:gd name="connsiteY1" fmla="*/ 3 h 21242789"/>
              <a:gd name="connsiteX2" fmla="*/ 3252551 w 3252551"/>
              <a:gd name="connsiteY2" fmla="*/ 19708249 h 21242789"/>
              <a:gd name="connsiteX3" fmla="*/ 3244497 w 3252551"/>
              <a:gd name="connsiteY3" fmla="*/ 19708249 h 21242789"/>
              <a:gd name="connsiteX4" fmla="*/ 3240653 w 3252551"/>
              <a:gd name="connsiteY4" fmla="*/ 19784367 h 21242789"/>
              <a:gd name="connsiteX5" fmla="*/ 1624520 w 3252551"/>
              <a:gd name="connsiteY5" fmla="*/ 21242789 h 21242789"/>
              <a:gd name="connsiteX6" fmla="*/ 8387 w 3252551"/>
              <a:gd name="connsiteY6" fmla="*/ 19784367 h 21242789"/>
              <a:gd name="connsiteX7" fmla="*/ 4544 w 3252551"/>
              <a:gd name="connsiteY7" fmla="*/ 19708249 h 21242789"/>
              <a:gd name="connsiteX8" fmla="*/ 0 w 3252551"/>
              <a:gd name="connsiteY8" fmla="*/ 19708249 h 21242789"/>
              <a:gd name="connsiteX9" fmla="*/ 0 w 3252551"/>
              <a:gd name="connsiteY9" fmla="*/ 19618269 h 21242789"/>
              <a:gd name="connsiteX10" fmla="*/ 0 w 3252551"/>
              <a:gd name="connsiteY10" fmla="*/ 15040398 h 21242789"/>
              <a:gd name="connsiteX0" fmla="*/ 0 w 3252551"/>
              <a:gd name="connsiteY0" fmla="*/ 0 h 21265340"/>
              <a:gd name="connsiteX1" fmla="*/ 3231518 w 3252551"/>
              <a:gd name="connsiteY1" fmla="*/ 22554 h 21265340"/>
              <a:gd name="connsiteX2" fmla="*/ 3252551 w 3252551"/>
              <a:gd name="connsiteY2" fmla="*/ 19730800 h 21265340"/>
              <a:gd name="connsiteX3" fmla="*/ 3244497 w 3252551"/>
              <a:gd name="connsiteY3" fmla="*/ 19730800 h 21265340"/>
              <a:gd name="connsiteX4" fmla="*/ 3240653 w 3252551"/>
              <a:gd name="connsiteY4" fmla="*/ 19806918 h 21265340"/>
              <a:gd name="connsiteX5" fmla="*/ 1624520 w 3252551"/>
              <a:gd name="connsiteY5" fmla="*/ 21265340 h 21265340"/>
              <a:gd name="connsiteX6" fmla="*/ 8387 w 3252551"/>
              <a:gd name="connsiteY6" fmla="*/ 19806918 h 21265340"/>
              <a:gd name="connsiteX7" fmla="*/ 4544 w 3252551"/>
              <a:gd name="connsiteY7" fmla="*/ 19730800 h 21265340"/>
              <a:gd name="connsiteX8" fmla="*/ 0 w 3252551"/>
              <a:gd name="connsiteY8" fmla="*/ 19730800 h 21265340"/>
              <a:gd name="connsiteX9" fmla="*/ 0 w 3252551"/>
              <a:gd name="connsiteY9" fmla="*/ 19640820 h 21265340"/>
              <a:gd name="connsiteX10" fmla="*/ 0 w 3252551"/>
              <a:gd name="connsiteY10" fmla="*/ 0 h 2126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3" name="矩形 72"/>
          <p:cNvSpPr/>
          <p:nvPr/>
        </p:nvSpPr>
        <p:spPr bwMode="auto">
          <a:xfrm>
            <a:off x="189992" y="129272"/>
            <a:ext cx="143256" cy="479932"/>
          </a:xfrm>
          <a:prstGeom prst="rect">
            <a:avLst/>
          </a:prstGeom>
          <a:solidFill>
            <a:schemeClr val="bg1">
              <a:lumMod val="75000"/>
              <a:alpha val="8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74" name="文本框 28"/>
          <p:cNvSpPr>
            <a:spLocks noChangeArrowheads="1"/>
          </p:cNvSpPr>
          <p:nvPr/>
        </p:nvSpPr>
        <p:spPr bwMode="auto">
          <a:xfrm>
            <a:off x="497968" y="165848"/>
            <a:ext cx="2847975" cy="406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20000"/>
              </a:lnSpc>
            </a:pPr>
            <a:r>
              <a:rPr lang="zh-CN" altLang="en-US" sz="2000" dirty="0" smtClean="0">
                <a:solidFill>
                  <a:srgbClr val="006AB6"/>
                </a:solidFill>
                <a:latin typeface="Arial" panose="020B0604020202020204" pitchFamily="34" charset="0"/>
                <a:ea typeface="微软雅黑" panose="020B0503020204020204" pitchFamily="34" charset="-122"/>
                <a:sym typeface="Arial" panose="020B0604020202020204" pitchFamily="34" charset="0"/>
              </a:rPr>
              <a:t>复习一下索引</a:t>
            </a:r>
            <a:endParaRPr lang="en-US" altLang="zh-CN" sz="2000" dirty="0">
              <a:solidFill>
                <a:srgbClr val="006AB6"/>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775" y="1096045"/>
            <a:ext cx="10028597" cy="5876131"/>
          </a:xfrm>
          <a:prstGeom prst="rect">
            <a:avLst/>
          </a:prstGeom>
        </p:spPr>
      </p:pic>
    </p:spTree>
    <p:extLst>
      <p:ext uri="{BB962C8B-B14F-4D97-AF65-F5344CB8AC3E}">
        <p14:creationId xmlns:p14="http://schemas.microsoft.com/office/powerpoint/2010/main" val="1677442607"/>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任意多边形 71"/>
          <p:cNvSpPr/>
          <p:nvPr/>
        </p:nvSpPr>
        <p:spPr>
          <a:xfrm rot="16200000">
            <a:off x="1592646" y="-1093803"/>
            <a:ext cx="479931" cy="2926080"/>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 name="connsiteX0" fmla="*/ 21025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21025 w 3252551"/>
              <a:gd name="connsiteY10" fmla="*/ 0 h 6202391"/>
              <a:gd name="connsiteX0" fmla="*/ 0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0 h 6202391"/>
              <a:gd name="connsiteX1" fmla="*/ 3231524 w 3252551"/>
              <a:gd name="connsiteY1" fmla="*/ 22548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15040398 h 21242789"/>
              <a:gd name="connsiteX1" fmla="*/ 3231518 w 3252551"/>
              <a:gd name="connsiteY1" fmla="*/ 3 h 21242789"/>
              <a:gd name="connsiteX2" fmla="*/ 3252551 w 3252551"/>
              <a:gd name="connsiteY2" fmla="*/ 19708249 h 21242789"/>
              <a:gd name="connsiteX3" fmla="*/ 3244497 w 3252551"/>
              <a:gd name="connsiteY3" fmla="*/ 19708249 h 21242789"/>
              <a:gd name="connsiteX4" fmla="*/ 3240653 w 3252551"/>
              <a:gd name="connsiteY4" fmla="*/ 19784367 h 21242789"/>
              <a:gd name="connsiteX5" fmla="*/ 1624520 w 3252551"/>
              <a:gd name="connsiteY5" fmla="*/ 21242789 h 21242789"/>
              <a:gd name="connsiteX6" fmla="*/ 8387 w 3252551"/>
              <a:gd name="connsiteY6" fmla="*/ 19784367 h 21242789"/>
              <a:gd name="connsiteX7" fmla="*/ 4544 w 3252551"/>
              <a:gd name="connsiteY7" fmla="*/ 19708249 h 21242789"/>
              <a:gd name="connsiteX8" fmla="*/ 0 w 3252551"/>
              <a:gd name="connsiteY8" fmla="*/ 19708249 h 21242789"/>
              <a:gd name="connsiteX9" fmla="*/ 0 w 3252551"/>
              <a:gd name="connsiteY9" fmla="*/ 19618269 h 21242789"/>
              <a:gd name="connsiteX10" fmla="*/ 0 w 3252551"/>
              <a:gd name="connsiteY10" fmla="*/ 15040398 h 21242789"/>
              <a:gd name="connsiteX0" fmla="*/ 0 w 3252551"/>
              <a:gd name="connsiteY0" fmla="*/ 0 h 21265340"/>
              <a:gd name="connsiteX1" fmla="*/ 3231518 w 3252551"/>
              <a:gd name="connsiteY1" fmla="*/ 22554 h 21265340"/>
              <a:gd name="connsiteX2" fmla="*/ 3252551 w 3252551"/>
              <a:gd name="connsiteY2" fmla="*/ 19730800 h 21265340"/>
              <a:gd name="connsiteX3" fmla="*/ 3244497 w 3252551"/>
              <a:gd name="connsiteY3" fmla="*/ 19730800 h 21265340"/>
              <a:gd name="connsiteX4" fmla="*/ 3240653 w 3252551"/>
              <a:gd name="connsiteY4" fmla="*/ 19806918 h 21265340"/>
              <a:gd name="connsiteX5" fmla="*/ 1624520 w 3252551"/>
              <a:gd name="connsiteY5" fmla="*/ 21265340 h 21265340"/>
              <a:gd name="connsiteX6" fmla="*/ 8387 w 3252551"/>
              <a:gd name="connsiteY6" fmla="*/ 19806918 h 21265340"/>
              <a:gd name="connsiteX7" fmla="*/ 4544 w 3252551"/>
              <a:gd name="connsiteY7" fmla="*/ 19730800 h 21265340"/>
              <a:gd name="connsiteX8" fmla="*/ 0 w 3252551"/>
              <a:gd name="connsiteY8" fmla="*/ 19730800 h 21265340"/>
              <a:gd name="connsiteX9" fmla="*/ 0 w 3252551"/>
              <a:gd name="connsiteY9" fmla="*/ 19640820 h 21265340"/>
              <a:gd name="connsiteX10" fmla="*/ 0 w 3252551"/>
              <a:gd name="connsiteY10" fmla="*/ 0 h 2126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3" name="矩形 72"/>
          <p:cNvSpPr/>
          <p:nvPr/>
        </p:nvSpPr>
        <p:spPr bwMode="auto">
          <a:xfrm>
            <a:off x="189992" y="129272"/>
            <a:ext cx="143256" cy="479932"/>
          </a:xfrm>
          <a:prstGeom prst="rect">
            <a:avLst/>
          </a:prstGeom>
          <a:solidFill>
            <a:schemeClr val="bg1">
              <a:lumMod val="75000"/>
              <a:alpha val="8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74" name="文本框 28"/>
          <p:cNvSpPr>
            <a:spLocks noChangeArrowheads="1"/>
          </p:cNvSpPr>
          <p:nvPr/>
        </p:nvSpPr>
        <p:spPr bwMode="auto">
          <a:xfrm>
            <a:off x="497968" y="165848"/>
            <a:ext cx="2847975" cy="406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20000"/>
              </a:lnSpc>
            </a:pPr>
            <a:r>
              <a:rPr lang="zh-CN" altLang="en-US" sz="2000" dirty="0" smtClean="0">
                <a:solidFill>
                  <a:srgbClr val="006AB6"/>
                </a:solidFill>
                <a:latin typeface="Arial" panose="020B0604020202020204" pitchFamily="34" charset="0"/>
                <a:ea typeface="微软雅黑" panose="020B0503020204020204" pitchFamily="34" charset="-122"/>
                <a:sym typeface="Arial" panose="020B0604020202020204" pitchFamily="34" charset="0"/>
              </a:rPr>
              <a:t>复习一下索引</a:t>
            </a:r>
            <a:endParaRPr lang="en-US" altLang="zh-CN" sz="2000" dirty="0">
              <a:solidFill>
                <a:srgbClr val="006AB6"/>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nvSpPr>
        <p:spPr>
          <a:xfrm>
            <a:off x="3261023" y="2680221"/>
            <a:ext cx="6429375" cy="1754326"/>
          </a:xfrm>
          <a:prstGeom prst="rect">
            <a:avLst/>
          </a:prstGeom>
          <a:solidFill>
            <a:schemeClr val="accent1">
              <a:lumMod val="60000"/>
              <a:lumOff val="40000"/>
            </a:schemeClr>
          </a:solidFill>
        </p:spPr>
        <p:txBody>
          <a:bodyPr>
            <a:spAutoFit/>
          </a:bodyPr>
          <a:lstStyle/>
          <a:p>
            <a:r>
              <a:rPr lang="zh-CN" altLang="en-US" dirty="0" smtClean="0"/>
              <a:t>加快</a:t>
            </a:r>
            <a:r>
              <a:rPr lang="zh-CN" altLang="en-US" dirty="0"/>
              <a:t>查询</a:t>
            </a:r>
            <a:r>
              <a:rPr lang="zh-CN" altLang="en-US" dirty="0" smtClean="0"/>
              <a:t>速度，当然了，使用索引后查询有迹可循。</a:t>
            </a:r>
            <a:endParaRPr lang="en-US" altLang="zh-CN" dirty="0" smtClean="0"/>
          </a:p>
          <a:p>
            <a:r>
              <a:rPr lang="zh-CN" altLang="en-US" dirty="0"/>
              <a:t/>
            </a:r>
            <a:br>
              <a:rPr lang="zh-CN" altLang="en-US" dirty="0"/>
            </a:br>
            <a:r>
              <a:rPr lang="zh-CN" altLang="en-US" dirty="0" smtClean="0"/>
              <a:t>减少</a:t>
            </a:r>
            <a:r>
              <a:rPr lang="en-US" altLang="zh-CN" dirty="0"/>
              <a:t>I/O</a:t>
            </a:r>
            <a:r>
              <a:rPr lang="zh-CN" altLang="en-US" dirty="0" smtClean="0"/>
              <a:t>操作，通过索引的路径来检索数据，不是在磁盘中随机检索。</a:t>
            </a:r>
            <a:endParaRPr lang="en-US" altLang="zh-CN" dirty="0" smtClean="0"/>
          </a:p>
          <a:p>
            <a:r>
              <a:rPr lang="zh-CN" altLang="en-US" dirty="0"/>
              <a:t/>
            </a:r>
            <a:br>
              <a:rPr lang="zh-CN" altLang="en-US" dirty="0"/>
            </a:br>
            <a:r>
              <a:rPr lang="zh-CN" altLang="en-US" dirty="0" smtClean="0"/>
              <a:t>消除</a:t>
            </a:r>
            <a:r>
              <a:rPr lang="zh-CN" altLang="en-US" dirty="0"/>
              <a:t>磁盘</a:t>
            </a:r>
            <a:r>
              <a:rPr lang="zh-CN" altLang="en-US" dirty="0" smtClean="0"/>
              <a:t>排序，索引是排序的，走完索引就排序完成</a:t>
            </a:r>
            <a:endParaRPr lang="zh-CN" altLang="en-US" dirty="0"/>
          </a:p>
        </p:txBody>
      </p:sp>
      <p:grpSp>
        <p:nvGrpSpPr>
          <p:cNvPr id="6" name="组合 42"/>
          <p:cNvGrpSpPr>
            <a:grpSpLocks/>
          </p:cNvGrpSpPr>
          <p:nvPr/>
        </p:nvGrpSpPr>
        <p:grpSpPr bwMode="auto">
          <a:xfrm>
            <a:off x="4269135" y="1312069"/>
            <a:ext cx="3981051" cy="553641"/>
            <a:chOff x="3859762" y="1809521"/>
            <a:chExt cx="5116559" cy="711133"/>
          </a:xfrm>
        </p:grpSpPr>
        <p:grpSp>
          <p:nvGrpSpPr>
            <p:cNvPr id="7" name="组合 36"/>
            <p:cNvGrpSpPr>
              <a:grpSpLocks/>
            </p:cNvGrpSpPr>
            <p:nvPr/>
          </p:nvGrpSpPr>
          <p:grpSpPr bwMode="auto">
            <a:xfrm>
              <a:off x="3859762" y="1809521"/>
              <a:ext cx="5116559" cy="711133"/>
              <a:chOff x="3856314" y="1762464"/>
              <a:chExt cx="2383183" cy="2379436"/>
            </a:xfrm>
          </p:grpSpPr>
          <p:sp>
            <p:nvSpPr>
              <p:cNvPr id="9" name="矩形 8"/>
              <p:cNvSpPr/>
              <p:nvPr/>
            </p:nvSpPr>
            <p:spPr>
              <a:xfrm>
                <a:off x="3856314" y="1763631"/>
                <a:ext cx="2379486" cy="2378269"/>
              </a:xfrm>
              <a:prstGeom prst="rect">
                <a:avLst/>
              </a:prstGeom>
              <a:solidFill>
                <a:schemeClr val="accent2">
                  <a:alpha val="89000"/>
                </a:schemeClr>
              </a:solidFill>
              <a:ln w="9525">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34"/>
              <p:cNvSpPr/>
              <p:nvPr/>
            </p:nvSpPr>
            <p:spPr>
              <a:xfrm>
                <a:off x="3860011" y="1806100"/>
                <a:ext cx="2379486" cy="1576663"/>
              </a:xfrm>
              <a:custGeom>
                <a:avLst/>
                <a:gdLst>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 fmla="*/ 0 w 658424"/>
                  <a:gd name="connsiteY0" fmla="*/ 0 h 410686"/>
                  <a:gd name="connsiteX1" fmla="*/ 658424 w 658424"/>
                  <a:gd name="connsiteY1" fmla="*/ 0 h 410686"/>
                  <a:gd name="connsiteX2" fmla="*/ 658424 w 658424"/>
                  <a:gd name="connsiteY2" fmla="*/ 286509 h 410686"/>
                  <a:gd name="connsiteX3" fmla="*/ 0 w 658424"/>
                  <a:gd name="connsiteY3" fmla="*/ 286509 h 410686"/>
                  <a:gd name="connsiteX4" fmla="*/ 0 w 658424"/>
                  <a:gd name="connsiteY4" fmla="*/ 0 h 410686"/>
                  <a:gd name="connsiteX0" fmla="*/ 0 w 658424"/>
                  <a:gd name="connsiteY0" fmla="*/ 0 h 410686"/>
                  <a:gd name="connsiteX1" fmla="*/ 658424 w 658424"/>
                  <a:gd name="connsiteY1" fmla="*/ 0 h 410686"/>
                  <a:gd name="connsiteX2" fmla="*/ 658424 w 658424"/>
                  <a:gd name="connsiteY2" fmla="*/ 286509 h 410686"/>
                  <a:gd name="connsiteX3" fmla="*/ 0 w 658424"/>
                  <a:gd name="connsiteY3" fmla="*/ 286509 h 410686"/>
                  <a:gd name="connsiteX4" fmla="*/ 0 w 658424"/>
                  <a:gd name="connsiteY4" fmla="*/ 0 h 410686"/>
                  <a:gd name="connsiteX0" fmla="*/ 0 w 658424"/>
                  <a:gd name="connsiteY0" fmla="*/ 0 h 393753"/>
                  <a:gd name="connsiteX1" fmla="*/ 658424 w 658424"/>
                  <a:gd name="connsiteY1" fmla="*/ 0 h 393753"/>
                  <a:gd name="connsiteX2" fmla="*/ 658424 w 658424"/>
                  <a:gd name="connsiteY2" fmla="*/ 286509 h 393753"/>
                  <a:gd name="connsiteX3" fmla="*/ 0 w 658424"/>
                  <a:gd name="connsiteY3" fmla="*/ 286509 h 393753"/>
                  <a:gd name="connsiteX4" fmla="*/ 0 w 658424"/>
                  <a:gd name="connsiteY4" fmla="*/ 0 h 393753"/>
                  <a:gd name="connsiteX0" fmla="*/ 45292 w 703716"/>
                  <a:gd name="connsiteY0" fmla="*/ 0 h 371837"/>
                  <a:gd name="connsiteX1" fmla="*/ 703716 w 703716"/>
                  <a:gd name="connsiteY1" fmla="*/ 0 h 371837"/>
                  <a:gd name="connsiteX2" fmla="*/ 703716 w 703716"/>
                  <a:gd name="connsiteY2" fmla="*/ 286509 h 371837"/>
                  <a:gd name="connsiteX3" fmla="*/ 0 w 703716"/>
                  <a:gd name="connsiteY3" fmla="*/ 180681 h 371837"/>
                  <a:gd name="connsiteX4" fmla="*/ 45292 w 703716"/>
                  <a:gd name="connsiteY4" fmla="*/ 0 h 371837"/>
                  <a:gd name="connsiteX0" fmla="*/ 45292 w 703716"/>
                  <a:gd name="connsiteY0" fmla="*/ 0 h 525639"/>
                  <a:gd name="connsiteX1" fmla="*/ 703716 w 703716"/>
                  <a:gd name="connsiteY1" fmla="*/ 0 h 525639"/>
                  <a:gd name="connsiteX2" fmla="*/ 703716 w 703716"/>
                  <a:gd name="connsiteY2" fmla="*/ 286509 h 525639"/>
                  <a:gd name="connsiteX3" fmla="*/ 0 w 703716"/>
                  <a:gd name="connsiteY3" fmla="*/ 180681 h 525639"/>
                  <a:gd name="connsiteX4" fmla="*/ 45292 w 703716"/>
                  <a:gd name="connsiteY4" fmla="*/ 0 h 525639"/>
                  <a:gd name="connsiteX0" fmla="*/ 45292 w 703716"/>
                  <a:gd name="connsiteY0" fmla="*/ 0 h 286509"/>
                  <a:gd name="connsiteX1" fmla="*/ 703716 w 703716"/>
                  <a:gd name="connsiteY1" fmla="*/ 0 h 286509"/>
                  <a:gd name="connsiteX2" fmla="*/ 703716 w 703716"/>
                  <a:gd name="connsiteY2" fmla="*/ 286509 h 286509"/>
                  <a:gd name="connsiteX3" fmla="*/ 0 w 703716"/>
                  <a:gd name="connsiteY3" fmla="*/ 180681 h 286509"/>
                  <a:gd name="connsiteX4" fmla="*/ 45292 w 703716"/>
                  <a:gd name="connsiteY4" fmla="*/ 0 h 286509"/>
                  <a:gd name="connsiteX0" fmla="*/ 0 w 658424"/>
                  <a:gd name="connsiteY0" fmla="*/ 0 h 474648"/>
                  <a:gd name="connsiteX1" fmla="*/ 658424 w 658424"/>
                  <a:gd name="connsiteY1" fmla="*/ 0 h 474648"/>
                  <a:gd name="connsiteX2" fmla="*/ 658424 w 658424"/>
                  <a:gd name="connsiteY2" fmla="*/ 286509 h 474648"/>
                  <a:gd name="connsiteX3" fmla="*/ 2177 w 658424"/>
                  <a:gd name="connsiteY3" fmla="*/ 474648 h 474648"/>
                  <a:gd name="connsiteX4" fmla="*/ 0 w 658424"/>
                  <a:gd name="connsiteY4" fmla="*/ 0 h 474648"/>
                  <a:gd name="connsiteX0" fmla="*/ 0 w 658424"/>
                  <a:gd name="connsiteY0" fmla="*/ 0 h 474648"/>
                  <a:gd name="connsiteX1" fmla="*/ 658424 w 658424"/>
                  <a:gd name="connsiteY1" fmla="*/ 0 h 474648"/>
                  <a:gd name="connsiteX2" fmla="*/ 658424 w 658424"/>
                  <a:gd name="connsiteY2" fmla="*/ 286509 h 474648"/>
                  <a:gd name="connsiteX3" fmla="*/ 2177 w 658424"/>
                  <a:gd name="connsiteY3" fmla="*/ 474648 h 474648"/>
                  <a:gd name="connsiteX4" fmla="*/ 0 w 658424"/>
                  <a:gd name="connsiteY4" fmla="*/ 0 h 474648"/>
                  <a:gd name="connsiteX0" fmla="*/ 0 w 658424"/>
                  <a:gd name="connsiteY0" fmla="*/ 0 h 478579"/>
                  <a:gd name="connsiteX1" fmla="*/ 658424 w 658424"/>
                  <a:gd name="connsiteY1" fmla="*/ 0 h 478579"/>
                  <a:gd name="connsiteX2" fmla="*/ 658424 w 658424"/>
                  <a:gd name="connsiteY2" fmla="*/ 286509 h 478579"/>
                  <a:gd name="connsiteX3" fmla="*/ 2177 w 658424"/>
                  <a:gd name="connsiteY3" fmla="*/ 474648 h 478579"/>
                  <a:gd name="connsiteX4" fmla="*/ 0 w 658424"/>
                  <a:gd name="connsiteY4" fmla="*/ 0 h 478579"/>
                  <a:gd name="connsiteX0" fmla="*/ 0 w 658424"/>
                  <a:gd name="connsiteY0" fmla="*/ 0 h 477010"/>
                  <a:gd name="connsiteX1" fmla="*/ 658424 w 658424"/>
                  <a:gd name="connsiteY1" fmla="*/ 0 h 477010"/>
                  <a:gd name="connsiteX2" fmla="*/ 658424 w 658424"/>
                  <a:gd name="connsiteY2" fmla="*/ 286509 h 477010"/>
                  <a:gd name="connsiteX3" fmla="*/ 2177 w 658424"/>
                  <a:gd name="connsiteY3" fmla="*/ 474648 h 477010"/>
                  <a:gd name="connsiteX4" fmla="*/ 0 w 658424"/>
                  <a:gd name="connsiteY4" fmla="*/ 0 h 477010"/>
                  <a:gd name="connsiteX0" fmla="*/ 0 w 658424"/>
                  <a:gd name="connsiteY0" fmla="*/ 0 h 505769"/>
                  <a:gd name="connsiteX1" fmla="*/ 658424 w 658424"/>
                  <a:gd name="connsiteY1" fmla="*/ 0 h 505769"/>
                  <a:gd name="connsiteX2" fmla="*/ 658424 w 658424"/>
                  <a:gd name="connsiteY2" fmla="*/ 286509 h 505769"/>
                  <a:gd name="connsiteX3" fmla="*/ 2177 w 658424"/>
                  <a:gd name="connsiteY3" fmla="*/ 474648 h 505769"/>
                  <a:gd name="connsiteX4" fmla="*/ 0 w 658424"/>
                  <a:gd name="connsiteY4" fmla="*/ 0 h 505769"/>
                  <a:gd name="connsiteX0" fmla="*/ 0 w 658424"/>
                  <a:gd name="connsiteY0" fmla="*/ 0 h 525981"/>
                  <a:gd name="connsiteX1" fmla="*/ 658424 w 658424"/>
                  <a:gd name="connsiteY1" fmla="*/ 0 h 525981"/>
                  <a:gd name="connsiteX2" fmla="*/ 658424 w 658424"/>
                  <a:gd name="connsiteY2" fmla="*/ 286509 h 525981"/>
                  <a:gd name="connsiteX3" fmla="*/ 2177 w 658424"/>
                  <a:gd name="connsiteY3" fmla="*/ 474648 h 525981"/>
                  <a:gd name="connsiteX4" fmla="*/ 0 w 658424"/>
                  <a:gd name="connsiteY4" fmla="*/ 0 h 525981"/>
                  <a:gd name="connsiteX0" fmla="*/ 0 w 658424"/>
                  <a:gd name="connsiteY0" fmla="*/ 0 h 436868"/>
                  <a:gd name="connsiteX1" fmla="*/ 658424 w 658424"/>
                  <a:gd name="connsiteY1" fmla="*/ 0 h 436868"/>
                  <a:gd name="connsiteX2" fmla="*/ 658424 w 658424"/>
                  <a:gd name="connsiteY2" fmla="*/ 286509 h 436868"/>
                  <a:gd name="connsiteX3" fmla="*/ 2177 w 658424"/>
                  <a:gd name="connsiteY3" fmla="*/ 251233 h 436868"/>
                  <a:gd name="connsiteX4" fmla="*/ 0 w 658424"/>
                  <a:gd name="connsiteY4" fmla="*/ 0 h 436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424" h="436868">
                    <a:moveTo>
                      <a:pt x="0" y="0"/>
                    </a:moveTo>
                    <a:lnTo>
                      <a:pt x="658424" y="0"/>
                    </a:lnTo>
                    <a:lnTo>
                      <a:pt x="658424" y="286509"/>
                    </a:lnTo>
                    <a:cubicBezTo>
                      <a:pt x="356259" y="621878"/>
                      <a:pt x="90702" y="298268"/>
                      <a:pt x="2177" y="251233"/>
                    </a:cubicBezTo>
                    <a:cubicBezTo>
                      <a:pt x="1451" y="93017"/>
                      <a:pt x="726" y="158216"/>
                      <a:pt x="0" y="0"/>
                    </a:cubicBezTo>
                    <a:close/>
                  </a:path>
                </a:pathLst>
              </a:custGeom>
              <a:solidFill>
                <a:schemeClr val="bg1">
                  <a:alpha val="18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8" name="矩形 7"/>
            <p:cNvSpPr/>
            <p:nvPr/>
          </p:nvSpPr>
          <p:spPr>
            <a:xfrm>
              <a:off x="4943774" y="1868800"/>
              <a:ext cx="2610716" cy="592993"/>
            </a:xfrm>
            <a:prstGeom prst="rect">
              <a:avLst/>
            </a:prstGeom>
          </p:spPr>
          <p:txBody>
            <a:bodyPr wrap="none">
              <a:spAutoFit/>
            </a:bodyPr>
            <a:lstStyle/>
            <a:p>
              <a:r>
                <a:rPr lang="zh-CN" altLang="en-US" sz="2400" dirty="0" smtClean="0">
                  <a:solidFill>
                    <a:schemeClr val="bg1"/>
                  </a:solidFill>
                  <a:ea typeface="微软雅黑" panose="020B0503020204020204" pitchFamily="34" charset="-122"/>
                </a:rPr>
                <a:t>建索引的目的</a:t>
              </a:r>
              <a:endParaRPr lang="zh-CN" altLang="en-US" sz="2400" dirty="0">
                <a:solidFill>
                  <a:schemeClr val="bg1"/>
                </a:solidFill>
                <a:ea typeface="微软雅黑" panose="020B0503020204020204" pitchFamily="34" charset="-122"/>
              </a:endParaRPr>
            </a:p>
          </p:txBody>
        </p:sp>
      </p:grpSp>
    </p:spTree>
    <p:extLst>
      <p:ext uri="{BB962C8B-B14F-4D97-AF65-F5344CB8AC3E}">
        <p14:creationId xmlns:p14="http://schemas.microsoft.com/office/powerpoint/2010/main" val="3449588580"/>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任意多边形 71"/>
          <p:cNvSpPr/>
          <p:nvPr/>
        </p:nvSpPr>
        <p:spPr>
          <a:xfrm rot="16200000">
            <a:off x="1592646" y="-1093803"/>
            <a:ext cx="479931" cy="2926080"/>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 name="connsiteX0" fmla="*/ 21025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21025 w 3252551"/>
              <a:gd name="connsiteY10" fmla="*/ 0 h 6202391"/>
              <a:gd name="connsiteX0" fmla="*/ 0 w 3252551"/>
              <a:gd name="connsiteY0" fmla="*/ 0 h 6202391"/>
              <a:gd name="connsiteX1" fmla="*/ 3252551 w 3252551"/>
              <a:gd name="connsiteY1" fmla="*/ 2525334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0 h 6202391"/>
              <a:gd name="connsiteX1" fmla="*/ 3231524 w 3252551"/>
              <a:gd name="connsiteY1" fmla="*/ 22548 h 6202391"/>
              <a:gd name="connsiteX2" fmla="*/ 3252551 w 3252551"/>
              <a:gd name="connsiteY2" fmla="*/ 4667851 h 6202391"/>
              <a:gd name="connsiteX3" fmla="*/ 3244497 w 3252551"/>
              <a:gd name="connsiteY3" fmla="*/ 4667851 h 6202391"/>
              <a:gd name="connsiteX4" fmla="*/ 3240653 w 3252551"/>
              <a:gd name="connsiteY4" fmla="*/ 4743969 h 6202391"/>
              <a:gd name="connsiteX5" fmla="*/ 1624520 w 3252551"/>
              <a:gd name="connsiteY5" fmla="*/ 6202391 h 6202391"/>
              <a:gd name="connsiteX6" fmla="*/ 8387 w 3252551"/>
              <a:gd name="connsiteY6" fmla="*/ 4743969 h 6202391"/>
              <a:gd name="connsiteX7" fmla="*/ 4544 w 3252551"/>
              <a:gd name="connsiteY7" fmla="*/ 4667851 h 6202391"/>
              <a:gd name="connsiteX8" fmla="*/ 0 w 3252551"/>
              <a:gd name="connsiteY8" fmla="*/ 4667851 h 6202391"/>
              <a:gd name="connsiteX9" fmla="*/ 0 w 3252551"/>
              <a:gd name="connsiteY9" fmla="*/ 4577871 h 6202391"/>
              <a:gd name="connsiteX10" fmla="*/ 0 w 3252551"/>
              <a:gd name="connsiteY10" fmla="*/ 0 h 6202391"/>
              <a:gd name="connsiteX0" fmla="*/ 0 w 3252551"/>
              <a:gd name="connsiteY0" fmla="*/ 15040398 h 21242789"/>
              <a:gd name="connsiteX1" fmla="*/ 3231518 w 3252551"/>
              <a:gd name="connsiteY1" fmla="*/ 3 h 21242789"/>
              <a:gd name="connsiteX2" fmla="*/ 3252551 w 3252551"/>
              <a:gd name="connsiteY2" fmla="*/ 19708249 h 21242789"/>
              <a:gd name="connsiteX3" fmla="*/ 3244497 w 3252551"/>
              <a:gd name="connsiteY3" fmla="*/ 19708249 h 21242789"/>
              <a:gd name="connsiteX4" fmla="*/ 3240653 w 3252551"/>
              <a:gd name="connsiteY4" fmla="*/ 19784367 h 21242789"/>
              <a:gd name="connsiteX5" fmla="*/ 1624520 w 3252551"/>
              <a:gd name="connsiteY5" fmla="*/ 21242789 h 21242789"/>
              <a:gd name="connsiteX6" fmla="*/ 8387 w 3252551"/>
              <a:gd name="connsiteY6" fmla="*/ 19784367 h 21242789"/>
              <a:gd name="connsiteX7" fmla="*/ 4544 w 3252551"/>
              <a:gd name="connsiteY7" fmla="*/ 19708249 h 21242789"/>
              <a:gd name="connsiteX8" fmla="*/ 0 w 3252551"/>
              <a:gd name="connsiteY8" fmla="*/ 19708249 h 21242789"/>
              <a:gd name="connsiteX9" fmla="*/ 0 w 3252551"/>
              <a:gd name="connsiteY9" fmla="*/ 19618269 h 21242789"/>
              <a:gd name="connsiteX10" fmla="*/ 0 w 3252551"/>
              <a:gd name="connsiteY10" fmla="*/ 15040398 h 21242789"/>
              <a:gd name="connsiteX0" fmla="*/ 0 w 3252551"/>
              <a:gd name="connsiteY0" fmla="*/ 0 h 21265340"/>
              <a:gd name="connsiteX1" fmla="*/ 3231518 w 3252551"/>
              <a:gd name="connsiteY1" fmla="*/ 22554 h 21265340"/>
              <a:gd name="connsiteX2" fmla="*/ 3252551 w 3252551"/>
              <a:gd name="connsiteY2" fmla="*/ 19730800 h 21265340"/>
              <a:gd name="connsiteX3" fmla="*/ 3244497 w 3252551"/>
              <a:gd name="connsiteY3" fmla="*/ 19730800 h 21265340"/>
              <a:gd name="connsiteX4" fmla="*/ 3240653 w 3252551"/>
              <a:gd name="connsiteY4" fmla="*/ 19806918 h 21265340"/>
              <a:gd name="connsiteX5" fmla="*/ 1624520 w 3252551"/>
              <a:gd name="connsiteY5" fmla="*/ 21265340 h 21265340"/>
              <a:gd name="connsiteX6" fmla="*/ 8387 w 3252551"/>
              <a:gd name="connsiteY6" fmla="*/ 19806918 h 21265340"/>
              <a:gd name="connsiteX7" fmla="*/ 4544 w 3252551"/>
              <a:gd name="connsiteY7" fmla="*/ 19730800 h 21265340"/>
              <a:gd name="connsiteX8" fmla="*/ 0 w 3252551"/>
              <a:gd name="connsiteY8" fmla="*/ 19730800 h 21265340"/>
              <a:gd name="connsiteX9" fmla="*/ 0 w 3252551"/>
              <a:gd name="connsiteY9" fmla="*/ 19640820 h 21265340"/>
              <a:gd name="connsiteX10" fmla="*/ 0 w 3252551"/>
              <a:gd name="connsiteY10" fmla="*/ 0 h 2126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3" name="矩形 72"/>
          <p:cNvSpPr/>
          <p:nvPr/>
        </p:nvSpPr>
        <p:spPr bwMode="auto">
          <a:xfrm>
            <a:off x="189992" y="129272"/>
            <a:ext cx="143256" cy="479932"/>
          </a:xfrm>
          <a:prstGeom prst="rect">
            <a:avLst/>
          </a:prstGeom>
          <a:solidFill>
            <a:schemeClr val="bg1">
              <a:lumMod val="75000"/>
              <a:alpha val="8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74" name="文本框 28"/>
          <p:cNvSpPr>
            <a:spLocks noChangeArrowheads="1"/>
          </p:cNvSpPr>
          <p:nvPr/>
        </p:nvSpPr>
        <p:spPr bwMode="auto">
          <a:xfrm>
            <a:off x="497968" y="165848"/>
            <a:ext cx="2847975" cy="406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20000"/>
              </a:lnSpc>
            </a:pPr>
            <a:r>
              <a:rPr lang="zh-CN" altLang="en-US" sz="2000" dirty="0" smtClean="0">
                <a:solidFill>
                  <a:srgbClr val="006AB6"/>
                </a:solidFill>
                <a:latin typeface="Arial" panose="020B0604020202020204" pitchFamily="34" charset="0"/>
                <a:ea typeface="微软雅黑" panose="020B0503020204020204" pitchFamily="34" charset="-122"/>
                <a:sym typeface="Arial" panose="020B0604020202020204" pitchFamily="34" charset="0"/>
              </a:rPr>
              <a:t>复习一下索引</a:t>
            </a:r>
            <a:endParaRPr lang="en-US" altLang="zh-CN" sz="2000" dirty="0">
              <a:solidFill>
                <a:srgbClr val="006AB6"/>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nvSpPr>
        <p:spPr>
          <a:xfrm>
            <a:off x="3295652" y="2464197"/>
            <a:ext cx="6429375" cy="1477328"/>
          </a:xfrm>
          <a:prstGeom prst="rect">
            <a:avLst/>
          </a:prstGeom>
          <a:solidFill>
            <a:schemeClr val="accent1">
              <a:lumMod val="60000"/>
              <a:lumOff val="40000"/>
            </a:schemeClr>
          </a:solidFill>
        </p:spPr>
        <p:txBody>
          <a:bodyPr>
            <a:spAutoFit/>
          </a:bodyPr>
          <a:lstStyle/>
          <a:p>
            <a:r>
              <a:rPr lang="zh-CN" altLang="en-US" dirty="0"/>
              <a:t>　　</a:t>
            </a:r>
            <a:r>
              <a:rPr lang="zh-CN" altLang="en-US" dirty="0" smtClean="0"/>
              <a:t>以下是不需要的情况</a:t>
            </a:r>
            <a:endParaRPr lang="en-US" altLang="zh-CN" dirty="0" smtClean="0"/>
          </a:p>
          <a:p>
            <a:r>
              <a:rPr lang="zh-CN" altLang="en-US" dirty="0" smtClean="0"/>
              <a:t>查询</a:t>
            </a:r>
            <a:r>
              <a:rPr lang="zh-CN" altLang="en-US" dirty="0"/>
              <a:t>返回的记录数</a:t>
            </a:r>
            <a:br>
              <a:rPr lang="zh-CN" altLang="en-US" dirty="0"/>
            </a:br>
            <a:r>
              <a:rPr lang="zh-CN" altLang="en-US" dirty="0"/>
              <a:t>　　排序表</a:t>
            </a:r>
            <a:r>
              <a:rPr lang="en-US" altLang="zh-CN" dirty="0"/>
              <a:t>&lt;40%</a:t>
            </a:r>
            <a:br>
              <a:rPr lang="en-US" altLang="zh-CN" dirty="0"/>
            </a:br>
            <a:r>
              <a:rPr lang="zh-CN" altLang="en-US" dirty="0"/>
              <a:t>　　非排序表 </a:t>
            </a:r>
            <a:r>
              <a:rPr lang="en-US" altLang="zh-CN" dirty="0"/>
              <a:t>&lt;7%</a:t>
            </a:r>
            <a:br>
              <a:rPr lang="en-US" altLang="zh-CN" dirty="0"/>
            </a:br>
            <a:r>
              <a:rPr lang="zh-CN" altLang="en-US" dirty="0"/>
              <a:t>　　表的碎片较多（频繁增加、删除</a:t>
            </a:r>
            <a:r>
              <a:rPr lang="zh-CN" altLang="en-US" dirty="0" smtClean="0"/>
              <a:t>）</a:t>
            </a:r>
            <a:endParaRPr lang="zh-CN" altLang="en-US" dirty="0"/>
          </a:p>
        </p:txBody>
      </p:sp>
      <p:grpSp>
        <p:nvGrpSpPr>
          <p:cNvPr id="6" name="组合 42"/>
          <p:cNvGrpSpPr>
            <a:grpSpLocks/>
          </p:cNvGrpSpPr>
          <p:nvPr/>
        </p:nvGrpSpPr>
        <p:grpSpPr bwMode="auto">
          <a:xfrm>
            <a:off x="4269135" y="1312069"/>
            <a:ext cx="3981051" cy="553641"/>
            <a:chOff x="3859762" y="1809521"/>
            <a:chExt cx="5116559" cy="711133"/>
          </a:xfrm>
        </p:grpSpPr>
        <p:grpSp>
          <p:nvGrpSpPr>
            <p:cNvPr id="7" name="组合 36"/>
            <p:cNvGrpSpPr>
              <a:grpSpLocks/>
            </p:cNvGrpSpPr>
            <p:nvPr/>
          </p:nvGrpSpPr>
          <p:grpSpPr bwMode="auto">
            <a:xfrm>
              <a:off x="3859762" y="1809521"/>
              <a:ext cx="5116559" cy="711133"/>
              <a:chOff x="3856314" y="1762464"/>
              <a:chExt cx="2383183" cy="2379436"/>
            </a:xfrm>
          </p:grpSpPr>
          <p:sp>
            <p:nvSpPr>
              <p:cNvPr id="9" name="矩形 8"/>
              <p:cNvSpPr/>
              <p:nvPr/>
            </p:nvSpPr>
            <p:spPr>
              <a:xfrm>
                <a:off x="3856314" y="1763631"/>
                <a:ext cx="2379486" cy="2378269"/>
              </a:xfrm>
              <a:prstGeom prst="rect">
                <a:avLst/>
              </a:prstGeom>
              <a:solidFill>
                <a:schemeClr val="accent2">
                  <a:alpha val="89000"/>
                </a:schemeClr>
              </a:solidFill>
              <a:ln w="9525">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34"/>
              <p:cNvSpPr/>
              <p:nvPr/>
            </p:nvSpPr>
            <p:spPr>
              <a:xfrm>
                <a:off x="3860011" y="1806100"/>
                <a:ext cx="2379486" cy="1576663"/>
              </a:xfrm>
              <a:custGeom>
                <a:avLst/>
                <a:gdLst>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 fmla="*/ 0 w 658424"/>
                  <a:gd name="connsiteY0" fmla="*/ 0 h 286509"/>
                  <a:gd name="connsiteX1" fmla="*/ 658424 w 658424"/>
                  <a:gd name="connsiteY1" fmla="*/ 0 h 286509"/>
                  <a:gd name="connsiteX2" fmla="*/ 658424 w 658424"/>
                  <a:gd name="connsiteY2" fmla="*/ 286509 h 286509"/>
                  <a:gd name="connsiteX3" fmla="*/ 0 w 658424"/>
                  <a:gd name="connsiteY3" fmla="*/ 286509 h 286509"/>
                  <a:gd name="connsiteX4" fmla="*/ 0 w 658424"/>
                  <a:gd name="connsiteY4" fmla="*/ 0 h 286509"/>
                  <a:gd name="connsiteX0" fmla="*/ 0 w 658424"/>
                  <a:gd name="connsiteY0" fmla="*/ 0 h 410686"/>
                  <a:gd name="connsiteX1" fmla="*/ 658424 w 658424"/>
                  <a:gd name="connsiteY1" fmla="*/ 0 h 410686"/>
                  <a:gd name="connsiteX2" fmla="*/ 658424 w 658424"/>
                  <a:gd name="connsiteY2" fmla="*/ 286509 h 410686"/>
                  <a:gd name="connsiteX3" fmla="*/ 0 w 658424"/>
                  <a:gd name="connsiteY3" fmla="*/ 286509 h 410686"/>
                  <a:gd name="connsiteX4" fmla="*/ 0 w 658424"/>
                  <a:gd name="connsiteY4" fmla="*/ 0 h 410686"/>
                  <a:gd name="connsiteX0" fmla="*/ 0 w 658424"/>
                  <a:gd name="connsiteY0" fmla="*/ 0 h 410686"/>
                  <a:gd name="connsiteX1" fmla="*/ 658424 w 658424"/>
                  <a:gd name="connsiteY1" fmla="*/ 0 h 410686"/>
                  <a:gd name="connsiteX2" fmla="*/ 658424 w 658424"/>
                  <a:gd name="connsiteY2" fmla="*/ 286509 h 410686"/>
                  <a:gd name="connsiteX3" fmla="*/ 0 w 658424"/>
                  <a:gd name="connsiteY3" fmla="*/ 286509 h 410686"/>
                  <a:gd name="connsiteX4" fmla="*/ 0 w 658424"/>
                  <a:gd name="connsiteY4" fmla="*/ 0 h 410686"/>
                  <a:gd name="connsiteX0" fmla="*/ 0 w 658424"/>
                  <a:gd name="connsiteY0" fmla="*/ 0 h 393753"/>
                  <a:gd name="connsiteX1" fmla="*/ 658424 w 658424"/>
                  <a:gd name="connsiteY1" fmla="*/ 0 h 393753"/>
                  <a:gd name="connsiteX2" fmla="*/ 658424 w 658424"/>
                  <a:gd name="connsiteY2" fmla="*/ 286509 h 393753"/>
                  <a:gd name="connsiteX3" fmla="*/ 0 w 658424"/>
                  <a:gd name="connsiteY3" fmla="*/ 286509 h 393753"/>
                  <a:gd name="connsiteX4" fmla="*/ 0 w 658424"/>
                  <a:gd name="connsiteY4" fmla="*/ 0 h 393753"/>
                  <a:gd name="connsiteX0" fmla="*/ 45292 w 703716"/>
                  <a:gd name="connsiteY0" fmla="*/ 0 h 371837"/>
                  <a:gd name="connsiteX1" fmla="*/ 703716 w 703716"/>
                  <a:gd name="connsiteY1" fmla="*/ 0 h 371837"/>
                  <a:gd name="connsiteX2" fmla="*/ 703716 w 703716"/>
                  <a:gd name="connsiteY2" fmla="*/ 286509 h 371837"/>
                  <a:gd name="connsiteX3" fmla="*/ 0 w 703716"/>
                  <a:gd name="connsiteY3" fmla="*/ 180681 h 371837"/>
                  <a:gd name="connsiteX4" fmla="*/ 45292 w 703716"/>
                  <a:gd name="connsiteY4" fmla="*/ 0 h 371837"/>
                  <a:gd name="connsiteX0" fmla="*/ 45292 w 703716"/>
                  <a:gd name="connsiteY0" fmla="*/ 0 h 525639"/>
                  <a:gd name="connsiteX1" fmla="*/ 703716 w 703716"/>
                  <a:gd name="connsiteY1" fmla="*/ 0 h 525639"/>
                  <a:gd name="connsiteX2" fmla="*/ 703716 w 703716"/>
                  <a:gd name="connsiteY2" fmla="*/ 286509 h 525639"/>
                  <a:gd name="connsiteX3" fmla="*/ 0 w 703716"/>
                  <a:gd name="connsiteY3" fmla="*/ 180681 h 525639"/>
                  <a:gd name="connsiteX4" fmla="*/ 45292 w 703716"/>
                  <a:gd name="connsiteY4" fmla="*/ 0 h 525639"/>
                  <a:gd name="connsiteX0" fmla="*/ 45292 w 703716"/>
                  <a:gd name="connsiteY0" fmla="*/ 0 h 286509"/>
                  <a:gd name="connsiteX1" fmla="*/ 703716 w 703716"/>
                  <a:gd name="connsiteY1" fmla="*/ 0 h 286509"/>
                  <a:gd name="connsiteX2" fmla="*/ 703716 w 703716"/>
                  <a:gd name="connsiteY2" fmla="*/ 286509 h 286509"/>
                  <a:gd name="connsiteX3" fmla="*/ 0 w 703716"/>
                  <a:gd name="connsiteY3" fmla="*/ 180681 h 286509"/>
                  <a:gd name="connsiteX4" fmla="*/ 45292 w 703716"/>
                  <a:gd name="connsiteY4" fmla="*/ 0 h 286509"/>
                  <a:gd name="connsiteX0" fmla="*/ 0 w 658424"/>
                  <a:gd name="connsiteY0" fmla="*/ 0 h 474648"/>
                  <a:gd name="connsiteX1" fmla="*/ 658424 w 658424"/>
                  <a:gd name="connsiteY1" fmla="*/ 0 h 474648"/>
                  <a:gd name="connsiteX2" fmla="*/ 658424 w 658424"/>
                  <a:gd name="connsiteY2" fmla="*/ 286509 h 474648"/>
                  <a:gd name="connsiteX3" fmla="*/ 2177 w 658424"/>
                  <a:gd name="connsiteY3" fmla="*/ 474648 h 474648"/>
                  <a:gd name="connsiteX4" fmla="*/ 0 w 658424"/>
                  <a:gd name="connsiteY4" fmla="*/ 0 h 474648"/>
                  <a:gd name="connsiteX0" fmla="*/ 0 w 658424"/>
                  <a:gd name="connsiteY0" fmla="*/ 0 h 474648"/>
                  <a:gd name="connsiteX1" fmla="*/ 658424 w 658424"/>
                  <a:gd name="connsiteY1" fmla="*/ 0 h 474648"/>
                  <a:gd name="connsiteX2" fmla="*/ 658424 w 658424"/>
                  <a:gd name="connsiteY2" fmla="*/ 286509 h 474648"/>
                  <a:gd name="connsiteX3" fmla="*/ 2177 w 658424"/>
                  <a:gd name="connsiteY3" fmla="*/ 474648 h 474648"/>
                  <a:gd name="connsiteX4" fmla="*/ 0 w 658424"/>
                  <a:gd name="connsiteY4" fmla="*/ 0 h 474648"/>
                  <a:gd name="connsiteX0" fmla="*/ 0 w 658424"/>
                  <a:gd name="connsiteY0" fmla="*/ 0 h 478579"/>
                  <a:gd name="connsiteX1" fmla="*/ 658424 w 658424"/>
                  <a:gd name="connsiteY1" fmla="*/ 0 h 478579"/>
                  <a:gd name="connsiteX2" fmla="*/ 658424 w 658424"/>
                  <a:gd name="connsiteY2" fmla="*/ 286509 h 478579"/>
                  <a:gd name="connsiteX3" fmla="*/ 2177 w 658424"/>
                  <a:gd name="connsiteY3" fmla="*/ 474648 h 478579"/>
                  <a:gd name="connsiteX4" fmla="*/ 0 w 658424"/>
                  <a:gd name="connsiteY4" fmla="*/ 0 h 478579"/>
                  <a:gd name="connsiteX0" fmla="*/ 0 w 658424"/>
                  <a:gd name="connsiteY0" fmla="*/ 0 h 477010"/>
                  <a:gd name="connsiteX1" fmla="*/ 658424 w 658424"/>
                  <a:gd name="connsiteY1" fmla="*/ 0 h 477010"/>
                  <a:gd name="connsiteX2" fmla="*/ 658424 w 658424"/>
                  <a:gd name="connsiteY2" fmla="*/ 286509 h 477010"/>
                  <a:gd name="connsiteX3" fmla="*/ 2177 w 658424"/>
                  <a:gd name="connsiteY3" fmla="*/ 474648 h 477010"/>
                  <a:gd name="connsiteX4" fmla="*/ 0 w 658424"/>
                  <a:gd name="connsiteY4" fmla="*/ 0 h 477010"/>
                  <a:gd name="connsiteX0" fmla="*/ 0 w 658424"/>
                  <a:gd name="connsiteY0" fmla="*/ 0 h 505769"/>
                  <a:gd name="connsiteX1" fmla="*/ 658424 w 658424"/>
                  <a:gd name="connsiteY1" fmla="*/ 0 h 505769"/>
                  <a:gd name="connsiteX2" fmla="*/ 658424 w 658424"/>
                  <a:gd name="connsiteY2" fmla="*/ 286509 h 505769"/>
                  <a:gd name="connsiteX3" fmla="*/ 2177 w 658424"/>
                  <a:gd name="connsiteY3" fmla="*/ 474648 h 505769"/>
                  <a:gd name="connsiteX4" fmla="*/ 0 w 658424"/>
                  <a:gd name="connsiteY4" fmla="*/ 0 h 505769"/>
                  <a:gd name="connsiteX0" fmla="*/ 0 w 658424"/>
                  <a:gd name="connsiteY0" fmla="*/ 0 h 525981"/>
                  <a:gd name="connsiteX1" fmla="*/ 658424 w 658424"/>
                  <a:gd name="connsiteY1" fmla="*/ 0 h 525981"/>
                  <a:gd name="connsiteX2" fmla="*/ 658424 w 658424"/>
                  <a:gd name="connsiteY2" fmla="*/ 286509 h 525981"/>
                  <a:gd name="connsiteX3" fmla="*/ 2177 w 658424"/>
                  <a:gd name="connsiteY3" fmla="*/ 474648 h 525981"/>
                  <a:gd name="connsiteX4" fmla="*/ 0 w 658424"/>
                  <a:gd name="connsiteY4" fmla="*/ 0 h 525981"/>
                  <a:gd name="connsiteX0" fmla="*/ 0 w 658424"/>
                  <a:gd name="connsiteY0" fmla="*/ 0 h 436868"/>
                  <a:gd name="connsiteX1" fmla="*/ 658424 w 658424"/>
                  <a:gd name="connsiteY1" fmla="*/ 0 h 436868"/>
                  <a:gd name="connsiteX2" fmla="*/ 658424 w 658424"/>
                  <a:gd name="connsiteY2" fmla="*/ 286509 h 436868"/>
                  <a:gd name="connsiteX3" fmla="*/ 2177 w 658424"/>
                  <a:gd name="connsiteY3" fmla="*/ 251233 h 436868"/>
                  <a:gd name="connsiteX4" fmla="*/ 0 w 658424"/>
                  <a:gd name="connsiteY4" fmla="*/ 0 h 436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424" h="436868">
                    <a:moveTo>
                      <a:pt x="0" y="0"/>
                    </a:moveTo>
                    <a:lnTo>
                      <a:pt x="658424" y="0"/>
                    </a:lnTo>
                    <a:lnTo>
                      <a:pt x="658424" y="286509"/>
                    </a:lnTo>
                    <a:cubicBezTo>
                      <a:pt x="356259" y="621878"/>
                      <a:pt x="90702" y="298268"/>
                      <a:pt x="2177" y="251233"/>
                    </a:cubicBezTo>
                    <a:cubicBezTo>
                      <a:pt x="1451" y="93017"/>
                      <a:pt x="726" y="158216"/>
                      <a:pt x="0" y="0"/>
                    </a:cubicBezTo>
                    <a:close/>
                  </a:path>
                </a:pathLst>
              </a:custGeom>
              <a:solidFill>
                <a:schemeClr val="bg1">
                  <a:alpha val="18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8" name="矩形 7"/>
            <p:cNvSpPr/>
            <p:nvPr/>
          </p:nvSpPr>
          <p:spPr>
            <a:xfrm>
              <a:off x="4943774" y="1868800"/>
              <a:ext cx="2610716" cy="592993"/>
            </a:xfrm>
            <a:prstGeom prst="rect">
              <a:avLst/>
            </a:prstGeom>
          </p:spPr>
          <p:txBody>
            <a:bodyPr wrap="none">
              <a:spAutoFit/>
            </a:bodyPr>
            <a:lstStyle/>
            <a:p>
              <a:r>
                <a:rPr lang="zh-CN" altLang="en-US" sz="2400" dirty="0">
                  <a:solidFill>
                    <a:schemeClr val="bg1"/>
                  </a:solidFill>
                </a:rPr>
                <a:t>何时使用</a:t>
              </a:r>
              <a:r>
                <a:rPr lang="zh-CN" altLang="en-US" sz="2400" dirty="0" smtClean="0">
                  <a:solidFill>
                    <a:schemeClr val="bg1"/>
                  </a:solidFill>
                </a:rPr>
                <a:t>索引</a:t>
              </a:r>
              <a:endParaRPr lang="zh-CN" altLang="en-US" sz="2400" dirty="0">
                <a:solidFill>
                  <a:schemeClr val="bg1"/>
                </a:solidFill>
                <a:ea typeface="微软雅黑" panose="020B0503020204020204" pitchFamily="34" charset="-122"/>
              </a:endParaRPr>
            </a:p>
          </p:txBody>
        </p:sp>
      </p:grpSp>
      <p:sp>
        <p:nvSpPr>
          <p:cNvPr id="11" name="矩形 10"/>
          <p:cNvSpPr/>
          <p:nvPr/>
        </p:nvSpPr>
        <p:spPr>
          <a:xfrm>
            <a:off x="3295651" y="4540012"/>
            <a:ext cx="6429375" cy="1200329"/>
          </a:xfrm>
          <a:prstGeom prst="rect">
            <a:avLst/>
          </a:prstGeom>
          <a:solidFill>
            <a:schemeClr val="accent1">
              <a:lumMod val="60000"/>
              <a:lumOff val="40000"/>
            </a:schemeClr>
          </a:solidFill>
        </p:spPr>
        <p:txBody>
          <a:bodyPr>
            <a:spAutoFit/>
          </a:bodyPr>
          <a:lstStyle/>
          <a:p>
            <a:r>
              <a:rPr lang="zh-CN" altLang="en-US" dirty="0"/>
              <a:t>基础表维护时，系统要同时维护索引，不合理的索引将严重影响系统资源，主要表现在</a:t>
            </a:r>
            <a:r>
              <a:rPr lang="en-US" altLang="zh-CN" dirty="0"/>
              <a:t>CPU</a:t>
            </a:r>
            <a:r>
              <a:rPr lang="zh-CN" altLang="en-US" dirty="0"/>
              <a:t>和</a:t>
            </a:r>
            <a:r>
              <a:rPr lang="en-US" altLang="zh-CN" dirty="0"/>
              <a:t>I/O</a:t>
            </a:r>
            <a:r>
              <a:rPr lang="zh-CN" altLang="en-US" dirty="0"/>
              <a:t>上；</a:t>
            </a:r>
            <a:br>
              <a:rPr lang="zh-CN" altLang="en-US" dirty="0"/>
            </a:br>
            <a:r>
              <a:rPr lang="zh-CN" altLang="en-US" dirty="0"/>
              <a:t>　　</a:t>
            </a:r>
            <a:br>
              <a:rPr lang="zh-CN" altLang="en-US" dirty="0"/>
            </a:br>
            <a:r>
              <a:rPr lang="zh-CN" altLang="en-US" dirty="0" smtClean="0"/>
              <a:t>插入</a:t>
            </a:r>
            <a:r>
              <a:rPr lang="zh-CN" altLang="en-US" dirty="0"/>
              <a:t>、更新、删除数据产生大量</a:t>
            </a:r>
            <a:r>
              <a:rPr lang="en-US" altLang="zh-CN" dirty="0" err="1"/>
              <a:t>db</a:t>
            </a:r>
            <a:r>
              <a:rPr lang="en-US" altLang="zh-CN" dirty="0"/>
              <a:t> file sequential read</a:t>
            </a:r>
            <a:r>
              <a:rPr lang="zh-CN" altLang="en-US" dirty="0"/>
              <a:t>锁等待；</a:t>
            </a:r>
          </a:p>
        </p:txBody>
      </p:sp>
    </p:spTree>
    <p:extLst>
      <p:ext uri="{BB962C8B-B14F-4D97-AF65-F5344CB8AC3E}">
        <p14:creationId xmlns:p14="http://schemas.microsoft.com/office/powerpoint/2010/main" val="881261464"/>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bt040.pptx"/>
</p:tagLst>
</file>

<file path=ppt/theme/theme1.xml><?xml version="1.0" encoding="utf-8"?>
<a:theme xmlns:a="http://schemas.openxmlformats.org/drawingml/2006/main" name="第一PPT，www.1ppt.com">
  <a:themeElements>
    <a:clrScheme name="自定义 331">
      <a:dk1>
        <a:sysClr val="windowText" lastClr="000000"/>
      </a:dk1>
      <a:lt1>
        <a:sysClr val="window" lastClr="FFFFFF"/>
      </a:lt1>
      <a:dk2>
        <a:srgbClr val="44546A"/>
      </a:dk2>
      <a:lt2>
        <a:srgbClr val="E7E6E6"/>
      </a:lt2>
      <a:accent1>
        <a:srgbClr val="0DD09B"/>
      </a:accent1>
      <a:accent2>
        <a:srgbClr val="0ACEDA"/>
      </a:accent2>
      <a:accent3>
        <a:srgbClr val="0DD09B"/>
      </a:accent3>
      <a:accent4>
        <a:srgbClr val="0ACEDA"/>
      </a:accent4>
      <a:accent5>
        <a:srgbClr val="0DD09B"/>
      </a:accent5>
      <a:accent6>
        <a:srgbClr val="0ACEDA"/>
      </a:accent6>
      <a:hlink>
        <a:srgbClr val="0DD09B"/>
      </a:hlink>
      <a:folHlink>
        <a:srgbClr val="0ACEDA"/>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1418</Words>
  <Application>Microsoft Office PowerPoint</Application>
  <PresentationFormat>自定义</PresentationFormat>
  <Paragraphs>294</Paragraphs>
  <Slides>31</Slides>
  <Notes>30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31</vt:i4>
      </vt:variant>
    </vt:vector>
  </HeadingPairs>
  <TitlesOfParts>
    <vt:vector size="43" baseType="lpstr">
      <vt:lpstr>Arial Unicode MS</vt:lpstr>
      <vt:lpstr>Malgun Gothic</vt:lpstr>
      <vt:lpstr>方正正中黑简体</vt:lpstr>
      <vt:lpstr>时尚中黑简体</vt:lpstr>
      <vt:lpstr>宋体</vt:lpstr>
      <vt:lpstr>微软雅黑</vt:lpstr>
      <vt:lpstr>Arial</vt:lpstr>
      <vt:lpstr>Calibri</vt:lpstr>
      <vt:lpstr>Calibri Light</vt:lpstr>
      <vt:lpstr>Courier New</vt:lpstr>
      <vt:lpstr>Impact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文具教学课件</dc:title>
  <dc:creator/>
  <cp:keywords>user</cp:keywords>
  <cp:lastModifiedBy/>
  <cp:revision>1</cp:revision>
  <dcterms:created xsi:type="dcterms:W3CDTF">2016-10-17T14:00:15Z</dcterms:created>
  <dcterms:modified xsi:type="dcterms:W3CDTF">2018-04-19T08:02:23Z</dcterms:modified>
</cp:coreProperties>
</file>