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70" r:id="rId7"/>
    <p:sldId id="302" r:id="rId8"/>
    <p:sldId id="283" r:id="rId9"/>
    <p:sldId id="266" r:id="rId10"/>
    <p:sldId id="314" r:id="rId11"/>
    <p:sldId id="315" r:id="rId12"/>
    <p:sldId id="303" r:id="rId13"/>
    <p:sldId id="304" r:id="rId14"/>
    <p:sldId id="305" r:id="rId15"/>
    <p:sldId id="306" r:id="rId16"/>
    <p:sldId id="307" r:id="rId17"/>
    <p:sldId id="316" r:id="rId18"/>
    <p:sldId id="317" r:id="rId19"/>
    <p:sldId id="318" r:id="rId20"/>
    <p:sldId id="268" r:id="rId21"/>
    <p:sldId id="308" r:id="rId22"/>
    <p:sldId id="275"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2020"/>
    <a:srgbClr val="FCFCF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4660"/>
  </p:normalViewPr>
  <p:slideViewPr>
    <p:cSldViewPr snapToGrid="0">
      <p:cViewPr varScale="1">
        <p:scale>
          <a:sx n="115" d="100"/>
          <a:sy n="115" d="100"/>
        </p:scale>
        <p:origin x="224" y="45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可搜索对称加密使用了倒排索引。在搜索引擎中每个文件都对应着一个文件ID，文件内容被表示为一系列关键字的集合。比如说文档一经过分词，提取出了20个关键字，每个关键字都会记录它在文档中出现的次数和位置。索引方式分为正向索引和倒排索引两种方式。对于正向索引，索引由文档指向关键字，结构是文档1的ID，单词1，出现次数，出现位置。对于倒排索引，索引由关键字指向文件，结构是单词，文档ID。当用户在主页上搜索关键字“996ICU”时，如果只存在正向索引，那么就需要扫描索引库中的所有文档，找出所有包含关键字“996ICU”的文档，再根据打分模型进行打分，但是互联网上收录的文档数量很大。所以搜索引擎会将正向索引重新构建为倒排索引，这样每个关键字都对应着一系列的文件，这些文件中都出现这个关键字。</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在第二种可搜索对称加密中， 作者就用到了倒排索引结构，首先为每一个关键字都建立一个链接列表，其中列表的元素是包含这个关键字的所有文档的标识符。这个步骤和普通的倒排索引没有区别。之后为整个数据集建立一个数组</a:t>
            </a:r>
            <a:r>
              <a:rPr lang="en-US" altLang="zh-CN" dirty="0"/>
              <a:t>A</a:t>
            </a:r>
            <a:r>
              <a:rPr lang="zh-CN" altLang="en-US" dirty="0"/>
              <a:t>和一个查找表</a:t>
            </a:r>
            <a:r>
              <a:rPr lang="en-US" altLang="zh-CN" dirty="0"/>
              <a:t>T</a:t>
            </a:r>
            <a:r>
              <a:rPr lang="zh-CN" altLang="en-US" dirty="0"/>
              <a:t>，然后将所有的链接列表中的元素加密并存入数组</a:t>
            </a:r>
            <a:r>
              <a:rPr lang="en-US" altLang="zh-CN" dirty="0"/>
              <a:t>A</a:t>
            </a:r>
            <a:r>
              <a:rPr lang="zh-CN" altLang="en-US" dirty="0"/>
              <a:t>中。其中的参量有两个，一个是</a:t>
            </a:r>
            <a:r>
              <a:rPr lang="en-US" altLang="zh-CN" dirty="0"/>
              <a:t>P</a:t>
            </a:r>
            <a:r>
              <a:rPr lang="zh-CN" altLang="en-US" dirty="0"/>
              <a:t>代表</a:t>
            </a:r>
            <a:r>
              <a:rPr lang="en-US" altLang="zh-CN" dirty="0"/>
              <a:t>PRP</a:t>
            </a:r>
            <a:r>
              <a:rPr lang="zh-CN" altLang="en-US" dirty="0"/>
              <a:t>，用来存储地址；一个是</a:t>
            </a:r>
            <a:r>
              <a:rPr lang="en-US" altLang="zh-CN" dirty="0"/>
              <a:t>F</a:t>
            </a:r>
            <a:r>
              <a:rPr lang="zh-CN" altLang="en-US" dirty="0"/>
              <a:t>代表</a:t>
            </a:r>
            <a:r>
              <a:rPr lang="en-US" altLang="zh-CN" dirty="0"/>
              <a:t>PRF</a:t>
            </a:r>
            <a:r>
              <a:rPr lang="zh-CN" altLang="en-US" dirty="0"/>
              <a:t>，是伪随机数生成函数，作为</a:t>
            </a:r>
            <a:r>
              <a:rPr lang="en-US" altLang="zh-CN" dirty="0"/>
              <a:t>Key</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查询的时候就通过</a:t>
            </a:r>
            <a:r>
              <a:rPr lang="en-US" altLang="zh-CN" dirty="0"/>
              <a:t>P</a:t>
            </a:r>
            <a:r>
              <a:rPr lang="zh-CN" altLang="en-US" dirty="0"/>
              <a:t>和</a:t>
            </a:r>
            <a:r>
              <a:rPr lang="en-US" altLang="zh-CN" dirty="0"/>
              <a:t>K</a:t>
            </a:r>
            <a:r>
              <a:rPr lang="zh-CN" altLang="en-US" dirty="0"/>
              <a:t>来定位一个元素，比如我们要查找</a:t>
            </a:r>
            <a:r>
              <a:rPr lang="en-US" altLang="zh-CN" dirty="0"/>
              <a:t>Boston</a:t>
            </a:r>
            <a:r>
              <a:rPr lang="zh-CN" altLang="en-US" dirty="0"/>
              <a:t>，就输入</a:t>
            </a:r>
            <a:r>
              <a:rPr lang="en-US" altLang="zh-CN" dirty="0"/>
              <a:t>Boston</a:t>
            </a:r>
            <a:r>
              <a:rPr lang="zh-CN" altLang="en-US" dirty="0"/>
              <a:t>对应的</a:t>
            </a:r>
            <a:r>
              <a:rPr lang="en-US" altLang="zh-CN" dirty="0"/>
              <a:t>P</a:t>
            </a:r>
            <a:r>
              <a:rPr lang="zh-CN" altLang="en-US" dirty="0"/>
              <a:t>和</a:t>
            </a:r>
            <a:r>
              <a:rPr lang="en-US" altLang="zh-CN" dirty="0"/>
              <a:t>F</a:t>
            </a:r>
            <a:r>
              <a:rPr lang="zh-CN" altLang="en-US" dirty="0"/>
              <a:t>值，然后就会返回系统中存在</a:t>
            </a:r>
            <a:r>
              <a:rPr lang="en-US" altLang="zh-CN" dirty="0"/>
              <a:t>Boston</a:t>
            </a:r>
            <a:r>
              <a:rPr lang="zh-CN" altLang="en-US" dirty="0"/>
              <a:t>这个词的所有文件，即</a:t>
            </a:r>
            <a:r>
              <a:rPr lang="en-US" altLang="zh-CN" dirty="0"/>
              <a:t>D8</a:t>
            </a:r>
            <a:r>
              <a:rPr lang="zh-CN" altLang="en-US" dirty="0"/>
              <a:t>和</a:t>
            </a:r>
            <a:r>
              <a:rPr lang="en-US" altLang="zh-CN" dirty="0"/>
              <a:t>D10</a:t>
            </a:r>
            <a:r>
              <a:rPr lang="zh-CN" altLang="en-US" dirty="0"/>
              <a:t>。</a:t>
            </a:r>
            <a:endParaRPr lang="en-US" altLang="zh-CN" dirty="0"/>
          </a:p>
          <a:p>
            <a:r>
              <a:rPr lang="zh-CN" altLang="en-US" dirty="0"/>
              <a:t>我觉得这种可搜索加密方式其实相较于倒序索引没什么区别，只是将索引结构进行了加密，然后在查询的时候加入了</a:t>
            </a:r>
            <a:r>
              <a:rPr lang="en-US" altLang="zh-CN" dirty="0"/>
              <a:t>Key</a:t>
            </a:r>
            <a:r>
              <a:rPr lang="zh-CN" altLang="en-US" dirty="0"/>
              <a:t>值这个关键字，因此比较好实现。除了这两种方式，还可以通过布隆过滤器来实现可搜索加密，但是这种方式可能会出错。</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接下来介绍一下对于外包数据库检索的完整性的验证方法。</a:t>
            </a:r>
            <a:endParaRPr lang="en-US" altLang="zh-CN" dirty="0"/>
          </a:p>
          <a:p>
            <a:r>
              <a:rPr lang="zh-CN" altLang="en-US" dirty="0"/>
              <a:t>第一类方法利用认证数据结构来验证检索结果的完整性。比如</a:t>
            </a:r>
            <a:r>
              <a:rPr lang="en-US" altLang="zh-CN" dirty="0"/>
              <a:t>Merkle Hash Tree</a:t>
            </a:r>
            <a:r>
              <a:rPr lang="zh-CN" altLang="en-US" dirty="0"/>
              <a:t>，其主要思想是将数据库的所有数据记录作为叶子节点，创建一颗全局的</a:t>
            </a:r>
            <a:r>
              <a:rPr lang="en-US" altLang="zh-CN" dirty="0"/>
              <a:t>MHT</a:t>
            </a:r>
            <a:r>
              <a:rPr lang="zh-CN" altLang="en-US" dirty="0"/>
              <a:t>，根节点经过用户签名存储在服务器上。如果想要验证某条数据的完整性，用户通过计算</a:t>
            </a:r>
            <a:r>
              <a:rPr lang="en-US" altLang="zh-CN" dirty="0"/>
              <a:t>MHT</a:t>
            </a:r>
            <a:r>
              <a:rPr lang="zh-CN" altLang="en-US" dirty="0"/>
              <a:t>根节点的签名来完成。然而，这种方式有一个缺点，就是验证过程的通信和计算开销比较大。也就是说，为了完成单个数据记录的验证，服务器需要返回根节点到当前要验证节点路径上的所有节点的兄弟节点的哈希值给用户。</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但是，聚合签名只保证了数据的完整性，那么要如何能够保证检索的完整性呢？这里就要用到签名链</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其中</a:t>
            </a:r>
            <a:r>
              <a:rPr lang="en-GB" altLang="zh-CN" sz="1200" b="0" i="0" u="none" strike="noStrike" kern="1200" dirty="0">
                <a:solidFill>
                  <a:schemeClr val="tx1"/>
                </a:solidFill>
                <a:effectLst/>
                <a:latin typeface="+mn-lt"/>
                <a:ea typeface="+mn-ea"/>
                <a:cs typeface="+mn-cs"/>
              </a:rPr>
              <a:t>h()</a:t>
            </a:r>
            <a:r>
              <a:rPr lang="zh-CN" altLang="en-US" sz="1200" b="0" i="0" u="none" strike="noStrike" kern="1200" dirty="0">
                <a:solidFill>
                  <a:schemeClr val="tx1"/>
                </a:solidFill>
                <a:effectLst/>
                <a:latin typeface="+mn-lt"/>
                <a:ea typeface="+mn-ea"/>
                <a:cs typeface="+mn-cs"/>
              </a:rPr>
              <a:t>是哈希函数，</a:t>
            </a:r>
            <a:r>
              <a:rPr lang="en-GB" altLang="zh-CN" sz="1200" b="0" i="0" u="none" strike="noStrike" kern="1200" dirty="0" err="1">
                <a:solidFill>
                  <a:schemeClr val="tx1"/>
                </a:solidFill>
                <a:effectLst/>
                <a:latin typeface="+mn-lt"/>
                <a:ea typeface="+mn-ea"/>
                <a:cs typeface="+mn-cs"/>
              </a:rPr>
              <a:t>IPRi</a:t>
            </a:r>
            <a:r>
              <a:rPr lang="zh-CN" altLang="en-US" sz="1200" b="0" i="0" u="none" strike="noStrike" kern="1200" dirty="0">
                <a:solidFill>
                  <a:schemeClr val="tx1"/>
                </a:solidFill>
                <a:effectLst/>
                <a:latin typeface="+mn-lt"/>
                <a:ea typeface="+mn-ea"/>
                <a:cs typeface="+mn-cs"/>
              </a:rPr>
              <a:t>表示前一个直接关联的元组数据，</a:t>
            </a:r>
            <a:r>
              <a:rPr lang="en-GB" altLang="zh-CN" sz="1200" b="0" i="0" u="none" strike="noStrike" kern="1200" dirty="0">
                <a:solidFill>
                  <a:schemeClr val="tx1"/>
                </a:solidFill>
                <a:effectLst/>
                <a:latin typeface="+mn-lt"/>
                <a:ea typeface="+mn-ea"/>
                <a:cs typeface="+mn-cs"/>
              </a:rPr>
              <a:t>l</a:t>
            </a:r>
            <a:r>
              <a:rPr lang="zh-CN" altLang="en-US" sz="1200" b="0" i="0" u="none" strike="noStrike" kern="1200" dirty="0">
                <a:solidFill>
                  <a:schemeClr val="tx1"/>
                </a:solidFill>
                <a:effectLst/>
                <a:latin typeface="+mn-lt"/>
                <a:ea typeface="+mn-ea"/>
                <a:cs typeface="+mn-cs"/>
              </a:rPr>
              <a:t>表示搜索的维度的编号，</a:t>
            </a:r>
            <a:r>
              <a:rPr lang="en-GB" altLang="zh-CN" sz="1200" b="0" i="0" u="none" strike="noStrike" kern="1200" dirty="0">
                <a:solidFill>
                  <a:schemeClr val="tx1"/>
                </a:solidFill>
                <a:effectLst/>
                <a:latin typeface="+mn-lt"/>
                <a:ea typeface="+mn-ea"/>
                <a:cs typeface="+mn-cs"/>
              </a:rPr>
              <a:t>SK</a:t>
            </a:r>
            <a:r>
              <a:rPr lang="zh-CN" altLang="en-US" sz="1200" b="0" i="0" u="none" strike="noStrike" kern="1200" dirty="0">
                <a:solidFill>
                  <a:schemeClr val="tx1"/>
                </a:solidFill>
                <a:effectLst/>
                <a:latin typeface="+mn-lt"/>
                <a:ea typeface="+mn-ea"/>
                <a:cs typeface="+mn-cs"/>
              </a:rPr>
              <a:t>则是签名的私钥。</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对于不同的维度而言，给定不同的属性，各元组数据根据该属性进行排序，从而数据在不同的维度有着不同的可搜索的排序序列。</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如图所示，有三个维度的可搜索排序序列，对于</a:t>
            </a:r>
            <a:r>
              <a:rPr lang="en-GB" altLang="zh-CN" sz="1200" b="0" i="0" u="none" strike="noStrike" kern="1200" dirty="0">
                <a:solidFill>
                  <a:schemeClr val="tx1"/>
                </a:solidFill>
                <a:effectLst/>
                <a:latin typeface="+mn-lt"/>
                <a:ea typeface="+mn-ea"/>
                <a:cs typeface="+mn-cs"/>
              </a:rPr>
              <a:t>R5</a:t>
            </a:r>
            <a:r>
              <a:rPr lang="zh-CN" altLang="en-US" sz="1200" b="0" i="0" u="none" strike="noStrike" kern="1200" dirty="0">
                <a:solidFill>
                  <a:schemeClr val="tx1"/>
                </a:solidFill>
                <a:effectLst/>
                <a:latin typeface="+mn-lt"/>
                <a:ea typeface="+mn-ea"/>
                <a:cs typeface="+mn-cs"/>
              </a:rPr>
              <a:t>而言，其在三个维度的前一个元素分别为</a:t>
            </a:r>
            <a:r>
              <a:rPr lang="en-GB" altLang="zh-CN" sz="1200" b="0" i="0" u="none" strike="noStrike" kern="1200" dirty="0">
                <a:solidFill>
                  <a:schemeClr val="tx1"/>
                </a:solidFill>
                <a:effectLst/>
                <a:latin typeface="+mn-lt"/>
                <a:ea typeface="+mn-ea"/>
                <a:cs typeface="+mn-cs"/>
              </a:rPr>
              <a:t>R6</a:t>
            </a:r>
            <a:r>
              <a:rPr lang="zh-CN" altLang="en-GB"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R2</a:t>
            </a:r>
            <a:r>
              <a:rPr lang="zh-CN" altLang="en-GB" sz="1200" b="0" i="0" u="none" strike="noStrike" kern="1200" dirty="0">
                <a:solidFill>
                  <a:schemeClr val="tx1"/>
                </a:solidFill>
                <a:effectLst/>
                <a:latin typeface="+mn-lt"/>
                <a:ea typeface="+mn-ea"/>
                <a:cs typeface="+mn-cs"/>
              </a:rPr>
              <a:t>，</a:t>
            </a:r>
            <a:r>
              <a:rPr lang="en-GB" altLang="zh-CN" sz="1200" b="0" i="0" u="none" strike="noStrike" kern="1200" dirty="0">
                <a:solidFill>
                  <a:schemeClr val="tx1"/>
                </a:solidFill>
                <a:effectLst/>
                <a:latin typeface="+mn-lt"/>
                <a:ea typeface="+mn-ea"/>
                <a:cs typeface="+mn-cs"/>
              </a:rPr>
              <a:t>R7</a:t>
            </a:r>
            <a:r>
              <a:rPr lang="zh-CN" altLang="en-GB"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因此，</a:t>
            </a:r>
            <a:r>
              <a:rPr lang="en-GB" altLang="zh-CN" sz="1200" b="0" i="0" u="none" strike="noStrike" kern="1200" dirty="0">
                <a:solidFill>
                  <a:schemeClr val="tx1"/>
                </a:solidFill>
                <a:effectLst/>
                <a:latin typeface="+mn-lt"/>
                <a:ea typeface="+mn-ea"/>
                <a:cs typeface="+mn-cs"/>
              </a:rPr>
              <a:t>R5</a:t>
            </a:r>
            <a:r>
              <a:rPr lang="zh-CN" altLang="en-US" sz="1200" b="0" i="0" u="none" strike="noStrike" kern="1200" dirty="0">
                <a:solidFill>
                  <a:schemeClr val="tx1"/>
                </a:solidFill>
                <a:effectLst/>
                <a:latin typeface="+mn-lt"/>
                <a:ea typeface="+mn-ea"/>
                <a:cs typeface="+mn-cs"/>
              </a:rPr>
              <a:t>的签名为：</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基于如上的签名链，服务器在收到请求后，经过检索释放所有匹配的元组，两个超出查询范围（以提供完整性证明）的边界元组以及对应于结果集的聚合签名 。 签名链向查询者证明服务器确实返回了查询范围内的所有元组。</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49123" y="6350865"/>
            <a:ext cx="449351" cy="44935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
        <p:nvSpPr>
          <p:cNvPr id="14" name="灯片编号占位符 13"/>
          <p:cNvSpPr>
            <a:spLocks noGrp="1"/>
          </p:cNvSpPr>
          <p:nvPr>
            <p:ph type="sldNum" sz="quarter" idx="4"/>
          </p:nvPr>
        </p:nvSpPr>
        <p:spPr>
          <a:xfrm>
            <a:off x="8829671" y="6392977"/>
            <a:ext cx="2743200" cy="365125"/>
          </a:xfrm>
          <a:prstGeom prst="rect">
            <a:avLst/>
          </a:prstGeom>
        </p:spPr>
        <p:txBody>
          <a:bodyPr vert="horz" lIns="91440" tIns="45720" rIns="91440" bIns="45720" rtlCol="0" anchor="ctr"/>
          <a:lstStyle>
            <a:lvl1pPr algn="r">
              <a:defRPr sz="1600" b="1">
                <a:solidFill>
                  <a:srgbClr val="C00000"/>
                </a:solidFill>
              </a:defRPr>
            </a:lvl1pPr>
          </a:lstStyle>
          <a:p>
            <a:fld id="{2EC5D418-970F-4C7F-9452-AEC5956F87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1936709"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27270" y="3021965"/>
            <a:ext cx="5668010" cy="1814830"/>
          </a:xfrm>
          <a:prstGeom prst="rect">
            <a:avLst/>
          </a:prstGeom>
          <a:noFill/>
        </p:spPr>
        <p:txBody>
          <a:bodyPr wrap="square" rtlCol="0">
            <a:spAutoFit/>
            <a:scene3d>
              <a:camera prst="orthographicFront"/>
              <a:lightRig rig="threePt" dir="t"/>
            </a:scene3d>
            <a:sp3d contourW="12700"/>
          </a:bodyPr>
          <a:lstStyle/>
          <a:p>
            <a:r>
              <a:rPr lang="zh-CN" altLang="en-US" sz="3200" dirty="0">
                <a:solidFill>
                  <a:schemeClr val="accent1"/>
                </a:solidFill>
                <a:latin typeface="Century Gothic" panose="020B0502020202020204" pitchFamily="34" charset="0"/>
                <a:sym typeface="+mn-ea"/>
              </a:rPr>
              <a:t>云计算中外包数据的可搜索加密和搜索结果完整性检验方案</a:t>
            </a:r>
            <a:endParaRPr lang="zh-CN" altLang="en-US" sz="4800" dirty="0">
              <a:solidFill>
                <a:schemeClr val="accent1"/>
              </a:solidFill>
              <a:latin typeface="Century Gothic" panose="020B0502020202020204" pitchFamily="34" charset="0"/>
            </a:endParaRPr>
          </a:p>
          <a:p>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0" name="文本框 9"/>
          <p:cNvSpPr txBox="1"/>
          <p:nvPr/>
        </p:nvSpPr>
        <p:spPr>
          <a:xfrm>
            <a:off x="4826958" y="2838861"/>
            <a:ext cx="4393603" cy="306705"/>
          </a:xfrm>
          <a:prstGeom prst="rect">
            <a:avLst/>
          </a:prstGeom>
          <a:noFill/>
        </p:spPr>
        <p:txBody>
          <a:bodyPr wrap="square" rtlCol="0">
            <a:spAutoFit/>
            <a:scene3d>
              <a:camera prst="orthographicFront"/>
              <a:lightRig rig="threePt" dir="t"/>
            </a:scene3d>
            <a:sp3d contourW="12700"/>
          </a:bodyPr>
          <a:lstStyle/>
          <a:p>
            <a:pPr algn="ctr" fontAlgn="auto"/>
            <a:r>
              <a:rPr lang="zh-CN" altLang="en-US" sz="1400" dirty="0">
                <a:solidFill>
                  <a:schemeClr val="accent1"/>
                </a:solidFill>
                <a:latin typeface="Century Gothic" panose="020B0502020202020204" pitchFamily="34" charset="0"/>
              </a:rPr>
              <a:t>密码学报告展示</a:t>
            </a:r>
            <a:endParaRPr lang="zh-CN" altLang="en-US" sz="1400" dirty="0">
              <a:solidFill>
                <a:schemeClr val="accent1"/>
              </a:solidFill>
              <a:latin typeface="Century Gothic" panose="020B0502020202020204" pitchFamily="34" charset="0"/>
            </a:endParaRPr>
          </a:p>
        </p:txBody>
      </p:sp>
      <p:sp>
        <p:nvSpPr>
          <p:cNvPr id="11" name="文本框 10"/>
          <p:cNvSpPr txBox="1"/>
          <p:nvPr/>
        </p:nvSpPr>
        <p:spPr>
          <a:xfrm>
            <a:off x="837565" y="2244090"/>
            <a:ext cx="4072890"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2019</a:t>
            </a:r>
            <a:endParaRPr lang="zh-CN" altLang="en-US" sz="13800" dirty="0">
              <a:solidFill>
                <a:schemeClr val="accent1"/>
              </a:solidFill>
              <a:latin typeface="Agency FB" panose="020B0503020202020204" pitchFamily="34" charset="0"/>
            </a:endParaRPr>
          </a:p>
        </p:txBody>
      </p:sp>
      <p:grpSp>
        <p:nvGrpSpPr>
          <p:cNvPr id="19" name="组合 18"/>
          <p:cNvGrpSpPr/>
          <p:nvPr/>
        </p:nvGrpSpPr>
        <p:grpSpPr>
          <a:xfrm>
            <a:off x="6948429" y="4681560"/>
            <a:ext cx="3378562" cy="338339"/>
            <a:chOff x="1244534" y="3522134"/>
            <a:chExt cx="1765300" cy="339663"/>
          </a:xfrm>
        </p:grpSpPr>
        <p:sp>
          <p:nvSpPr>
            <p:cNvPr id="20" name="矩形 19"/>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244535" y="3526647"/>
              <a:ext cx="1618194" cy="335150"/>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rPr>
                <a:t>汇报人：郭雨洁、赵泽涵、刘嘉欣</a:t>
              </a:r>
              <a:endParaRPr lang="zh-CN" altLang="en-US" sz="1400" dirty="0">
                <a:solidFill>
                  <a:schemeClr val="bg1"/>
                </a:solidFill>
                <a:latin typeface="Century Gothic" panose="020B0502020202020204" pitchFamily="34" charset="0"/>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1" r="40911" b="519"/>
          <a:stretch>
            <a:fillRect/>
          </a:stretch>
        </p:blipFill>
        <p:spPr>
          <a:xfrm>
            <a:off x="10494528" y="142349"/>
            <a:ext cx="1706997" cy="67537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695890" y="4499774"/>
            <a:ext cx="3905849" cy="1160894"/>
            <a:chOff x="872882" y="2349127"/>
            <a:chExt cx="2784999" cy="1160894"/>
          </a:xfrm>
        </p:grpSpPr>
        <p:sp>
          <p:nvSpPr>
            <p:cNvPr id="48" name="文本框 47"/>
            <p:cNvSpPr txBox="1"/>
            <p:nvPr/>
          </p:nvSpPr>
          <p:spPr>
            <a:xfrm>
              <a:off x="872882" y="2349127"/>
              <a:ext cx="2133781"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倒排索引</a:t>
              </a:r>
              <a:endParaRPr lang="zh-CN" altLang="en-US" sz="2400"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872882" y="2810791"/>
              <a:ext cx="2784999" cy="69923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dirty="0">
                  <a:solidFill>
                    <a:schemeClr val="tx1">
                      <a:lumMod val="50000"/>
                      <a:lumOff val="50000"/>
                    </a:schemeClr>
                  </a:solidFill>
                  <a:latin typeface="Century Gothic" panose="020B0502020202020204" pitchFamily="34" charset="0"/>
                  <a:ea typeface="+mj-ea"/>
                </a:rPr>
                <a:t>由关键字指向文档</a:t>
              </a:r>
              <a:endParaRPr lang="en-US" altLang="zh-CN" dirty="0">
                <a:solidFill>
                  <a:schemeClr val="tx1">
                    <a:lumMod val="50000"/>
                    <a:lumOff val="50000"/>
                  </a:schemeClr>
                </a:solidFill>
                <a:latin typeface="Century Gothic" panose="020B0502020202020204" pitchFamily="34" charset="0"/>
                <a:ea typeface="+mj-ea"/>
              </a:endParaRPr>
            </a:p>
            <a:p>
              <a:pPr>
                <a:lnSpc>
                  <a:spcPct val="114000"/>
                </a:lnSpc>
              </a:pPr>
              <a:r>
                <a:rPr lang="zh-CN" altLang="en-US" dirty="0">
                  <a:solidFill>
                    <a:schemeClr val="tx1">
                      <a:lumMod val="50000"/>
                      <a:lumOff val="50000"/>
                    </a:schemeClr>
                  </a:solidFill>
                  <a:latin typeface="Century Gothic" panose="020B0502020202020204" pitchFamily="34" charset="0"/>
                  <a:ea typeface="+mj-ea"/>
                </a:rPr>
                <a:t>单词</a:t>
              </a:r>
              <a:r>
                <a:rPr lang="en-US" altLang="zh-CN" dirty="0">
                  <a:solidFill>
                    <a:schemeClr val="tx1">
                      <a:lumMod val="50000"/>
                      <a:lumOff val="50000"/>
                    </a:schemeClr>
                  </a:solidFill>
                  <a:latin typeface="Century Gothic" panose="020B0502020202020204" pitchFamily="34" charset="0"/>
                  <a:ea typeface="+mj-ea"/>
                </a:rPr>
                <a:t>1---&gt;</a:t>
              </a:r>
              <a:r>
                <a:rPr lang="zh-CN" altLang="en-US" dirty="0">
                  <a:solidFill>
                    <a:schemeClr val="tx1">
                      <a:lumMod val="50000"/>
                      <a:lumOff val="50000"/>
                    </a:schemeClr>
                  </a:solidFill>
                  <a:latin typeface="Century Gothic" panose="020B0502020202020204" pitchFamily="34" charset="0"/>
                  <a:ea typeface="+mj-ea"/>
                </a:rPr>
                <a:t>文档</a:t>
              </a:r>
              <a:r>
                <a:rPr lang="en-US" altLang="zh-CN" dirty="0">
                  <a:solidFill>
                    <a:schemeClr val="tx1">
                      <a:lumMod val="50000"/>
                      <a:lumOff val="50000"/>
                    </a:schemeClr>
                  </a:solidFill>
                  <a:latin typeface="Century Gothic" panose="020B0502020202020204" pitchFamily="34" charset="0"/>
                  <a:ea typeface="+mj-ea"/>
                </a:rPr>
                <a:t>1,</a:t>
              </a:r>
              <a:r>
                <a:rPr lang="zh-CN" altLang="en-US" dirty="0">
                  <a:solidFill>
                    <a:schemeClr val="tx1">
                      <a:lumMod val="50000"/>
                      <a:lumOff val="50000"/>
                    </a:schemeClr>
                  </a:solidFill>
                  <a:latin typeface="Century Gothic" panose="020B0502020202020204" pitchFamily="34" charset="0"/>
                  <a:ea typeface="+mj-ea"/>
                </a:rPr>
                <a:t>文档</a:t>
              </a:r>
              <a:r>
                <a:rPr lang="en-US" altLang="zh-CN" dirty="0">
                  <a:solidFill>
                    <a:schemeClr val="tx1">
                      <a:lumMod val="50000"/>
                      <a:lumOff val="50000"/>
                    </a:schemeClr>
                  </a:solidFill>
                  <a:latin typeface="Century Gothic" panose="020B0502020202020204" pitchFamily="34" charset="0"/>
                  <a:ea typeface="+mj-ea"/>
                </a:rPr>
                <a:t>2</a:t>
              </a:r>
              <a:r>
                <a:rPr lang="zh-CN" altLang="en-US" dirty="0">
                  <a:solidFill>
                    <a:schemeClr val="tx1">
                      <a:lumMod val="50000"/>
                      <a:lumOff val="50000"/>
                    </a:schemeClr>
                  </a:solidFill>
                  <a:latin typeface="Century Gothic" panose="020B0502020202020204" pitchFamily="34" charset="0"/>
                  <a:ea typeface="+mj-ea"/>
                </a:rPr>
                <a:t>，文档</a:t>
              </a:r>
              <a:r>
                <a:rPr lang="en-US" altLang="zh-CN" dirty="0">
                  <a:solidFill>
                    <a:schemeClr val="tx1">
                      <a:lumMod val="50000"/>
                      <a:lumOff val="50000"/>
                    </a:schemeClr>
                  </a:solidFill>
                  <a:latin typeface="Century Gothic" panose="020B0502020202020204" pitchFamily="34" charset="0"/>
                  <a:ea typeface="+mj-ea"/>
                </a:rPr>
                <a:t>3</a:t>
              </a:r>
              <a:endParaRPr lang="en-US" altLang="zh-CN"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711819" y="4499774"/>
            <a:ext cx="4784293" cy="1160895"/>
            <a:chOff x="851505" y="2349127"/>
            <a:chExt cx="3025818" cy="1160895"/>
          </a:xfrm>
        </p:grpSpPr>
        <p:sp>
          <p:nvSpPr>
            <p:cNvPr id="51" name="文本框 50"/>
            <p:cNvSpPr txBox="1"/>
            <p:nvPr/>
          </p:nvSpPr>
          <p:spPr>
            <a:xfrm>
              <a:off x="851505" y="2349127"/>
              <a:ext cx="2133781"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正向索引</a:t>
              </a:r>
              <a:endParaRPr lang="zh-CN" altLang="en-US" sz="2400" b="1" dirty="0">
                <a:solidFill>
                  <a:schemeClr val="tx1">
                    <a:lumMod val="75000"/>
                    <a:lumOff val="25000"/>
                  </a:schemeClr>
                </a:solidFill>
                <a:latin typeface="Century Gothic" panose="020B0502020202020204" pitchFamily="34" charset="0"/>
              </a:endParaRPr>
            </a:p>
          </p:txBody>
        </p:sp>
        <p:sp>
          <p:nvSpPr>
            <p:cNvPr id="52" name="文本框 51"/>
            <p:cNvSpPr txBox="1"/>
            <p:nvPr/>
          </p:nvSpPr>
          <p:spPr>
            <a:xfrm>
              <a:off x="851505" y="2810792"/>
              <a:ext cx="3025818" cy="69923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dirty="0">
                  <a:solidFill>
                    <a:schemeClr val="tx1">
                      <a:lumMod val="50000"/>
                      <a:lumOff val="50000"/>
                    </a:schemeClr>
                  </a:solidFill>
                  <a:latin typeface="Century Gothic" panose="020B0502020202020204" pitchFamily="34" charset="0"/>
                  <a:ea typeface="+mj-ea"/>
                </a:rPr>
                <a:t>由文档指向关键词</a:t>
              </a:r>
              <a:endParaRPr lang="en-US" altLang="zh-CN" dirty="0">
                <a:solidFill>
                  <a:schemeClr val="tx1">
                    <a:lumMod val="50000"/>
                    <a:lumOff val="50000"/>
                  </a:schemeClr>
                </a:solidFill>
                <a:latin typeface="Century Gothic" panose="020B0502020202020204" pitchFamily="34" charset="0"/>
                <a:ea typeface="+mj-ea"/>
              </a:endParaRPr>
            </a:p>
            <a:p>
              <a:pPr>
                <a:lnSpc>
                  <a:spcPct val="114000"/>
                </a:lnSpc>
              </a:pPr>
              <a:r>
                <a:rPr lang="zh-CN" altLang="en-US" dirty="0">
                  <a:solidFill>
                    <a:schemeClr val="tx1">
                      <a:lumMod val="50000"/>
                      <a:lumOff val="50000"/>
                    </a:schemeClr>
                  </a:solidFill>
                  <a:latin typeface="Century Gothic" panose="020B0502020202020204" pitchFamily="34" charset="0"/>
                  <a:ea typeface="+mj-ea"/>
                </a:rPr>
                <a:t>文档</a:t>
              </a:r>
              <a:r>
                <a:rPr lang="en-US" altLang="zh-CN" dirty="0">
                  <a:solidFill>
                    <a:schemeClr val="tx1">
                      <a:lumMod val="50000"/>
                      <a:lumOff val="50000"/>
                    </a:schemeClr>
                  </a:solidFill>
                  <a:latin typeface="Century Gothic" panose="020B0502020202020204" pitchFamily="34" charset="0"/>
                  <a:ea typeface="+mj-ea"/>
                </a:rPr>
                <a:t>1</a:t>
              </a:r>
              <a:r>
                <a:rPr lang="zh-CN" altLang="en-US" dirty="0">
                  <a:solidFill>
                    <a:schemeClr val="tx1">
                      <a:lumMod val="50000"/>
                      <a:lumOff val="50000"/>
                    </a:schemeClr>
                  </a:solidFill>
                  <a:latin typeface="Century Gothic" panose="020B0502020202020204" pitchFamily="34" charset="0"/>
                  <a:ea typeface="+mj-ea"/>
                </a:rPr>
                <a:t>：单词</a:t>
              </a:r>
              <a:r>
                <a:rPr lang="en-US" altLang="zh-CN" dirty="0">
                  <a:solidFill>
                    <a:schemeClr val="tx1">
                      <a:lumMod val="50000"/>
                      <a:lumOff val="50000"/>
                    </a:schemeClr>
                  </a:solidFill>
                  <a:latin typeface="Century Gothic" panose="020B0502020202020204" pitchFamily="34" charset="0"/>
                  <a:ea typeface="+mj-ea"/>
                </a:rPr>
                <a:t>1 </a:t>
              </a:r>
              <a:r>
                <a:rPr lang="zh-CN" altLang="en-US" dirty="0">
                  <a:solidFill>
                    <a:schemeClr val="tx1">
                      <a:lumMod val="50000"/>
                      <a:lumOff val="50000"/>
                    </a:schemeClr>
                  </a:solidFill>
                  <a:latin typeface="Century Gothic" panose="020B0502020202020204" pitchFamily="34" charset="0"/>
                  <a:ea typeface="+mj-ea"/>
                </a:rPr>
                <a:t>出现的次数  单词出现的位置；</a:t>
              </a:r>
              <a:endParaRPr lang="en-US" altLang="zh-CN" dirty="0">
                <a:solidFill>
                  <a:schemeClr val="tx1">
                    <a:lumMod val="50000"/>
                    <a:lumOff val="50000"/>
                  </a:schemeClr>
                </a:solidFill>
                <a:latin typeface="Century Gothic" panose="020B0502020202020204" pitchFamily="34" charset="0"/>
                <a:ea typeface="+mj-ea"/>
              </a:endParaRPr>
            </a:p>
          </p:txBody>
        </p:sp>
      </p:grpSp>
      <p:grpSp>
        <p:nvGrpSpPr>
          <p:cNvPr id="56" name="组合 55"/>
          <p:cNvGrpSpPr/>
          <p:nvPr/>
        </p:nvGrpSpPr>
        <p:grpSpPr>
          <a:xfrm>
            <a:off x="387125" y="299356"/>
            <a:ext cx="12126303" cy="6596744"/>
            <a:chOff x="387125" y="299356"/>
            <a:chExt cx="12126303" cy="6596744"/>
          </a:xfrm>
        </p:grpSpPr>
        <p:grpSp>
          <p:nvGrpSpPr>
            <p:cNvPr id="57" name="组合 56"/>
            <p:cNvGrpSpPr/>
            <p:nvPr/>
          </p:nvGrpSpPr>
          <p:grpSpPr>
            <a:xfrm>
              <a:off x="387125" y="299356"/>
              <a:ext cx="1316500" cy="883947"/>
              <a:chOff x="1276124" y="1279752"/>
              <a:chExt cx="6401933" cy="4298496"/>
            </a:xfrm>
          </p:grpSpPr>
          <p:sp>
            <p:nvSpPr>
              <p:cNvPr id="65" name="菱形 64"/>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菱形 65"/>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63" name="文本框 62"/>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可搜索加密</a:t>
              </a:r>
              <a:endParaRPr lang="zh-CN" altLang="en-US" sz="2800" b="1" dirty="0">
                <a:solidFill>
                  <a:schemeClr val="tx1">
                    <a:lumMod val="75000"/>
                    <a:lumOff val="25000"/>
                  </a:schemeClr>
                </a:solidFill>
                <a:latin typeface="Century Gothic" panose="020B0502020202020204" pitchFamily="34" charset="0"/>
              </a:endParaRPr>
            </a:p>
          </p:txBody>
        </p:sp>
        <p:grpSp>
          <p:nvGrpSpPr>
            <p:cNvPr id="60" name="组合 59"/>
            <p:cNvGrpSpPr/>
            <p:nvPr/>
          </p:nvGrpSpPr>
          <p:grpSpPr>
            <a:xfrm>
              <a:off x="11572872" y="6254988"/>
              <a:ext cx="940556" cy="641112"/>
              <a:chOff x="11395287" y="6034159"/>
              <a:chExt cx="1208633" cy="823841"/>
            </a:xfrm>
          </p:grpSpPr>
          <p:sp>
            <p:nvSpPr>
              <p:cNvPr id="61" name="菱形 60"/>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菱形 61"/>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67" name="图片 66" descr="https://images2015.cnblogs.com/blog/855959/201707/855959-20170706154309815-1724421988.png"/>
          <p:cNvPicPr/>
          <p:nvPr/>
        </p:nvPicPr>
        <p:blipFill>
          <a:blip r:embed="rId1">
            <a:extLst>
              <a:ext uri="{28A0092B-C50C-407E-A947-70E740481C1C}">
                <a14:useLocalDpi xmlns:a14="http://schemas.microsoft.com/office/drawing/2010/main" val="0"/>
              </a:ext>
            </a:extLst>
          </a:blip>
          <a:srcRect/>
          <a:stretch>
            <a:fillRect/>
          </a:stretch>
        </p:blipFill>
        <p:spPr bwMode="auto">
          <a:xfrm>
            <a:off x="586536" y="1379109"/>
            <a:ext cx="5274310" cy="2352040"/>
          </a:xfrm>
          <a:prstGeom prst="rect">
            <a:avLst/>
          </a:prstGeom>
          <a:noFill/>
          <a:ln>
            <a:noFill/>
          </a:ln>
        </p:spPr>
      </p:pic>
      <p:pic>
        <p:nvPicPr>
          <p:cNvPr id="68" name="图片 67"/>
          <p:cNvPicPr/>
          <p:nvPr/>
        </p:nvPicPr>
        <p:blipFill>
          <a:blip r:embed="rId2"/>
          <a:stretch>
            <a:fillRect/>
          </a:stretch>
        </p:blipFill>
        <p:spPr>
          <a:xfrm>
            <a:off x="6112676" y="1144220"/>
            <a:ext cx="5274310" cy="29730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387125" y="299356"/>
            <a:ext cx="12126303" cy="6596744"/>
            <a:chOff x="387125" y="299356"/>
            <a:chExt cx="12126303" cy="6596744"/>
          </a:xfrm>
        </p:grpSpPr>
        <p:grpSp>
          <p:nvGrpSpPr>
            <p:cNvPr id="56" name="组合 55"/>
            <p:cNvGrpSpPr/>
            <p:nvPr/>
          </p:nvGrpSpPr>
          <p:grpSpPr>
            <a:xfrm>
              <a:off x="387125" y="299356"/>
              <a:ext cx="1316500" cy="883947"/>
              <a:chOff x="1276124" y="1279752"/>
              <a:chExt cx="6401933" cy="4298496"/>
            </a:xfrm>
          </p:grpSpPr>
          <p:sp>
            <p:nvSpPr>
              <p:cNvPr id="64" name="菱形 6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62" name="文本框 61"/>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可搜索加密</a:t>
              </a:r>
              <a:endParaRPr lang="zh-CN" altLang="en-US" sz="2800" b="1" dirty="0">
                <a:solidFill>
                  <a:schemeClr val="tx1">
                    <a:lumMod val="75000"/>
                    <a:lumOff val="25000"/>
                  </a:schemeClr>
                </a:solidFill>
                <a:latin typeface="Century Gothic" panose="020B0502020202020204" pitchFamily="34" charset="0"/>
              </a:endParaRPr>
            </a:p>
          </p:txBody>
        </p:sp>
        <p:grpSp>
          <p:nvGrpSpPr>
            <p:cNvPr id="59" name="组合 58"/>
            <p:cNvGrpSpPr/>
            <p:nvPr/>
          </p:nvGrpSpPr>
          <p:grpSpPr>
            <a:xfrm>
              <a:off x="11572872" y="6254988"/>
              <a:ext cx="940556" cy="641112"/>
              <a:chOff x="11395287" y="6034159"/>
              <a:chExt cx="1208633" cy="823841"/>
            </a:xfrm>
          </p:grpSpPr>
          <p:sp>
            <p:nvSpPr>
              <p:cNvPr id="60" name="菱形 5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9388" y="1226010"/>
            <a:ext cx="7096125" cy="2286000"/>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867" y="3783484"/>
            <a:ext cx="7629525" cy="2200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387125" y="299356"/>
            <a:ext cx="12126303" cy="6596744"/>
            <a:chOff x="387125" y="299356"/>
            <a:chExt cx="12126303" cy="6596744"/>
          </a:xfrm>
        </p:grpSpPr>
        <p:grpSp>
          <p:nvGrpSpPr>
            <p:cNvPr id="56" name="组合 55"/>
            <p:cNvGrpSpPr/>
            <p:nvPr/>
          </p:nvGrpSpPr>
          <p:grpSpPr>
            <a:xfrm>
              <a:off x="387125" y="299356"/>
              <a:ext cx="1316500" cy="883947"/>
              <a:chOff x="1276124" y="1279752"/>
              <a:chExt cx="6401933" cy="4298496"/>
            </a:xfrm>
          </p:grpSpPr>
          <p:sp>
            <p:nvSpPr>
              <p:cNvPr id="64" name="菱形 6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62" name="文本框 61"/>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可搜索加密</a:t>
              </a:r>
              <a:endParaRPr lang="zh-CN" altLang="en-US" sz="2800" b="1" dirty="0">
                <a:solidFill>
                  <a:schemeClr val="tx1">
                    <a:lumMod val="75000"/>
                    <a:lumOff val="25000"/>
                  </a:schemeClr>
                </a:solidFill>
                <a:latin typeface="Century Gothic" panose="020B0502020202020204" pitchFamily="34" charset="0"/>
              </a:endParaRPr>
            </a:p>
          </p:txBody>
        </p:sp>
        <p:grpSp>
          <p:nvGrpSpPr>
            <p:cNvPr id="59" name="组合 58"/>
            <p:cNvGrpSpPr/>
            <p:nvPr/>
          </p:nvGrpSpPr>
          <p:grpSpPr>
            <a:xfrm>
              <a:off x="11572872" y="6254988"/>
              <a:ext cx="940556" cy="641112"/>
              <a:chOff x="11395287" y="6034159"/>
              <a:chExt cx="1208633" cy="823841"/>
            </a:xfrm>
          </p:grpSpPr>
          <p:sp>
            <p:nvSpPr>
              <p:cNvPr id="60" name="菱形 5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菱形 6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0540" y="1551845"/>
            <a:ext cx="7591425" cy="430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3</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7075"/>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搜索结果完整性审计</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03</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sp>
          <p:nvSpPr>
            <p:cNvPr id="204" name="文本框 203"/>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完整性审计</a:t>
              </a:r>
              <a:endParaRPr lang="zh-CN" altLang="en-US" sz="2800" b="1" dirty="0">
                <a:solidFill>
                  <a:schemeClr val="tx1">
                    <a:lumMod val="75000"/>
                    <a:lumOff val="25000"/>
                  </a:schemeClr>
                </a:solidFill>
                <a:latin typeface="Century Gothic" panose="020B0502020202020204" pitchFamily="34" charset="0"/>
              </a:endParaRPr>
            </a:p>
          </p:txBody>
        </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2141" y="1183303"/>
            <a:ext cx="8447717" cy="49426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87125" y="299356"/>
            <a:ext cx="12126301" cy="6596744"/>
            <a:chOff x="387125" y="299356"/>
            <a:chExt cx="12126301"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sp>
          <p:nvSpPr>
            <p:cNvPr id="57" name="文本框 56"/>
            <p:cNvSpPr txBox="1"/>
            <p:nvPr/>
          </p:nvSpPr>
          <p:spPr>
            <a:xfrm>
              <a:off x="1869915" y="380547"/>
              <a:ext cx="4797908"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基于签名链技术的验证方案</a:t>
              </a:r>
              <a:endParaRPr lang="zh-CN" altLang="en-US" sz="2800" b="1" dirty="0">
                <a:solidFill>
                  <a:schemeClr val="tx1">
                    <a:lumMod val="75000"/>
                    <a:lumOff val="25000"/>
                  </a:schemeClr>
                </a:solidFill>
                <a:latin typeface="Century Gothic" panose="020B0502020202020204" pitchFamily="34" charset="0"/>
              </a:endParaRPr>
            </a:p>
          </p:txBody>
        </p:sp>
        <p:grpSp>
          <p:nvGrpSpPr>
            <p:cNvPr id="54" name="组合 53"/>
            <p:cNvGrpSpPr/>
            <p:nvPr/>
          </p:nvGrpSpPr>
          <p:grpSpPr>
            <a:xfrm>
              <a:off x="11572871" y="6254988"/>
              <a:ext cx="940555" cy="641112"/>
              <a:chOff x="11395288" y="6034159"/>
              <a:chExt cx="1208632"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8" y="6157363"/>
                <a:ext cx="577426" cy="577425"/>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3" name="圆角矩形 2"/>
          <p:cNvSpPr/>
          <p:nvPr/>
        </p:nvSpPr>
        <p:spPr>
          <a:xfrm>
            <a:off x="658969" y="2826835"/>
            <a:ext cx="2029522" cy="602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user</a:t>
            </a:r>
            <a:endParaRPr kumimoji="1" lang="zh-CN" altLang="en-US" dirty="0"/>
          </a:p>
        </p:txBody>
      </p:sp>
      <p:sp>
        <p:nvSpPr>
          <p:cNvPr id="26" name="圆角矩形 25"/>
          <p:cNvSpPr/>
          <p:nvPr/>
        </p:nvSpPr>
        <p:spPr>
          <a:xfrm>
            <a:off x="8305505" y="1527717"/>
            <a:ext cx="2029522" cy="602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server</a:t>
            </a:r>
            <a:endParaRPr kumimoji="1" lang="zh-CN" altLang="en-US" dirty="0"/>
          </a:p>
        </p:txBody>
      </p:sp>
      <p:cxnSp>
        <p:nvCxnSpPr>
          <p:cNvPr id="10" name="直线箭头连接符 9"/>
          <p:cNvCxnSpPr/>
          <p:nvPr/>
        </p:nvCxnSpPr>
        <p:spPr>
          <a:xfrm>
            <a:off x="3456878" y="1661532"/>
            <a:ext cx="4527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8402255" y="2421929"/>
          <a:ext cx="1836022" cy="1839500"/>
        </p:xfrm>
        <a:graphic>
          <a:graphicData uri="http://schemas.openxmlformats.org/drawingml/2006/table">
            <a:tbl>
              <a:tblPr firstRow="1" bandRow="1">
                <a:tableStyleId>{5C22544A-7EE6-4342-B048-85BDC9FD1C3A}</a:tableStyleId>
              </a:tblPr>
              <a:tblGrid>
                <a:gridCol w="918011"/>
                <a:gridCol w="918011"/>
              </a:tblGrid>
              <a:tr h="367900">
                <a:tc>
                  <a:txBody>
                    <a:bodyPr/>
                    <a:lstStyle/>
                    <a:p>
                      <a:pPr algn="ctr"/>
                      <a:r>
                        <a:rPr lang="en-US" altLang="zh-CN" dirty="0"/>
                        <a:t>data</a:t>
                      </a:r>
                      <a:endParaRPr lang="zh-CN" altLang="en-US" dirty="0"/>
                    </a:p>
                  </a:txBody>
                  <a:tcPr/>
                </a:tc>
                <a:tc>
                  <a:txBody>
                    <a:bodyPr/>
                    <a:lstStyle/>
                    <a:p>
                      <a:pPr algn="ctr"/>
                      <a:r>
                        <a:rPr lang="en-US" altLang="zh-CN" dirty="0"/>
                        <a:t>sign</a:t>
                      </a:r>
                      <a:endParaRPr lang="zh-CN" altLang="en-US" dirty="0"/>
                    </a:p>
                  </a:txBody>
                  <a:tcPr/>
                </a:tc>
              </a:tr>
              <a:tr h="367900">
                <a:tc>
                  <a:txBody>
                    <a:bodyPr/>
                    <a:lstStyle/>
                    <a:p>
                      <a:pPr algn="ctr"/>
                      <a:r>
                        <a:rPr lang="en-US" altLang="zh-CN" dirty="0"/>
                        <a:t>d1</a:t>
                      </a:r>
                      <a:endParaRPr lang="zh-CN" altLang="en-US" dirty="0"/>
                    </a:p>
                  </a:txBody>
                  <a:tcPr/>
                </a:tc>
                <a:tc>
                  <a:txBody>
                    <a:bodyPr/>
                    <a:lstStyle/>
                    <a:p>
                      <a:pPr algn="ctr"/>
                      <a:r>
                        <a:rPr lang="en-US" altLang="zh-CN" dirty="0"/>
                        <a:t>s1</a:t>
                      </a:r>
                      <a:endParaRPr lang="zh-CN" altLang="en-US" dirty="0"/>
                    </a:p>
                  </a:txBody>
                  <a:tcPr/>
                </a:tc>
              </a:tr>
              <a:tr h="367900">
                <a:tc>
                  <a:txBody>
                    <a:bodyPr/>
                    <a:lstStyle/>
                    <a:p>
                      <a:pPr algn="ctr"/>
                      <a:r>
                        <a:rPr lang="en-US" altLang="zh-CN" dirty="0"/>
                        <a:t>d2</a:t>
                      </a:r>
                      <a:endParaRPr lang="zh-CN" altLang="en-US" dirty="0"/>
                    </a:p>
                  </a:txBody>
                  <a:tcPr/>
                </a:tc>
                <a:tc>
                  <a:txBody>
                    <a:bodyPr/>
                    <a:lstStyle/>
                    <a:p>
                      <a:pPr algn="ctr"/>
                      <a:r>
                        <a:rPr lang="en-US" altLang="zh-CN" dirty="0"/>
                        <a:t>s2</a:t>
                      </a:r>
                      <a:endParaRPr lang="zh-CN" altLang="en-US" dirty="0"/>
                    </a:p>
                  </a:txBody>
                  <a:tcPr/>
                </a:tc>
              </a:tr>
              <a:tr h="36790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r>
              <a:tr h="367900">
                <a:tc>
                  <a:txBody>
                    <a:bodyPr/>
                    <a:lstStyle/>
                    <a:p>
                      <a:pPr algn="ctr"/>
                      <a:r>
                        <a:rPr lang="en-US" altLang="zh-CN" dirty="0" err="1"/>
                        <a:t>dn</a:t>
                      </a:r>
                      <a:endParaRPr lang="zh-CN" altLang="en-US" dirty="0"/>
                    </a:p>
                  </a:txBody>
                  <a:tcPr/>
                </a:tc>
                <a:tc>
                  <a:txBody>
                    <a:bodyPr/>
                    <a:lstStyle/>
                    <a:p>
                      <a:pPr algn="ctr"/>
                      <a:r>
                        <a:rPr lang="en-US" altLang="zh-CN" dirty="0" err="1"/>
                        <a:t>sn</a:t>
                      </a:r>
                      <a:endParaRPr lang="zh-CN" altLang="en-US" dirty="0"/>
                    </a:p>
                  </a:txBody>
                  <a:tcPr/>
                </a:tc>
              </a:tr>
            </a:tbl>
          </a:graphicData>
        </a:graphic>
      </p:graphicFrame>
      <p:cxnSp>
        <p:nvCxnSpPr>
          <p:cNvPr id="14" name="直线箭头连接符 13"/>
          <p:cNvCxnSpPr/>
          <p:nvPr/>
        </p:nvCxnSpPr>
        <p:spPr>
          <a:xfrm flipH="1">
            <a:off x="3456878" y="3099460"/>
            <a:ext cx="4527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054666" y="2418125"/>
            <a:ext cx="3194462" cy="535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d1,s1,d2,s2,…,</a:t>
            </a:r>
            <a:endParaRPr kumimoji="1" lang="zh-CN" altLang="en-US" dirty="0"/>
          </a:p>
        </p:txBody>
      </p:sp>
      <p:sp>
        <p:nvSpPr>
          <p:cNvPr id="16" name="文本框 15"/>
          <p:cNvSpPr txBox="1"/>
          <p:nvPr/>
        </p:nvSpPr>
        <p:spPr>
          <a:xfrm>
            <a:off x="3921132" y="3157013"/>
            <a:ext cx="4063141" cy="369332"/>
          </a:xfrm>
          <a:prstGeom prst="rect">
            <a:avLst/>
          </a:prstGeom>
          <a:noFill/>
        </p:spPr>
        <p:txBody>
          <a:bodyPr wrap="square" rtlCol="0">
            <a:spAutoFit/>
          </a:bodyPr>
          <a:lstStyle/>
          <a:p>
            <a:r>
              <a:rPr kumimoji="1" lang="zh-CN" altLang="en-US" dirty="0"/>
              <a:t>接收数据，计算数据，验证签名</a:t>
            </a:r>
            <a:endParaRPr kumimoji="1" lang="zh-CN" altLang="en-US" dirty="0"/>
          </a:p>
        </p:txBody>
      </p:sp>
      <p:sp>
        <p:nvSpPr>
          <p:cNvPr id="17" name="文本框 16"/>
          <p:cNvSpPr txBox="1"/>
          <p:nvPr/>
        </p:nvSpPr>
        <p:spPr>
          <a:xfrm>
            <a:off x="4988004" y="3583897"/>
            <a:ext cx="1107996" cy="369332"/>
          </a:xfrm>
          <a:prstGeom prst="rect">
            <a:avLst/>
          </a:prstGeom>
          <a:noFill/>
        </p:spPr>
        <p:txBody>
          <a:bodyPr wrap="none" rtlCol="0">
            <a:spAutoFit/>
          </a:bodyPr>
          <a:lstStyle/>
          <a:p>
            <a:r>
              <a:rPr kumimoji="1" lang="zh-CN" altLang="en-US" dirty="0"/>
              <a:t>开销极大</a:t>
            </a:r>
            <a:endParaRPr kumimoji="1" lang="zh-CN" altLang="en-US" dirty="0"/>
          </a:p>
        </p:txBody>
      </p:sp>
      <p:graphicFrame>
        <p:nvGraphicFramePr>
          <p:cNvPr id="38" name="表格 37"/>
          <p:cNvGraphicFramePr>
            <a:graphicFrameLocks noGrp="1"/>
          </p:cNvGraphicFramePr>
          <p:nvPr/>
        </p:nvGraphicFramePr>
        <p:xfrm>
          <a:off x="8402255" y="4553477"/>
          <a:ext cx="1836022" cy="1007980"/>
        </p:xfrm>
        <a:graphic>
          <a:graphicData uri="http://schemas.openxmlformats.org/drawingml/2006/table">
            <a:tbl>
              <a:tblPr firstRow="1" bandRow="1">
                <a:tableStyleId>{5C22544A-7EE6-4342-B048-85BDC9FD1C3A}</a:tableStyleId>
              </a:tblPr>
              <a:tblGrid>
                <a:gridCol w="918011"/>
                <a:gridCol w="918011"/>
              </a:tblGrid>
              <a:tr h="367900">
                <a:tc>
                  <a:txBody>
                    <a:bodyPr/>
                    <a:lstStyle/>
                    <a:p>
                      <a:pPr algn="ctr"/>
                      <a:r>
                        <a:rPr lang="en-US" altLang="zh-CN" dirty="0"/>
                        <a:t>data</a:t>
                      </a:r>
                      <a:endParaRPr lang="zh-CN" altLang="en-US" dirty="0"/>
                    </a:p>
                  </a:txBody>
                  <a:tcPr/>
                </a:tc>
                <a:tc>
                  <a:txBody>
                    <a:bodyPr/>
                    <a:lstStyle/>
                    <a:p>
                      <a:pPr algn="ctr"/>
                      <a:r>
                        <a:rPr lang="en-US" altLang="zh-CN" dirty="0"/>
                        <a:t>sign</a:t>
                      </a:r>
                      <a:endParaRPr lang="zh-CN" altLang="en-US" dirty="0"/>
                    </a:p>
                  </a:txBody>
                  <a:tcPr/>
                </a:tc>
              </a:tr>
              <a:tr h="367900">
                <a:tc>
                  <a:txBody>
                    <a:bodyPr/>
                    <a:lstStyle/>
                    <a:p>
                      <a:pPr algn="ctr"/>
                      <a:r>
                        <a:rPr lang="en-US" altLang="zh-CN" dirty="0"/>
                        <a:t>D(d1,d2,…</a:t>
                      </a:r>
                      <a:r>
                        <a:rPr lang="en-US" altLang="zh-CN" dirty="0" err="1"/>
                        <a:t>dn</a:t>
                      </a:r>
                      <a:r>
                        <a:rPr lang="en-US" altLang="zh-CN" dirty="0"/>
                        <a:t>)</a:t>
                      </a:r>
                      <a:endParaRPr lang="zh-CN" altLang="en-US" dirty="0"/>
                    </a:p>
                  </a:txBody>
                  <a:tcPr/>
                </a:tc>
                <a:tc>
                  <a:txBody>
                    <a:bodyPr/>
                    <a:lstStyle/>
                    <a:p>
                      <a:pPr algn="ctr"/>
                      <a:r>
                        <a:rPr lang="en-US" altLang="zh-CN" dirty="0"/>
                        <a:t>S</a:t>
                      </a:r>
                      <a:endParaRPr lang="zh-CN" altLang="en-US" dirty="0"/>
                    </a:p>
                  </a:txBody>
                  <a:tcPr/>
                </a:tc>
              </a:tr>
            </a:tbl>
          </a:graphicData>
        </a:graphic>
      </p:graphicFrame>
      <p:sp>
        <p:nvSpPr>
          <p:cNvPr id="39" name="圆角矩形 38"/>
          <p:cNvSpPr/>
          <p:nvPr/>
        </p:nvSpPr>
        <p:spPr>
          <a:xfrm>
            <a:off x="4054666" y="4501341"/>
            <a:ext cx="3194462" cy="535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D,S</a:t>
            </a:r>
            <a:endParaRPr kumimoji="1" lang="zh-CN" altLang="en-US" dirty="0"/>
          </a:p>
        </p:txBody>
      </p:sp>
      <p:sp>
        <p:nvSpPr>
          <p:cNvPr id="40" name="文本框 39"/>
          <p:cNvSpPr txBox="1"/>
          <p:nvPr/>
        </p:nvSpPr>
        <p:spPr>
          <a:xfrm>
            <a:off x="3921132" y="5240229"/>
            <a:ext cx="4063141" cy="369332"/>
          </a:xfrm>
          <a:prstGeom prst="rect">
            <a:avLst/>
          </a:prstGeom>
          <a:noFill/>
        </p:spPr>
        <p:txBody>
          <a:bodyPr wrap="square" rtlCol="0">
            <a:spAutoFit/>
          </a:bodyPr>
          <a:lstStyle/>
          <a:p>
            <a:r>
              <a:rPr kumimoji="1" lang="zh-CN" altLang="en-US" dirty="0"/>
              <a:t>聚合签名，开销小，效率高</a:t>
            </a:r>
            <a:endParaRPr kumimoji="1" lang="zh-CN" altLang="en-US" dirty="0"/>
          </a:p>
        </p:txBody>
      </p:sp>
      <p:cxnSp>
        <p:nvCxnSpPr>
          <p:cNvPr id="42" name="直线箭头连接符 41"/>
          <p:cNvCxnSpPr/>
          <p:nvPr/>
        </p:nvCxnSpPr>
        <p:spPr>
          <a:xfrm flipH="1">
            <a:off x="3291173" y="5155964"/>
            <a:ext cx="4527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080932" y="1832808"/>
            <a:ext cx="2552700" cy="4067175"/>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10" name="íś1îďe"/>
            <p:cNvSpPr/>
            <p:nvPr/>
          </p:nvSpPr>
          <p:spPr>
            <a:xfrm>
              <a:off x="31924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648468" y="2244579"/>
              <a:ext cx="2341864" cy="2619172"/>
              <a:chOff x="1753118" y="-385303"/>
              <a:chExt cx="2341864" cy="2619172"/>
            </a:xfrm>
          </p:grpSpPr>
          <p:sp>
            <p:nvSpPr>
              <p:cNvPr id="18" name="文本框 17"/>
              <p:cNvSpPr txBox="1"/>
              <p:nvPr/>
            </p:nvSpPr>
            <p:spPr>
              <a:xfrm>
                <a:off x="1816639" y="-385303"/>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压缩性</a:t>
                </a:r>
                <a:endParaRPr lang="zh-CN" altLang="en-US" b="1" dirty="0">
                  <a:solidFill>
                    <a:schemeClr val="tx1">
                      <a:lumMod val="75000"/>
                      <a:lumOff val="25000"/>
                    </a:schemeClr>
                  </a:solidFill>
                  <a:latin typeface="Century Gothic" panose="020B0502020202020204" pitchFamily="34" charset="0"/>
                </a:endParaRPr>
              </a:p>
            </p:txBody>
          </p:sp>
          <p:sp>
            <p:nvSpPr>
              <p:cNvPr id="19" name="文本框 18"/>
              <p:cNvSpPr txBox="1"/>
              <p:nvPr/>
            </p:nvSpPr>
            <p:spPr>
              <a:xfrm>
                <a:off x="1753118" y="263393"/>
                <a:ext cx="2341864" cy="197047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聚合签名提供了一种将</a:t>
                </a:r>
                <a:r>
                  <a:rPr lang="en-US" altLang="zh-CN" sz="1200" dirty="0">
                    <a:solidFill>
                      <a:schemeClr val="tx1">
                        <a:lumMod val="50000"/>
                        <a:lumOff val="50000"/>
                      </a:schemeClr>
                    </a:solidFill>
                    <a:latin typeface="Century Gothic" panose="020B0502020202020204" pitchFamily="34" charset="0"/>
                    <a:ea typeface="+mj-ea"/>
                  </a:rPr>
                  <a:t>n</a:t>
                </a:r>
                <a:r>
                  <a:rPr lang="zh-CN" altLang="en-US" sz="1200" dirty="0">
                    <a:solidFill>
                      <a:schemeClr val="tx1">
                        <a:lumMod val="50000"/>
                        <a:lumOff val="50000"/>
                      </a:schemeClr>
                    </a:solidFill>
                    <a:latin typeface="Century Gothic" panose="020B0502020202020204" pitchFamily="34" charset="0"/>
                    <a:ea typeface="+mj-ea"/>
                  </a:rPr>
                  <a:t>个用户对</a:t>
                </a:r>
                <a:r>
                  <a:rPr lang="en-US" altLang="zh-CN" sz="1200" dirty="0">
                    <a:solidFill>
                      <a:schemeClr val="tx1">
                        <a:lumMod val="50000"/>
                        <a:lumOff val="50000"/>
                      </a:schemeClr>
                    </a:solidFill>
                    <a:latin typeface="Century Gothic" panose="020B0502020202020204" pitchFamily="34" charset="0"/>
                    <a:ea typeface="+mj-ea"/>
                  </a:rPr>
                  <a:t>n</a:t>
                </a:r>
                <a:r>
                  <a:rPr lang="zh-CN" altLang="en-US" sz="1200" dirty="0">
                    <a:solidFill>
                      <a:schemeClr val="tx1">
                        <a:lumMod val="50000"/>
                        <a:lumOff val="50000"/>
                      </a:schemeClr>
                    </a:solidFill>
                    <a:latin typeface="Century Gothic" panose="020B0502020202020204" pitchFamily="34" charset="0"/>
                    <a:ea typeface="+mj-ea"/>
                  </a:rPr>
                  <a:t>个消息的签名合成为一个单一的签名的方法，聚合签名可以同时给多个消息，多个用户提供不可否认服务，可以把任意多个用户的签名压缩成一个签名，这大大减少了签名的存储空间，同时也降低了传输签名的网络带宽的要求。</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28" name="组合 27"/>
          <p:cNvGrpSpPr/>
          <p:nvPr/>
        </p:nvGrpSpPr>
        <p:grpSpPr>
          <a:xfrm>
            <a:off x="7423001" y="1832808"/>
            <a:ext cx="2552700" cy="4067175"/>
            <a:chOff x="4819650" y="1832809"/>
            <a:chExt cx="2552700" cy="4067175"/>
          </a:xfrm>
        </p:grpSpPr>
        <p:sp>
          <p:nvSpPr>
            <p:cNvPr id="6" name="îṥļíḍé"/>
            <p:cNvSpPr/>
            <p:nvPr/>
          </p:nvSpPr>
          <p:spPr>
            <a:xfrm>
              <a:off x="48196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11" name="íS1îḋê"/>
            <p:cNvSpPr/>
            <p:nvPr/>
          </p:nvSpPr>
          <p:spPr>
            <a:xfrm>
              <a:off x="64690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2</a:t>
              </a:r>
              <a:endParaRPr sz="2000" b="1" dirty="0">
                <a:latin typeface="Agency FB" panose="020B0503020202020204" pitchFamily="34" charset="0"/>
              </a:endParaRPr>
            </a:p>
          </p:txBody>
        </p:sp>
        <p:grpSp>
          <p:nvGrpSpPr>
            <p:cNvPr id="20" name="组合 19"/>
            <p:cNvGrpSpPr/>
            <p:nvPr/>
          </p:nvGrpSpPr>
          <p:grpSpPr>
            <a:xfrm>
              <a:off x="4924895" y="2245063"/>
              <a:ext cx="2342037" cy="1776662"/>
              <a:chOff x="1750414" y="-384819"/>
              <a:chExt cx="2342037" cy="1776662"/>
            </a:xfrm>
          </p:grpSpPr>
          <p:sp>
            <p:nvSpPr>
              <p:cNvPr id="21" name="文本框 20"/>
              <p:cNvSpPr txBox="1"/>
              <p:nvPr/>
            </p:nvSpPr>
            <p:spPr>
              <a:xfrm>
                <a:off x="1750414" y="-38481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简便性</a:t>
                </a:r>
                <a:endParaRPr lang="zh-CN" altLang="en-US" b="1" dirty="0">
                  <a:solidFill>
                    <a:schemeClr val="tx1">
                      <a:lumMod val="75000"/>
                      <a:lumOff val="25000"/>
                    </a:schemeClr>
                  </a:solidFill>
                  <a:latin typeface="Century Gothic" panose="020B0502020202020204" pitchFamily="34" charset="0"/>
                </a:endParaRPr>
              </a:p>
            </p:txBody>
          </p:sp>
          <p:sp>
            <p:nvSpPr>
              <p:cNvPr id="22" name="文本框 21"/>
              <p:cNvSpPr txBox="1"/>
              <p:nvPr/>
            </p:nvSpPr>
            <p:spPr>
              <a:xfrm>
                <a:off x="1750587" y="263393"/>
                <a:ext cx="2341864" cy="112845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把任意多个签名的验证简化到一次验证，大大减少了签名验证的工作量，所以聚合签名在很大程度上提高了签名的验证与传输效率。</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sp>
          <p:nvSpPr>
            <p:cNvPr id="37" name="文本框 36"/>
            <p:cNvSpPr txBox="1"/>
            <p:nvPr/>
          </p:nvSpPr>
          <p:spPr>
            <a:xfrm>
              <a:off x="1869915" y="380547"/>
              <a:ext cx="4599148"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基于签名链技术的验证方案</a:t>
              </a:r>
              <a:endParaRPr lang="zh-CN" altLang="en-US" sz="2800" b="1" dirty="0">
                <a:solidFill>
                  <a:schemeClr val="tx1">
                    <a:lumMod val="75000"/>
                    <a:lumOff val="25000"/>
                  </a:schemeClr>
                </a:solidFill>
                <a:latin typeface="Century Gothic" panose="020B0502020202020204" pitchFamily="34" charset="0"/>
              </a:endParaRP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3" name="文本框 2"/>
          <p:cNvSpPr txBox="1"/>
          <p:nvPr/>
        </p:nvSpPr>
        <p:spPr>
          <a:xfrm>
            <a:off x="5075694" y="1283529"/>
            <a:ext cx="1569660" cy="369332"/>
          </a:xfrm>
          <a:prstGeom prst="rect">
            <a:avLst/>
          </a:prstGeom>
          <a:noFill/>
        </p:spPr>
        <p:txBody>
          <a:bodyPr wrap="none" rtlCol="0">
            <a:spAutoFit/>
          </a:bodyPr>
          <a:lstStyle/>
          <a:p>
            <a:r>
              <a:rPr kumimoji="1" lang="zh-CN" altLang="en-US" dirty="0"/>
              <a:t>聚合签名特点</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sp>
          <p:nvSpPr>
            <p:cNvPr id="37" name="文本框 36"/>
            <p:cNvSpPr txBox="1"/>
            <p:nvPr/>
          </p:nvSpPr>
          <p:spPr>
            <a:xfrm>
              <a:off x="1869915" y="380547"/>
              <a:ext cx="4599148" cy="52322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基于签名链技术的验证方案</a:t>
              </a:r>
              <a:endParaRPr lang="zh-CN" altLang="en-US" sz="2800" b="1" dirty="0">
                <a:solidFill>
                  <a:schemeClr val="tx1">
                    <a:lumMod val="75000"/>
                    <a:lumOff val="25000"/>
                  </a:schemeClr>
                </a:solidFill>
                <a:latin typeface="Century Gothic" panose="020B0502020202020204" pitchFamily="34" charset="0"/>
              </a:endParaRP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9" name="文本框 8"/>
          <p:cNvSpPr txBox="1"/>
          <p:nvPr/>
        </p:nvSpPr>
        <p:spPr>
          <a:xfrm>
            <a:off x="2775473" y="1360821"/>
            <a:ext cx="5429692" cy="369332"/>
          </a:xfrm>
          <a:prstGeom prst="rect">
            <a:avLst/>
          </a:prstGeom>
          <a:noFill/>
        </p:spPr>
        <p:txBody>
          <a:bodyPr wrap="none" rtlCol="0">
            <a:spAutoFit/>
          </a:bodyPr>
          <a:lstStyle/>
          <a:p>
            <a:r>
              <a:rPr lang="zh-CN" altLang="en-GB" dirty="0"/>
              <a:t>签名链</a:t>
            </a:r>
            <a:r>
              <a:rPr lang="zh-CN" altLang="en-US" dirty="0"/>
              <a:t>：</a:t>
            </a:r>
            <a:r>
              <a:rPr lang="en-GB" altLang="zh-CN" dirty="0"/>
              <a:t>Sign(r) = h(h(r)||h(IPR1(r))||...h(</a:t>
            </a:r>
            <a:r>
              <a:rPr lang="en-GB" altLang="zh-CN" dirty="0" err="1"/>
              <a:t>IPRl</a:t>
            </a:r>
            <a:r>
              <a:rPr lang="en-GB" altLang="zh-CN" dirty="0"/>
              <a:t>(r)))SK</a:t>
            </a:r>
            <a:endParaRPr kumimoji="1" lang="zh-CN" altLang="en-US" dirty="0"/>
          </a:p>
        </p:txBody>
      </p:sp>
      <p:pic>
        <p:nvPicPr>
          <p:cNvPr id="12" name="图片 11"/>
          <p:cNvPicPr>
            <a:picLocks noChangeAspect="1"/>
          </p:cNvPicPr>
          <p:nvPr/>
        </p:nvPicPr>
        <p:blipFill>
          <a:blip r:embed="rId1"/>
          <a:stretch>
            <a:fillRect/>
          </a:stretch>
        </p:blipFill>
        <p:spPr>
          <a:xfrm>
            <a:off x="2587958" y="2206704"/>
            <a:ext cx="7251700" cy="2362200"/>
          </a:xfrm>
          <a:prstGeom prst="rect">
            <a:avLst/>
          </a:prstGeom>
        </p:spPr>
      </p:pic>
      <p:sp>
        <p:nvSpPr>
          <p:cNvPr id="13" name="文本框 12"/>
          <p:cNvSpPr txBox="1"/>
          <p:nvPr/>
        </p:nvSpPr>
        <p:spPr>
          <a:xfrm>
            <a:off x="3580181" y="5045456"/>
            <a:ext cx="4624984" cy="369332"/>
          </a:xfrm>
          <a:prstGeom prst="rect">
            <a:avLst/>
          </a:prstGeom>
          <a:noFill/>
        </p:spPr>
        <p:txBody>
          <a:bodyPr wrap="none" rtlCol="0">
            <a:spAutoFit/>
          </a:bodyPr>
          <a:lstStyle/>
          <a:p>
            <a:r>
              <a:rPr lang="en-GB" altLang="zh-CN" dirty="0"/>
              <a:t>Sign(R5) = h(h(R5)||h(R6)||h(R2)||h(R7))SK</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Sľíḍé"/>
          <p:cNvGrpSpPr/>
          <p:nvPr/>
        </p:nvGrpSpPr>
        <p:grpSpPr>
          <a:xfrm>
            <a:off x="2729661" y="2937202"/>
            <a:ext cx="6743189" cy="1774736"/>
            <a:chOff x="1835153" y="2146300"/>
            <a:chExt cx="8521693" cy="2242820"/>
          </a:xfrm>
        </p:grpSpPr>
        <p:sp>
          <p:nvSpPr>
            <p:cNvPr id="17" name="iş1íḑè"/>
            <p:cNvSpPr/>
            <p:nvPr/>
          </p:nvSpPr>
          <p:spPr>
            <a:xfrm rot="2280706" flipV="1">
              <a:off x="9788808" y="3249867"/>
              <a:ext cx="568038" cy="1078759"/>
            </a:xfrm>
            <a:prstGeom prst="rect">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8" name="ïšḷîḑé"/>
            <p:cNvSpPr/>
            <p:nvPr/>
          </p:nvSpPr>
          <p:spPr>
            <a:xfrm rot="19319294">
              <a:off x="1835153" y="3249867"/>
              <a:ext cx="568038" cy="1078759"/>
            </a:xfrm>
            <a:prstGeom prst="rect">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 name="ïṩḷíḋè"/>
            <p:cNvSpPr/>
            <p:nvPr/>
          </p:nvSpPr>
          <p:spPr>
            <a:xfrm flipV="1">
              <a:off x="3982305" y="2146300"/>
              <a:ext cx="2468607" cy="2242820"/>
            </a:xfrm>
            <a:prstGeom prst="parallelogram">
              <a:avLst>
                <a:gd name="adj" fmla="val 7802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0" name="ï$ḷíde"/>
            <p:cNvSpPr/>
            <p:nvPr/>
          </p:nvSpPr>
          <p:spPr>
            <a:xfrm>
              <a:off x="2229838" y="2146300"/>
              <a:ext cx="2468607" cy="2242820"/>
            </a:xfrm>
            <a:prstGeom prst="parallelogram">
              <a:avLst>
                <a:gd name="adj" fmla="val 7802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1" name="íşļíḍé"/>
            <p:cNvSpPr/>
            <p:nvPr/>
          </p:nvSpPr>
          <p:spPr>
            <a:xfrm flipV="1">
              <a:off x="7487239" y="2146300"/>
              <a:ext cx="2468607" cy="2242820"/>
            </a:xfrm>
            <a:prstGeom prst="parallelogram">
              <a:avLst>
                <a:gd name="adj" fmla="val 7802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iśḻîḋê"/>
            <p:cNvSpPr/>
            <p:nvPr/>
          </p:nvSpPr>
          <p:spPr>
            <a:xfrm>
              <a:off x="5734772" y="2146300"/>
              <a:ext cx="2468607" cy="2242820"/>
            </a:xfrm>
            <a:prstGeom prst="parallelogram">
              <a:avLst>
                <a:gd name="adj" fmla="val 7802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6" name="组合 25"/>
          <p:cNvGrpSpPr/>
          <p:nvPr/>
        </p:nvGrpSpPr>
        <p:grpSpPr>
          <a:xfrm>
            <a:off x="4646055" y="4929913"/>
            <a:ext cx="2948544" cy="1060549"/>
            <a:chOff x="1242587" y="2349127"/>
            <a:chExt cx="3383264" cy="1060549"/>
          </a:xfrm>
        </p:grpSpPr>
        <p:sp>
          <p:nvSpPr>
            <p:cNvPr id="27" name="文本框 26"/>
            <p:cNvSpPr txBox="1"/>
            <p:nvPr/>
          </p:nvSpPr>
          <p:spPr>
            <a:xfrm>
              <a:off x="1867328" y="2349127"/>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问题二</a:t>
              </a:r>
              <a:endParaRPr lang="zh-CN" altLang="en-US" b="1" dirty="0">
                <a:solidFill>
                  <a:schemeClr val="tx1">
                    <a:lumMod val="75000"/>
                    <a:lumOff val="25000"/>
                  </a:schemeClr>
                </a:solidFill>
                <a:latin typeface="Century Gothic" panose="020B0502020202020204" pitchFamily="34" charset="0"/>
              </a:endParaRPr>
            </a:p>
          </p:txBody>
        </p:sp>
        <p:sp>
          <p:nvSpPr>
            <p:cNvPr id="28" name="文本框 27"/>
            <p:cNvSpPr txBox="1"/>
            <p:nvPr/>
          </p:nvSpPr>
          <p:spPr>
            <a:xfrm>
              <a:off x="1242587" y="2687681"/>
              <a:ext cx="3383264" cy="7219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a:solidFill>
                    <a:schemeClr val="tx1">
                      <a:lumMod val="50000"/>
                      <a:lumOff val="50000"/>
                    </a:schemeClr>
                  </a:solidFill>
                  <a:latin typeface="Century Gothic" panose="020B0502020202020204" pitchFamily="34" charset="0"/>
                  <a:ea typeface="+mj-ea"/>
                </a:rPr>
                <a:t>这种方法需要服务器返回整条数据记录,因此不支持投影查询等传统的数据库查询方式</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29" name="组合 28"/>
          <p:cNvGrpSpPr/>
          <p:nvPr/>
        </p:nvGrpSpPr>
        <p:grpSpPr>
          <a:xfrm>
            <a:off x="1697511" y="4929913"/>
            <a:ext cx="2948544" cy="1481554"/>
            <a:chOff x="1242587" y="2349127"/>
            <a:chExt cx="3383264" cy="1481554"/>
          </a:xfrm>
        </p:grpSpPr>
        <p:sp>
          <p:nvSpPr>
            <p:cNvPr id="30" name="文本框 29"/>
            <p:cNvSpPr txBox="1"/>
            <p:nvPr/>
          </p:nvSpPr>
          <p:spPr>
            <a:xfrm>
              <a:off x="1867328" y="2349127"/>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问题一</a:t>
              </a:r>
              <a:endParaRPr lang="zh-CN" altLang="en-US" b="1" dirty="0">
                <a:solidFill>
                  <a:schemeClr val="tx1">
                    <a:lumMod val="75000"/>
                    <a:lumOff val="25000"/>
                  </a:schemeClr>
                </a:solidFill>
                <a:latin typeface="Century Gothic" panose="020B0502020202020204" pitchFamily="34" charset="0"/>
              </a:endParaRPr>
            </a:p>
          </p:txBody>
        </p:sp>
        <p:sp>
          <p:nvSpPr>
            <p:cNvPr id="31" name="文本框 30"/>
            <p:cNvSpPr txBox="1"/>
            <p:nvPr/>
          </p:nvSpPr>
          <p:spPr>
            <a:xfrm>
              <a:off x="1242587" y="2687681"/>
              <a:ext cx="3383264" cy="11430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a:solidFill>
                    <a:schemeClr val="tx1">
                      <a:lumMod val="50000"/>
                      <a:lumOff val="50000"/>
                    </a:schemeClr>
                  </a:solidFill>
                  <a:latin typeface="Century Gothic" panose="020B0502020202020204" pitchFamily="34" charset="0"/>
                  <a:ea typeface="+mj-ea"/>
                </a:rPr>
                <a:t>“间谍”数据必须共享给所有授权用户。因此,服务器通过与某个授权用户勾结就可以获得所有“间谍”数据,从而在之后的检索中只要将所有要验证的数据记录返回,就能够轻松地达到欺骗用户的目的</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32" name="组合 31"/>
          <p:cNvGrpSpPr/>
          <p:nvPr/>
        </p:nvGrpSpPr>
        <p:grpSpPr>
          <a:xfrm>
            <a:off x="7594599" y="4929913"/>
            <a:ext cx="2948544" cy="640179"/>
            <a:chOff x="1242587" y="2349127"/>
            <a:chExt cx="3383264" cy="640179"/>
          </a:xfrm>
        </p:grpSpPr>
        <p:sp>
          <p:nvSpPr>
            <p:cNvPr id="33" name="文本框 32"/>
            <p:cNvSpPr txBox="1"/>
            <p:nvPr/>
          </p:nvSpPr>
          <p:spPr>
            <a:xfrm>
              <a:off x="1867328" y="2349127"/>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问题三</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242587" y="2687681"/>
              <a:ext cx="3383264" cy="3016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只能验证间谍数据</a:t>
              </a:r>
              <a:endParaRPr lang="zh-CN" altLang="en-US" sz="1200" dirty="0">
                <a:solidFill>
                  <a:schemeClr val="tx1">
                    <a:lumMod val="50000"/>
                    <a:lumOff val="50000"/>
                  </a:schemeClr>
                </a:solidFill>
                <a:latin typeface="Century Gothic" panose="020B0502020202020204" pitchFamily="34" charset="0"/>
                <a:ea typeface="+mj-ea"/>
              </a:endParaRPr>
            </a:p>
          </p:txBody>
        </p:sp>
      </p:grpSp>
      <p:grpSp>
        <p:nvGrpSpPr>
          <p:cNvPr id="35" name="组合 34"/>
          <p:cNvGrpSpPr/>
          <p:nvPr/>
        </p:nvGrpSpPr>
        <p:grpSpPr>
          <a:xfrm>
            <a:off x="2867258" y="1785969"/>
            <a:ext cx="2948544" cy="850364"/>
            <a:chOff x="1242587" y="2349127"/>
            <a:chExt cx="3383264" cy="850364"/>
          </a:xfrm>
        </p:grpSpPr>
        <p:sp>
          <p:nvSpPr>
            <p:cNvPr id="36" name="文本框 35"/>
            <p:cNvSpPr txBox="1"/>
            <p:nvPr/>
          </p:nvSpPr>
          <p:spPr>
            <a:xfrm>
              <a:off x="1867328" y="2349127"/>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插入间谍数据</a:t>
              </a:r>
              <a:endParaRPr lang="zh-CN" altLang="en-US" b="1" dirty="0">
                <a:solidFill>
                  <a:schemeClr val="tx1">
                    <a:lumMod val="75000"/>
                    <a:lumOff val="25000"/>
                  </a:schemeClr>
                </a:solidFill>
                <a:latin typeface="Century Gothic" panose="020B0502020202020204" pitchFamily="34" charset="0"/>
              </a:endParaRPr>
            </a:p>
          </p:txBody>
        </p:sp>
        <p:sp>
          <p:nvSpPr>
            <p:cNvPr id="37" name="文本框 36"/>
            <p:cNvSpPr txBox="1"/>
            <p:nvPr/>
          </p:nvSpPr>
          <p:spPr>
            <a:xfrm>
              <a:off x="1242587" y="2687681"/>
              <a:ext cx="3383264" cy="5118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a:solidFill>
                    <a:schemeClr val="tx1">
                      <a:lumMod val="50000"/>
                      <a:lumOff val="50000"/>
                    </a:schemeClr>
                  </a:solidFill>
                  <a:latin typeface="Century Gothic" panose="020B0502020202020204" pitchFamily="34" charset="0"/>
                  <a:ea typeface="+mj-ea"/>
                </a:rPr>
                <a:t>数据拥有者事先将少量“间谍”数据记录插入到数据库里</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38" name="组合 37"/>
          <p:cNvGrpSpPr/>
          <p:nvPr/>
        </p:nvGrpSpPr>
        <p:grpSpPr>
          <a:xfrm>
            <a:off x="6067931" y="1785969"/>
            <a:ext cx="2948544" cy="1060549"/>
            <a:chOff x="1242587" y="2349127"/>
            <a:chExt cx="3383264" cy="1060549"/>
          </a:xfrm>
        </p:grpSpPr>
        <p:sp>
          <p:nvSpPr>
            <p:cNvPr id="39" name="文本框 38"/>
            <p:cNvSpPr txBox="1"/>
            <p:nvPr/>
          </p:nvSpPr>
          <p:spPr>
            <a:xfrm>
              <a:off x="1867328" y="2349127"/>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查询间谍数据</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242587" y="2687681"/>
              <a:ext cx="3383264"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a:solidFill>
                    <a:schemeClr val="tx1">
                      <a:lumMod val="50000"/>
                      <a:lumOff val="50000"/>
                    </a:schemeClr>
                  </a:solidFill>
                  <a:latin typeface="Century Gothic" panose="020B0502020202020204" pitchFamily="34" charset="0"/>
                  <a:ea typeface="+mj-ea"/>
                </a:rPr>
                <a:t>如果满足某个查询条件的“间谍”数据没有返回,则用户可以认定服务器存在作弊行为</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42" name="组合 41"/>
          <p:cNvGrpSpPr/>
          <p:nvPr/>
        </p:nvGrpSpPr>
        <p:grpSpPr>
          <a:xfrm>
            <a:off x="387125" y="299356"/>
            <a:ext cx="12126303" cy="6596744"/>
            <a:chOff x="387125" y="299356"/>
            <a:chExt cx="12126303" cy="6596744"/>
          </a:xfrm>
        </p:grpSpPr>
        <p:grpSp>
          <p:nvGrpSpPr>
            <p:cNvPr id="43" name="组合 42"/>
            <p:cNvGrpSpPr/>
            <p:nvPr/>
          </p:nvGrpSpPr>
          <p:grpSpPr>
            <a:xfrm>
              <a:off x="387125" y="299356"/>
              <a:ext cx="1316500" cy="883947"/>
              <a:chOff x="1276124" y="1279752"/>
              <a:chExt cx="6401933" cy="4298496"/>
            </a:xfrm>
          </p:grpSpPr>
          <p:sp>
            <p:nvSpPr>
              <p:cNvPr id="51" name="菱形 50"/>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菱形 51"/>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03</a:t>
              </a:r>
              <a:endParaRPr lang="zh-CN" altLang="en-US" sz="3200" dirty="0">
                <a:solidFill>
                  <a:schemeClr val="accent1"/>
                </a:solidFill>
                <a:latin typeface="Agency FB" panose="020B0503020202020204" pitchFamily="34" charset="0"/>
              </a:endParaRPr>
            </a:p>
          </p:txBody>
        </p:sp>
        <p:sp>
          <p:nvSpPr>
            <p:cNvPr id="49" name="文本框 48"/>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完整性审计</a:t>
              </a:r>
              <a:endParaRPr lang="zh-CN" altLang="en-US" sz="2800" b="1" dirty="0">
                <a:solidFill>
                  <a:schemeClr val="tx1">
                    <a:lumMod val="75000"/>
                    <a:lumOff val="25000"/>
                  </a:schemeClr>
                </a:solidFill>
                <a:latin typeface="Century Gothic" panose="020B0502020202020204" pitchFamily="34" charset="0"/>
              </a:endParaRPr>
            </a:p>
          </p:txBody>
        </p:sp>
        <p:grpSp>
          <p:nvGrpSpPr>
            <p:cNvPr id="46" name="组合 45"/>
            <p:cNvGrpSpPr/>
            <p:nvPr/>
          </p:nvGrpSpPr>
          <p:grpSpPr>
            <a:xfrm>
              <a:off x="11572872" y="6254988"/>
              <a:ext cx="940556" cy="641112"/>
              <a:chOff x="11395287" y="6034159"/>
              <a:chExt cx="1208633" cy="823841"/>
            </a:xfrm>
          </p:grpSpPr>
          <p:sp>
            <p:nvSpPr>
              <p:cNvPr id="47" name="菱形 46"/>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菱形 47"/>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4</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167075"/>
            <a:ext cx="3904343" cy="521970"/>
          </a:xfrm>
          <a:prstGeom prst="rect">
            <a:avLst/>
          </a:prstGeom>
          <a:noFill/>
        </p:spPr>
        <p:txBody>
          <a:bodyPr wrap="squar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latin typeface="Century Gothic" panose="020B0502020202020204" pitchFamily="34" charset="0"/>
              </a:rPr>
              <a:t>未来展望</a:t>
            </a:r>
            <a:endParaRPr lang="zh-CN" altLang="en-US" sz="2800" b="1" dirty="0">
              <a:solidFill>
                <a:schemeClr val="tx1">
                  <a:lumMod val="75000"/>
                  <a:lumOff val="25000"/>
                </a:schemeClr>
              </a:solidFill>
              <a:latin typeface="Century Gothic" panose="020B0502020202020204" pitchFamily="34" charset="0"/>
            </a:endParaRPr>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04</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8078" y="2730808"/>
            <a:ext cx="2609524" cy="1323439"/>
            <a:chOff x="1249819" y="2496522"/>
            <a:chExt cx="2954205" cy="1498247"/>
          </a:xfrm>
        </p:grpSpPr>
        <p:sp>
          <p:nvSpPr>
            <p:cNvPr id="6" name="文本框 5"/>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1</a:t>
              </a:r>
              <a:endParaRPr lang="zh-CN" altLang="en-US" sz="8000" dirty="0">
                <a:solidFill>
                  <a:schemeClr val="accent1"/>
                </a:solidFill>
                <a:latin typeface="Agency FB" panose="020B0503020202020204" pitchFamily="34" charset="0"/>
              </a:endParaRPr>
            </a:p>
          </p:txBody>
        </p:sp>
        <p:sp>
          <p:nvSpPr>
            <p:cNvPr id="2" name="平行四边形 1"/>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背景介绍</a:t>
              </a:r>
              <a:endParaRPr lang="zh-CN" altLang="en-US" sz="2000" b="1" dirty="0">
                <a:solidFill>
                  <a:schemeClr val="accent3"/>
                </a:solidFill>
                <a:latin typeface="Century Gothic" panose="020B0502020202020204" pitchFamily="34" charset="0"/>
              </a:endParaRPr>
            </a:p>
          </p:txBody>
        </p:sp>
      </p:grpSp>
      <p:grpSp>
        <p:nvGrpSpPr>
          <p:cNvPr id="34" name="组合 33"/>
          <p:cNvGrpSpPr/>
          <p:nvPr/>
        </p:nvGrpSpPr>
        <p:grpSpPr>
          <a:xfrm>
            <a:off x="3577117" y="2730808"/>
            <a:ext cx="2609524" cy="1323439"/>
            <a:chOff x="1249819" y="2496522"/>
            <a:chExt cx="2954205" cy="1498247"/>
          </a:xfrm>
        </p:grpSpPr>
        <p:sp>
          <p:nvSpPr>
            <p:cNvPr id="35" name="文本框 34"/>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2</a:t>
              </a:r>
              <a:endParaRPr lang="zh-CN" altLang="en-US" sz="8000" dirty="0">
                <a:solidFill>
                  <a:schemeClr val="accent1"/>
                </a:solidFill>
                <a:latin typeface="Agency FB" panose="020B0503020202020204" pitchFamily="34" charset="0"/>
              </a:endParaRPr>
            </a:p>
          </p:txBody>
        </p:sp>
        <p:sp>
          <p:nvSpPr>
            <p:cNvPr id="36" name="平行四边形 35"/>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可搜索加密</a:t>
              </a:r>
              <a:endParaRPr lang="zh-CN" altLang="en-US" sz="2000" b="1" dirty="0">
                <a:solidFill>
                  <a:schemeClr val="accent3"/>
                </a:solidFill>
                <a:latin typeface="Century Gothic" panose="020B0502020202020204" pitchFamily="34" charset="0"/>
              </a:endParaRPr>
            </a:p>
          </p:txBody>
        </p:sp>
      </p:grpSp>
      <p:grpSp>
        <p:nvGrpSpPr>
          <p:cNvPr id="38" name="组合 37"/>
          <p:cNvGrpSpPr/>
          <p:nvPr/>
        </p:nvGrpSpPr>
        <p:grpSpPr>
          <a:xfrm>
            <a:off x="6106156" y="2730808"/>
            <a:ext cx="2609524" cy="1323439"/>
            <a:chOff x="1249819" y="2496522"/>
            <a:chExt cx="2954205" cy="1498247"/>
          </a:xfrm>
        </p:grpSpPr>
        <p:sp>
          <p:nvSpPr>
            <p:cNvPr id="39" name="文本框 38"/>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3</a:t>
              </a:r>
              <a:endParaRPr lang="zh-CN" altLang="en-US" sz="8000" dirty="0">
                <a:solidFill>
                  <a:schemeClr val="accent1"/>
                </a:solidFill>
                <a:latin typeface="Agency FB" panose="020B0503020202020204" pitchFamily="34" charset="0"/>
              </a:endParaRPr>
            </a:p>
          </p:txBody>
        </p:sp>
        <p:sp>
          <p:nvSpPr>
            <p:cNvPr id="40" name="平行四边形 39"/>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完整性检验</a:t>
              </a:r>
              <a:endParaRPr lang="zh-CN" altLang="en-US" sz="2000" b="1" dirty="0">
                <a:solidFill>
                  <a:schemeClr val="accent3"/>
                </a:solidFill>
                <a:latin typeface="Century Gothic" panose="020B0502020202020204" pitchFamily="34" charset="0"/>
              </a:endParaRPr>
            </a:p>
          </p:txBody>
        </p:sp>
      </p:grpSp>
      <p:grpSp>
        <p:nvGrpSpPr>
          <p:cNvPr id="42" name="组合 41"/>
          <p:cNvGrpSpPr/>
          <p:nvPr/>
        </p:nvGrpSpPr>
        <p:grpSpPr>
          <a:xfrm>
            <a:off x="8635194" y="2730808"/>
            <a:ext cx="2609524" cy="1323439"/>
            <a:chOff x="1249819" y="2496522"/>
            <a:chExt cx="2954205" cy="1498247"/>
          </a:xfrm>
        </p:grpSpPr>
        <p:sp>
          <p:nvSpPr>
            <p:cNvPr id="43" name="文本框 42"/>
            <p:cNvSpPr txBox="1"/>
            <p:nvPr/>
          </p:nvSpPr>
          <p:spPr>
            <a:xfrm>
              <a:off x="1291465" y="2496522"/>
              <a:ext cx="1196719" cy="1498247"/>
            </a:xfrm>
            <a:prstGeom prst="rect">
              <a:avLst/>
            </a:prstGeom>
            <a:noFill/>
          </p:spPr>
          <p:txBody>
            <a:bodyPr wrap="square" rtlCol="0">
              <a:spAutoFit/>
              <a:scene3d>
                <a:camera prst="orthographicFront"/>
                <a:lightRig rig="threePt" dir="t"/>
              </a:scene3d>
              <a:sp3d contourW="12700"/>
            </a:bodyPr>
            <a:lstStyle/>
            <a:p>
              <a:pPr algn="ctr"/>
              <a:r>
                <a:rPr lang="en-US" altLang="zh-CN" sz="8000" dirty="0">
                  <a:solidFill>
                    <a:schemeClr val="accent1"/>
                  </a:solidFill>
                  <a:latin typeface="Agency FB" panose="020B0503020202020204" pitchFamily="34" charset="0"/>
                </a:rPr>
                <a:t>4</a:t>
              </a:r>
              <a:endParaRPr lang="zh-CN" altLang="en-US" sz="8000" dirty="0">
                <a:solidFill>
                  <a:schemeClr val="accent1"/>
                </a:solidFill>
                <a:latin typeface="Agency FB" panose="020B0503020202020204" pitchFamily="34" charset="0"/>
              </a:endParaRPr>
            </a:p>
          </p:txBody>
        </p:sp>
        <p:sp>
          <p:nvSpPr>
            <p:cNvPr id="44" name="平行四边形 43"/>
            <p:cNvSpPr/>
            <p:nvPr/>
          </p:nvSpPr>
          <p:spPr>
            <a:xfrm rot="19932207">
              <a:off x="1249819" y="3137211"/>
              <a:ext cx="2954205" cy="834263"/>
            </a:xfrm>
            <a:prstGeom prst="parallelogram">
              <a:avLst>
                <a:gd name="adj" fmla="val 52774"/>
              </a:avLst>
            </a:prstGeom>
            <a:solidFill>
              <a:schemeClr val="bg1"/>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rot="19920000">
              <a:off x="1659410" y="3274216"/>
              <a:ext cx="2200746" cy="451453"/>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accent3"/>
                  </a:solidFill>
                  <a:latin typeface="Century Gothic" panose="020B0502020202020204" pitchFamily="34" charset="0"/>
                </a:rPr>
                <a:t>未来展望</a:t>
              </a:r>
              <a:endParaRPr lang="zh-CN" altLang="en-US" sz="2000" b="1" dirty="0">
                <a:solidFill>
                  <a:schemeClr val="accent3"/>
                </a:solidFill>
                <a:latin typeface="Century Gothic" panose="020B0502020202020204" pitchFamily="34" charset="0"/>
              </a:endParaRPr>
            </a:p>
          </p:txBody>
        </p:sp>
      </p:grpSp>
      <p:sp>
        <p:nvSpPr>
          <p:cNvPr id="47" name="文本框 46"/>
          <p:cNvSpPr txBox="1"/>
          <p:nvPr/>
        </p:nvSpPr>
        <p:spPr>
          <a:xfrm>
            <a:off x="4632955" y="635064"/>
            <a:ext cx="2926090" cy="1015663"/>
          </a:xfrm>
          <a:prstGeom prst="rect">
            <a:avLst/>
          </a:prstGeom>
          <a:noFill/>
        </p:spPr>
        <p:txBody>
          <a:bodyPr wrap="square" rtlCol="0">
            <a:spAutoFit/>
            <a:scene3d>
              <a:camera prst="orthographicFront"/>
              <a:lightRig rig="threePt" dir="t"/>
            </a:scene3d>
            <a:sp3d contourW="12700"/>
          </a:bodyPr>
          <a:lstStyle/>
          <a:p>
            <a:pPr algn="ctr"/>
            <a:r>
              <a:rPr lang="en-US" altLang="zh-CN" sz="6000" dirty="0">
                <a:solidFill>
                  <a:schemeClr val="accent1"/>
                </a:solidFill>
                <a:latin typeface="Agency FB" panose="020B0503020202020204" pitchFamily="34" charset="0"/>
              </a:rPr>
              <a:t>CONTENTS</a:t>
            </a:r>
            <a:endParaRPr lang="zh-CN" altLang="en-US" sz="6000" dirty="0">
              <a:solidFill>
                <a:schemeClr val="accent1"/>
              </a:solidFill>
              <a:latin typeface="Agency FB" panose="020B0503020202020204" pitchFamily="34" charset="0"/>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2b0676d-feee-4c24-97a0-d7f3952809e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883239" y="2044700"/>
            <a:ext cx="4425522" cy="3489326"/>
            <a:chOff x="3501875" y="1598757"/>
            <a:chExt cx="5154384" cy="4064000"/>
          </a:xfrm>
        </p:grpSpPr>
        <p:sp>
          <p:nvSpPr>
            <p:cNvPr id="4" name="íşḻîde"/>
            <p:cNvSpPr/>
            <p:nvPr/>
          </p:nvSpPr>
          <p:spPr>
            <a:xfrm>
              <a:off x="5195150" y="2729908"/>
              <a:ext cx="1801701" cy="18017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p>
          </p:txBody>
        </p:sp>
        <p:sp>
          <p:nvSpPr>
            <p:cNvPr id="5" name="íṧľïḋè"/>
            <p:cNvSpPr/>
            <p:nvPr/>
          </p:nvSpPr>
          <p:spPr>
            <a:xfrm>
              <a:off x="4207933" y="3122758"/>
              <a:ext cx="532187" cy="1016000"/>
            </a:xfrm>
            <a:prstGeom prst="chevron">
              <a:avLst>
                <a:gd name="adj" fmla="val 62310"/>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p>
          </p:txBody>
        </p:sp>
        <p:sp>
          <p:nvSpPr>
            <p:cNvPr id="6" name="îsľíḑê"/>
            <p:cNvSpPr/>
            <p:nvPr/>
          </p:nvSpPr>
          <p:spPr>
            <a:xfrm flipH="1">
              <a:off x="7451880" y="3122758"/>
              <a:ext cx="532187" cy="1016000"/>
            </a:xfrm>
            <a:prstGeom prst="chevron">
              <a:avLst>
                <a:gd name="adj" fmla="val 62310"/>
              </a:avLst>
            </a:pr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p>
          </p:txBody>
        </p:sp>
        <p:sp>
          <p:nvSpPr>
            <p:cNvPr id="7" name="íšļîdé"/>
            <p:cNvSpPr/>
            <p:nvPr/>
          </p:nvSpPr>
          <p:spPr>
            <a:xfrm>
              <a:off x="3501875" y="3122758"/>
              <a:ext cx="532187" cy="1016000"/>
            </a:xfrm>
            <a:prstGeom prst="chevron">
              <a:avLst>
                <a:gd name="adj" fmla="val 6231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p>
          </p:txBody>
        </p:sp>
        <p:sp>
          <p:nvSpPr>
            <p:cNvPr id="8" name="íṡļiḍe"/>
            <p:cNvSpPr/>
            <p:nvPr/>
          </p:nvSpPr>
          <p:spPr>
            <a:xfrm flipH="1">
              <a:off x="8124072" y="3122758"/>
              <a:ext cx="532187" cy="1016000"/>
            </a:xfrm>
            <a:prstGeom prst="chevron">
              <a:avLst>
                <a:gd name="adj" fmla="val 62310"/>
              </a:avLst>
            </a:pr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p>
          </p:txBody>
        </p:sp>
        <p:grpSp>
          <p:nvGrpSpPr>
            <p:cNvPr id="9" name="îṩḷiḍè"/>
            <p:cNvGrpSpPr/>
            <p:nvPr/>
          </p:nvGrpSpPr>
          <p:grpSpPr>
            <a:xfrm>
              <a:off x="5757334" y="3292091"/>
              <a:ext cx="677333" cy="677333"/>
              <a:chOff x="990600" y="1936122"/>
              <a:chExt cx="508000" cy="508000"/>
            </a:xfrm>
            <a:solidFill>
              <a:schemeClr val="accent1"/>
            </a:solidFill>
          </p:grpSpPr>
          <p:sp>
            <p:nvSpPr>
              <p:cNvPr id="30" name="ïṥḷîḑê"/>
              <p:cNvSpPr/>
              <p:nvPr/>
            </p:nvSpPr>
            <p:spPr>
              <a:xfrm>
                <a:off x="990600" y="1936122"/>
                <a:ext cx="508000" cy="508000"/>
              </a:xfrm>
              <a:prstGeom prst="ellipse">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1" name="ïŝľíḓè"/>
              <p:cNvSpPr/>
              <p:nvPr/>
            </p:nvSpPr>
            <p:spPr bwMode="auto">
              <a:xfrm>
                <a:off x="1117600" y="2087704"/>
                <a:ext cx="254000" cy="20483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anchor="ctr"/>
              <a:lstStyle/>
              <a:p>
                <a:pPr algn="ctr"/>
              </a:p>
            </p:txBody>
          </p:sp>
        </p:grpSp>
        <p:sp>
          <p:nvSpPr>
            <p:cNvPr id="10" name="ïṩľide"/>
            <p:cNvSpPr/>
            <p:nvPr/>
          </p:nvSpPr>
          <p:spPr>
            <a:xfrm>
              <a:off x="4064000" y="1598757"/>
              <a:ext cx="4064000" cy="40640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iṣlíḋé"/>
            <p:cNvSpPr/>
            <p:nvPr/>
          </p:nvSpPr>
          <p:spPr>
            <a:xfrm>
              <a:off x="4775200" y="2309957"/>
              <a:ext cx="2641600" cy="26416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32" name="组合 31"/>
          <p:cNvGrpSpPr/>
          <p:nvPr/>
        </p:nvGrpSpPr>
        <p:grpSpPr>
          <a:xfrm>
            <a:off x="8478533" y="2044700"/>
            <a:ext cx="2784999" cy="2112109"/>
            <a:chOff x="1541719" y="2349127"/>
            <a:chExt cx="2784999" cy="2112109"/>
          </a:xfrm>
        </p:grpSpPr>
        <p:sp>
          <p:nvSpPr>
            <p:cNvPr id="33" name="文本框 32"/>
            <p:cNvSpPr txBox="1"/>
            <p:nvPr/>
          </p:nvSpPr>
          <p:spPr>
            <a:xfrm>
              <a:off x="1541720" y="2349127"/>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未来方向</a:t>
              </a:r>
              <a:endParaRPr lang="zh-CN" altLang="en-US"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541719" y="2687681"/>
              <a:ext cx="2784999" cy="177355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1</a:t>
              </a:r>
              <a:r>
                <a:rPr lang="zh-CN" altLang="en-US" sz="1200" dirty="0">
                  <a:solidFill>
                    <a:schemeClr val="tx1">
                      <a:lumMod val="50000"/>
                      <a:lumOff val="50000"/>
                    </a:schemeClr>
                  </a:solidFill>
                  <a:latin typeface="Century Gothic" panose="020B0502020202020204" pitchFamily="34" charset="0"/>
                  <a:ea typeface="+mj-ea"/>
                </a:rPr>
                <a:t>、</a:t>
              </a:r>
              <a:r>
                <a:rPr lang="en-US" altLang="zh-CN" sz="1200" dirty="0">
                  <a:solidFill>
                    <a:schemeClr val="tx1">
                      <a:lumMod val="50000"/>
                      <a:lumOff val="50000"/>
                    </a:schemeClr>
                  </a:solidFill>
                  <a:latin typeface="Century Gothic" panose="020B0502020202020204" pitchFamily="34" charset="0"/>
                  <a:ea typeface="+mj-ea"/>
                </a:rPr>
                <a:t>当检索结果为空集时,如何验证检索行为的正确性是一个非常具有挑战性且有价值的研究课题。</a:t>
              </a:r>
              <a:endParaRPr lang="en-US" altLang="zh-CN" sz="1200" dirty="0">
                <a:solidFill>
                  <a:schemeClr val="tx1">
                    <a:lumMod val="50000"/>
                    <a:lumOff val="50000"/>
                  </a:schemeClr>
                </a:solidFill>
                <a:latin typeface="Century Gothic" panose="020B0502020202020204" pitchFamily="34" charset="0"/>
                <a:ea typeface="+mj-ea"/>
              </a:endParaRPr>
            </a:p>
            <a:p>
              <a:pPr>
                <a:lnSpc>
                  <a:spcPct val="114000"/>
                </a:lnSpc>
              </a:pPr>
              <a:endParaRPr lang="en-US" altLang="zh-CN" sz="1200" dirty="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dirty="0">
                  <a:solidFill>
                    <a:schemeClr val="tx1">
                      <a:lumMod val="50000"/>
                      <a:lumOff val="50000"/>
                    </a:schemeClr>
                  </a:solidFill>
                  <a:latin typeface="Century Gothic" panose="020B0502020202020204" pitchFamily="34" charset="0"/>
                  <a:ea typeface="+mj-ea"/>
                </a:rPr>
                <a:t>2</a:t>
              </a:r>
              <a:r>
                <a:rPr lang="zh-CN" altLang="en-US" sz="1200" dirty="0">
                  <a:solidFill>
                    <a:schemeClr val="tx1">
                      <a:lumMod val="50000"/>
                      <a:lumOff val="50000"/>
                    </a:schemeClr>
                  </a:solidFill>
                  <a:latin typeface="Century Gothic" panose="020B0502020202020204" pitchFamily="34" charset="0"/>
                  <a:ea typeface="+mj-ea"/>
                </a:rPr>
                <a:t>、</a:t>
              </a:r>
              <a:r>
                <a:rPr lang="en-US" altLang="zh-CN" sz="1200" dirty="0">
                  <a:solidFill>
                    <a:schemeClr val="tx1">
                      <a:lumMod val="50000"/>
                      <a:lumOff val="50000"/>
                    </a:schemeClr>
                  </a:solidFill>
                  <a:latin typeface="Century Gothic" panose="020B0502020202020204" pitchFamily="34" charset="0"/>
                  <a:ea typeface="+mj-ea"/>
                </a:rPr>
                <a:t>在动态数据检索方面,研究支持前/后向安全的对称可搜索加密方案,设计支持数据安全更新的动态可搜索加密方案是未来重要的研究方向。</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8" name="组合 37"/>
          <p:cNvGrpSpPr/>
          <p:nvPr/>
        </p:nvGrpSpPr>
        <p:grpSpPr>
          <a:xfrm>
            <a:off x="952500" y="2044700"/>
            <a:ext cx="2785110" cy="3208482"/>
            <a:chOff x="1541719" y="2349127"/>
            <a:chExt cx="2785110" cy="2833431"/>
          </a:xfrm>
        </p:grpSpPr>
        <p:sp>
          <p:nvSpPr>
            <p:cNvPr id="39" name="文本框 38"/>
            <p:cNvSpPr txBox="1"/>
            <p:nvPr/>
          </p:nvSpPr>
          <p:spPr>
            <a:xfrm>
              <a:off x="1542354" y="2349127"/>
              <a:ext cx="2784475" cy="325248"/>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现有验证方法的局限性</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541719" y="2687681"/>
              <a:ext cx="2784999" cy="2494877"/>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dirty="0">
                  <a:solidFill>
                    <a:schemeClr val="tx1">
                      <a:lumMod val="50000"/>
                      <a:lumOff val="50000"/>
                    </a:schemeClr>
                  </a:solidFill>
                  <a:latin typeface="Century Gothic" panose="020B0502020202020204" pitchFamily="34" charset="0"/>
                  <a:ea typeface="+mj-ea"/>
                </a:rPr>
                <a:t>现有的验证方法都不能完全解决检索结果的可验证问题。尤其是在云服务器有意返回空集时,现有的方法均不能很好地解决检索结果的正确性和完整性验证问题。</a:t>
              </a:r>
              <a:endParaRPr lang="en-US" altLang="zh-CN" sz="1200" dirty="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dirty="0">
                  <a:solidFill>
                    <a:schemeClr val="tx1">
                      <a:lumMod val="50000"/>
                      <a:lumOff val="50000"/>
                    </a:schemeClr>
                  </a:solidFill>
                  <a:latin typeface="Century Gothic" panose="020B0502020202020204" pitchFamily="34" charset="0"/>
                  <a:ea typeface="+mj-ea"/>
                </a:rPr>
                <a:t>最大的难点在于用户无法有效地验证空集的有效性。</a:t>
              </a:r>
              <a:endParaRPr lang="en-US" altLang="zh-CN" sz="1200" dirty="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dirty="0">
                  <a:solidFill>
                    <a:schemeClr val="tx1">
                      <a:lumMod val="50000"/>
                      <a:lumOff val="50000"/>
                    </a:schemeClr>
                  </a:solidFill>
                  <a:latin typeface="Century Gothic" panose="020B0502020202020204" pitchFamily="34" charset="0"/>
                  <a:ea typeface="+mj-ea"/>
                </a:rPr>
                <a:t>当云服务器返回空集时,有两种可能:一种情况是云服务器是诚实的,确实没有符合条件的数据记录;另一种情况是云服务器根本没有执行查找运算。在对数据库内容不知情的情况下,用户无法区分这两种情况。</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5" name="组合 44"/>
          <p:cNvGrpSpPr/>
          <p:nvPr/>
        </p:nvGrpSpPr>
        <p:grpSpPr>
          <a:xfrm>
            <a:off x="387125" y="299356"/>
            <a:ext cx="12126303" cy="6596744"/>
            <a:chOff x="387125" y="299356"/>
            <a:chExt cx="12126303" cy="6596744"/>
          </a:xfrm>
        </p:grpSpPr>
        <p:grpSp>
          <p:nvGrpSpPr>
            <p:cNvPr id="46" name="组合 45"/>
            <p:cNvGrpSpPr/>
            <p:nvPr/>
          </p:nvGrpSpPr>
          <p:grpSpPr>
            <a:xfrm>
              <a:off x="387125" y="299356"/>
              <a:ext cx="1316500" cy="883947"/>
              <a:chOff x="1276124" y="1279752"/>
              <a:chExt cx="6401933" cy="4298496"/>
            </a:xfrm>
          </p:grpSpPr>
          <p:sp>
            <p:nvSpPr>
              <p:cNvPr id="54" name="菱形 5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04</a:t>
              </a:r>
              <a:endParaRPr lang="zh-CN" altLang="en-US" sz="3200" dirty="0">
                <a:solidFill>
                  <a:schemeClr val="accent1"/>
                </a:solidFill>
                <a:latin typeface="Agency FB" panose="020B0503020202020204" pitchFamily="34" charset="0"/>
              </a:endParaRPr>
            </a:p>
          </p:txBody>
        </p:sp>
        <p:sp>
          <p:nvSpPr>
            <p:cNvPr id="52" name="文本框 51"/>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未来展望</a:t>
              </a:r>
              <a:endParaRPr lang="zh-CN" altLang="en-US" sz="2800" b="1" dirty="0">
                <a:solidFill>
                  <a:schemeClr val="tx1">
                    <a:lumMod val="75000"/>
                    <a:lumOff val="25000"/>
                  </a:schemeClr>
                </a:solidFill>
                <a:latin typeface="Century Gothic" panose="020B0502020202020204" pitchFamily="34" charset="0"/>
              </a:endParaRPr>
            </a:p>
          </p:txBody>
        </p:sp>
        <p:grpSp>
          <p:nvGrpSpPr>
            <p:cNvPr id="49" name="组合 48"/>
            <p:cNvGrpSpPr/>
            <p:nvPr/>
          </p:nvGrpSpPr>
          <p:grpSpPr>
            <a:xfrm>
              <a:off x="11572872" y="6254988"/>
              <a:ext cx="940556" cy="641112"/>
              <a:chOff x="11395287" y="6034159"/>
              <a:chExt cx="1208633" cy="823841"/>
            </a:xfrm>
          </p:grpSpPr>
          <p:sp>
            <p:nvSpPr>
              <p:cNvPr id="50" name="菱形 4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菱形 5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357622"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48449" y="3021914"/>
            <a:ext cx="5078542" cy="1568450"/>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汇报结束</a:t>
            </a:r>
            <a:endParaRPr lang="en-US" altLang="zh-CN"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a:p>
            <a:pPr algn="ctr"/>
            <a:r>
              <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敬请批评指正</a:t>
            </a:r>
            <a:endParaRPr lang="zh-CN" altLang="en-US" sz="48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1" name="文本框 10"/>
          <p:cNvSpPr txBox="1"/>
          <p:nvPr/>
        </p:nvSpPr>
        <p:spPr>
          <a:xfrm>
            <a:off x="1053465" y="1973580"/>
            <a:ext cx="4277360" cy="2214880"/>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2019</a:t>
            </a:r>
            <a:endParaRPr lang="zh-CN" altLang="en-US" sz="13800" dirty="0">
              <a:solidFill>
                <a:schemeClr val="accent1"/>
              </a:solidFill>
              <a:latin typeface="Agency FB" panose="020B0503020202020204" pitchFamily="34"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32997" b="519"/>
          <a:stretch>
            <a:fillRect/>
          </a:stretch>
        </p:blipFill>
        <p:spPr>
          <a:xfrm>
            <a:off x="10494528" y="142349"/>
            <a:ext cx="1935598" cy="6753751"/>
          </a:xfrm>
          <a:prstGeom prst="rect">
            <a:avLst/>
          </a:prstGeom>
        </p:spPr>
      </p:pic>
      <p:grpSp>
        <p:nvGrpSpPr>
          <p:cNvPr id="14" name="组合 13"/>
          <p:cNvGrpSpPr/>
          <p:nvPr/>
        </p:nvGrpSpPr>
        <p:grpSpPr>
          <a:xfrm>
            <a:off x="6948429" y="4681560"/>
            <a:ext cx="3378562" cy="338339"/>
            <a:chOff x="1244534" y="3522134"/>
            <a:chExt cx="1765300" cy="339663"/>
          </a:xfrm>
        </p:grpSpPr>
        <p:sp>
          <p:nvSpPr>
            <p:cNvPr id="15" name="矩形 14"/>
            <p:cNvSpPr/>
            <p:nvPr/>
          </p:nvSpPr>
          <p:spPr>
            <a:xfrm>
              <a:off x="1244534" y="3522134"/>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44535" y="3526647"/>
              <a:ext cx="1618194" cy="335150"/>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rPr>
                <a:t>汇报人：郭雨洁、赵泽涵、刘嘉欣</a:t>
              </a:r>
              <a:endParaRPr lang="zh-CN" altLang="en-US" sz="1400" dirty="0">
                <a:solidFill>
                  <a:schemeClr val="bg1"/>
                </a:solidFill>
                <a:latin typeface="Century Gothic" panose="020B0502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1</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2784170"/>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背景介绍</a:t>
            </a:r>
            <a:endParaRPr lang="zh-CN" altLang="en-US" dirty="0"/>
          </a:p>
        </p:txBody>
      </p:sp>
      <p:sp>
        <p:nvSpPr>
          <p:cNvPr id="12" name="文本框 11"/>
          <p:cNvSpPr txBox="1"/>
          <p:nvPr/>
        </p:nvSpPr>
        <p:spPr>
          <a:xfrm>
            <a:off x="4172950" y="3339471"/>
            <a:ext cx="2711716" cy="82994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2000" dirty="0"/>
              <a:t>云计算的外包数据搜索和检验</a:t>
            </a:r>
            <a:endParaRPr lang="zh-CN" altLang="en-US" sz="2000"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01</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543050" y="1832809"/>
            <a:ext cx="2552717" cy="4067175"/>
            <a:chOff x="1543050" y="1832809"/>
            <a:chExt cx="2552717"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9" name="íṣliḍê"/>
            <p:cNvSpPr/>
            <p:nvPr/>
          </p:nvSpPr>
          <p:spPr>
            <a:xfrm>
              <a:off x="1952625" y="2199521"/>
              <a:ext cx="1733550" cy="1733550"/>
            </a:xfrm>
            <a:prstGeom prst="ellipse">
              <a:avLst/>
            </a:prstGeom>
            <a:blipFill>
              <a:blip r:embed="rId1">
                <a:grayscl/>
              </a:blip>
              <a:srcRect/>
              <a:stretch>
                <a:fillRect l="-25479" r="-2510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íś1îďe"/>
            <p:cNvSpPr/>
            <p:nvPr/>
          </p:nvSpPr>
          <p:spPr>
            <a:xfrm>
              <a:off x="31924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543067" y="4274383"/>
              <a:ext cx="2552700" cy="744954"/>
              <a:chOff x="1647717" y="1644501"/>
              <a:chExt cx="2552700" cy="744954"/>
            </a:xfrm>
          </p:grpSpPr>
          <p:sp>
            <p:nvSpPr>
              <p:cNvPr id="18" name="文本框 17"/>
              <p:cNvSpPr txBox="1"/>
              <p:nvPr/>
            </p:nvSpPr>
            <p:spPr>
              <a:xfrm>
                <a:off x="1647717" y="1644501"/>
                <a:ext cx="255270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外包数据库方案的提出</a:t>
                </a:r>
                <a:endParaRPr lang="zh-CN" altLang="en-US" b="1" dirty="0">
                  <a:solidFill>
                    <a:schemeClr val="tx1">
                      <a:lumMod val="75000"/>
                      <a:lumOff val="25000"/>
                    </a:schemeClr>
                  </a:solidFill>
                  <a:latin typeface="Century Gothic" panose="020B0502020202020204" pitchFamily="34" charset="0"/>
                </a:endParaRPr>
              </a:p>
            </p:txBody>
          </p:sp>
          <p:sp>
            <p:nvSpPr>
              <p:cNvPr id="19" name="文本框 18"/>
              <p:cNvSpPr txBox="1"/>
              <p:nvPr/>
            </p:nvSpPr>
            <p:spPr>
              <a:xfrm>
                <a:off x="1753127" y="2087830"/>
                <a:ext cx="2341864" cy="30162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方案提出的背景（原因）</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28" name="组合 27"/>
          <p:cNvGrpSpPr/>
          <p:nvPr/>
        </p:nvGrpSpPr>
        <p:grpSpPr>
          <a:xfrm>
            <a:off x="4819650" y="1832809"/>
            <a:ext cx="2552700" cy="4067175"/>
            <a:chOff x="4819650" y="1832809"/>
            <a:chExt cx="2552700" cy="4067175"/>
          </a:xfrm>
        </p:grpSpPr>
        <p:sp>
          <p:nvSpPr>
            <p:cNvPr id="6" name="îṥļíḍé"/>
            <p:cNvSpPr/>
            <p:nvPr/>
          </p:nvSpPr>
          <p:spPr>
            <a:xfrm>
              <a:off x="48196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7" name="íṣlîḍè"/>
            <p:cNvSpPr/>
            <p:nvPr/>
          </p:nvSpPr>
          <p:spPr>
            <a:xfrm>
              <a:off x="5229225" y="2199521"/>
              <a:ext cx="1733550" cy="1733550"/>
            </a:xfrm>
            <a:prstGeom prst="ellipse">
              <a:avLst/>
            </a:prstGeom>
            <a:blipFill>
              <a:blip r:embed="rId2"/>
              <a:srcRect/>
              <a:stretch>
                <a:fillRect l="-16788" r="-16544"/>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íS1îḋê"/>
            <p:cNvSpPr/>
            <p:nvPr/>
          </p:nvSpPr>
          <p:spPr>
            <a:xfrm>
              <a:off x="64690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2</a:t>
              </a:r>
              <a:endParaRPr sz="2000" b="1" dirty="0">
                <a:latin typeface="Agency FB" panose="020B0503020202020204" pitchFamily="34" charset="0"/>
              </a:endParaRPr>
            </a:p>
          </p:txBody>
        </p:sp>
        <p:grpSp>
          <p:nvGrpSpPr>
            <p:cNvPr id="20" name="组合 19"/>
            <p:cNvGrpSpPr/>
            <p:nvPr/>
          </p:nvGrpSpPr>
          <p:grpSpPr>
            <a:xfrm>
              <a:off x="4925068" y="4274383"/>
              <a:ext cx="2341864" cy="850364"/>
              <a:chOff x="1750587" y="1644501"/>
              <a:chExt cx="2341864" cy="850364"/>
            </a:xfrm>
          </p:grpSpPr>
          <p:sp>
            <p:nvSpPr>
              <p:cNvPr id="21" name="文本框 20"/>
              <p:cNvSpPr txBox="1"/>
              <p:nvPr/>
            </p:nvSpPr>
            <p:spPr>
              <a:xfrm>
                <a:off x="1854628" y="1644501"/>
                <a:ext cx="2133781"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信息泄露问题</a:t>
                </a:r>
                <a:endParaRPr lang="zh-CN" altLang="en-US" b="1" dirty="0">
                  <a:solidFill>
                    <a:schemeClr val="tx1">
                      <a:lumMod val="75000"/>
                      <a:lumOff val="25000"/>
                    </a:schemeClr>
                  </a:solidFill>
                  <a:latin typeface="Century Gothic" panose="020B0502020202020204" pitchFamily="34" charset="0"/>
                </a:endParaRPr>
              </a:p>
            </p:txBody>
          </p:sp>
          <p:sp>
            <p:nvSpPr>
              <p:cNvPr id="22" name="文本框 21"/>
              <p:cNvSpPr txBox="1"/>
              <p:nvPr/>
            </p:nvSpPr>
            <p:spPr>
              <a:xfrm>
                <a:off x="1750587" y="1983055"/>
                <a:ext cx="2341864" cy="5118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ea typeface="+mj-ea"/>
                  </a:rPr>
                  <a:t>敏感信息外包导致的信息泄露问题</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29" name="组合 28"/>
          <p:cNvGrpSpPr/>
          <p:nvPr/>
        </p:nvGrpSpPr>
        <p:grpSpPr>
          <a:xfrm>
            <a:off x="8096250" y="1832809"/>
            <a:ext cx="2552700" cy="4067175"/>
            <a:chOff x="8096250" y="1832809"/>
            <a:chExt cx="2552700" cy="4067175"/>
          </a:xfrm>
        </p:grpSpPr>
        <p:sp>
          <p:nvSpPr>
            <p:cNvPr id="4" name="îsļîḓe"/>
            <p:cNvSpPr/>
            <p:nvPr/>
          </p:nvSpPr>
          <p:spPr>
            <a:xfrm>
              <a:off x="8096250" y="1832809"/>
              <a:ext cx="2552700" cy="4067175"/>
            </a:xfrm>
            <a:prstGeom prst="roundRect">
              <a:avLst>
                <a:gd name="adj" fmla="val 633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5" name="işḷîḓé"/>
            <p:cNvSpPr/>
            <p:nvPr/>
          </p:nvSpPr>
          <p:spPr>
            <a:xfrm>
              <a:off x="8505825" y="2199521"/>
              <a:ext cx="1733550" cy="1733550"/>
            </a:xfrm>
            <a:prstGeom prst="ellipse">
              <a:avLst/>
            </a:prstGeom>
            <a:blipFill>
              <a:blip r:embed="rId3"/>
              <a:srcRect/>
              <a:stretch>
                <a:fillRect l="-33578" r="-3308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íSľíḑê"/>
            <p:cNvSpPr/>
            <p:nvPr/>
          </p:nvSpPr>
          <p:spPr>
            <a:xfrm>
              <a:off x="97456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a:latin typeface="Agency FB" panose="020B0503020202020204" pitchFamily="34" charset="0"/>
                </a:rPr>
                <a:t>3</a:t>
              </a:r>
              <a:endParaRPr sz="2000" b="1" dirty="0">
                <a:latin typeface="Agency FB" panose="020B0503020202020204" pitchFamily="34" charset="0"/>
              </a:endParaRPr>
            </a:p>
          </p:txBody>
        </p:sp>
        <p:grpSp>
          <p:nvGrpSpPr>
            <p:cNvPr id="23" name="组合 22"/>
            <p:cNvGrpSpPr/>
            <p:nvPr/>
          </p:nvGrpSpPr>
          <p:grpSpPr>
            <a:xfrm>
              <a:off x="8201668" y="4274383"/>
              <a:ext cx="2341880" cy="850364"/>
              <a:chOff x="1750587" y="1644501"/>
              <a:chExt cx="2341880" cy="850364"/>
            </a:xfrm>
          </p:grpSpPr>
          <p:sp>
            <p:nvSpPr>
              <p:cNvPr id="24" name="文本框 23"/>
              <p:cNvSpPr txBox="1"/>
              <p:nvPr/>
            </p:nvSpPr>
            <p:spPr>
              <a:xfrm>
                <a:off x="1750587" y="1644501"/>
                <a:ext cx="234188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检索结果的可信问题</a:t>
                </a:r>
                <a:endParaRPr lang="zh-CN" altLang="en-US" b="1" dirty="0">
                  <a:solidFill>
                    <a:schemeClr val="tx1">
                      <a:lumMod val="75000"/>
                      <a:lumOff val="25000"/>
                    </a:schemeClr>
                  </a:solidFill>
                  <a:latin typeface="Century Gothic" panose="020B0502020202020204" pitchFamily="34" charset="0"/>
                </a:endParaRPr>
              </a:p>
            </p:txBody>
          </p:sp>
          <p:sp>
            <p:nvSpPr>
              <p:cNvPr id="25" name="文本框 24"/>
              <p:cNvSpPr txBox="1"/>
              <p:nvPr/>
            </p:nvSpPr>
            <p:spPr>
              <a:xfrm>
                <a:off x="1750587" y="1983055"/>
                <a:ext cx="2341864" cy="5118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tx1">
                        <a:lumMod val="50000"/>
                        <a:lumOff val="50000"/>
                      </a:schemeClr>
                    </a:solidFill>
                    <a:latin typeface="Century Gothic" panose="020B0502020202020204" pitchFamily="34" charset="0"/>
                    <a:ea typeface="+mj-ea"/>
                  </a:rPr>
                  <a:t> </a:t>
                </a:r>
                <a:r>
                  <a:rPr lang="zh-CN" altLang="en-US" sz="1200" dirty="0">
                    <a:solidFill>
                      <a:schemeClr val="tx1">
                        <a:lumMod val="50000"/>
                        <a:lumOff val="50000"/>
                      </a:schemeClr>
                    </a:solidFill>
                    <a:latin typeface="Century Gothic" panose="020B0502020202020204" pitchFamily="34" charset="0"/>
                    <a:ea typeface="+mj-ea"/>
                  </a:rPr>
                  <a:t>对检索结果的正确性和完整性的审计</a:t>
                </a:r>
                <a:endParaRPr lang="zh-CN" altLang="en-US" sz="1200" dirty="0">
                  <a:solidFill>
                    <a:schemeClr val="tx1">
                      <a:lumMod val="50000"/>
                      <a:lumOff val="50000"/>
                    </a:schemeClr>
                  </a:solidFill>
                  <a:latin typeface="Century Gothic" panose="020B0502020202020204" pitchFamily="34" charset="0"/>
                  <a:ea typeface="+mj-ea"/>
                </a:endParaRP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sp>
          <p:nvSpPr>
            <p:cNvPr id="37" name="文本框 36"/>
            <p:cNvSpPr txBox="1"/>
            <p:nvPr/>
          </p:nvSpPr>
          <p:spPr>
            <a:xfrm>
              <a:off x="1869915" y="380547"/>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背景介绍</a:t>
              </a:r>
              <a:endParaRPr lang="zh-CN" altLang="en-US" sz="2800" b="1" dirty="0">
                <a:solidFill>
                  <a:schemeClr val="tx1">
                    <a:lumMod val="75000"/>
                    <a:lumOff val="25000"/>
                  </a:schemeClr>
                </a:solidFill>
                <a:latin typeface="Century Gothic" panose="020B0502020202020204" pitchFamily="34" charset="0"/>
              </a:endParaRPr>
            </a:p>
          </p:txBody>
        </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
        <p:nvSpPr>
          <p:cNvPr id="3" name="文本框 2"/>
          <p:cNvSpPr txBox="1"/>
          <p:nvPr/>
        </p:nvSpPr>
        <p:spPr>
          <a:xfrm>
            <a:off x="1870075" y="818515"/>
            <a:ext cx="4599305" cy="46037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fontAlgn="auto"/>
            <a:r>
              <a:rPr lang="zh-CN" altLang="en-US" sz="2000" dirty="0"/>
              <a:t>云计算的外包数据搜索和检验</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138292" y="1975938"/>
            <a:ext cx="5915416" cy="3608134"/>
            <a:chOff x="4962185" y="1963238"/>
            <a:chExt cx="5915416" cy="3608134"/>
          </a:xfrm>
        </p:grpSpPr>
        <p:cxnSp>
          <p:nvCxnSpPr>
            <p:cNvPr id="32" name="直接连接符 31"/>
            <p:cNvCxnSpPr/>
            <p:nvPr/>
          </p:nvCxnSpPr>
          <p:spPr>
            <a:xfrm>
              <a:off x="7932270" y="2290110"/>
              <a:ext cx="0" cy="307657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p:nvPr/>
          </p:nvSpPr>
          <p:spPr bwMode="auto">
            <a:xfrm>
              <a:off x="4962185" y="393433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5" name="iṡḻiḋe"/>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3" name="íŝļîďé"/>
            <p:cNvSpPr/>
            <p:nvPr/>
          </p:nvSpPr>
          <p:spPr bwMode="auto">
            <a:xfrm rot="10800000">
              <a:off x="7575419" y="490889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21" name="íšļïḓè"/>
            <p:cNvSpPr/>
            <p:nvPr/>
          </p:nvSpPr>
          <p:spPr bwMode="auto">
            <a:xfrm rot="10800000">
              <a:off x="7575419" y="295977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p>
          </p:txBody>
        </p:sp>
        <p:sp>
          <p:nvSpPr>
            <p:cNvPr id="33" name="椭圆 32"/>
            <p:cNvSpPr/>
            <p:nvPr/>
          </p:nvSpPr>
          <p:spPr>
            <a:xfrm>
              <a:off x="7588665" y="1963238"/>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588665" y="2956008"/>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588665" y="3916121"/>
              <a:ext cx="675701" cy="675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588665" y="4895671"/>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ŝlídè"/>
            <p:cNvSpPr/>
            <p:nvPr/>
          </p:nvSpPr>
          <p:spPr bwMode="auto">
            <a:xfrm>
              <a:off x="7792516" y="4087810"/>
              <a:ext cx="285322" cy="327018"/>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anchor="ctr"/>
            <a:lstStyle/>
            <a:p>
              <a:pPr algn="ctr"/>
            </a:p>
          </p:txBody>
        </p:sp>
        <p:sp>
          <p:nvSpPr>
            <p:cNvPr id="26" name="îṧ1ide"/>
            <p:cNvSpPr/>
            <p:nvPr/>
          </p:nvSpPr>
          <p:spPr bwMode="auto">
            <a:xfrm>
              <a:off x="7750311" y="2154398"/>
              <a:ext cx="320914" cy="25426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anchor="ctr"/>
            <a:lstStyle/>
            <a:p>
              <a:pPr algn="ctr"/>
            </a:p>
          </p:txBody>
        </p:sp>
        <p:sp>
          <p:nvSpPr>
            <p:cNvPr id="24" name="iṩļîḑè"/>
            <p:cNvSpPr/>
            <p:nvPr/>
          </p:nvSpPr>
          <p:spPr bwMode="auto">
            <a:xfrm>
              <a:off x="7755163" y="5090237"/>
              <a:ext cx="354216" cy="29221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anchor="ctr"/>
            <a:lstStyle/>
            <a:p>
              <a:pPr algn="ctr"/>
            </a:p>
          </p:txBody>
        </p:sp>
        <p:sp>
          <p:nvSpPr>
            <p:cNvPr id="22" name="íṣḻide"/>
            <p:cNvSpPr/>
            <p:nvPr/>
          </p:nvSpPr>
          <p:spPr bwMode="auto">
            <a:xfrm>
              <a:off x="7732308" y="3151763"/>
              <a:ext cx="399924" cy="28419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anchor="ctr"/>
            <a:lstStyle/>
            <a:p>
              <a:pPr algn="ctr"/>
            </a:p>
          </p:txBody>
        </p:sp>
      </p:grpSp>
      <p:grpSp>
        <p:nvGrpSpPr>
          <p:cNvPr id="38" name="组合 37"/>
          <p:cNvGrpSpPr/>
          <p:nvPr/>
        </p:nvGrpSpPr>
        <p:grpSpPr>
          <a:xfrm>
            <a:off x="7190707" y="2917452"/>
            <a:ext cx="3350294" cy="964664"/>
            <a:chOff x="1541720" y="2349127"/>
            <a:chExt cx="3350294" cy="964664"/>
          </a:xfrm>
        </p:grpSpPr>
        <p:sp>
          <p:nvSpPr>
            <p:cNvPr id="39" name="文本框 38"/>
            <p:cNvSpPr txBox="1"/>
            <p:nvPr/>
          </p:nvSpPr>
          <p:spPr>
            <a:xfrm>
              <a:off x="1541720" y="2349127"/>
              <a:ext cx="3350260"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节省昂贵的数据库管理成本</a:t>
              </a:r>
              <a:endParaRPr lang="zh-CN" altLang="en-US" b="1" dirty="0">
                <a:solidFill>
                  <a:schemeClr val="tx1">
                    <a:lumMod val="75000"/>
                    <a:lumOff val="25000"/>
                  </a:schemeClr>
                </a:solidFill>
                <a:latin typeface="Century Gothic" panose="020B0502020202020204" pitchFamily="34" charset="0"/>
              </a:endParaRPr>
            </a:p>
          </p:txBody>
        </p:sp>
        <p:sp>
          <p:nvSpPr>
            <p:cNvPr id="40" name="文本框 39"/>
            <p:cNvSpPr txBox="1"/>
            <p:nvPr/>
          </p:nvSpPr>
          <p:spPr>
            <a:xfrm>
              <a:off x="1541720" y="2801981"/>
              <a:ext cx="3350294" cy="5118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数据拥有者将数据库在本地进行加密运算并将密文数据库外包给云服务器来管理</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1" name="组合 40"/>
          <p:cNvGrpSpPr/>
          <p:nvPr/>
        </p:nvGrpSpPr>
        <p:grpSpPr>
          <a:xfrm>
            <a:off x="7190707" y="4867231"/>
            <a:ext cx="3475355" cy="964664"/>
            <a:chOff x="1541720" y="2349127"/>
            <a:chExt cx="3475355" cy="964664"/>
          </a:xfrm>
        </p:grpSpPr>
        <p:sp>
          <p:nvSpPr>
            <p:cNvPr id="42" name="文本框 41"/>
            <p:cNvSpPr txBox="1"/>
            <p:nvPr/>
          </p:nvSpPr>
          <p:spPr>
            <a:xfrm>
              <a:off x="1541720" y="2349127"/>
              <a:ext cx="3475355"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降低开销提升服务质量</a:t>
              </a:r>
              <a:endParaRPr lang="zh-CN" altLang="en-US" b="1" dirty="0">
                <a:solidFill>
                  <a:schemeClr val="tx1">
                    <a:lumMod val="75000"/>
                    <a:lumOff val="25000"/>
                  </a:schemeClr>
                </a:solidFill>
                <a:latin typeface="Century Gothic" panose="020B0502020202020204" pitchFamily="34" charset="0"/>
              </a:endParaRPr>
            </a:p>
          </p:txBody>
        </p:sp>
        <p:sp>
          <p:nvSpPr>
            <p:cNvPr id="43" name="文本框 42"/>
            <p:cNvSpPr txBox="1"/>
            <p:nvPr/>
          </p:nvSpPr>
          <p:spPr>
            <a:xfrm>
              <a:off x="1541720" y="2801981"/>
              <a:ext cx="3350294" cy="51181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50000"/>
                      <a:lumOff val="50000"/>
                    </a:schemeClr>
                  </a:solidFill>
                  <a:latin typeface="Century Gothic" panose="020B0502020202020204" pitchFamily="34" charset="0"/>
                  <a:ea typeface="+mj-ea"/>
                </a:rPr>
                <a:t>既降低了数据拥有者的数据库维护开销，又可以为用户提供高质量的数据访问服务</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4" name="组合 43"/>
          <p:cNvGrpSpPr/>
          <p:nvPr/>
        </p:nvGrpSpPr>
        <p:grpSpPr>
          <a:xfrm>
            <a:off x="1537206" y="3864574"/>
            <a:ext cx="3350294" cy="1174849"/>
            <a:chOff x="1541720" y="2349127"/>
            <a:chExt cx="3350294" cy="1174849"/>
          </a:xfrm>
        </p:grpSpPr>
        <p:sp>
          <p:nvSpPr>
            <p:cNvPr id="45" name="文本框 44"/>
            <p:cNvSpPr txBox="1"/>
            <p:nvPr/>
          </p:nvSpPr>
          <p:spPr>
            <a:xfrm>
              <a:off x="1541720" y="2349127"/>
              <a:ext cx="3350260"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云服务器提供存储和检索服务</a:t>
              </a:r>
              <a:endParaRPr lang="zh-CN" altLang="en-US" b="1" dirty="0">
                <a:solidFill>
                  <a:schemeClr val="tx1">
                    <a:lumMod val="75000"/>
                    <a:lumOff val="25000"/>
                  </a:schemeClr>
                </a:solidFill>
                <a:latin typeface="Century Gothic" panose="020B0502020202020204" pitchFamily="34" charset="0"/>
              </a:endParaRPr>
            </a:p>
          </p:txBody>
        </p:sp>
        <p:sp>
          <p:nvSpPr>
            <p:cNvPr id="46" name="文本框 45"/>
            <p:cNvSpPr txBox="1"/>
            <p:nvPr/>
          </p:nvSpPr>
          <p:spPr>
            <a:xfrm>
              <a:off x="1541720" y="2801981"/>
              <a:ext cx="3350294"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dirty="0">
                  <a:solidFill>
                    <a:schemeClr val="tx1">
                      <a:lumMod val="50000"/>
                      <a:lumOff val="50000"/>
                    </a:schemeClr>
                  </a:solidFill>
                  <a:latin typeface="Century Gothic" panose="020B0502020202020204" pitchFamily="34" charset="0"/>
                  <a:ea typeface="+mj-ea"/>
                </a:rPr>
                <a:t>云服务器提供数据库访问所需的一切软硬件资源，确保在收到用户数据访问请求后，执行数据库检索并返回相应的结果给用户</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7" name="组合 46"/>
          <p:cNvGrpSpPr/>
          <p:nvPr/>
        </p:nvGrpSpPr>
        <p:grpSpPr>
          <a:xfrm>
            <a:off x="1537206" y="1931827"/>
            <a:ext cx="3350294" cy="964664"/>
            <a:chOff x="1541720" y="2349127"/>
            <a:chExt cx="3350294" cy="964664"/>
          </a:xfrm>
        </p:grpSpPr>
        <p:sp>
          <p:nvSpPr>
            <p:cNvPr id="48" name="文本框 47"/>
            <p:cNvSpPr txBox="1"/>
            <p:nvPr/>
          </p:nvSpPr>
          <p:spPr>
            <a:xfrm>
              <a:off x="2758233" y="2349127"/>
              <a:ext cx="2133781"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提出</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1541720" y="2801981"/>
              <a:ext cx="3350294" cy="5118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dirty="0">
                  <a:solidFill>
                    <a:schemeClr val="tx1">
                      <a:lumMod val="50000"/>
                      <a:lumOff val="50000"/>
                    </a:schemeClr>
                  </a:solidFill>
                  <a:latin typeface="Century Gothic" panose="020B0502020202020204" pitchFamily="34" charset="0"/>
                  <a:ea typeface="+mj-ea"/>
                </a:rPr>
                <a:t> 2002 年， Hakan Hacigumus等人就隐含地引入了外包数据库的概念</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28399"/>
              <a:ext cx="722818" cy="58356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380547"/>
              <a:ext cx="5532873" cy="761730"/>
              <a:chOff x="1591893" y="323359"/>
              <a:chExt cx="5532873" cy="761730"/>
            </a:xfrm>
          </p:grpSpPr>
          <p:sp>
            <p:nvSpPr>
              <p:cNvPr id="57" name="文本框 56"/>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背景介绍</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86387"/>
              </a:xfrm>
              <a:prstGeom prst="rect">
                <a:avLst/>
              </a:prstGeom>
              <a:noFill/>
            </p:spPr>
            <p:txBody>
              <a:bodyPr wrap="square" rtlCol="0">
                <a:spAutoFit/>
                <a:scene3d>
                  <a:camera prst="orthographicFront"/>
                  <a:lightRig rig="threePt" dir="t"/>
                </a:scene3d>
                <a:sp3d contourW="12700"/>
              </a:bodyPr>
              <a:lstStyle/>
              <a:p>
                <a:pPr algn="l"/>
                <a:r>
                  <a:rPr lang="zh-CN" altLang="en-US" sz="1000" b="1" dirty="0">
                    <a:solidFill>
                      <a:schemeClr val="tx1">
                        <a:lumMod val="75000"/>
                        <a:lumOff val="25000"/>
                      </a:schemeClr>
                    </a:solidFill>
                    <a:latin typeface="Century Gothic" panose="020B0502020202020204" pitchFamily="34" charset="0"/>
                    <a:sym typeface="+mn-ea"/>
                  </a:rPr>
                  <a:t>外包数据库方案的提出</a:t>
                </a:r>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0bbf6ee-5302-48d3-9896-179f06b8a4b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684886" y="2117159"/>
            <a:ext cx="4767634" cy="3209653"/>
            <a:chOff x="3712183" y="1913959"/>
            <a:chExt cx="4767634" cy="3209653"/>
          </a:xfrm>
        </p:grpSpPr>
        <p:sp>
          <p:nvSpPr>
            <p:cNvPr id="4" name="íŝḻíḑé"/>
            <p:cNvSpPr/>
            <p:nvPr/>
          </p:nvSpPr>
          <p:spPr>
            <a:xfrm>
              <a:off x="5018061" y="2324100"/>
              <a:ext cx="2230266" cy="2230266"/>
            </a:xfrm>
            <a:prstGeom prst="ellipse">
              <a:avLst/>
            </a:prstGeom>
            <a:blipFill>
              <a:blip r:embed="rId2">
                <a:grayscl/>
              </a:blip>
              <a:srcRect/>
              <a:stretch>
                <a:fillRect l="-25172" r="-24888"/>
              </a:stretch>
            </a:blipFill>
            <a:ln>
              <a:noFill/>
            </a:ln>
            <a:effectLst/>
          </p:spPr>
          <p:txBody>
            <a:bodyPr anchor="ctr"/>
            <a:lstStyle/>
            <a:p>
              <a:pPr algn="ctr"/>
              <a:endParaRPr sz="2400">
                <a:latin typeface="Agency FB" panose="020B0503020202020204" pitchFamily="34" charset="0"/>
              </a:endParaRPr>
            </a:p>
          </p:txBody>
        </p:sp>
        <p:grpSp>
          <p:nvGrpSpPr>
            <p:cNvPr id="5" name="îsḻiḑe"/>
            <p:cNvGrpSpPr/>
            <p:nvPr/>
          </p:nvGrpSpPr>
          <p:grpSpPr>
            <a:xfrm>
              <a:off x="3712183" y="1915700"/>
              <a:ext cx="1014984" cy="3207912"/>
              <a:chOff x="3055544" y="1915700"/>
              <a:chExt cx="1014984" cy="3207912"/>
            </a:xfrm>
          </p:grpSpPr>
          <p:grpSp>
            <p:nvGrpSpPr>
              <p:cNvPr id="34" name="í$lîḓé"/>
              <p:cNvGrpSpPr/>
              <p:nvPr/>
            </p:nvGrpSpPr>
            <p:grpSpPr>
              <a:xfrm>
                <a:off x="3055544" y="1915700"/>
                <a:ext cx="1014984" cy="1014984"/>
                <a:chOff x="3057286" y="1915700"/>
                <a:chExt cx="1014984" cy="1014984"/>
              </a:xfrm>
            </p:grpSpPr>
            <p:sp>
              <p:nvSpPr>
                <p:cNvPr id="35" name="ï$ļîḓé"/>
                <p:cNvSpPr/>
                <p:nvPr/>
              </p:nvSpPr>
              <p:spPr>
                <a:xfrm>
                  <a:off x="3059027" y="1917441"/>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36" name="íśḷiḓè"/>
                <p:cNvSpPr/>
                <p:nvPr/>
              </p:nvSpPr>
              <p:spPr>
                <a:xfrm>
                  <a:off x="3057286" y="1915700"/>
                  <a:ext cx="1014984" cy="1014984"/>
                </a:xfrm>
                <a:prstGeom prst="arc">
                  <a:avLst>
                    <a:gd name="adj1" fmla="val 16200000"/>
                    <a:gd name="adj2" fmla="val 18256256"/>
                  </a:avLst>
                </a:prstGeom>
                <a:ln w="10160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Agency FB" panose="020B0503020202020204" pitchFamily="34" charset="0"/>
                  </a:endParaRPr>
                </a:p>
              </p:txBody>
            </p:sp>
            <p:sp>
              <p:nvSpPr>
                <p:cNvPr id="37" name="îš1iḋe"/>
                <p:cNvSpPr/>
                <p:nvPr/>
              </p:nvSpPr>
              <p:spPr>
                <a:xfrm>
                  <a:off x="3333439" y="2181676"/>
                  <a:ext cx="459194" cy="479550"/>
                </a:xfrm>
                <a:custGeom>
                  <a:avLst/>
                  <a:gdLst>
                    <a:gd name="connsiteX0" fmla="*/ 293688 w 322263"/>
                    <a:gd name="connsiteY0" fmla="*/ 298450 h 336550"/>
                    <a:gd name="connsiteX1" fmla="*/ 293688 w 322263"/>
                    <a:gd name="connsiteY1" fmla="*/ 305019 h 336550"/>
                    <a:gd name="connsiteX2" fmla="*/ 261635 w 322263"/>
                    <a:gd name="connsiteY2" fmla="*/ 336550 h 336550"/>
                    <a:gd name="connsiteX3" fmla="*/ 241603 w 322263"/>
                    <a:gd name="connsiteY3" fmla="*/ 336550 h 336550"/>
                    <a:gd name="connsiteX4" fmla="*/ 209550 w 322263"/>
                    <a:gd name="connsiteY4" fmla="*/ 305019 h 336550"/>
                    <a:gd name="connsiteX5" fmla="*/ 209550 w 322263"/>
                    <a:gd name="connsiteY5" fmla="*/ 301078 h 336550"/>
                    <a:gd name="connsiteX6" fmla="*/ 277662 w 322263"/>
                    <a:gd name="connsiteY6" fmla="*/ 301078 h 336550"/>
                    <a:gd name="connsiteX7" fmla="*/ 293688 w 322263"/>
                    <a:gd name="connsiteY7" fmla="*/ 298450 h 336550"/>
                    <a:gd name="connsiteX8" fmla="*/ 28575 w 322263"/>
                    <a:gd name="connsiteY8" fmla="*/ 298450 h 336550"/>
                    <a:gd name="connsiteX9" fmla="*/ 44601 w 322263"/>
                    <a:gd name="connsiteY9" fmla="*/ 301078 h 336550"/>
                    <a:gd name="connsiteX10" fmla="*/ 112713 w 322263"/>
                    <a:gd name="connsiteY10" fmla="*/ 301078 h 336550"/>
                    <a:gd name="connsiteX11" fmla="*/ 112713 w 322263"/>
                    <a:gd name="connsiteY11" fmla="*/ 305019 h 336550"/>
                    <a:gd name="connsiteX12" fmla="*/ 80660 w 322263"/>
                    <a:gd name="connsiteY12" fmla="*/ 336550 h 336550"/>
                    <a:gd name="connsiteX13" fmla="*/ 60628 w 322263"/>
                    <a:gd name="connsiteY13" fmla="*/ 336550 h 336550"/>
                    <a:gd name="connsiteX14" fmla="*/ 28575 w 322263"/>
                    <a:gd name="connsiteY14" fmla="*/ 305019 h 336550"/>
                    <a:gd name="connsiteX15" fmla="*/ 28575 w 322263"/>
                    <a:gd name="connsiteY15" fmla="*/ 298450 h 336550"/>
                    <a:gd name="connsiteX16" fmla="*/ 233362 w 322263"/>
                    <a:gd name="connsiteY16" fmla="*/ 228600 h 336550"/>
                    <a:gd name="connsiteX17" fmla="*/ 273050 w 322263"/>
                    <a:gd name="connsiteY17" fmla="*/ 228600 h 336550"/>
                    <a:gd name="connsiteX18" fmla="*/ 273050 w 322263"/>
                    <a:gd name="connsiteY18" fmla="*/ 241300 h 336550"/>
                    <a:gd name="connsiteX19" fmla="*/ 233362 w 322263"/>
                    <a:gd name="connsiteY19" fmla="*/ 241300 h 336550"/>
                    <a:gd name="connsiteX20" fmla="*/ 49212 w 322263"/>
                    <a:gd name="connsiteY20" fmla="*/ 228600 h 336550"/>
                    <a:gd name="connsiteX21" fmla="*/ 88900 w 322263"/>
                    <a:gd name="connsiteY21" fmla="*/ 228600 h 336550"/>
                    <a:gd name="connsiteX22" fmla="*/ 88900 w 322263"/>
                    <a:gd name="connsiteY22" fmla="*/ 241300 h 336550"/>
                    <a:gd name="connsiteX23" fmla="*/ 49212 w 322263"/>
                    <a:gd name="connsiteY23" fmla="*/ 241300 h 336550"/>
                    <a:gd name="connsiteX24" fmla="*/ 228109 w 322263"/>
                    <a:gd name="connsiteY24" fmla="*/ 212725 h 336550"/>
                    <a:gd name="connsiteX25" fmla="*/ 217487 w 322263"/>
                    <a:gd name="connsiteY25" fmla="*/ 224912 h 336550"/>
                    <a:gd name="connsiteX26" fmla="*/ 217487 w 322263"/>
                    <a:gd name="connsiteY26" fmla="*/ 246577 h 336550"/>
                    <a:gd name="connsiteX27" fmla="*/ 228109 w 322263"/>
                    <a:gd name="connsiteY27" fmla="*/ 258763 h 336550"/>
                    <a:gd name="connsiteX28" fmla="*/ 278563 w 322263"/>
                    <a:gd name="connsiteY28" fmla="*/ 258763 h 336550"/>
                    <a:gd name="connsiteX29" fmla="*/ 290512 w 322263"/>
                    <a:gd name="connsiteY29" fmla="*/ 246577 h 336550"/>
                    <a:gd name="connsiteX30" fmla="*/ 290512 w 322263"/>
                    <a:gd name="connsiteY30" fmla="*/ 224912 h 336550"/>
                    <a:gd name="connsiteX31" fmla="*/ 278563 w 322263"/>
                    <a:gd name="connsiteY31" fmla="*/ 212725 h 336550"/>
                    <a:gd name="connsiteX32" fmla="*/ 228109 w 322263"/>
                    <a:gd name="connsiteY32" fmla="*/ 212725 h 336550"/>
                    <a:gd name="connsiteX33" fmla="*/ 43699 w 322263"/>
                    <a:gd name="connsiteY33" fmla="*/ 212725 h 336550"/>
                    <a:gd name="connsiteX34" fmla="*/ 31750 w 322263"/>
                    <a:gd name="connsiteY34" fmla="*/ 224912 h 336550"/>
                    <a:gd name="connsiteX35" fmla="*/ 31750 w 322263"/>
                    <a:gd name="connsiteY35" fmla="*/ 246577 h 336550"/>
                    <a:gd name="connsiteX36" fmla="*/ 43699 w 322263"/>
                    <a:gd name="connsiteY36" fmla="*/ 258763 h 336550"/>
                    <a:gd name="connsiteX37" fmla="*/ 94153 w 322263"/>
                    <a:gd name="connsiteY37" fmla="*/ 258763 h 336550"/>
                    <a:gd name="connsiteX38" fmla="*/ 104775 w 322263"/>
                    <a:gd name="connsiteY38" fmla="*/ 246577 h 336550"/>
                    <a:gd name="connsiteX39" fmla="*/ 104775 w 322263"/>
                    <a:gd name="connsiteY39" fmla="*/ 224912 h 336550"/>
                    <a:gd name="connsiteX40" fmla="*/ 94153 w 322263"/>
                    <a:gd name="connsiteY40" fmla="*/ 212725 h 336550"/>
                    <a:gd name="connsiteX41" fmla="*/ 43699 w 322263"/>
                    <a:gd name="connsiteY41" fmla="*/ 212725 h 336550"/>
                    <a:gd name="connsiteX42" fmla="*/ 44905 w 322263"/>
                    <a:gd name="connsiteY42" fmla="*/ 184150 h 336550"/>
                    <a:gd name="connsiteX43" fmla="*/ 277358 w 322263"/>
                    <a:gd name="connsiteY43" fmla="*/ 184150 h 336550"/>
                    <a:gd name="connsiteX44" fmla="*/ 322263 w 322263"/>
                    <a:gd name="connsiteY44" fmla="*/ 228893 h 336550"/>
                    <a:gd name="connsiteX45" fmla="*/ 322263 w 322263"/>
                    <a:gd name="connsiteY45" fmla="*/ 239421 h 336550"/>
                    <a:gd name="connsiteX46" fmla="*/ 277358 w 322263"/>
                    <a:gd name="connsiteY46" fmla="*/ 284163 h 336550"/>
                    <a:gd name="connsiteX47" fmla="*/ 44905 w 322263"/>
                    <a:gd name="connsiteY47" fmla="*/ 284163 h 336550"/>
                    <a:gd name="connsiteX48" fmla="*/ 0 w 322263"/>
                    <a:gd name="connsiteY48" fmla="*/ 239421 h 336550"/>
                    <a:gd name="connsiteX49" fmla="*/ 0 w 322263"/>
                    <a:gd name="connsiteY49" fmla="*/ 228893 h 336550"/>
                    <a:gd name="connsiteX50" fmla="*/ 44905 w 322263"/>
                    <a:gd name="connsiteY50" fmla="*/ 184150 h 336550"/>
                    <a:gd name="connsiteX51" fmla="*/ 100909 w 322263"/>
                    <a:gd name="connsiteY51" fmla="*/ 112712 h 336550"/>
                    <a:gd name="connsiteX52" fmla="*/ 221354 w 322263"/>
                    <a:gd name="connsiteY52" fmla="*/ 112712 h 336550"/>
                    <a:gd name="connsiteX53" fmla="*/ 242300 w 322263"/>
                    <a:gd name="connsiteY53" fmla="*/ 125563 h 336550"/>
                    <a:gd name="connsiteX54" fmla="*/ 259320 w 322263"/>
                    <a:gd name="connsiteY54" fmla="*/ 158977 h 336550"/>
                    <a:gd name="connsiteX55" fmla="*/ 254083 w 322263"/>
                    <a:gd name="connsiteY55" fmla="*/ 166687 h 336550"/>
                    <a:gd name="connsiteX56" fmla="*/ 68180 w 322263"/>
                    <a:gd name="connsiteY56" fmla="*/ 166687 h 336550"/>
                    <a:gd name="connsiteX57" fmla="*/ 62943 w 322263"/>
                    <a:gd name="connsiteY57" fmla="*/ 158977 h 336550"/>
                    <a:gd name="connsiteX58" fmla="*/ 79963 w 322263"/>
                    <a:gd name="connsiteY58" fmla="*/ 125563 h 336550"/>
                    <a:gd name="connsiteX59" fmla="*/ 100909 w 322263"/>
                    <a:gd name="connsiteY59" fmla="*/ 112712 h 336550"/>
                    <a:gd name="connsiteX60" fmla="*/ 209688 w 322263"/>
                    <a:gd name="connsiteY60" fmla="*/ 60325 h 336550"/>
                    <a:gd name="connsiteX61" fmla="*/ 222112 w 322263"/>
                    <a:gd name="connsiteY61" fmla="*/ 60325 h 336550"/>
                    <a:gd name="connsiteX62" fmla="*/ 231775 w 322263"/>
                    <a:gd name="connsiteY62" fmla="*/ 69850 h 336550"/>
                    <a:gd name="connsiteX63" fmla="*/ 222112 w 322263"/>
                    <a:gd name="connsiteY63" fmla="*/ 79375 h 336550"/>
                    <a:gd name="connsiteX64" fmla="*/ 209688 w 322263"/>
                    <a:gd name="connsiteY64" fmla="*/ 79375 h 336550"/>
                    <a:gd name="connsiteX65" fmla="*/ 200025 w 322263"/>
                    <a:gd name="connsiteY65" fmla="*/ 69850 h 336550"/>
                    <a:gd name="connsiteX66" fmla="*/ 209688 w 322263"/>
                    <a:gd name="connsiteY66" fmla="*/ 60325 h 336550"/>
                    <a:gd name="connsiteX67" fmla="*/ 101255 w 322263"/>
                    <a:gd name="connsiteY67" fmla="*/ 60325 h 336550"/>
                    <a:gd name="connsiteX68" fmla="*/ 113058 w 322263"/>
                    <a:gd name="connsiteY68" fmla="*/ 60325 h 336550"/>
                    <a:gd name="connsiteX69" fmla="*/ 122238 w 322263"/>
                    <a:gd name="connsiteY69" fmla="*/ 69850 h 336550"/>
                    <a:gd name="connsiteX70" fmla="*/ 113058 w 322263"/>
                    <a:gd name="connsiteY70" fmla="*/ 79375 h 336550"/>
                    <a:gd name="connsiteX71" fmla="*/ 101255 w 322263"/>
                    <a:gd name="connsiteY71" fmla="*/ 79375 h 336550"/>
                    <a:gd name="connsiteX72" fmla="*/ 92075 w 322263"/>
                    <a:gd name="connsiteY72" fmla="*/ 69850 h 336550"/>
                    <a:gd name="connsiteX73" fmla="*/ 101255 w 322263"/>
                    <a:gd name="connsiteY73" fmla="*/ 60325 h 336550"/>
                    <a:gd name="connsiteX74" fmla="*/ 161132 w 322263"/>
                    <a:gd name="connsiteY74" fmla="*/ 34925 h 336550"/>
                    <a:gd name="connsiteX75" fmla="*/ 195263 w 322263"/>
                    <a:gd name="connsiteY75" fmla="*/ 69920 h 336550"/>
                    <a:gd name="connsiteX76" fmla="*/ 195263 w 322263"/>
                    <a:gd name="connsiteY76" fmla="*/ 86071 h 336550"/>
                    <a:gd name="connsiteX77" fmla="*/ 184761 w 322263"/>
                    <a:gd name="connsiteY77" fmla="*/ 96838 h 336550"/>
                    <a:gd name="connsiteX78" fmla="*/ 137502 w 322263"/>
                    <a:gd name="connsiteY78" fmla="*/ 96838 h 336550"/>
                    <a:gd name="connsiteX79" fmla="*/ 127000 w 322263"/>
                    <a:gd name="connsiteY79" fmla="*/ 86071 h 336550"/>
                    <a:gd name="connsiteX80" fmla="*/ 127000 w 322263"/>
                    <a:gd name="connsiteY80" fmla="*/ 69920 h 336550"/>
                    <a:gd name="connsiteX81" fmla="*/ 161132 w 322263"/>
                    <a:gd name="connsiteY81" fmla="*/ 34925 h 336550"/>
                    <a:gd name="connsiteX82" fmla="*/ 196771 w 322263"/>
                    <a:gd name="connsiteY82" fmla="*/ 21272 h 336550"/>
                    <a:gd name="connsiteX83" fmla="*/ 210265 w 322263"/>
                    <a:gd name="connsiteY83" fmla="*/ 21272 h 336550"/>
                    <a:gd name="connsiteX84" fmla="*/ 210265 w 322263"/>
                    <a:gd name="connsiteY84" fmla="*/ 33972 h 336550"/>
                    <a:gd name="connsiteX85" fmla="*/ 204867 w 322263"/>
                    <a:gd name="connsiteY85" fmla="*/ 39052 h 336550"/>
                    <a:gd name="connsiteX86" fmla="*/ 196771 w 322263"/>
                    <a:gd name="connsiteY86" fmla="*/ 42862 h 336550"/>
                    <a:gd name="connsiteX87" fmla="*/ 190024 w 322263"/>
                    <a:gd name="connsiteY87" fmla="*/ 39052 h 336550"/>
                    <a:gd name="connsiteX88" fmla="*/ 190024 w 322263"/>
                    <a:gd name="connsiteY88" fmla="*/ 26352 h 336550"/>
                    <a:gd name="connsiteX89" fmla="*/ 196771 w 322263"/>
                    <a:gd name="connsiteY89" fmla="*/ 21272 h 336550"/>
                    <a:gd name="connsiteX90" fmla="*/ 111998 w 322263"/>
                    <a:gd name="connsiteY90" fmla="*/ 21272 h 336550"/>
                    <a:gd name="connsiteX91" fmla="*/ 125492 w 322263"/>
                    <a:gd name="connsiteY91" fmla="*/ 21272 h 336550"/>
                    <a:gd name="connsiteX92" fmla="*/ 132239 w 322263"/>
                    <a:gd name="connsiteY92" fmla="*/ 26352 h 336550"/>
                    <a:gd name="connsiteX93" fmla="*/ 132239 w 322263"/>
                    <a:gd name="connsiteY93" fmla="*/ 39052 h 336550"/>
                    <a:gd name="connsiteX94" fmla="*/ 125492 w 322263"/>
                    <a:gd name="connsiteY94" fmla="*/ 42862 h 336550"/>
                    <a:gd name="connsiteX95" fmla="*/ 117396 w 322263"/>
                    <a:gd name="connsiteY95" fmla="*/ 39052 h 336550"/>
                    <a:gd name="connsiteX96" fmla="*/ 111998 w 322263"/>
                    <a:gd name="connsiteY96" fmla="*/ 33972 h 336550"/>
                    <a:gd name="connsiteX97" fmla="*/ 111998 w 322263"/>
                    <a:gd name="connsiteY97" fmla="*/ 21272 h 336550"/>
                    <a:gd name="connsiteX98" fmla="*/ 161132 w 322263"/>
                    <a:gd name="connsiteY98" fmla="*/ 0 h 336550"/>
                    <a:gd name="connsiteX99" fmla="*/ 169863 w 322263"/>
                    <a:gd name="connsiteY99" fmla="*/ 9180 h 336550"/>
                    <a:gd name="connsiteX100" fmla="*/ 169863 w 322263"/>
                    <a:gd name="connsiteY100" fmla="*/ 20983 h 336550"/>
                    <a:gd name="connsiteX101" fmla="*/ 161132 w 322263"/>
                    <a:gd name="connsiteY101" fmla="*/ 30163 h 336550"/>
                    <a:gd name="connsiteX102" fmla="*/ 152400 w 322263"/>
                    <a:gd name="connsiteY102" fmla="*/ 20983 h 336550"/>
                    <a:gd name="connsiteX103" fmla="*/ 152400 w 322263"/>
                    <a:gd name="connsiteY103" fmla="*/ 9180 h 336550"/>
                    <a:gd name="connsiteX104" fmla="*/ 161132 w 322263"/>
                    <a:gd name="connsiteY10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22263" h="336550">
                      <a:moveTo>
                        <a:pt x="293688" y="298450"/>
                      </a:moveTo>
                      <a:cubicBezTo>
                        <a:pt x="293688" y="298450"/>
                        <a:pt x="293688" y="298450"/>
                        <a:pt x="293688" y="305019"/>
                      </a:cubicBezTo>
                      <a:cubicBezTo>
                        <a:pt x="293688" y="322099"/>
                        <a:pt x="280333" y="336550"/>
                        <a:pt x="261635" y="336550"/>
                      </a:cubicBezTo>
                      <a:cubicBezTo>
                        <a:pt x="261635" y="336550"/>
                        <a:pt x="261635" y="336550"/>
                        <a:pt x="241603" y="336550"/>
                      </a:cubicBezTo>
                      <a:cubicBezTo>
                        <a:pt x="224241" y="336550"/>
                        <a:pt x="209550" y="322099"/>
                        <a:pt x="209550" y="305019"/>
                      </a:cubicBezTo>
                      <a:cubicBezTo>
                        <a:pt x="209550" y="305019"/>
                        <a:pt x="209550" y="305019"/>
                        <a:pt x="209550" y="301078"/>
                      </a:cubicBezTo>
                      <a:lnTo>
                        <a:pt x="277662" y="301078"/>
                      </a:lnTo>
                      <a:cubicBezTo>
                        <a:pt x="283004" y="301078"/>
                        <a:pt x="289681" y="299764"/>
                        <a:pt x="293688" y="298450"/>
                      </a:cubicBezTo>
                      <a:close/>
                      <a:moveTo>
                        <a:pt x="28575" y="298450"/>
                      </a:moveTo>
                      <a:cubicBezTo>
                        <a:pt x="32582" y="299764"/>
                        <a:pt x="39259" y="301078"/>
                        <a:pt x="44601" y="301078"/>
                      </a:cubicBezTo>
                      <a:cubicBezTo>
                        <a:pt x="44601" y="301078"/>
                        <a:pt x="44601" y="301078"/>
                        <a:pt x="112713" y="301078"/>
                      </a:cubicBezTo>
                      <a:cubicBezTo>
                        <a:pt x="112713" y="301078"/>
                        <a:pt x="112713" y="301078"/>
                        <a:pt x="112713" y="305019"/>
                      </a:cubicBezTo>
                      <a:cubicBezTo>
                        <a:pt x="112713" y="322099"/>
                        <a:pt x="98022" y="336550"/>
                        <a:pt x="80660" y="336550"/>
                      </a:cubicBezTo>
                      <a:cubicBezTo>
                        <a:pt x="80660" y="336550"/>
                        <a:pt x="80660" y="336550"/>
                        <a:pt x="60628" y="336550"/>
                      </a:cubicBezTo>
                      <a:cubicBezTo>
                        <a:pt x="41930" y="336550"/>
                        <a:pt x="28575" y="322099"/>
                        <a:pt x="28575" y="305019"/>
                      </a:cubicBezTo>
                      <a:cubicBezTo>
                        <a:pt x="28575" y="305019"/>
                        <a:pt x="28575" y="305019"/>
                        <a:pt x="28575" y="298450"/>
                      </a:cubicBezTo>
                      <a:close/>
                      <a:moveTo>
                        <a:pt x="233362" y="228600"/>
                      </a:moveTo>
                      <a:lnTo>
                        <a:pt x="273050" y="228600"/>
                      </a:lnTo>
                      <a:lnTo>
                        <a:pt x="273050" y="241300"/>
                      </a:lnTo>
                      <a:lnTo>
                        <a:pt x="233362" y="241300"/>
                      </a:lnTo>
                      <a:close/>
                      <a:moveTo>
                        <a:pt x="49212" y="228600"/>
                      </a:moveTo>
                      <a:lnTo>
                        <a:pt x="88900" y="228600"/>
                      </a:lnTo>
                      <a:lnTo>
                        <a:pt x="88900" y="241300"/>
                      </a:lnTo>
                      <a:lnTo>
                        <a:pt x="49212" y="241300"/>
                      </a:lnTo>
                      <a:close/>
                      <a:moveTo>
                        <a:pt x="228109" y="212725"/>
                      </a:moveTo>
                      <a:cubicBezTo>
                        <a:pt x="222798" y="212725"/>
                        <a:pt x="217487" y="218141"/>
                        <a:pt x="217487" y="224912"/>
                      </a:cubicBezTo>
                      <a:cubicBezTo>
                        <a:pt x="217487" y="224912"/>
                        <a:pt x="217487" y="224912"/>
                        <a:pt x="217487" y="246577"/>
                      </a:cubicBezTo>
                      <a:cubicBezTo>
                        <a:pt x="217487" y="253347"/>
                        <a:pt x="222798" y="258763"/>
                        <a:pt x="228109" y="258763"/>
                      </a:cubicBezTo>
                      <a:cubicBezTo>
                        <a:pt x="228109" y="258763"/>
                        <a:pt x="228109" y="258763"/>
                        <a:pt x="278563" y="258763"/>
                      </a:cubicBezTo>
                      <a:cubicBezTo>
                        <a:pt x="285201" y="258763"/>
                        <a:pt x="290512" y="253347"/>
                        <a:pt x="290512" y="246577"/>
                      </a:cubicBezTo>
                      <a:lnTo>
                        <a:pt x="290512" y="224912"/>
                      </a:lnTo>
                      <a:cubicBezTo>
                        <a:pt x="290512" y="218141"/>
                        <a:pt x="285201" y="212725"/>
                        <a:pt x="278563" y="212725"/>
                      </a:cubicBezTo>
                      <a:cubicBezTo>
                        <a:pt x="278563" y="212725"/>
                        <a:pt x="278563" y="212725"/>
                        <a:pt x="228109" y="212725"/>
                      </a:cubicBezTo>
                      <a:close/>
                      <a:moveTo>
                        <a:pt x="43699" y="212725"/>
                      </a:moveTo>
                      <a:cubicBezTo>
                        <a:pt x="37061" y="212725"/>
                        <a:pt x="31750" y="218141"/>
                        <a:pt x="31750" y="224912"/>
                      </a:cubicBezTo>
                      <a:cubicBezTo>
                        <a:pt x="31750" y="224912"/>
                        <a:pt x="31750" y="224912"/>
                        <a:pt x="31750" y="246577"/>
                      </a:cubicBezTo>
                      <a:cubicBezTo>
                        <a:pt x="31750" y="253347"/>
                        <a:pt x="37061" y="258763"/>
                        <a:pt x="43699" y="258763"/>
                      </a:cubicBezTo>
                      <a:cubicBezTo>
                        <a:pt x="43699" y="258763"/>
                        <a:pt x="43699" y="258763"/>
                        <a:pt x="94153" y="258763"/>
                      </a:cubicBezTo>
                      <a:cubicBezTo>
                        <a:pt x="99464" y="258763"/>
                        <a:pt x="104775" y="253347"/>
                        <a:pt x="104775" y="246577"/>
                      </a:cubicBezTo>
                      <a:lnTo>
                        <a:pt x="104775" y="224912"/>
                      </a:lnTo>
                      <a:cubicBezTo>
                        <a:pt x="104775" y="218141"/>
                        <a:pt x="99464" y="212725"/>
                        <a:pt x="94153" y="212725"/>
                      </a:cubicBezTo>
                      <a:cubicBezTo>
                        <a:pt x="94153" y="212725"/>
                        <a:pt x="94153" y="212725"/>
                        <a:pt x="43699" y="212725"/>
                      </a:cubicBezTo>
                      <a:close/>
                      <a:moveTo>
                        <a:pt x="44905" y="184150"/>
                      </a:moveTo>
                      <a:cubicBezTo>
                        <a:pt x="44905" y="184150"/>
                        <a:pt x="44905" y="184150"/>
                        <a:pt x="277358" y="184150"/>
                      </a:cubicBezTo>
                      <a:cubicBezTo>
                        <a:pt x="302452" y="184150"/>
                        <a:pt x="322263" y="203890"/>
                        <a:pt x="322263" y="228893"/>
                      </a:cubicBezTo>
                      <a:cubicBezTo>
                        <a:pt x="322263" y="228893"/>
                        <a:pt x="322263" y="228893"/>
                        <a:pt x="322263" y="239421"/>
                      </a:cubicBezTo>
                      <a:cubicBezTo>
                        <a:pt x="322263" y="264424"/>
                        <a:pt x="302452" y="284163"/>
                        <a:pt x="277358" y="284163"/>
                      </a:cubicBezTo>
                      <a:cubicBezTo>
                        <a:pt x="277358" y="284163"/>
                        <a:pt x="277358" y="284163"/>
                        <a:pt x="44905" y="284163"/>
                      </a:cubicBezTo>
                      <a:cubicBezTo>
                        <a:pt x="19811" y="284163"/>
                        <a:pt x="0" y="264424"/>
                        <a:pt x="0" y="239421"/>
                      </a:cubicBezTo>
                      <a:cubicBezTo>
                        <a:pt x="0" y="239421"/>
                        <a:pt x="0" y="239421"/>
                        <a:pt x="0" y="228893"/>
                      </a:cubicBezTo>
                      <a:cubicBezTo>
                        <a:pt x="0" y="203890"/>
                        <a:pt x="19811" y="184150"/>
                        <a:pt x="44905" y="184150"/>
                      </a:cubicBezTo>
                      <a:close/>
                      <a:moveTo>
                        <a:pt x="100909" y="112712"/>
                      </a:moveTo>
                      <a:cubicBezTo>
                        <a:pt x="100909" y="112712"/>
                        <a:pt x="100909" y="112712"/>
                        <a:pt x="221354" y="112712"/>
                      </a:cubicBezTo>
                      <a:cubicBezTo>
                        <a:pt x="229209" y="112712"/>
                        <a:pt x="239682" y="119138"/>
                        <a:pt x="242300" y="125563"/>
                      </a:cubicBezTo>
                      <a:lnTo>
                        <a:pt x="259320" y="158977"/>
                      </a:lnTo>
                      <a:cubicBezTo>
                        <a:pt x="261938" y="162832"/>
                        <a:pt x="259320" y="166687"/>
                        <a:pt x="254083" y="166687"/>
                      </a:cubicBezTo>
                      <a:cubicBezTo>
                        <a:pt x="254083" y="166687"/>
                        <a:pt x="254083" y="166687"/>
                        <a:pt x="68180" y="166687"/>
                      </a:cubicBezTo>
                      <a:cubicBezTo>
                        <a:pt x="62943" y="166687"/>
                        <a:pt x="60325" y="162832"/>
                        <a:pt x="62943" y="158977"/>
                      </a:cubicBezTo>
                      <a:cubicBezTo>
                        <a:pt x="62943" y="158977"/>
                        <a:pt x="62943" y="158977"/>
                        <a:pt x="79963" y="125563"/>
                      </a:cubicBezTo>
                      <a:cubicBezTo>
                        <a:pt x="82581" y="119138"/>
                        <a:pt x="93054" y="112712"/>
                        <a:pt x="100909" y="112712"/>
                      </a:cubicBezTo>
                      <a:close/>
                      <a:moveTo>
                        <a:pt x="209688" y="60325"/>
                      </a:moveTo>
                      <a:cubicBezTo>
                        <a:pt x="209688" y="60325"/>
                        <a:pt x="209688" y="60325"/>
                        <a:pt x="222112" y="60325"/>
                      </a:cubicBezTo>
                      <a:cubicBezTo>
                        <a:pt x="227634" y="60325"/>
                        <a:pt x="231775" y="64407"/>
                        <a:pt x="231775" y="69850"/>
                      </a:cubicBezTo>
                      <a:cubicBezTo>
                        <a:pt x="231775" y="75293"/>
                        <a:pt x="227634" y="79375"/>
                        <a:pt x="222112" y="79375"/>
                      </a:cubicBezTo>
                      <a:cubicBezTo>
                        <a:pt x="222112" y="79375"/>
                        <a:pt x="222112" y="79375"/>
                        <a:pt x="209688" y="79375"/>
                      </a:cubicBezTo>
                      <a:cubicBezTo>
                        <a:pt x="204166" y="79375"/>
                        <a:pt x="200025" y="75293"/>
                        <a:pt x="200025" y="69850"/>
                      </a:cubicBezTo>
                      <a:cubicBezTo>
                        <a:pt x="200025" y="64407"/>
                        <a:pt x="204166" y="60325"/>
                        <a:pt x="209688" y="60325"/>
                      </a:cubicBezTo>
                      <a:close/>
                      <a:moveTo>
                        <a:pt x="101255" y="60325"/>
                      </a:moveTo>
                      <a:cubicBezTo>
                        <a:pt x="101255" y="60325"/>
                        <a:pt x="101255" y="60325"/>
                        <a:pt x="113058" y="60325"/>
                      </a:cubicBezTo>
                      <a:cubicBezTo>
                        <a:pt x="118304" y="60325"/>
                        <a:pt x="122238" y="64407"/>
                        <a:pt x="122238" y="69850"/>
                      </a:cubicBezTo>
                      <a:cubicBezTo>
                        <a:pt x="122238" y="75293"/>
                        <a:pt x="118304" y="79375"/>
                        <a:pt x="113058" y="79375"/>
                      </a:cubicBezTo>
                      <a:cubicBezTo>
                        <a:pt x="113058" y="79375"/>
                        <a:pt x="113058" y="79375"/>
                        <a:pt x="101255" y="79375"/>
                      </a:cubicBezTo>
                      <a:cubicBezTo>
                        <a:pt x="96009" y="79375"/>
                        <a:pt x="92075" y="75293"/>
                        <a:pt x="92075" y="69850"/>
                      </a:cubicBezTo>
                      <a:cubicBezTo>
                        <a:pt x="92075" y="64407"/>
                        <a:pt x="96009" y="60325"/>
                        <a:pt x="101255" y="60325"/>
                      </a:cubicBezTo>
                      <a:close/>
                      <a:moveTo>
                        <a:pt x="161132" y="34925"/>
                      </a:moveTo>
                      <a:cubicBezTo>
                        <a:pt x="179510" y="34925"/>
                        <a:pt x="195263" y="49731"/>
                        <a:pt x="195263" y="69920"/>
                      </a:cubicBezTo>
                      <a:lnTo>
                        <a:pt x="195263" y="86071"/>
                      </a:lnTo>
                      <a:cubicBezTo>
                        <a:pt x="195263" y="91455"/>
                        <a:pt x="190012" y="96838"/>
                        <a:pt x="184761" y="96838"/>
                      </a:cubicBezTo>
                      <a:cubicBezTo>
                        <a:pt x="184761" y="96838"/>
                        <a:pt x="184761" y="96838"/>
                        <a:pt x="137502" y="96838"/>
                      </a:cubicBezTo>
                      <a:cubicBezTo>
                        <a:pt x="132251" y="96838"/>
                        <a:pt x="127000" y="91455"/>
                        <a:pt x="127000" y="86071"/>
                      </a:cubicBezTo>
                      <a:cubicBezTo>
                        <a:pt x="127000" y="86071"/>
                        <a:pt x="127000" y="86071"/>
                        <a:pt x="127000" y="69920"/>
                      </a:cubicBezTo>
                      <a:cubicBezTo>
                        <a:pt x="127000" y="49731"/>
                        <a:pt x="142753" y="34925"/>
                        <a:pt x="161132" y="34925"/>
                      </a:cubicBezTo>
                      <a:close/>
                      <a:moveTo>
                        <a:pt x="196771" y="21272"/>
                      </a:moveTo>
                      <a:cubicBezTo>
                        <a:pt x="200819" y="17462"/>
                        <a:pt x="206217" y="17462"/>
                        <a:pt x="210265" y="21272"/>
                      </a:cubicBezTo>
                      <a:cubicBezTo>
                        <a:pt x="214313" y="25082"/>
                        <a:pt x="214313" y="30162"/>
                        <a:pt x="210265" y="33972"/>
                      </a:cubicBezTo>
                      <a:cubicBezTo>
                        <a:pt x="210265" y="33972"/>
                        <a:pt x="210265" y="33972"/>
                        <a:pt x="204867" y="39052"/>
                      </a:cubicBezTo>
                      <a:cubicBezTo>
                        <a:pt x="202168" y="41592"/>
                        <a:pt x="199470" y="42862"/>
                        <a:pt x="196771" y="42862"/>
                      </a:cubicBezTo>
                      <a:cubicBezTo>
                        <a:pt x="195421" y="42862"/>
                        <a:pt x="192723" y="41592"/>
                        <a:pt x="190024" y="39052"/>
                      </a:cubicBezTo>
                      <a:cubicBezTo>
                        <a:pt x="187325" y="36512"/>
                        <a:pt x="187325" y="30162"/>
                        <a:pt x="190024" y="26352"/>
                      </a:cubicBezTo>
                      <a:cubicBezTo>
                        <a:pt x="190024" y="26352"/>
                        <a:pt x="190024" y="26352"/>
                        <a:pt x="196771" y="21272"/>
                      </a:cubicBezTo>
                      <a:close/>
                      <a:moveTo>
                        <a:pt x="111998" y="21272"/>
                      </a:moveTo>
                      <a:cubicBezTo>
                        <a:pt x="116046" y="17462"/>
                        <a:pt x="121444" y="17462"/>
                        <a:pt x="125492" y="21272"/>
                      </a:cubicBezTo>
                      <a:cubicBezTo>
                        <a:pt x="125492" y="21272"/>
                        <a:pt x="125492" y="21272"/>
                        <a:pt x="132239" y="26352"/>
                      </a:cubicBezTo>
                      <a:cubicBezTo>
                        <a:pt x="134938" y="30162"/>
                        <a:pt x="134938" y="36512"/>
                        <a:pt x="132239" y="39052"/>
                      </a:cubicBezTo>
                      <a:cubicBezTo>
                        <a:pt x="129540" y="41592"/>
                        <a:pt x="126842" y="42862"/>
                        <a:pt x="125492" y="42862"/>
                      </a:cubicBezTo>
                      <a:cubicBezTo>
                        <a:pt x="122793" y="42862"/>
                        <a:pt x="120095" y="41592"/>
                        <a:pt x="117396" y="39052"/>
                      </a:cubicBezTo>
                      <a:lnTo>
                        <a:pt x="111998" y="33972"/>
                      </a:lnTo>
                      <a:cubicBezTo>
                        <a:pt x="107950" y="30162"/>
                        <a:pt x="107950" y="25082"/>
                        <a:pt x="111998" y="21272"/>
                      </a:cubicBezTo>
                      <a:close/>
                      <a:moveTo>
                        <a:pt x="161132" y="0"/>
                      </a:moveTo>
                      <a:cubicBezTo>
                        <a:pt x="166121" y="0"/>
                        <a:pt x="169863" y="3934"/>
                        <a:pt x="169863" y="9180"/>
                      </a:cubicBezTo>
                      <a:cubicBezTo>
                        <a:pt x="169863" y="9180"/>
                        <a:pt x="169863" y="9180"/>
                        <a:pt x="169863" y="20983"/>
                      </a:cubicBezTo>
                      <a:cubicBezTo>
                        <a:pt x="169863" y="26228"/>
                        <a:pt x="166121" y="30163"/>
                        <a:pt x="161132" y="30163"/>
                      </a:cubicBezTo>
                      <a:cubicBezTo>
                        <a:pt x="156142" y="30163"/>
                        <a:pt x="152400" y="26228"/>
                        <a:pt x="152400" y="20983"/>
                      </a:cubicBezTo>
                      <a:cubicBezTo>
                        <a:pt x="152400" y="20983"/>
                        <a:pt x="152400" y="20983"/>
                        <a:pt x="152400" y="9180"/>
                      </a:cubicBezTo>
                      <a:cubicBezTo>
                        <a:pt x="152400" y="3934"/>
                        <a:pt x="156142" y="0"/>
                        <a:pt x="161132" y="0"/>
                      </a:cubicBezTo>
                      <a:close/>
                    </a:path>
                  </a:pathLst>
                </a:cu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grpSp>
          <p:grpSp>
            <p:nvGrpSpPr>
              <p:cNvPr id="29" name="isḷíďè"/>
              <p:cNvGrpSpPr/>
              <p:nvPr/>
            </p:nvGrpSpPr>
            <p:grpSpPr>
              <a:xfrm>
                <a:off x="3055544" y="4108628"/>
                <a:ext cx="1014984" cy="1014984"/>
                <a:chOff x="3055544" y="4108628"/>
                <a:chExt cx="1014984" cy="1014984"/>
              </a:xfrm>
            </p:grpSpPr>
            <p:sp>
              <p:nvSpPr>
                <p:cNvPr id="30" name="iŝļíďe"/>
                <p:cNvSpPr/>
                <p:nvPr/>
              </p:nvSpPr>
              <p:spPr>
                <a:xfrm>
                  <a:off x="3057285" y="4110369"/>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31" name="íšļíḍe"/>
                <p:cNvSpPr/>
                <p:nvPr/>
              </p:nvSpPr>
              <p:spPr>
                <a:xfrm>
                  <a:off x="3055544" y="4108628"/>
                  <a:ext cx="1014984" cy="1014984"/>
                </a:xfrm>
                <a:prstGeom prst="arc">
                  <a:avLst>
                    <a:gd name="adj1" fmla="val 16200000"/>
                    <a:gd name="adj2" fmla="val 2942198"/>
                  </a:avLst>
                </a:prstGeom>
                <a:ln w="101600">
                  <a:solidFill>
                    <a:schemeClr val="accent3"/>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Agency FB" panose="020B0503020202020204" pitchFamily="34" charset="0"/>
                  </a:endParaRPr>
                </a:p>
              </p:txBody>
            </p:sp>
            <p:sp>
              <p:nvSpPr>
                <p:cNvPr id="32" name="îSḻïḑè"/>
                <p:cNvSpPr/>
                <p:nvPr/>
              </p:nvSpPr>
              <p:spPr>
                <a:xfrm>
                  <a:off x="3323259" y="4367517"/>
                  <a:ext cx="479554" cy="409760"/>
                </a:xfrm>
                <a:custGeom>
                  <a:avLst/>
                  <a:gdLst>
                    <a:gd name="connsiteX0" fmla="*/ 137328 w 338137"/>
                    <a:gd name="connsiteY0" fmla="*/ 214312 h 288925"/>
                    <a:gd name="connsiteX1" fmla="*/ 133350 w 338137"/>
                    <a:gd name="connsiteY1" fmla="*/ 218394 h 288925"/>
                    <a:gd name="connsiteX2" fmla="*/ 137328 w 338137"/>
                    <a:gd name="connsiteY2" fmla="*/ 223837 h 288925"/>
                    <a:gd name="connsiteX3" fmla="*/ 250023 w 338137"/>
                    <a:gd name="connsiteY3" fmla="*/ 223837 h 288925"/>
                    <a:gd name="connsiteX4" fmla="*/ 254000 w 338137"/>
                    <a:gd name="connsiteY4" fmla="*/ 218394 h 288925"/>
                    <a:gd name="connsiteX5" fmla="*/ 250023 w 338137"/>
                    <a:gd name="connsiteY5" fmla="*/ 214312 h 288925"/>
                    <a:gd name="connsiteX6" fmla="*/ 137328 w 338137"/>
                    <a:gd name="connsiteY6" fmla="*/ 214312 h 288925"/>
                    <a:gd name="connsiteX7" fmla="*/ 137328 w 338137"/>
                    <a:gd name="connsiteY7" fmla="*/ 196850 h 288925"/>
                    <a:gd name="connsiteX8" fmla="*/ 133350 w 338137"/>
                    <a:gd name="connsiteY8" fmla="*/ 200932 h 288925"/>
                    <a:gd name="connsiteX9" fmla="*/ 137328 w 338137"/>
                    <a:gd name="connsiteY9" fmla="*/ 206375 h 288925"/>
                    <a:gd name="connsiteX10" fmla="*/ 250023 w 338137"/>
                    <a:gd name="connsiteY10" fmla="*/ 206375 h 288925"/>
                    <a:gd name="connsiteX11" fmla="*/ 254000 w 338137"/>
                    <a:gd name="connsiteY11" fmla="*/ 200932 h 288925"/>
                    <a:gd name="connsiteX12" fmla="*/ 250023 w 338137"/>
                    <a:gd name="connsiteY12" fmla="*/ 196850 h 288925"/>
                    <a:gd name="connsiteX13" fmla="*/ 137328 w 338137"/>
                    <a:gd name="connsiteY13" fmla="*/ 196850 h 288925"/>
                    <a:gd name="connsiteX14" fmla="*/ 288925 w 338137"/>
                    <a:gd name="connsiteY14" fmla="*/ 187325 h 288925"/>
                    <a:gd name="connsiteX15" fmla="*/ 269875 w 338137"/>
                    <a:gd name="connsiteY15" fmla="*/ 206375 h 288925"/>
                    <a:gd name="connsiteX16" fmla="*/ 288925 w 338137"/>
                    <a:gd name="connsiteY16" fmla="*/ 225425 h 288925"/>
                    <a:gd name="connsiteX17" fmla="*/ 307975 w 338137"/>
                    <a:gd name="connsiteY17" fmla="*/ 206375 h 288925"/>
                    <a:gd name="connsiteX18" fmla="*/ 288925 w 338137"/>
                    <a:gd name="connsiteY18" fmla="*/ 187325 h 288925"/>
                    <a:gd name="connsiteX19" fmla="*/ 98425 w 338137"/>
                    <a:gd name="connsiteY19" fmla="*/ 187325 h 288925"/>
                    <a:gd name="connsiteX20" fmla="*/ 79375 w 338137"/>
                    <a:gd name="connsiteY20" fmla="*/ 206375 h 288925"/>
                    <a:gd name="connsiteX21" fmla="*/ 98425 w 338137"/>
                    <a:gd name="connsiteY21" fmla="*/ 225425 h 288925"/>
                    <a:gd name="connsiteX22" fmla="*/ 117475 w 338137"/>
                    <a:gd name="connsiteY22" fmla="*/ 206375 h 288925"/>
                    <a:gd name="connsiteX23" fmla="*/ 98425 w 338137"/>
                    <a:gd name="connsiteY23" fmla="*/ 187325 h 288925"/>
                    <a:gd name="connsiteX24" fmla="*/ 254922 w 338137"/>
                    <a:gd name="connsiteY24" fmla="*/ 127000 h 288925"/>
                    <a:gd name="connsiteX25" fmla="*/ 234950 w 338137"/>
                    <a:gd name="connsiteY25" fmla="*/ 147638 h 288925"/>
                    <a:gd name="connsiteX26" fmla="*/ 276225 w 338137"/>
                    <a:gd name="connsiteY26" fmla="*/ 147638 h 288925"/>
                    <a:gd name="connsiteX27" fmla="*/ 254922 w 338137"/>
                    <a:gd name="connsiteY27" fmla="*/ 127000 h 288925"/>
                    <a:gd name="connsiteX28" fmla="*/ 130590 w 338137"/>
                    <a:gd name="connsiteY28" fmla="*/ 100012 h 288925"/>
                    <a:gd name="connsiteX29" fmla="*/ 92075 w 338137"/>
                    <a:gd name="connsiteY29" fmla="*/ 147895 h 288925"/>
                    <a:gd name="connsiteX30" fmla="*/ 105356 w 338137"/>
                    <a:gd name="connsiteY30" fmla="*/ 147895 h 288925"/>
                    <a:gd name="connsiteX31" fmla="*/ 226214 w 338137"/>
                    <a:gd name="connsiteY31" fmla="*/ 147895 h 288925"/>
                    <a:gd name="connsiteX32" fmla="*/ 255432 w 338137"/>
                    <a:gd name="connsiteY32" fmla="*/ 117303 h 288925"/>
                    <a:gd name="connsiteX33" fmla="*/ 285979 w 338137"/>
                    <a:gd name="connsiteY33" fmla="*/ 147895 h 288925"/>
                    <a:gd name="connsiteX34" fmla="*/ 295275 w 338137"/>
                    <a:gd name="connsiteY34" fmla="*/ 149225 h 288925"/>
                    <a:gd name="connsiteX35" fmla="*/ 255432 w 338137"/>
                    <a:gd name="connsiteY35" fmla="*/ 100012 h 288925"/>
                    <a:gd name="connsiteX36" fmla="*/ 130590 w 338137"/>
                    <a:gd name="connsiteY36" fmla="*/ 100012 h 288925"/>
                    <a:gd name="connsiteX37" fmla="*/ 131008 w 338137"/>
                    <a:gd name="connsiteY37" fmla="*/ 85725 h 288925"/>
                    <a:gd name="connsiteX38" fmla="*/ 255022 w 338137"/>
                    <a:gd name="connsiteY38" fmla="*/ 85725 h 288925"/>
                    <a:gd name="connsiteX39" fmla="*/ 309113 w 338137"/>
                    <a:gd name="connsiteY39" fmla="*/ 153019 h 288925"/>
                    <a:gd name="connsiteX40" fmla="*/ 338137 w 338137"/>
                    <a:gd name="connsiteY40" fmla="*/ 207117 h 288925"/>
                    <a:gd name="connsiteX41" fmla="*/ 320986 w 338137"/>
                    <a:gd name="connsiteY41" fmla="*/ 251980 h 288925"/>
                    <a:gd name="connsiteX42" fmla="*/ 320986 w 338137"/>
                    <a:gd name="connsiteY42" fmla="*/ 288925 h 288925"/>
                    <a:gd name="connsiteX43" fmla="*/ 274811 w 338137"/>
                    <a:gd name="connsiteY43" fmla="*/ 288925 h 288925"/>
                    <a:gd name="connsiteX44" fmla="*/ 274811 w 338137"/>
                    <a:gd name="connsiteY44" fmla="*/ 266494 h 288925"/>
                    <a:gd name="connsiteX45" fmla="*/ 112538 w 338137"/>
                    <a:gd name="connsiteY45" fmla="*/ 266494 h 288925"/>
                    <a:gd name="connsiteX46" fmla="*/ 112538 w 338137"/>
                    <a:gd name="connsiteY46" fmla="*/ 288925 h 288925"/>
                    <a:gd name="connsiteX47" fmla="*/ 66363 w 338137"/>
                    <a:gd name="connsiteY47" fmla="*/ 288925 h 288925"/>
                    <a:gd name="connsiteX48" fmla="*/ 66363 w 338137"/>
                    <a:gd name="connsiteY48" fmla="*/ 251980 h 288925"/>
                    <a:gd name="connsiteX49" fmla="*/ 49212 w 338137"/>
                    <a:gd name="connsiteY49" fmla="*/ 207117 h 288925"/>
                    <a:gd name="connsiteX50" fmla="*/ 78237 w 338137"/>
                    <a:gd name="connsiteY50" fmla="*/ 153019 h 288925"/>
                    <a:gd name="connsiteX51" fmla="*/ 131008 w 338137"/>
                    <a:gd name="connsiteY51" fmla="*/ 85725 h 288925"/>
                    <a:gd name="connsiteX52" fmla="*/ 65088 w 338137"/>
                    <a:gd name="connsiteY52" fmla="*/ 0 h 288925"/>
                    <a:gd name="connsiteX53" fmla="*/ 69073 w 338137"/>
                    <a:gd name="connsiteY53" fmla="*/ 5220 h 288925"/>
                    <a:gd name="connsiteX54" fmla="*/ 69073 w 338137"/>
                    <a:gd name="connsiteY54" fmla="*/ 13050 h 288925"/>
                    <a:gd name="connsiteX55" fmla="*/ 130175 w 338137"/>
                    <a:gd name="connsiteY55" fmla="*/ 67859 h 288925"/>
                    <a:gd name="connsiteX56" fmla="*/ 69073 w 338137"/>
                    <a:gd name="connsiteY56" fmla="*/ 67859 h 288925"/>
                    <a:gd name="connsiteX57" fmla="*/ 69073 w 338137"/>
                    <a:gd name="connsiteY57" fmla="*/ 130499 h 288925"/>
                    <a:gd name="connsiteX58" fmla="*/ 62431 w 338137"/>
                    <a:gd name="connsiteY58" fmla="*/ 147463 h 288925"/>
                    <a:gd name="connsiteX59" fmla="*/ 45163 w 338137"/>
                    <a:gd name="connsiteY59" fmla="*/ 153988 h 288925"/>
                    <a:gd name="connsiteX60" fmla="*/ 43835 w 338137"/>
                    <a:gd name="connsiteY60" fmla="*/ 153988 h 288925"/>
                    <a:gd name="connsiteX61" fmla="*/ 18597 w 338137"/>
                    <a:gd name="connsiteY61" fmla="*/ 130499 h 288925"/>
                    <a:gd name="connsiteX62" fmla="*/ 23910 w 338137"/>
                    <a:gd name="connsiteY62" fmla="*/ 125279 h 288925"/>
                    <a:gd name="connsiteX63" fmla="*/ 27895 w 338137"/>
                    <a:gd name="connsiteY63" fmla="*/ 130499 h 288925"/>
                    <a:gd name="connsiteX64" fmla="*/ 43835 w 338137"/>
                    <a:gd name="connsiteY64" fmla="*/ 144853 h 288925"/>
                    <a:gd name="connsiteX65" fmla="*/ 45163 w 338137"/>
                    <a:gd name="connsiteY65" fmla="*/ 144853 h 288925"/>
                    <a:gd name="connsiteX66" fmla="*/ 55790 w 338137"/>
                    <a:gd name="connsiteY66" fmla="*/ 140938 h 288925"/>
                    <a:gd name="connsiteX67" fmla="*/ 59774 w 338137"/>
                    <a:gd name="connsiteY67" fmla="*/ 130499 h 288925"/>
                    <a:gd name="connsiteX68" fmla="*/ 59774 w 338137"/>
                    <a:gd name="connsiteY68" fmla="*/ 67859 h 288925"/>
                    <a:gd name="connsiteX69" fmla="*/ 0 w 338137"/>
                    <a:gd name="connsiteY69" fmla="*/ 67859 h 288925"/>
                    <a:gd name="connsiteX70" fmla="*/ 59774 w 338137"/>
                    <a:gd name="connsiteY70" fmla="*/ 13050 h 288925"/>
                    <a:gd name="connsiteX71" fmla="*/ 59774 w 338137"/>
                    <a:gd name="connsiteY71" fmla="*/ 5220 h 288925"/>
                    <a:gd name="connsiteX72" fmla="*/ 65088 w 338137"/>
                    <a:gd name="connsiteY72" fmla="*/ 0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8137" h="288925">
                      <a:moveTo>
                        <a:pt x="137328" y="214312"/>
                      </a:moveTo>
                      <a:cubicBezTo>
                        <a:pt x="134676" y="214312"/>
                        <a:pt x="133350" y="215673"/>
                        <a:pt x="133350" y="218394"/>
                      </a:cubicBezTo>
                      <a:cubicBezTo>
                        <a:pt x="133350" y="221116"/>
                        <a:pt x="134676" y="223837"/>
                        <a:pt x="137328" y="223837"/>
                      </a:cubicBezTo>
                      <a:cubicBezTo>
                        <a:pt x="137328" y="223837"/>
                        <a:pt x="137328" y="223837"/>
                        <a:pt x="250023" y="223837"/>
                      </a:cubicBezTo>
                      <a:cubicBezTo>
                        <a:pt x="252674" y="223837"/>
                        <a:pt x="254000" y="221116"/>
                        <a:pt x="254000" y="218394"/>
                      </a:cubicBezTo>
                      <a:cubicBezTo>
                        <a:pt x="254000" y="215673"/>
                        <a:pt x="252674" y="214312"/>
                        <a:pt x="250023" y="214312"/>
                      </a:cubicBezTo>
                      <a:cubicBezTo>
                        <a:pt x="250023" y="214312"/>
                        <a:pt x="250023" y="214312"/>
                        <a:pt x="137328" y="214312"/>
                      </a:cubicBezTo>
                      <a:close/>
                      <a:moveTo>
                        <a:pt x="137328" y="196850"/>
                      </a:moveTo>
                      <a:cubicBezTo>
                        <a:pt x="134676" y="196850"/>
                        <a:pt x="133350" y="198211"/>
                        <a:pt x="133350" y="200932"/>
                      </a:cubicBezTo>
                      <a:cubicBezTo>
                        <a:pt x="133350" y="203654"/>
                        <a:pt x="134676" y="206375"/>
                        <a:pt x="137328" y="206375"/>
                      </a:cubicBezTo>
                      <a:cubicBezTo>
                        <a:pt x="137328" y="206375"/>
                        <a:pt x="137328" y="206375"/>
                        <a:pt x="250023" y="206375"/>
                      </a:cubicBezTo>
                      <a:cubicBezTo>
                        <a:pt x="252674" y="206375"/>
                        <a:pt x="254000" y="203654"/>
                        <a:pt x="254000" y="200932"/>
                      </a:cubicBezTo>
                      <a:cubicBezTo>
                        <a:pt x="254000" y="198211"/>
                        <a:pt x="252674" y="196850"/>
                        <a:pt x="250023" y="196850"/>
                      </a:cubicBezTo>
                      <a:cubicBezTo>
                        <a:pt x="250023" y="196850"/>
                        <a:pt x="250023" y="196850"/>
                        <a:pt x="137328" y="196850"/>
                      </a:cubicBezTo>
                      <a:close/>
                      <a:moveTo>
                        <a:pt x="288925" y="187325"/>
                      </a:moveTo>
                      <a:cubicBezTo>
                        <a:pt x="278404" y="187325"/>
                        <a:pt x="269875" y="195854"/>
                        <a:pt x="269875" y="206375"/>
                      </a:cubicBezTo>
                      <a:cubicBezTo>
                        <a:pt x="269875" y="216896"/>
                        <a:pt x="278404" y="225425"/>
                        <a:pt x="288925" y="225425"/>
                      </a:cubicBezTo>
                      <a:cubicBezTo>
                        <a:pt x="299446" y="225425"/>
                        <a:pt x="307975" y="216896"/>
                        <a:pt x="307975" y="206375"/>
                      </a:cubicBezTo>
                      <a:cubicBezTo>
                        <a:pt x="307975" y="195854"/>
                        <a:pt x="299446" y="187325"/>
                        <a:pt x="288925" y="187325"/>
                      </a:cubicBezTo>
                      <a:close/>
                      <a:moveTo>
                        <a:pt x="98425" y="187325"/>
                      </a:moveTo>
                      <a:cubicBezTo>
                        <a:pt x="87904" y="187325"/>
                        <a:pt x="79375" y="195854"/>
                        <a:pt x="79375" y="206375"/>
                      </a:cubicBezTo>
                      <a:cubicBezTo>
                        <a:pt x="79375" y="216896"/>
                        <a:pt x="87904" y="225425"/>
                        <a:pt x="98425" y="225425"/>
                      </a:cubicBezTo>
                      <a:cubicBezTo>
                        <a:pt x="108946" y="225425"/>
                        <a:pt x="117475" y="216896"/>
                        <a:pt x="117475" y="206375"/>
                      </a:cubicBezTo>
                      <a:cubicBezTo>
                        <a:pt x="117475" y="195854"/>
                        <a:pt x="108946" y="187325"/>
                        <a:pt x="98425" y="187325"/>
                      </a:cubicBezTo>
                      <a:close/>
                      <a:moveTo>
                        <a:pt x="254922" y="127000"/>
                      </a:moveTo>
                      <a:cubicBezTo>
                        <a:pt x="244270" y="127000"/>
                        <a:pt x="234950" y="136029"/>
                        <a:pt x="234950" y="147638"/>
                      </a:cubicBezTo>
                      <a:cubicBezTo>
                        <a:pt x="234950" y="147638"/>
                        <a:pt x="234950" y="147638"/>
                        <a:pt x="276225" y="147638"/>
                      </a:cubicBezTo>
                      <a:cubicBezTo>
                        <a:pt x="276225" y="136029"/>
                        <a:pt x="266905" y="127000"/>
                        <a:pt x="254922" y="127000"/>
                      </a:cubicBezTo>
                      <a:close/>
                      <a:moveTo>
                        <a:pt x="130590" y="100012"/>
                      </a:moveTo>
                      <a:cubicBezTo>
                        <a:pt x="113325" y="100012"/>
                        <a:pt x="98716" y="119963"/>
                        <a:pt x="92075" y="147895"/>
                      </a:cubicBezTo>
                      <a:cubicBezTo>
                        <a:pt x="96060" y="147895"/>
                        <a:pt x="101372" y="147895"/>
                        <a:pt x="105356" y="147895"/>
                      </a:cubicBezTo>
                      <a:cubicBezTo>
                        <a:pt x="105356" y="147895"/>
                        <a:pt x="105356" y="147895"/>
                        <a:pt x="226214" y="147895"/>
                      </a:cubicBezTo>
                      <a:cubicBezTo>
                        <a:pt x="226214" y="130604"/>
                        <a:pt x="239495" y="117303"/>
                        <a:pt x="255432" y="117303"/>
                      </a:cubicBezTo>
                      <a:cubicBezTo>
                        <a:pt x="272697" y="117303"/>
                        <a:pt x="285979" y="130604"/>
                        <a:pt x="285979" y="147895"/>
                      </a:cubicBezTo>
                      <a:cubicBezTo>
                        <a:pt x="288635" y="147895"/>
                        <a:pt x="292619" y="147895"/>
                        <a:pt x="295275" y="149225"/>
                      </a:cubicBezTo>
                      <a:cubicBezTo>
                        <a:pt x="288635" y="119963"/>
                        <a:pt x="274026" y="100012"/>
                        <a:pt x="255432" y="100012"/>
                      </a:cubicBezTo>
                      <a:cubicBezTo>
                        <a:pt x="255432" y="100012"/>
                        <a:pt x="255432" y="100012"/>
                        <a:pt x="130590" y="100012"/>
                      </a:cubicBezTo>
                      <a:close/>
                      <a:moveTo>
                        <a:pt x="131008" y="85725"/>
                      </a:moveTo>
                      <a:cubicBezTo>
                        <a:pt x="131008" y="85725"/>
                        <a:pt x="131008" y="85725"/>
                        <a:pt x="255022" y="85725"/>
                      </a:cubicBezTo>
                      <a:cubicBezTo>
                        <a:pt x="282727" y="85725"/>
                        <a:pt x="303836" y="114754"/>
                        <a:pt x="309113" y="153019"/>
                      </a:cubicBezTo>
                      <a:cubicBezTo>
                        <a:pt x="327583" y="163575"/>
                        <a:pt x="338137" y="183367"/>
                        <a:pt x="338137" y="207117"/>
                      </a:cubicBezTo>
                      <a:cubicBezTo>
                        <a:pt x="338137" y="224271"/>
                        <a:pt x="332860" y="240104"/>
                        <a:pt x="320986" y="251980"/>
                      </a:cubicBezTo>
                      <a:cubicBezTo>
                        <a:pt x="320986" y="251980"/>
                        <a:pt x="320986" y="251980"/>
                        <a:pt x="320986" y="288925"/>
                      </a:cubicBezTo>
                      <a:cubicBezTo>
                        <a:pt x="320986" y="288925"/>
                        <a:pt x="320986" y="288925"/>
                        <a:pt x="274811" y="288925"/>
                      </a:cubicBezTo>
                      <a:cubicBezTo>
                        <a:pt x="274811" y="288925"/>
                        <a:pt x="274811" y="288925"/>
                        <a:pt x="274811" y="266494"/>
                      </a:cubicBezTo>
                      <a:cubicBezTo>
                        <a:pt x="274811" y="266494"/>
                        <a:pt x="274811" y="266494"/>
                        <a:pt x="112538" y="266494"/>
                      </a:cubicBezTo>
                      <a:cubicBezTo>
                        <a:pt x="112538" y="266494"/>
                        <a:pt x="112538" y="266494"/>
                        <a:pt x="112538" y="288925"/>
                      </a:cubicBezTo>
                      <a:cubicBezTo>
                        <a:pt x="112538" y="288925"/>
                        <a:pt x="112538" y="288925"/>
                        <a:pt x="66363" y="288925"/>
                      </a:cubicBezTo>
                      <a:cubicBezTo>
                        <a:pt x="66363" y="288925"/>
                        <a:pt x="66363" y="288925"/>
                        <a:pt x="66363" y="251980"/>
                      </a:cubicBezTo>
                      <a:cubicBezTo>
                        <a:pt x="54489" y="240104"/>
                        <a:pt x="49212" y="224271"/>
                        <a:pt x="49212" y="207117"/>
                      </a:cubicBezTo>
                      <a:cubicBezTo>
                        <a:pt x="49212" y="183367"/>
                        <a:pt x="58447" y="163575"/>
                        <a:pt x="78237" y="153019"/>
                      </a:cubicBezTo>
                      <a:cubicBezTo>
                        <a:pt x="83514" y="114754"/>
                        <a:pt x="104623" y="85725"/>
                        <a:pt x="131008" y="85725"/>
                      </a:cubicBezTo>
                      <a:close/>
                      <a:moveTo>
                        <a:pt x="65088" y="0"/>
                      </a:moveTo>
                      <a:cubicBezTo>
                        <a:pt x="66416" y="0"/>
                        <a:pt x="69073" y="2610"/>
                        <a:pt x="69073" y="5220"/>
                      </a:cubicBezTo>
                      <a:cubicBezTo>
                        <a:pt x="69073" y="5220"/>
                        <a:pt x="69073" y="5220"/>
                        <a:pt x="69073" y="13050"/>
                      </a:cubicBezTo>
                      <a:cubicBezTo>
                        <a:pt x="99624" y="14355"/>
                        <a:pt x="124862" y="37845"/>
                        <a:pt x="130175" y="67859"/>
                      </a:cubicBezTo>
                      <a:lnTo>
                        <a:pt x="69073" y="67859"/>
                      </a:lnTo>
                      <a:cubicBezTo>
                        <a:pt x="69073" y="67859"/>
                        <a:pt x="69073" y="67859"/>
                        <a:pt x="69073" y="130499"/>
                      </a:cubicBezTo>
                      <a:cubicBezTo>
                        <a:pt x="69073" y="135718"/>
                        <a:pt x="66416" y="142243"/>
                        <a:pt x="62431" y="147463"/>
                      </a:cubicBezTo>
                      <a:cubicBezTo>
                        <a:pt x="57118" y="151378"/>
                        <a:pt x="51805" y="153988"/>
                        <a:pt x="45163" y="153988"/>
                      </a:cubicBezTo>
                      <a:cubicBezTo>
                        <a:pt x="45163" y="153988"/>
                        <a:pt x="45163" y="153988"/>
                        <a:pt x="43835" y="153988"/>
                      </a:cubicBezTo>
                      <a:cubicBezTo>
                        <a:pt x="30552" y="153988"/>
                        <a:pt x="18597" y="143548"/>
                        <a:pt x="18597" y="130499"/>
                      </a:cubicBezTo>
                      <a:cubicBezTo>
                        <a:pt x="18597" y="127889"/>
                        <a:pt x="21253" y="125279"/>
                        <a:pt x="23910" y="125279"/>
                      </a:cubicBezTo>
                      <a:cubicBezTo>
                        <a:pt x="26567" y="125279"/>
                        <a:pt x="27895" y="127889"/>
                        <a:pt x="27895" y="130499"/>
                      </a:cubicBezTo>
                      <a:cubicBezTo>
                        <a:pt x="27895" y="138328"/>
                        <a:pt x="35865" y="144853"/>
                        <a:pt x="43835" y="144853"/>
                      </a:cubicBezTo>
                      <a:cubicBezTo>
                        <a:pt x="43835" y="144853"/>
                        <a:pt x="43835" y="144853"/>
                        <a:pt x="45163" y="144853"/>
                      </a:cubicBezTo>
                      <a:cubicBezTo>
                        <a:pt x="49148" y="144853"/>
                        <a:pt x="53133" y="143548"/>
                        <a:pt x="55790" y="140938"/>
                      </a:cubicBezTo>
                      <a:cubicBezTo>
                        <a:pt x="58446" y="138328"/>
                        <a:pt x="59774" y="134413"/>
                        <a:pt x="59774" y="130499"/>
                      </a:cubicBezTo>
                      <a:cubicBezTo>
                        <a:pt x="59774" y="130499"/>
                        <a:pt x="59774" y="130499"/>
                        <a:pt x="59774" y="67859"/>
                      </a:cubicBezTo>
                      <a:cubicBezTo>
                        <a:pt x="59774" y="67859"/>
                        <a:pt x="59774" y="67859"/>
                        <a:pt x="0" y="67859"/>
                      </a:cubicBezTo>
                      <a:cubicBezTo>
                        <a:pt x="3985" y="37845"/>
                        <a:pt x="29223" y="14355"/>
                        <a:pt x="59774" y="13050"/>
                      </a:cubicBezTo>
                      <a:cubicBezTo>
                        <a:pt x="59774" y="13050"/>
                        <a:pt x="59774" y="13050"/>
                        <a:pt x="59774" y="5220"/>
                      </a:cubicBezTo>
                      <a:cubicBezTo>
                        <a:pt x="59774" y="2610"/>
                        <a:pt x="62431" y="0"/>
                        <a:pt x="65088" y="0"/>
                      </a:cubicBezTo>
                      <a:close/>
                    </a:path>
                  </a:pathLst>
                </a:custGeom>
                <a:solidFill>
                  <a:schemeClr val="accent3">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grpSp>
        </p:grpSp>
        <p:grpSp>
          <p:nvGrpSpPr>
            <p:cNvPr id="6" name="íšḷíḑê"/>
            <p:cNvGrpSpPr/>
            <p:nvPr/>
          </p:nvGrpSpPr>
          <p:grpSpPr>
            <a:xfrm>
              <a:off x="7464833" y="1913959"/>
              <a:ext cx="1014984" cy="3209653"/>
              <a:chOff x="7710155" y="1913959"/>
              <a:chExt cx="1014984" cy="3209653"/>
            </a:xfrm>
          </p:grpSpPr>
          <p:grpSp>
            <p:nvGrpSpPr>
              <p:cNvPr id="20" name="iśliḓè"/>
              <p:cNvGrpSpPr/>
              <p:nvPr/>
            </p:nvGrpSpPr>
            <p:grpSpPr>
              <a:xfrm>
                <a:off x="7710155" y="1913959"/>
                <a:ext cx="1014984" cy="1014984"/>
                <a:chOff x="8119730" y="1913959"/>
                <a:chExt cx="1014984" cy="1014984"/>
              </a:xfrm>
            </p:grpSpPr>
            <p:sp>
              <p:nvSpPr>
                <p:cNvPr id="21" name="ïṡľíḋê"/>
                <p:cNvSpPr/>
                <p:nvPr/>
              </p:nvSpPr>
              <p:spPr>
                <a:xfrm>
                  <a:off x="8121471" y="1915700"/>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22" name="išḻîḍê"/>
                <p:cNvSpPr/>
                <p:nvPr/>
              </p:nvSpPr>
              <p:spPr>
                <a:xfrm>
                  <a:off x="8119730" y="1913959"/>
                  <a:ext cx="1014984" cy="1014984"/>
                </a:xfrm>
                <a:prstGeom prst="arc">
                  <a:avLst>
                    <a:gd name="adj1" fmla="val 16200000"/>
                    <a:gd name="adj2" fmla="val 22079"/>
                  </a:avLst>
                </a:prstGeom>
                <a:ln w="1016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Agency FB" panose="020B0503020202020204" pitchFamily="34" charset="0"/>
                  </a:endParaRPr>
                </a:p>
              </p:txBody>
            </p:sp>
            <p:sp>
              <p:nvSpPr>
                <p:cNvPr id="23" name="íšlîďê"/>
                <p:cNvSpPr/>
                <p:nvPr/>
              </p:nvSpPr>
              <p:spPr>
                <a:xfrm>
                  <a:off x="8417873" y="2181676"/>
                  <a:ext cx="479554" cy="475502"/>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accent2">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grpSp>
          <p:grpSp>
            <p:nvGrpSpPr>
              <p:cNvPr id="12" name="ísľîḋè"/>
              <p:cNvGrpSpPr/>
              <p:nvPr/>
            </p:nvGrpSpPr>
            <p:grpSpPr>
              <a:xfrm>
                <a:off x="7710155" y="4108628"/>
                <a:ext cx="1014984" cy="1014984"/>
                <a:chOff x="8119730" y="4108628"/>
                <a:chExt cx="1014984" cy="1014984"/>
              </a:xfrm>
            </p:grpSpPr>
            <p:sp>
              <p:nvSpPr>
                <p:cNvPr id="13" name="išlïḑè"/>
                <p:cNvSpPr/>
                <p:nvPr/>
              </p:nvSpPr>
              <p:spPr>
                <a:xfrm>
                  <a:off x="8121471" y="4110369"/>
                  <a:ext cx="1013243" cy="1013243"/>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sp>
              <p:nvSpPr>
                <p:cNvPr id="14" name="i$1îḑe"/>
                <p:cNvSpPr/>
                <p:nvPr/>
              </p:nvSpPr>
              <p:spPr>
                <a:xfrm>
                  <a:off x="8119730" y="4108628"/>
                  <a:ext cx="1014984" cy="1014984"/>
                </a:xfrm>
                <a:prstGeom prst="arc">
                  <a:avLst>
                    <a:gd name="adj1" fmla="val 16200000"/>
                    <a:gd name="adj2" fmla="val 8711261"/>
                  </a:avLst>
                </a:prstGeom>
                <a:ln w="101600">
                  <a:solidFill>
                    <a:schemeClr val="accent4"/>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2400">
                    <a:latin typeface="Agency FB" panose="020B0503020202020204" pitchFamily="34" charset="0"/>
                  </a:endParaRPr>
                </a:p>
              </p:txBody>
            </p:sp>
            <p:sp>
              <p:nvSpPr>
                <p:cNvPr id="15" name="iśľiḍé"/>
                <p:cNvSpPr/>
                <p:nvPr/>
              </p:nvSpPr>
              <p:spPr>
                <a:xfrm>
                  <a:off x="8456437" y="4373878"/>
                  <a:ext cx="341570" cy="479552"/>
                </a:xfrm>
                <a:custGeom>
                  <a:avLst/>
                  <a:gdLst>
                    <a:gd name="connsiteX0" fmla="*/ 65297 w 239713"/>
                    <a:gd name="connsiteY0" fmla="*/ 242888 h 336550"/>
                    <a:gd name="connsiteX1" fmla="*/ 176003 w 239713"/>
                    <a:gd name="connsiteY1" fmla="*/ 242888 h 336550"/>
                    <a:gd name="connsiteX2" fmla="*/ 190500 w 239713"/>
                    <a:gd name="connsiteY2" fmla="*/ 257856 h 336550"/>
                    <a:gd name="connsiteX3" fmla="*/ 176003 w 239713"/>
                    <a:gd name="connsiteY3" fmla="*/ 271463 h 336550"/>
                    <a:gd name="connsiteX4" fmla="*/ 65297 w 239713"/>
                    <a:gd name="connsiteY4" fmla="*/ 271463 h 336550"/>
                    <a:gd name="connsiteX5" fmla="*/ 50800 w 239713"/>
                    <a:gd name="connsiteY5" fmla="*/ 257856 h 336550"/>
                    <a:gd name="connsiteX6" fmla="*/ 65297 w 239713"/>
                    <a:gd name="connsiteY6" fmla="*/ 242888 h 336550"/>
                    <a:gd name="connsiteX7" fmla="*/ 65297 w 239713"/>
                    <a:gd name="connsiteY7" fmla="*/ 173038 h 336550"/>
                    <a:gd name="connsiteX8" fmla="*/ 176003 w 239713"/>
                    <a:gd name="connsiteY8" fmla="*/ 173038 h 336550"/>
                    <a:gd name="connsiteX9" fmla="*/ 190500 w 239713"/>
                    <a:gd name="connsiteY9" fmla="*/ 187326 h 336550"/>
                    <a:gd name="connsiteX10" fmla="*/ 176003 w 239713"/>
                    <a:gd name="connsiteY10" fmla="*/ 201613 h 336550"/>
                    <a:gd name="connsiteX11" fmla="*/ 65297 w 239713"/>
                    <a:gd name="connsiteY11" fmla="*/ 201613 h 336550"/>
                    <a:gd name="connsiteX12" fmla="*/ 50800 w 239713"/>
                    <a:gd name="connsiteY12" fmla="*/ 187326 h 336550"/>
                    <a:gd name="connsiteX13" fmla="*/ 65297 w 239713"/>
                    <a:gd name="connsiteY13" fmla="*/ 173038 h 336550"/>
                    <a:gd name="connsiteX14" fmla="*/ 65297 w 239713"/>
                    <a:gd name="connsiteY14" fmla="*/ 101600 h 336550"/>
                    <a:gd name="connsiteX15" fmla="*/ 176003 w 239713"/>
                    <a:gd name="connsiteY15" fmla="*/ 101600 h 336550"/>
                    <a:gd name="connsiteX16" fmla="*/ 190500 w 239713"/>
                    <a:gd name="connsiteY16" fmla="*/ 115888 h 336550"/>
                    <a:gd name="connsiteX17" fmla="*/ 176003 w 239713"/>
                    <a:gd name="connsiteY17" fmla="*/ 130175 h 336550"/>
                    <a:gd name="connsiteX18" fmla="*/ 65297 w 239713"/>
                    <a:gd name="connsiteY18" fmla="*/ 130175 h 336550"/>
                    <a:gd name="connsiteX19" fmla="*/ 50800 w 239713"/>
                    <a:gd name="connsiteY19" fmla="*/ 115888 h 336550"/>
                    <a:gd name="connsiteX20" fmla="*/ 65297 w 239713"/>
                    <a:gd name="connsiteY20" fmla="*/ 101600 h 336550"/>
                    <a:gd name="connsiteX21" fmla="*/ 31221 w 239713"/>
                    <a:gd name="connsiteY21" fmla="*/ 66675 h 336550"/>
                    <a:gd name="connsiteX22" fmla="*/ 28575 w 239713"/>
                    <a:gd name="connsiteY22" fmla="*/ 70614 h 336550"/>
                    <a:gd name="connsiteX23" fmla="*/ 28575 w 239713"/>
                    <a:gd name="connsiteY23" fmla="*/ 306937 h 336550"/>
                    <a:gd name="connsiteX24" fmla="*/ 31221 w 239713"/>
                    <a:gd name="connsiteY24" fmla="*/ 309563 h 336550"/>
                    <a:gd name="connsiteX25" fmla="*/ 208492 w 239713"/>
                    <a:gd name="connsiteY25" fmla="*/ 309563 h 336550"/>
                    <a:gd name="connsiteX26" fmla="*/ 211138 w 239713"/>
                    <a:gd name="connsiteY26" fmla="*/ 306937 h 336550"/>
                    <a:gd name="connsiteX27" fmla="*/ 211138 w 239713"/>
                    <a:gd name="connsiteY27" fmla="*/ 70614 h 336550"/>
                    <a:gd name="connsiteX28" fmla="*/ 208492 w 239713"/>
                    <a:gd name="connsiteY28" fmla="*/ 66675 h 336550"/>
                    <a:gd name="connsiteX29" fmla="*/ 31221 w 239713"/>
                    <a:gd name="connsiteY29" fmla="*/ 66675 h 336550"/>
                    <a:gd name="connsiteX30" fmla="*/ 105753 w 239713"/>
                    <a:gd name="connsiteY30" fmla="*/ 28575 h 336550"/>
                    <a:gd name="connsiteX31" fmla="*/ 103188 w 239713"/>
                    <a:gd name="connsiteY31" fmla="*/ 31221 h 336550"/>
                    <a:gd name="connsiteX32" fmla="*/ 103188 w 239713"/>
                    <a:gd name="connsiteY32" fmla="*/ 36513 h 336550"/>
                    <a:gd name="connsiteX33" fmla="*/ 136526 w 239713"/>
                    <a:gd name="connsiteY33" fmla="*/ 36513 h 336550"/>
                    <a:gd name="connsiteX34" fmla="*/ 136526 w 239713"/>
                    <a:gd name="connsiteY34" fmla="*/ 31221 h 336550"/>
                    <a:gd name="connsiteX35" fmla="*/ 133962 w 239713"/>
                    <a:gd name="connsiteY35" fmla="*/ 28575 h 336550"/>
                    <a:gd name="connsiteX36" fmla="*/ 105753 w 239713"/>
                    <a:gd name="connsiteY36" fmla="*/ 28575 h 336550"/>
                    <a:gd name="connsiteX37" fmla="*/ 105368 w 239713"/>
                    <a:gd name="connsiteY37" fmla="*/ 0 h 336550"/>
                    <a:gd name="connsiteX38" fmla="*/ 134345 w 239713"/>
                    <a:gd name="connsiteY38" fmla="*/ 0 h 336550"/>
                    <a:gd name="connsiteX39" fmla="*/ 165955 w 239713"/>
                    <a:gd name="connsiteY39" fmla="*/ 31552 h 336550"/>
                    <a:gd name="connsiteX40" fmla="*/ 165955 w 239713"/>
                    <a:gd name="connsiteY40" fmla="*/ 36810 h 336550"/>
                    <a:gd name="connsiteX41" fmla="*/ 208103 w 239713"/>
                    <a:gd name="connsiteY41" fmla="*/ 36810 h 336550"/>
                    <a:gd name="connsiteX42" fmla="*/ 239713 w 239713"/>
                    <a:gd name="connsiteY42" fmla="*/ 68362 h 336550"/>
                    <a:gd name="connsiteX43" fmla="*/ 239713 w 239713"/>
                    <a:gd name="connsiteY43" fmla="*/ 304998 h 336550"/>
                    <a:gd name="connsiteX44" fmla="*/ 206786 w 239713"/>
                    <a:gd name="connsiteY44" fmla="*/ 336550 h 336550"/>
                    <a:gd name="connsiteX45" fmla="*/ 31610 w 239713"/>
                    <a:gd name="connsiteY45" fmla="*/ 336550 h 336550"/>
                    <a:gd name="connsiteX46" fmla="*/ 0 w 239713"/>
                    <a:gd name="connsiteY46" fmla="*/ 304998 h 336550"/>
                    <a:gd name="connsiteX47" fmla="*/ 0 w 239713"/>
                    <a:gd name="connsiteY47" fmla="*/ 68362 h 336550"/>
                    <a:gd name="connsiteX48" fmla="*/ 31610 w 239713"/>
                    <a:gd name="connsiteY48" fmla="*/ 36810 h 336550"/>
                    <a:gd name="connsiteX49" fmla="*/ 73758 w 239713"/>
                    <a:gd name="connsiteY49" fmla="*/ 36810 h 336550"/>
                    <a:gd name="connsiteX50" fmla="*/ 73758 w 239713"/>
                    <a:gd name="connsiteY50" fmla="*/ 31552 h 336550"/>
                    <a:gd name="connsiteX51" fmla="*/ 105368 w 239713"/>
                    <a:gd name="connsiteY5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39713" h="336550">
                      <a:moveTo>
                        <a:pt x="65297" y="242888"/>
                      </a:moveTo>
                      <a:cubicBezTo>
                        <a:pt x="65297" y="242888"/>
                        <a:pt x="65297" y="242888"/>
                        <a:pt x="176003" y="242888"/>
                      </a:cubicBezTo>
                      <a:cubicBezTo>
                        <a:pt x="183911" y="242888"/>
                        <a:pt x="190500" y="249692"/>
                        <a:pt x="190500" y="257856"/>
                      </a:cubicBezTo>
                      <a:cubicBezTo>
                        <a:pt x="190500" y="266020"/>
                        <a:pt x="183911" y="271463"/>
                        <a:pt x="176003" y="271463"/>
                      </a:cubicBezTo>
                      <a:cubicBezTo>
                        <a:pt x="176003" y="271463"/>
                        <a:pt x="176003" y="271463"/>
                        <a:pt x="65297" y="271463"/>
                      </a:cubicBezTo>
                      <a:cubicBezTo>
                        <a:pt x="57390" y="271463"/>
                        <a:pt x="50800" y="266020"/>
                        <a:pt x="50800" y="257856"/>
                      </a:cubicBezTo>
                      <a:cubicBezTo>
                        <a:pt x="50800" y="249692"/>
                        <a:pt x="57390" y="242888"/>
                        <a:pt x="65297" y="242888"/>
                      </a:cubicBezTo>
                      <a:close/>
                      <a:moveTo>
                        <a:pt x="65297" y="173038"/>
                      </a:moveTo>
                      <a:cubicBezTo>
                        <a:pt x="65297" y="173038"/>
                        <a:pt x="65297" y="173038"/>
                        <a:pt x="176003" y="173038"/>
                      </a:cubicBezTo>
                      <a:cubicBezTo>
                        <a:pt x="183911" y="173038"/>
                        <a:pt x="190500" y="179532"/>
                        <a:pt x="190500" y="187326"/>
                      </a:cubicBezTo>
                      <a:cubicBezTo>
                        <a:pt x="190500" y="195119"/>
                        <a:pt x="183911" y="201613"/>
                        <a:pt x="176003" y="201613"/>
                      </a:cubicBezTo>
                      <a:cubicBezTo>
                        <a:pt x="176003" y="201613"/>
                        <a:pt x="176003" y="201613"/>
                        <a:pt x="65297" y="201613"/>
                      </a:cubicBezTo>
                      <a:cubicBezTo>
                        <a:pt x="57390" y="201613"/>
                        <a:pt x="50800" y="195119"/>
                        <a:pt x="50800" y="187326"/>
                      </a:cubicBezTo>
                      <a:cubicBezTo>
                        <a:pt x="50800" y="179532"/>
                        <a:pt x="57390" y="173038"/>
                        <a:pt x="65297" y="173038"/>
                      </a:cubicBezTo>
                      <a:close/>
                      <a:moveTo>
                        <a:pt x="65297" y="101600"/>
                      </a:moveTo>
                      <a:cubicBezTo>
                        <a:pt x="65297" y="101600"/>
                        <a:pt x="65297" y="101600"/>
                        <a:pt x="176003" y="101600"/>
                      </a:cubicBezTo>
                      <a:cubicBezTo>
                        <a:pt x="183911" y="101600"/>
                        <a:pt x="190500" y="108094"/>
                        <a:pt x="190500" y="115888"/>
                      </a:cubicBezTo>
                      <a:cubicBezTo>
                        <a:pt x="190500" y="123681"/>
                        <a:pt x="183911" y="130175"/>
                        <a:pt x="176003" y="130175"/>
                      </a:cubicBezTo>
                      <a:cubicBezTo>
                        <a:pt x="176003" y="130175"/>
                        <a:pt x="176003" y="130175"/>
                        <a:pt x="65297" y="130175"/>
                      </a:cubicBezTo>
                      <a:cubicBezTo>
                        <a:pt x="57390" y="130175"/>
                        <a:pt x="50800" y="123681"/>
                        <a:pt x="50800" y="115888"/>
                      </a:cubicBezTo>
                      <a:cubicBezTo>
                        <a:pt x="50800" y="108094"/>
                        <a:pt x="57390" y="101600"/>
                        <a:pt x="65297" y="101600"/>
                      </a:cubicBezTo>
                      <a:close/>
                      <a:moveTo>
                        <a:pt x="31221" y="66675"/>
                      </a:moveTo>
                      <a:cubicBezTo>
                        <a:pt x="29898" y="66675"/>
                        <a:pt x="28575" y="67988"/>
                        <a:pt x="28575" y="70614"/>
                      </a:cubicBezTo>
                      <a:cubicBezTo>
                        <a:pt x="28575" y="70614"/>
                        <a:pt x="28575" y="70614"/>
                        <a:pt x="28575" y="306937"/>
                      </a:cubicBezTo>
                      <a:cubicBezTo>
                        <a:pt x="28575" y="308250"/>
                        <a:pt x="29898" y="309563"/>
                        <a:pt x="31221" y="309563"/>
                      </a:cubicBezTo>
                      <a:cubicBezTo>
                        <a:pt x="31221" y="309563"/>
                        <a:pt x="31221" y="309563"/>
                        <a:pt x="208492" y="309563"/>
                      </a:cubicBezTo>
                      <a:cubicBezTo>
                        <a:pt x="209815" y="309563"/>
                        <a:pt x="211138" y="308250"/>
                        <a:pt x="211138" y="306937"/>
                      </a:cubicBezTo>
                      <a:lnTo>
                        <a:pt x="211138" y="70614"/>
                      </a:lnTo>
                      <a:cubicBezTo>
                        <a:pt x="211138" y="67988"/>
                        <a:pt x="209815" y="66675"/>
                        <a:pt x="208492" y="66675"/>
                      </a:cubicBezTo>
                      <a:cubicBezTo>
                        <a:pt x="208492" y="66675"/>
                        <a:pt x="208492" y="66675"/>
                        <a:pt x="31221" y="66675"/>
                      </a:cubicBezTo>
                      <a:close/>
                      <a:moveTo>
                        <a:pt x="105753" y="28575"/>
                      </a:moveTo>
                      <a:cubicBezTo>
                        <a:pt x="104470" y="28575"/>
                        <a:pt x="103188" y="29898"/>
                        <a:pt x="103188" y="31221"/>
                      </a:cubicBezTo>
                      <a:cubicBezTo>
                        <a:pt x="103188" y="31221"/>
                        <a:pt x="103188" y="31221"/>
                        <a:pt x="103188" y="36513"/>
                      </a:cubicBezTo>
                      <a:cubicBezTo>
                        <a:pt x="103188" y="36513"/>
                        <a:pt x="103188" y="36513"/>
                        <a:pt x="136526" y="36513"/>
                      </a:cubicBezTo>
                      <a:cubicBezTo>
                        <a:pt x="136526" y="36513"/>
                        <a:pt x="136526" y="36513"/>
                        <a:pt x="136526" y="31221"/>
                      </a:cubicBezTo>
                      <a:cubicBezTo>
                        <a:pt x="136526" y="29898"/>
                        <a:pt x="135244" y="28575"/>
                        <a:pt x="133962" y="28575"/>
                      </a:cubicBezTo>
                      <a:cubicBezTo>
                        <a:pt x="133962" y="28575"/>
                        <a:pt x="133962" y="28575"/>
                        <a:pt x="105753" y="28575"/>
                      </a:cubicBezTo>
                      <a:close/>
                      <a:moveTo>
                        <a:pt x="105368" y="0"/>
                      </a:moveTo>
                      <a:cubicBezTo>
                        <a:pt x="105368" y="0"/>
                        <a:pt x="105368" y="0"/>
                        <a:pt x="134345" y="0"/>
                      </a:cubicBezTo>
                      <a:cubicBezTo>
                        <a:pt x="151467" y="0"/>
                        <a:pt x="165955" y="14461"/>
                        <a:pt x="165955" y="31552"/>
                      </a:cubicBezTo>
                      <a:cubicBezTo>
                        <a:pt x="165955" y="31552"/>
                        <a:pt x="165955" y="31552"/>
                        <a:pt x="165955" y="36810"/>
                      </a:cubicBezTo>
                      <a:cubicBezTo>
                        <a:pt x="165955" y="36810"/>
                        <a:pt x="165955" y="36810"/>
                        <a:pt x="208103" y="36810"/>
                      </a:cubicBezTo>
                      <a:cubicBezTo>
                        <a:pt x="225225" y="36810"/>
                        <a:pt x="239713" y="51271"/>
                        <a:pt x="239713" y="68362"/>
                      </a:cubicBezTo>
                      <a:cubicBezTo>
                        <a:pt x="239713" y="68362"/>
                        <a:pt x="239713" y="68362"/>
                        <a:pt x="239713" y="304998"/>
                      </a:cubicBezTo>
                      <a:cubicBezTo>
                        <a:pt x="238396" y="322089"/>
                        <a:pt x="223908" y="336550"/>
                        <a:pt x="206786" y="336550"/>
                      </a:cubicBezTo>
                      <a:cubicBezTo>
                        <a:pt x="206786" y="336550"/>
                        <a:pt x="206786" y="336550"/>
                        <a:pt x="31610" y="336550"/>
                      </a:cubicBezTo>
                      <a:cubicBezTo>
                        <a:pt x="14488" y="336550"/>
                        <a:pt x="0" y="322089"/>
                        <a:pt x="0" y="304998"/>
                      </a:cubicBezTo>
                      <a:cubicBezTo>
                        <a:pt x="0" y="304998"/>
                        <a:pt x="0" y="304998"/>
                        <a:pt x="0" y="68362"/>
                      </a:cubicBezTo>
                      <a:cubicBezTo>
                        <a:pt x="0" y="51271"/>
                        <a:pt x="14488" y="36810"/>
                        <a:pt x="31610" y="36810"/>
                      </a:cubicBezTo>
                      <a:cubicBezTo>
                        <a:pt x="31610" y="36810"/>
                        <a:pt x="31610" y="36810"/>
                        <a:pt x="73758" y="36810"/>
                      </a:cubicBezTo>
                      <a:cubicBezTo>
                        <a:pt x="73758" y="36810"/>
                        <a:pt x="73758" y="36810"/>
                        <a:pt x="73758" y="31552"/>
                      </a:cubicBezTo>
                      <a:cubicBezTo>
                        <a:pt x="73758" y="14461"/>
                        <a:pt x="88246" y="0"/>
                        <a:pt x="105368" y="0"/>
                      </a:cubicBezTo>
                      <a:close/>
                    </a:path>
                  </a:pathLst>
                </a:cu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Agency FB" panose="020B0503020202020204" pitchFamily="34" charset="0"/>
                  </a:endParaRPr>
                </a:p>
              </p:txBody>
            </p:sp>
          </p:grpSp>
        </p:grpSp>
      </p:grpSp>
      <p:grpSp>
        <p:nvGrpSpPr>
          <p:cNvPr id="44" name="组合 43"/>
          <p:cNvGrpSpPr/>
          <p:nvPr/>
        </p:nvGrpSpPr>
        <p:grpSpPr>
          <a:xfrm>
            <a:off x="8595789" y="1740923"/>
            <a:ext cx="2784999" cy="1691739"/>
            <a:chOff x="783961" y="2349127"/>
            <a:chExt cx="2784999" cy="1691739"/>
          </a:xfrm>
        </p:grpSpPr>
        <p:sp>
          <p:nvSpPr>
            <p:cNvPr id="45" name="文本框 44"/>
            <p:cNvSpPr txBox="1"/>
            <p:nvPr/>
          </p:nvSpPr>
          <p:spPr>
            <a:xfrm>
              <a:off x="1017845" y="2349127"/>
              <a:ext cx="2133781"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检索结果可信问题</a:t>
              </a:r>
              <a:endParaRPr lang="zh-CN" altLang="en-US" b="1" dirty="0">
                <a:solidFill>
                  <a:schemeClr val="tx1">
                    <a:lumMod val="75000"/>
                    <a:lumOff val="25000"/>
                  </a:schemeClr>
                </a:solidFill>
                <a:latin typeface="Century Gothic" panose="020B0502020202020204" pitchFamily="34" charset="0"/>
              </a:endParaRPr>
            </a:p>
          </p:txBody>
        </p:sp>
        <p:sp>
          <p:nvSpPr>
            <p:cNvPr id="46" name="文本框 45"/>
            <p:cNvSpPr txBox="1"/>
            <p:nvPr/>
          </p:nvSpPr>
          <p:spPr>
            <a:xfrm>
              <a:off x="783961" y="2687681"/>
              <a:ext cx="2784999" cy="13531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a:solidFill>
                    <a:schemeClr val="tx1">
                      <a:lumMod val="50000"/>
                      <a:lumOff val="50000"/>
                    </a:schemeClr>
                  </a:solidFill>
                  <a:latin typeface="Century Gothic" panose="020B0502020202020204" pitchFamily="34" charset="0"/>
                  <a:ea typeface="+mj-ea"/>
                </a:rPr>
                <a:t>1</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云服务器是不完全可信的，出于自身经济利益（节省网络带宽和计算量）的驱动或者工作人员操作失误和软硬件运行故障，它可能会返回给用户一些不正确／不完整的检索结果</a:t>
              </a:r>
              <a:endParaRPr lang="en-US" altLang="zh-CN" sz="120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a:solidFill>
                    <a:schemeClr val="tx1">
                      <a:lumMod val="50000"/>
                      <a:lumOff val="50000"/>
                    </a:schemeClr>
                  </a:solidFill>
                  <a:latin typeface="Century Gothic" panose="020B0502020202020204" pitchFamily="34" charset="0"/>
                  <a:ea typeface="+mj-ea"/>
                </a:rPr>
                <a:t>2</a:t>
              </a:r>
              <a:r>
                <a:rPr lang="zh-CN" altLang="en-US" sz="1200">
                  <a:solidFill>
                    <a:schemeClr val="tx1">
                      <a:lumMod val="50000"/>
                      <a:lumOff val="50000"/>
                    </a:schemeClr>
                  </a:solidFill>
                  <a:latin typeface="Century Gothic" panose="020B0502020202020204" pitchFamily="34" charset="0"/>
                  <a:ea typeface="+mj-ea"/>
                </a:rPr>
                <a:t>、验证者对数据库一无所知</a:t>
              </a:r>
              <a:endParaRPr lang="zh-CN" altLang="en-US" sz="1200">
                <a:solidFill>
                  <a:schemeClr val="tx1">
                    <a:lumMod val="50000"/>
                    <a:lumOff val="50000"/>
                  </a:schemeClr>
                </a:solidFill>
                <a:latin typeface="Century Gothic" panose="020B0502020202020204" pitchFamily="34" charset="0"/>
                <a:ea typeface="+mj-ea"/>
              </a:endParaRPr>
            </a:p>
          </p:txBody>
        </p:sp>
      </p:grpSp>
      <p:grpSp>
        <p:nvGrpSpPr>
          <p:cNvPr id="47" name="组合 46"/>
          <p:cNvGrpSpPr/>
          <p:nvPr/>
        </p:nvGrpSpPr>
        <p:grpSpPr>
          <a:xfrm>
            <a:off x="8595789" y="3834929"/>
            <a:ext cx="2785110" cy="2322294"/>
            <a:chOff x="783961" y="2349127"/>
            <a:chExt cx="2785110" cy="2322294"/>
          </a:xfrm>
        </p:grpSpPr>
        <p:sp>
          <p:nvSpPr>
            <p:cNvPr id="48" name="文本框 47"/>
            <p:cNvSpPr txBox="1"/>
            <p:nvPr/>
          </p:nvSpPr>
          <p:spPr>
            <a:xfrm>
              <a:off x="783961" y="2349127"/>
              <a:ext cx="2785110" cy="368300"/>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应对方案</a:t>
              </a:r>
              <a:r>
                <a:rPr lang="en-US" altLang="zh-CN" b="1" dirty="0">
                  <a:solidFill>
                    <a:schemeClr val="tx1">
                      <a:lumMod val="75000"/>
                      <a:lumOff val="25000"/>
                    </a:schemeClr>
                  </a:solidFill>
                  <a:latin typeface="Century Gothic" panose="020B0502020202020204" pitchFamily="34" charset="0"/>
                </a:rPr>
                <a:t>--</a:t>
              </a:r>
              <a:r>
                <a:rPr lang="zh-CN" altLang="en-US" b="1" dirty="0">
                  <a:solidFill>
                    <a:schemeClr val="tx1">
                      <a:lumMod val="75000"/>
                      <a:lumOff val="25000"/>
                    </a:schemeClr>
                  </a:solidFill>
                  <a:latin typeface="Century Gothic" panose="020B0502020202020204" pitchFamily="34" charset="0"/>
                </a:rPr>
                <a:t>检索结果审计</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783961" y="2687681"/>
              <a:ext cx="2784999" cy="19837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a:solidFill>
                    <a:schemeClr val="tx1">
                      <a:lumMod val="50000"/>
                      <a:lumOff val="50000"/>
                    </a:schemeClr>
                  </a:solidFill>
                  <a:latin typeface="Century Gothic" panose="020B0502020202020204" pitchFamily="34" charset="0"/>
                  <a:ea typeface="+mj-ea"/>
                </a:rPr>
                <a:t>检索结果的可验证性主要包含如下两方面内容：</a:t>
              </a:r>
              <a:endParaRPr lang="en-US" altLang="zh-CN" sz="120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a:solidFill>
                    <a:schemeClr val="tx1">
                      <a:lumMod val="50000"/>
                      <a:lumOff val="50000"/>
                    </a:schemeClr>
                  </a:solidFill>
                  <a:latin typeface="Century Gothic" panose="020B0502020202020204" pitchFamily="34" charset="0"/>
                  <a:ea typeface="+mj-ea"/>
                </a:rPr>
                <a:t>（1）正确性：检索结果是用户上传的原始数据而没有被篡改过；</a:t>
              </a:r>
              <a:endParaRPr lang="en-US" altLang="zh-CN" sz="120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a:solidFill>
                    <a:schemeClr val="tx1">
                      <a:lumMod val="50000"/>
                      <a:lumOff val="50000"/>
                    </a:schemeClr>
                  </a:solidFill>
                  <a:latin typeface="Century Gothic" panose="020B0502020202020204" pitchFamily="34" charset="0"/>
                  <a:ea typeface="+mj-ea"/>
                </a:rPr>
                <a:t>（2）完整性：检索结果包含全部符合查询条件的数据记录。</a:t>
              </a:r>
              <a:endParaRPr lang="en-US" altLang="zh-CN" sz="1200">
                <a:solidFill>
                  <a:schemeClr val="tx1">
                    <a:lumMod val="50000"/>
                    <a:lumOff val="50000"/>
                  </a:schemeClr>
                </a:solidFill>
                <a:latin typeface="Century Gothic" panose="020B0502020202020204" pitchFamily="34" charset="0"/>
                <a:ea typeface="+mj-ea"/>
              </a:endParaRPr>
            </a:p>
            <a:p>
              <a:pPr>
                <a:lnSpc>
                  <a:spcPct val="114000"/>
                </a:lnSpc>
              </a:pPr>
              <a:endParaRPr lang="en-US" altLang="zh-CN" sz="120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a:solidFill>
                    <a:schemeClr val="tx1">
                      <a:lumMod val="50000"/>
                      <a:lumOff val="50000"/>
                    </a:schemeClr>
                  </a:solidFill>
                  <a:latin typeface="Century Gothic" panose="020B0502020202020204" pitchFamily="34" charset="0"/>
                  <a:ea typeface="+mj-ea"/>
                </a:rPr>
                <a:t>正确性可以通过加密解决，后面主要介绍的是完整性检验方案</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711184" y="3805084"/>
            <a:ext cx="2824631" cy="2352139"/>
            <a:chOff x="851505" y="2349127"/>
            <a:chExt cx="2824631" cy="2352139"/>
          </a:xfrm>
        </p:grpSpPr>
        <p:sp>
          <p:nvSpPr>
            <p:cNvPr id="51" name="文本框 50"/>
            <p:cNvSpPr txBox="1"/>
            <p:nvPr/>
          </p:nvSpPr>
          <p:spPr>
            <a:xfrm>
              <a:off x="851505" y="2349127"/>
              <a:ext cx="2824480"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应对方案</a:t>
              </a:r>
              <a:r>
                <a:rPr lang="en-US" altLang="zh-CN" b="1" dirty="0">
                  <a:solidFill>
                    <a:schemeClr val="tx1">
                      <a:lumMod val="75000"/>
                      <a:lumOff val="25000"/>
                    </a:schemeClr>
                  </a:solidFill>
                  <a:latin typeface="Century Gothic" panose="020B0502020202020204" pitchFamily="34" charset="0"/>
                </a:rPr>
                <a:t>--</a:t>
              </a:r>
              <a:r>
                <a:rPr lang="zh-CN" altLang="en-US" b="1" dirty="0">
                  <a:solidFill>
                    <a:schemeClr val="tx1">
                      <a:lumMod val="75000"/>
                      <a:lumOff val="25000"/>
                    </a:schemeClr>
                  </a:solidFill>
                  <a:latin typeface="Century Gothic" panose="020B0502020202020204" pitchFamily="34" charset="0"/>
                </a:rPr>
                <a:t>可搜索加密</a:t>
              </a:r>
              <a:endParaRPr lang="zh-CN" altLang="en-US" b="1" dirty="0">
                <a:solidFill>
                  <a:schemeClr val="tx1">
                    <a:lumMod val="75000"/>
                    <a:lumOff val="25000"/>
                  </a:schemeClr>
                </a:solidFill>
                <a:latin typeface="Century Gothic" panose="020B0502020202020204" pitchFamily="34" charset="0"/>
              </a:endParaRPr>
            </a:p>
          </p:txBody>
        </p:sp>
        <p:sp>
          <p:nvSpPr>
            <p:cNvPr id="52" name="文本框 51"/>
            <p:cNvSpPr txBox="1"/>
            <p:nvPr/>
          </p:nvSpPr>
          <p:spPr>
            <a:xfrm>
              <a:off x="891137" y="2717526"/>
              <a:ext cx="2784999" cy="198374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a:solidFill>
                    <a:schemeClr val="tx1">
                      <a:lumMod val="50000"/>
                      <a:lumOff val="50000"/>
                    </a:schemeClr>
                  </a:solidFill>
                  <a:latin typeface="Century Gothic" panose="020B0502020202020204" pitchFamily="34" charset="0"/>
                  <a:ea typeface="+mj-ea"/>
                </a:rPr>
                <a:t>1</a:t>
              </a:r>
              <a:r>
                <a:rPr lang="zh-CN" altLang="en-US" sz="1200">
                  <a:solidFill>
                    <a:schemeClr val="tx1">
                      <a:lumMod val="50000"/>
                      <a:lumOff val="50000"/>
                    </a:schemeClr>
                  </a:solidFill>
                  <a:latin typeface="Century Gothic" panose="020B0502020202020204" pitchFamily="34" charset="0"/>
                  <a:ea typeface="+mj-ea"/>
                </a:rPr>
                <a:t>、分为</a:t>
              </a:r>
              <a:r>
                <a:rPr lang="en-US" altLang="zh-CN" sz="1200">
                  <a:solidFill>
                    <a:schemeClr val="tx1">
                      <a:lumMod val="50000"/>
                      <a:lumOff val="50000"/>
                    </a:schemeClr>
                  </a:solidFill>
                  <a:latin typeface="Century Gothic" panose="020B0502020202020204" pitchFamily="34" charset="0"/>
                  <a:ea typeface="+mj-ea"/>
                </a:rPr>
                <a:t>公钥可搜索加密和对称可搜索加密两类</a:t>
              </a:r>
              <a:endParaRPr lang="en-US" altLang="zh-CN" sz="120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a:solidFill>
                    <a:schemeClr val="tx1">
                      <a:lumMod val="50000"/>
                      <a:lumOff val="50000"/>
                    </a:schemeClr>
                  </a:solidFill>
                  <a:latin typeface="Century Gothic" panose="020B0502020202020204" pitchFamily="34" charset="0"/>
                  <a:ea typeface="+mj-ea"/>
                </a:rPr>
                <a:t>2</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对称可搜索加密技术</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SSE</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能够实现用户加密数据的高效检索</a:t>
              </a:r>
              <a:endParaRPr lang="en-US" altLang="zh-CN" sz="120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a:solidFill>
                    <a:schemeClr val="tx1">
                      <a:lumMod val="50000"/>
                      <a:lumOff val="50000"/>
                    </a:schemeClr>
                  </a:solidFill>
                  <a:latin typeface="Century Gothic" panose="020B0502020202020204" pitchFamily="34" charset="0"/>
                  <a:ea typeface="+mj-ea"/>
                </a:rPr>
                <a:t>3</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公钥可搜索加密技术与SSE的本质区别在于用户私钥用于生成检索陷门而公钥用于加密数据。PEKS适用于多对一的数据检索场景(如加密邮件系统),功能更为强大</a:t>
              </a:r>
              <a:r>
                <a:rPr lang="zh-CN" altLang="en-US" sz="1200">
                  <a:solidFill>
                    <a:schemeClr val="tx1">
                      <a:lumMod val="50000"/>
                      <a:lumOff val="50000"/>
                    </a:schemeClr>
                  </a:solidFill>
                  <a:latin typeface="Century Gothic" panose="020B0502020202020204" pitchFamily="34" charset="0"/>
                  <a:ea typeface="+mj-ea"/>
                </a:rPr>
                <a:t>但效率低下</a:t>
              </a:r>
              <a:endParaRPr lang="en-US" altLang="zh-CN" sz="1200">
                <a:solidFill>
                  <a:schemeClr val="tx1">
                    <a:lumMod val="50000"/>
                    <a:lumOff val="50000"/>
                  </a:schemeClr>
                </a:solidFill>
                <a:latin typeface="Century Gothic" panose="020B0502020202020204" pitchFamily="34" charset="0"/>
                <a:ea typeface="+mj-ea"/>
              </a:endParaRPr>
            </a:p>
          </p:txBody>
        </p:sp>
      </p:grpSp>
      <p:grpSp>
        <p:nvGrpSpPr>
          <p:cNvPr id="53" name="组合 52"/>
          <p:cNvGrpSpPr/>
          <p:nvPr/>
        </p:nvGrpSpPr>
        <p:grpSpPr>
          <a:xfrm>
            <a:off x="750816" y="1740923"/>
            <a:ext cx="2784999" cy="1481554"/>
            <a:chOff x="890502" y="2349127"/>
            <a:chExt cx="2784999" cy="1481554"/>
          </a:xfrm>
        </p:grpSpPr>
        <p:sp>
          <p:nvSpPr>
            <p:cNvPr id="54" name="文本框 53"/>
            <p:cNvSpPr txBox="1"/>
            <p:nvPr/>
          </p:nvSpPr>
          <p:spPr>
            <a:xfrm>
              <a:off x="1215995" y="2349127"/>
              <a:ext cx="2133781" cy="368300"/>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信息泄露问题</a:t>
              </a:r>
              <a:endParaRPr lang="zh-CN" altLang="en-US" b="1" dirty="0">
                <a:solidFill>
                  <a:schemeClr val="tx1">
                    <a:lumMod val="75000"/>
                    <a:lumOff val="25000"/>
                  </a:schemeClr>
                </a:solidFill>
                <a:latin typeface="Century Gothic" panose="020B0502020202020204" pitchFamily="34" charset="0"/>
              </a:endParaRPr>
            </a:p>
          </p:txBody>
        </p:sp>
        <p:sp>
          <p:nvSpPr>
            <p:cNvPr id="55" name="文本框 54"/>
            <p:cNvSpPr txBox="1"/>
            <p:nvPr/>
          </p:nvSpPr>
          <p:spPr>
            <a:xfrm>
              <a:off x="890502" y="2687681"/>
              <a:ext cx="2784999" cy="114300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200">
                  <a:solidFill>
                    <a:schemeClr val="tx1">
                      <a:lumMod val="50000"/>
                      <a:lumOff val="50000"/>
                    </a:schemeClr>
                  </a:solidFill>
                  <a:latin typeface="Century Gothic" panose="020B0502020202020204" pitchFamily="34" charset="0"/>
                  <a:ea typeface="+mj-ea"/>
                </a:rPr>
                <a:t>1</a:t>
              </a:r>
              <a:r>
                <a:rPr lang="zh-CN" altLang="en-US" sz="1200">
                  <a:solidFill>
                    <a:schemeClr val="tx1">
                      <a:lumMod val="50000"/>
                      <a:lumOff val="50000"/>
                    </a:schemeClr>
                  </a:solidFill>
                  <a:latin typeface="Century Gothic" panose="020B0502020202020204" pitchFamily="34" charset="0"/>
                  <a:ea typeface="+mj-ea"/>
                </a:rPr>
                <a:t>、</a:t>
              </a:r>
              <a:r>
                <a:rPr lang="en-US" altLang="zh-CN" sz="1200">
                  <a:solidFill>
                    <a:schemeClr val="tx1">
                      <a:lumMod val="50000"/>
                      <a:lumOff val="50000"/>
                    </a:schemeClr>
                  </a:solidFill>
                  <a:latin typeface="Century Gothic" panose="020B0502020202020204" pitchFamily="34" charset="0"/>
                  <a:ea typeface="+mj-ea"/>
                </a:rPr>
                <a:t>越来越多的敏感信息如公司金融数据等集中存储在云服务器上</a:t>
              </a:r>
              <a:endParaRPr lang="en-US" altLang="zh-CN" sz="120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a:solidFill>
                    <a:schemeClr val="tx1">
                      <a:lumMod val="50000"/>
                      <a:lumOff val="50000"/>
                    </a:schemeClr>
                  </a:solidFill>
                  <a:latin typeface="Century Gothic" panose="020B0502020202020204" pitchFamily="34" charset="0"/>
                  <a:ea typeface="+mj-ea"/>
                </a:rPr>
                <a:t>2</a:t>
              </a:r>
              <a:r>
                <a:rPr lang="zh-CN" altLang="en-US" sz="1200">
                  <a:solidFill>
                    <a:schemeClr val="tx1">
                      <a:lumMod val="50000"/>
                      <a:lumOff val="50000"/>
                    </a:schemeClr>
                  </a:solidFill>
                  <a:latin typeface="Century Gothic" panose="020B0502020202020204" pitchFamily="34" charset="0"/>
                  <a:ea typeface="+mj-ea"/>
                </a:rPr>
                <a:t>、云服务商自己可以越过访问控制等限制</a:t>
              </a:r>
              <a:endParaRPr lang="zh-CN" altLang="en-US" sz="1200">
                <a:solidFill>
                  <a:schemeClr val="tx1">
                    <a:lumMod val="50000"/>
                    <a:lumOff val="50000"/>
                  </a:schemeClr>
                </a:solidFill>
                <a:latin typeface="Century Gothic" panose="020B0502020202020204" pitchFamily="34" charset="0"/>
                <a:ea typeface="+mj-ea"/>
              </a:endParaRPr>
            </a:p>
            <a:p>
              <a:pPr algn="l">
                <a:lnSpc>
                  <a:spcPct val="114000"/>
                </a:lnSpc>
              </a:pPr>
              <a:r>
                <a:rPr lang="en-US" altLang="zh-CN" sz="1200">
                  <a:solidFill>
                    <a:schemeClr val="tx1">
                      <a:lumMod val="50000"/>
                      <a:lumOff val="50000"/>
                    </a:schemeClr>
                  </a:solidFill>
                  <a:latin typeface="Century Gothic" panose="020B0502020202020204" pitchFamily="34" charset="0"/>
                  <a:ea typeface="+mj-ea"/>
                </a:rPr>
                <a:t>3</a:t>
              </a:r>
              <a:r>
                <a:rPr lang="zh-CN" altLang="en-US" sz="1200">
                  <a:solidFill>
                    <a:schemeClr val="tx1">
                      <a:lumMod val="50000"/>
                      <a:lumOff val="50000"/>
                    </a:schemeClr>
                  </a:solidFill>
                  <a:latin typeface="Century Gothic" panose="020B0502020202020204" pitchFamily="34" charset="0"/>
                  <a:ea typeface="+mj-ea"/>
                </a:rPr>
                <a:t>、传统加密方案不支持搜索</a:t>
              </a:r>
              <a:endParaRPr lang="zh-CN" altLang="en-US" sz="1200">
                <a:solidFill>
                  <a:schemeClr val="tx1">
                    <a:lumMod val="50000"/>
                    <a:lumOff val="50000"/>
                  </a:schemeClr>
                </a:solidFill>
                <a:latin typeface="Century Gothic" panose="020B0502020202020204" pitchFamily="34" charset="0"/>
                <a:ea typeface="+mj-ea"/>
              </a:endParaRPr>
            </a:p>
          </p:txBody>
        </p:sp>
      </p:grpSp>
      <p:grpSp>
        <p:nvGrpSpPr>
          <p:cNvPr id="56" name="组合 55"/>
          <p:cNvGrpSpPr/>
          <p:nvPr/>
        </p:nvGrpSpPr>
        <p:grpSpPr>
          <a:xfrm>
            <a:off x="422050" y="299356"/>
            <a:ext cx="12126303" cy="6596744"/>
            <a:chOff x="387125" y="299356"/>
            <a:chExt cx="12126303" cy="6596744"/>
          </a:xfrm>
        </p:grpSpPr>
        <p:grpSp>
          <p:nvGrpSpPr>
            <p:cNvPr id="57" name="组合 56"/>
            <p:cNvGrpSpPr/>
            <p:nvPr/>
          </p:nvGrpSpPr>
          <p:grpSpPr>
            <a:xfrm>
              <a:off x="387125" y="299356"/>
              <a:ext cx="1316500" cy="883947"/>
              <a:chOff x="1276124" y="1279752"/>
              <a:chExt cx="6401933" cy="4298496"/>
            </a:xfrm>
          </p:grpSpPr>
          <p:sp>
            <p:nvSpPr>
              <p:cNvPr id="65" name="菱形 64"/>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菱形 65"/>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01</a:t>
              </a:r>
              <a:endParaRPr lang="zh-CN" altLang="en-US" sz="3200" dirty="0">
                <a:solidFill>
                  <a:schemeClr val="accent1"/>
                </a:solidFill>
                <a:latin typeface="Agency FB" panose="020B0503020202020204" pitchFamily="34" charset="0"/>
              </a:endParaRPr>
            </a:p>
          </p:txBody>
        </p:sp>
        <p:grpSp>
          <p:nvGrpSpPr>
            <p:cNvPr id="59" name="组合 58"/>
            <p:cNvGrpSpPr/>
            <p:nvPr/>
          </p:nvGrpSpPr>
          <p:grpSpPr>
            <a:xfrm>
              <a:off x="1869914" y="380547"/>
              <a:ext cx="5532873" cy="720453"/>
              <a:chOff x="1591893" y="323359"/>
              <a:chExt cx="5532873" cy="720453"/>
            </a:xfrm>
          </p:grpSpPr>
          <p:sp>
            <p:nvSpPr>
              <p:cNvPr id="63" name="文本框 62"/>
              <p:cNvSpPr txBox="1"/>
              <p:nvPr/>
            </p:nvSpPr>
            <p:spPr>
              <a:xfrm>
                <a:off x="1591894" y="323359"/>
                <a:ext cx="4198105" cy="521970"/>
              </a:xfrm>
              <a:prstGeom prst="rect">
                <a:avLst/>
              </a:prstGeom>
              <a:noFill/>
            </p:spPr>
            <p:txBody>
              <a:bodyPr wrap="square" rtlCol="0">
                <a:spAutoFit/>
                <a:scene3d>
                  <a:camera prst="orthographicFront"/>
                  <a:lightRig rig="threePt" dir="t"/>
                </a:scene3d>
                <a:sp3d contourW="12700"/>
              </a:bodyPr>
              <a:lstStyle/>
              <a:p>
                <a:r>
                  <a:rPr lang="zh-CN" altLang="en-US" sz="2800" b="1" dirty="0">
                    <a:solidFill>
                      <a:schemeClr val="tx1">
                        <a:lumMod val="75000"/>
                        <a:lumOff val="25000"/>
                      </a:schemeClr>
                    </a:solidFill>
                    <a:latin typeface="Century Gothic" panose="020B0502020202020204" pitchFamily="34" charset="0"/>
                  </a:rPr>
                  <a:t>背景介绍</a:t>
                </a:r>
                <a:endParaRPr lang="zh-CN" altLang="en-US" sz="2800" b="1" dirty="0">
                  <a:solidFill>
                    <a:schemeClr val="tx1">
                      <a:lumMod val="75000"/>
                      <a:lumOff val="25000"/>
                    </a:schemeClr>
                  </a:solidFill>
                  <a:latin typeface="Century Gothic" panose="020B0502020202020204" pitchFamily="34" charset="0"/>
                </a:endParaRPr>
              </a:p>
            </p:txBody>
          </p:sp>
          <p:sp>
            <p:nvSpPr>
              <p:cNvPr id="64" name="文本框 63"/>
              <p:cNvSpPr txBox="1"/>
              <p:nvPr/>
            </p:nvSpPr>
            <p:spPr>
              <a:xfrm>
                <a:off x="1591893" y="798702"/>
                <a:ext cx="5532873" cy="245110"/>
              </a:xfrm>
              <a:prstGeom prst="rect">
                <a:avLst/>
              </a:prstGeom>
              <a:noFill/>
            </p:spPr>
            <p:txBody>
              <a:bodyPr wrap="square" rtlCol="0">
                <a:spAutoFit/>
                <a:scene3d>
                  <a:camera prst="orthographicFront"/>
                  <a:lightRig rig="threePt" dir="t"/>
                </a:scene3d>
                <a:sp3d contourW="12700"/>
              </a:bodyPr>
              <a:lstStyle/>
              <a:p>
                <a:r>
                  <a:rPr lang="zh-CN" altLang="en-US" sz="1000" dirty="0">
                    <a:solidFill>
                      <a:schemeClr val="bg1">
                        <a:lumMod val="50000"/>
                      </a:schemeClr>
                    </a:solidFill>
                    <a:latin typeface="Century Gothic" panose="020B0502020202020204" pitchFamily="34" charset="0"/>
                  </a:rPr>
                  <a:t>外包数据库引发的问题</a:t>
                </a:r>
                <a:endParaRPr lang="zh-CN" altLang="en-US" sz="1000" dirty="0">
                  <a:solidFill>
                    <a:schemeClr val="bg1">
                      <a:lumMod val="50000"/>
                    </a:schemeClr>
                  </a:solidFill>
                  <a:latin typeface="Century Gothic" panose="020B0502020202020204" pitchFamily="34" charset="0"/>
                </a:endParaRPr>
              </a:p>
            </p:txBody>
          </p:sp>
        </p:grpSp>
        <p:grpSp>
          <p:nvGrpSpPr>
            <p:cNvPr id="60" name="组合 59"/>
            <p:cNvGrpSpPr/>
            <p:nvPr/>
          </p:nvGrpSpPr>
          <p:grpSpPr>
            <a:xfrm>
              <a:off x="11572872" y="6254988"/>
              <a:ext cx="940556" cy="641112"/>
              <a:chOff x="11395287" y="6034159"/>
              <a:chExt cx="1208633" cy="823841"/>
            </a:xfrm>
          </p:grpSpPr>
          <p:sp>
            <p:nvSpPr>
              <p:cNvPr id="61" name="菱形 60"/>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菱形 61"/>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 name="菱形 2"/>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菱形 3"/>
          <p:cNvSpPr/>
          <p:nvPr/>
        </p:nvSpPr>
        <p:spPr>
          <a:xfrm>
            <a:off x="8259355"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9159243"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10059130" y="3139440"/>
            <a:ext cx="579120" cy="579120"/>
          </a:xfrm>
          <a:prstGeom prst="diamond">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6"/>
          <p:cNvSpPr/>
          <p:nvPr/>
        </p:nvSpPr>
        <p:spPr>
          <a:xfrm>
            <a:off x="8418650" y="3316194"/>
            <a:ext cx="260529" cy="225611"/>
          </a:xfrm>
          <a:custGeom>
            <a:avLst/>
            <a:gdLst>
              <a:gd name="connsiteX0" fmla="*/ 205065 w 605876"/>
              <a:gd name="connsiteY0" fmla="*/ 428776 h 524672"/>
              <a:gd name="connsiteX1" fmla="*/ 226551 w 605876"/>
              <a:gd name="connsiteY1" fmla="*/ 446081 h 524672"/>
              <a:gd name="connsiteX2" fmla="*/ 233109 w 605876"/>
              <a:gd name="connsiteY2" fmla="*/ 453684 h 524672"/>
              <a:gd name="connsiteX3" fmla="*/ 228349 w 605876"/>
              <a:gd name="connsiteY3" fmla="*/ 499196 h 524672"/>
              <a:gd name="connsiteX4" fmla="*/ 223377 w 605876"/>
              <a:gd name="connsiteY4" fmla="*/ 507538 h 524672"/>
              <a:gd name="connsiteX5" fmla="*/ 141188 w 605876"/>
              <a:gd name="connsiteY5" fmla="*/ 476282 h 524672"/>
              <a:gd name="connsiteX6" fmla="*/ 176835 w 605876"/>
              <a:gd name="connsiteY6" fmla="*/ 430241 h 524672"/>
              <a:gd name="connsiteX7" fmla="*/ 205065 w 605876"/>
              <a:gd name="connsiteY7" fmla="*/ 428776 h 524672"/>
              <a:gd name="connsiteX8" fmla="*/ 481191 w 605876"/>
              <a:gd name="connsiteY8" fmla="*/ 426712 h 524672"/>
              <a:gd name="connsiteX9" fmla="*/ 499583 w 605876"/>
              <a:gd name="connsiteY9" fmla="*/ 434333 h 524672"/>
              <a:gd name="connsiteX10" fmla="*/ 510478 w 605876"/>
              <a:gd name="connsiteY10" fmla="*/ 438454 h 524672"/>
              <a:gd name="connsiteX11" fmla="*/ 526874 w 605876"/>
              <a:gd name="connsiteY11" fmla="*/ 493716 h 524672"/>
              <a:gd name="connsiteX12" fmla="*/ 478851 w 605876"/>
              <a:gd name="connsiteY12" fmla="*/ 524041 h 524672"/>
              <a:gd name="connsiteX13" fmla="*/ 435059 w 605876"/>
              <a:gd name="connsiteY13" fmla="*/ 484629 h 524672"/>
              <a:gd name="connsiteX14" fmla="*/ 460022 w 605876"/>
              <a:gd name="connsiteY14" fmla="*/ 432008 h 524672"/>
              <a:gd name="connsiteX15" fmla="*/ 481191 w 605876"/>
              <a:gd name="connsiteY15" fmla="*/ 426712 h 524672"/>
              <a:gd name="connsiteX16" fmla="*/ 53061 w 605876"/>
              <a:gd name="connsiteY16" fmla="*/ 1 h 524672"/>
              <a:gd name="connsiteX17" fmla="*/ 98044 w 605876"/>
              <a:gd name="connsiteY17" fmla="*/ 2087 h 524672"/>
              <a:gd name="connsiteX18" fmla="*/ 147021 w 605876"/>
              <a:gd name="connsiteY18" fmla="*/ 21735 h 524672"/>
              <a:gd name="connsiteX19" fmla="*/ 159609 w 605876"/>
              <a:gd name="connsiteY19" fmla="*/ 48882 h 524672"/>
              <a:gd name="connsiteX20" fmla="*/ 576919 w 605876"/>
              <a:gd name="connsiteY20" fmla="*/ 34622 h 524672"/>
              <a:gd name="connsiteX21" fmla="*/ 604951 w 605876"/>
              <a:gd name="connsiteY21" fmla="*/ 62508 h 524672"/>
              <a:gd name="connsiteX22" fmla="*/ 551531 w 605876"/>
              <a:gd name="connsiteY22" fmla="*/ 185886 h 524672"/>
              <a:gd name="connsiteX23" fmla="*/ 509959 w 605876"/>
              <a:gd name="connsiteY23" fmla="*/ 288244 h 524672"/>
              <a:gd name="connsiteX24" fmla="*/ 501919 w 605876"/>
              <a:gd name="connsiteY24" fmla="*/ 295532 h 524672"/>
              <a:gd name="connsiteX25" fmla="*/ 486898 w 605876"/>
              <a:gd name="connsiteY25" fmla="*/ 302082 h 524672"/>
              <a:gd name="connsiteX26" fmla="*/ 487216 w 605876"/>
              <a:gd name="connsiteY26" fmla="*/ 302927 h 524672"/>
              <a:gd name="connsiteX27" fmla="*/ 212394 w 605876"/>
              <a:gd name="connsiteY27" fmla="*/ 303772 h 524672"/>
              <a:gd name="connsiteX28" fmla="*/ 198748 w 605876"/>
              <a:gd name="connsiteY28" fmla="*/ 360813 h 524672"/>
              <a:gd name="connsiteX29" fmla="*/ 533865 w 605876"/>
              <a:gd name="connsiteY29" fmla="*/ 360285 h 524672"/>
              <a:gd name="connsiteX30" fmla="*/ 533865 w 605876"/>
              <a:gd name="connsiteY30" fmla="*/ 403594 h 524672"/>
              <a:gd name="connsiteX31" fmla="*/ 167225 w 605876"/>
              <a:gd name="connsiteY31" fmla="*/ 406340 h 524672"/>
              <a:gd name="connsiteX32" fmla="*/ 145434 w 605876"/>
              <a:gd name="connsiteY32" fmla="*/ 377714 h 524672"/>
              <a:gd name="connsiteX33" fmla="*/ 181612 w 605876"/>
              <a:gd name="connsiteY33" fmla="*/ 279793 h 524672"/>
              <a:gd name="connsiteX34" fmla="*/ 181506 w 605876"/>
              <a:gd name="connsiteY34" fmla="*/ 279793 h 524672"/>
              <a:gd name="connsiteX35" fmla="*/ 131789 w 605876"/>
              <a:gd name="connsiteY35" fmla="*/ 122507 h 524672"/>
              <a:gd name="connsiteX36" fmla="*/ 98044 w 605876"/>
              <a:gd name="connsiteY36" fmla="*/ 47298 h 524672"/>
              <a:gd name="connsiteX37" fmla="*/ 30979 w 605876"/>
              <a:gd name="connsiteY37" fmla="*/ 45291 h 524672"/>
              <a:gd name="connsiteX38" fmla="*/ 20824 w 605876"/>
              <a:gd name="connsiteY38" fmla="*/ 47931 h 524672"/>
              <a:gd name="connsiteX39" fmla="*/ 10140 w 605876"/>
              <a:gd name="connsiteY39" fmla="*/ 8214 h 524672"/>
              <a:gd name="connsiteX40" fmla="*/ 53061 w 605876"/>
              <a:gd name="connsiteY40" fmla="*/ 1 h 5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5876" h="524672">
                <a:moveTo>
                  <a:pt x="205065" y="428776"/>
                </a:moveTo>
                <a:cubicBezTo>
                  <a:pt x="214175" y="431298"/>
                  <a:pt x="222161" y="436947"/>
                  <a:pt x="226551" y="446081"/>
                </a:cubicBezTo>
                <a:cubicBezTo>
                  <a:pt x="229089" y="448299"/>
                  <a:pt x="231310" y="450833"/>
                  <a:pt x="233109" y="453684"/>
                </a:cubicBezTo>
                <a:cubicBezTo>
                  <a:pt x="242100" y="468151"/>
                  <a:pt x="238186" y="486102"/>
                  <a:pt x="228349" y="499196"/>
                </a:cubicBezTo>
                <a:cubicBezTo>
                  <a:pt x="226974" y="502047"/>
                  <a:pt x="225493" y="504793"/>
                  <a:pt x="223377" y="507538"/>
                </a:cubicBezTo>
                <a:cubicBezTo>
                  <a:pt x="196721" y="542174"/>
                  <a:pt x="136746" y="520527"/>
                  <a:pt x="141188" y="476282"/>
                </a:cubicBezTo>
                <a:cubicBezTo>
                  <a:pt x="143198" y="455902"/>
                  <a:pt x="157690" y="437528"/>
                  <a:pt x="176835" y="430241"/>
                </a:cubicBezTo>
                <a:cubicBezTo>
                  <a:pt x="185721" y="426862"/>
                  <a:pt x="195955" y="426255"/>
                  <a:pt x="205065" y="428776"/>
                </a:cubicBezTo>
                <a:close/>
                <a:moveTo>
                  <a:pt x="481191" y="426712"/>
                </a:moveTo>
                <a:cubicBezTo>
                  <a:pt x="488080" y="427095"/>
                  <a:pt x="494506" y="429631"/>
                  <a:pt x="499583" y="434333"/>
                </a:cubicBezTo>
                <a:cubicBezTo>
                  <a:pt x="503391" y="435178"/>
                  <a:pt x="507093" y="436446"/>
                  <a:pt x="510478" y="438454"/>
                </a:cubicBezTo>
                <a:cubicBezTo>
                  <a:pt x="529201" y="449548"/>
                  <a:pt x="536499" y="474274"/>
                  <a:pt x="526874" y="493716"/>
                </a:cubicBezTo>
                <a:cubicBezTo>
                  <a:pt x="518517" y="510727"/>
                  <a:pt x="498102" y="524886"/>
                  <a:pt x="478851" y="524041"/>
                </a:cubicBezTo>
                <a:cubicBezTo>
                  <a:pt x="456743" y="522984"/>
                  <a:pt x="438655" y="505973"/>
                  <a:pt x="435059" y="484629"/>
                </a:cubicBezTo>
                <a:cubicBezTo>
                  <a:pt x="431568" y="464024"/>
                  <a:pt x="441723" y="442363"/>
                  <a:pt x="460022" y="432008"/>
                </a:cubicBezTo>
                <a:cubicBezTo>
                  <a:pt x="466951" y="428099"/>
                  <a:pt x="474302" y="426329"/>
                  <a:pt x="481191" y="426712"/>
                </a:cubicBezTo>
                <a:close/>
                <a:moveTo>
                  <a:pt x="53061" y="1"/>
                </a:moveTo>
                <a:cubicBezTo>
                  <a:pt x="68584" y="54"/>
                  <a:pt x="84451" y="1823"/>
                  <a:pt x="98044" y="2087"/>
                </a:cubicBezTo>
                <a:cubicBezTo>
                  <a:pt x="121634" y="2510"/>
                  <a:pt x="134433" y="1453"/>
                  <a:pt x="147021" y="21735"/>
                </a:cubicBezTo>
                <a:cubicBezTo>
                  <a:pt x="151887" y="29657"/>
                  <a:pt x="156013" y="38847"/>
                  <a:pt x="159609" y="48882"/>
                </a:cubicBezTo>
                <a:cubicBezTo>
                  <a:pt x="300405" y="43072"/>
                  <a:pt x="435700" y="56593"/>
                  <a:pt x="576919" y="34622"/>
                </a:cubicBezTo>
                <a:cubicBezTo>
                  <a:pt x="593315" y="31981"/>
                  <a:pt x="610028" y="44340"/>
                  <a:pt x="604951" y="62508"/>
                </a:cubicBezTo>
                <a:cubicBezTo>
                  <a:pt x="592363" y="106240"/>
                  <a:pt x="565811" y="142789"/>
                  <a:pt x="551531" y="185886"/>
                </a:cubicBezTo>
                <a:cubicBezTo>
                  <a:pt x="539154" y="223175"/>
                  <a:pt x="532279" y="255392"/>
                  <a:pt x="509959" y="288244"/>
                </a:cubicBezTo>
                <a:cubicBezTo>
                  <a:pt x="507632" y="291624"/>
                  <a:pt x="504881" y="293948"/>
                  <a:pt x="501919" y="295532"/>
                </a:cubicBezTo>
                <a:cubicBezTo>
                  <a:pt x="498217" y="299335"/>
                  <a:pt x="493351" y="302082"/>
                  <a:pt x="486898" y="302082"/>
                </a:cubicBezTo>
                <a:lnTo>
                  <a:pt x="487216" y="302927"/>
                </a:lnTo>
                <a:cubicBezTo>
                  <a:pt x="404282" y="309581"/>
                  <a:pt x="294481" y="328384"/>
                  <a:pt x="212394" y="303772"/>
                </a:cubicBezTo>
                <a:cubicBezTo>
                  <a:pt x="210067" y="323102"/>
                  <a:pt x="204990" y="342010"/>
                  <a:pt x="198748" y="360813"/>
                </a:cubicBezTo>
                <a:cubicBezTo>
                  <a:pt x="310348" y="359756"/>
                  <a:pt x="422371" y="356904"/>
                  <a:pt x="533865" y="360285"/>
                </a:cubicBezTo>
                <a:cubicBezTo>
                  <a:pt x="561898" y="361024"/>
                  <a:pt x="561686" y="402537"/>
                  <a:pt x="533865" y="403594"/>
                </a:cubicBezTo>
                <a:cubicBezTo>
                  <a:pt x="411899" y="408453"/>
                  <a:pt x="289298" y="405706"/>
                  <a:pt x="167225" y="406340"/>
                </a:cubicBezTo>
                <a:cubicBezTo>
                  <a:pt x="153157" y="406340"/>
                  <a:pt x="140780" y="391763"/>
                  <a:pt x="145434" y="377714"/>
                </a:cubicBezTo>
                <a:cubicBezTo>
                  <a:pt x="156542" y="344440"/>
                  <a:pt x="164793" y="310321"/>
                  <a:pt x="181612" y="279793"/>
                </a:cubicBezTo>
                <a:cubicBezTo>
                  <a:pt x="181506" y="279793"/>
                  <a:pt x="181506" y="279793"/>
                  <a:pt x="181506" y="279793"/>
                </a:cubicBezTo>
                <a:cubicBezTo>
                  <a:pt x="164369" y="227505"/>
                  <a:pt x="148291" y="174901"/>
                  <a:pt x="131789" y="122507"/>
                </a:cubicBezTo>
                <a:cubicBezTo>
                  <a:pt x="125230" y="101698"/>
                  <a:pt x="120470" y="57544"/>
                  <a:pt x="98044" y="47298"/>
                </a:cubicBezTo>
                <a:cubicBezTo>
                  <a:pt x="90957" y="44023"/>
                  <a:pt x="37854" y="42016"/>
                  <a:pt x="30979" y="45291"/>
                </a:cubicBezTo>
                <a:cubicBezTo>
                  <a:pt x="27488" y="46981"/>
                  <a:pt x="24632" y="47614"/>
                  <a:pt x="20824" y="47931"/>
                </a:cubicBezTo>
                <a:cubicBezTo>
                  <a:pt x="-439" y="49410"/>
                  <a:pt x="-7843" y="18037"/>
                  <a:pt x="10140" y="8214"/>
                </a:cubicBezTo>
                <a:cubicBezTo>
                  <a:pt x="22358" y="1612"/>
                  <a:pt x="37537" y="-52"/>
                  <a:pt x="53061" y="1"/>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菱形 7"/>
          <p:cNvSpPr/>
          <p:nvPr/>
        </p:nvSpPr>
        <p:spPr>
          <a:xfrm>
            <a:off x="9318538" y="3298932"/>
            <a:ext cx="260530" cy="26013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菱形 8"/>
          <p:cNvSpPr/>
          <p:nvPr/>
        </p:nvSpPr>
        <p:spPr>
          <a:xfrm>
            <a:off x="10218425" y="3339369"/>
            <a:ext cx="260530" cy="179263"/>
          </a:xfrm>
          <a:custGeom>
            <a:avLst/>
            <a:gdLst>
              <a:gd name="T0" fmla="*/ 6771 w 6827"/>
              <a:gd name="T1" fmla="*/ 2140 h 4704"/>
              <a:gd name="T2" fmla="*/ 5664 w 6827"/>
              <a:gd name="T3" fmla="*/ 664 h 4704"/>
              <a:gd name="T4" fmla="*/ 5443 w 6827"/>
              <a:gd name="T5" fmla="*/ 554 h 4704"/>
              <a:gd name="T6" fmla="*/ 4613 w 6827"/>
              <a:gd name="T7" fmla="*/ 554 h 4704"/>
              <a:gd name="T8" fmla="*/ 4613 w 6827"/>
              <a:gd name="T9" fmla="*/ 277 h 4704"/>
              <a:gd name="T10" fmla="*/ 4336 w 6827"/>
              <a:gd name="T11" fmla="*/ 0 h 4704"/>
              <a:gd name="T12" fmla="*/ 830 w 6827"/>
              <a:gd name="T13" fmla="*/ 0 h 4704"/>
              <a:gd name="T14" fmla="*/ 554 w 6827"/>
              <a:gd name="T15" fmla="*/ 277 h 4704"/>
              <a:gd name="T16" fmla="*/ 554 w 6827"/>
              <a:gd name="T17" fmla="*/ 3505 h 4704"/>
              <a:gd name="T18" fmla="*/ 277 w 6827"/>
              <a:gd name="T19" fmla="*/ 3505 h 4704"/>
              <a:gd name="T20" fmla="*/ 0 w 6827"/>
              <a:gd name="T21" fmla="*/ 3782 h 4704"/>
              <a:gd name="T22" fmla="*/ 277 w 6827"/>
              <a:gd name="T23" fmla="*/ 4059 h 4704"/>
              <a:gd name="T24" fmla="*/ 830 w 6827"/>
              <a:gd name="T25" fmla="*/ 4059 h 4704"/>
              <a:gd name="T26" fmla="*/ 830 w 6827"/>
              <a:gd name="T27" fmla="*/ 4059 h 4704"/>
              <a:gd name="T28" fmla="*/ 831 w 6827"/>
              <a:gd name="T29" fmla="*/ 4059 h 4704"/>
              <a:gd name="T30" fmla="*/ 1519 w 6827"/>
              <a:gd name="T31" fmla="*/ 4059 h 4704"/>
              <a:gd name="T32" fmla="*/ 2399 w 6827"/>
              <a:gd name="T33" fmla="*/ 4704 h 4704"/>
              <a:gd name="T34" fmla="*/ 3279 w 6827"/>
              <a:gd name="T35" fmla="*/ 4059 h 4704"/>
              <a:gd name="T36" fmla="*/ 4102 w 6827"/>
              <a:gd name="T37" fmla="*/ 4059 h 4704"/>
              <a:gd name="T38" fmla="*/ 4982 w 6827"/>
              <a:gd name="T39" fmla="*/ 4704 h 4704"/>
              <a:gd name="T40" fmla="*/ 5862 w 6827"/>
              <a:gd name="T41" fmla="*/ 4059 h 4704"/>
              <a:gd name="T42" fmla="*/ 6550 w 6827"/>
              <a:gd name="T43" fmla="*/ 4059 h 4704"/>
              <a:gd name="T44" fmla="*/ 6827 w 6827"/>
              <a:gd name="T45" fmla="*/ 3782 h 4704"/>
              <a:gd name="T46" fmla="*/ 6827 w 6827"/>
              <a:gd name="T47" fmla="*/ 2306 h 4704"/>
              <a:gd name="T48" fmla="*/ 6771 w 6827"/>
              <a:gd name="T49" fmla="*/ 2140 h 4704"/>
              <a:gd name="T50" fmla="*/ 2399 w 6827"/>
              <a:gd name="T51" fmla="*/ 4151 h 4704"/>
              <a:gd name="T52" fmla="*/ 2030 w 6827"/>
              <a:gd name="T53" fmla="*/ 3782 h 4704"/>
              <a:gd name="T54" fmla="*/ 2399 w 6827"/>
              <a:gd name="T55" fmla="*/ 3413 h 4704"/>
              <a:gd name="T56" fmla="*/ 2768 w 6827"/>
              <a:gd name="T57" fmla="*/ 3782 h 4704"/>
              <a:gd name="T58" fmla="*/ 2399 w 6827"/>
              <a:gd name="T59" fmla="*/ 4151 h 4704"/>
              <a:gd name="T60" fmla="*/ 4059 w 6827"/>
              <a:gd name="T61" fmla="*/ 831 h 4704"/>
              <a:gd name="T62" fmla="*/ 4059 w 6827"/>
              <a:gd name="T63" fmla="*/ 3505 h 4704"/>
              <a:gd name="T64" fmla="*/ 3279 w 6827"/>
              <a:gd name="T65" fmla="*/ 3505 h 4704"/>
              <a:gd name="T66" fmla="*/ 2399 w 6827"/>
              <a:gd name="T67" fmla="*/ 2859 h 4704"/>
              <a:gd name="T68" fmla="*/ 1519 w 6827"/>
              <a:gd name="T69" fmla="*/ 3505 h 4704"/>
              <a:gd name="T70" fmla="*/ 1107 w 6827"/>
              <a:gd name="T71" fmla="*/ 3505 h 4704"/>
              <a:gd name="T72" fmla="*/ 1107 w 6827"/>
              <a:gd name="T73" fmla="*/ 554 h 4704"/>
              <a:gd name="T74" fmla="*/ 4059 w 6827"/>
              <a:gd name="T75" fmla="*/ 554 h 4704"/>
              <a:gd name="T76" fmla="*/ 4059 w 6827"/>
              <a:gd name="T77" fmla="*/ 831 h 4704"/>
              <a:gd name="T78" fmla="*/ 5351 w 6827"/>
              <a:gd name="T79" fmla="*/ 3782 h 4704"/>
              <a:gd name="T80" fmla="*/ 4982 w 6827"/>
              <a:gd name="T81" fmla="*/ 4151 h 4704"/>
              <a:gd name="T82" fmla="*/ 4613 w 6827"/>
              <a:gd name="T83" fmla="*/ 3782 h 4704"/>
              <a:gd name="T84" fmla="*/ 4982 w 6827"/>
              <a:gd name="T85" fmla="*/ 3413 h 4704"/>
              <a:gd name="T86" fmla="*/ 5351 w 6827"/>
              <a:gd name="T87" fmla="*/ 3782 h 4704"/>
              <a:gd name="T88" fmla="*/ 5351 w 6827"/>
              <a:gd name="T89" fmla="*/ 3782 h 4704"/>
              <a:gd name="T90" fmla="*/ 5351 w 6827"/>
              <a:gd name="T91" fmla="*/ 3782 h 4704"/>
              <a:gd name="T92" fmla="*/ 6273 w 6827"/>
              <a:gd name="T93" fmla="*/ 3505 h 4704"/>
              <a:gd name="T94" fmla="*/ 5862 w 6827"/>
              <a:gd name="T95" fmla="*/ 3505 h 4704"/>
              <a:gd name="T96" fmla="*/ 4982 w 6827"/>
              <a:gd name="T97" fmla="*/ 2859 h 4704"/>
              <a:gd name="T98" fmla="*/ 4613 w 6827"/>
              <a:gd name="T99" fmla="*/ 2937 h 4704"/>
              <a:gd name="T100" fmla="*/ 4613 w 6827"/>
              <a:gd name="T101" fmla="*/ 1107 h 4704"/>
              <a:gd name="T102" fmla="*/ 5305 w 6827"/>
              <a:gd name="T103" fmla="*/ 1107 h 4704"/>
              <a:gd name="T104" fmla="*/ 6273 w 6827"/>
              <a:gd name="T105" fmla="*/ 2398 h 4704"/>
              <a:gd name="T106" fmla="*/ 6273 w 6827"/>
              <a:gd name="T107" fmla="*/ 3505 h 4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7" h="4704">
                <a:moveTo>
                  <a:pt x="6771" y="2140"/>
                </a:moveTo>
                <a:lnTo>
                  <a:pt x="5664" y="664"/>
                </a:lnTo>
                <a:cubicBezTo>
                  <a:pt x="5612" y="595"/>
                  <a:pt x="5530" y="554"/>
                  <a:pt x="5443" y="554"/>
                </a:cubicBezTo>
                <a:lnTo>
                  <a:pt x="4613" y="554"/>
                </a:lnTo>
                <a:lnTo>
                  <a:pt x="4613" y="277"/>
                </a:lnTo>
                <a:cubicBezTo>
                  <a:pt x="4613" y="124"/>
                  <a:pt x="4489" y="0"/>
                  <a:pt x="4336" y="0"/>
                </a:cubicBezTo>
                <a:lnTo>
                  <a:pt x="830" y="0"/>
                </a:lnTo>
                <a:cubicBezTo>
                  <a:pt x="677" y="0"/>
                  <a:pt x="554" y="124"/>
                  <a:pt x="554" y="277"/>
                </a:cubicBezTo>
                <a:lnTo>
                  <a:pt x="554" y="3505"/>
                </a:lnTo>
                <a:lnTo>
                  <a:pt x="277" y="3505"/>
                </a:lnTo>
                <a:cubicBezTo>
                  <a:pt x="124" y="3505"/>
                  <a:pt x="0" y="3629"/>
                  <a:pt x="0" y="3782"/>
                </a:cubicBezTo>
                <a:cubicBezTo>
                  <a:pt x="0" y="3935"/>
                  <a:pt x="124" y="4059"/>
                  <a:pt x="277" y="4059"/>
                </a:cubicBezTo>
                <a:lnTo>
                  <a:pt x="830" y="4059"/>
                </a:lnTo>
                <a:cubicBezTo>
                  <a:pt x="830" y="4059"/>
                  <a:pt x="830" y="4059"/>
                  <a:pt x="830" y="4059"/>
                </a:cubicBezTo>
                <a:cubicBezTo>
                  <a:pt x="831" y="4059"/>
                  <a:pt x="831" y="4059"/>
                  <a:pt x="831" y="4059"/>
                </a:cubicBezTo>
                <a:lnTo>
                  <a:pt x="1519" y="4059"/>
                </a:lnTo>
                <a:cubicBezTo>
                  <a:pt x="1636" y="4433"/>
                  <a:pt x="1986" y="4704"/>
                  <a:pt x="2399" y="4704"/>
                </a:cubicBezTo>
                <a:cubicBezTo>
                  <a:pt x="2811" y="4704"/>
                  <a:pt x="3161" y="4433"/>
                  <a:pt x="3279" y="4059"/>
                </a:cubicBezTo>
                <a:lnTo>
                  <a:pt x="4102" y="4059"/>
                </a:lnTo>
                <a:cubicBezTo>
                  <a:pt x="4219" y="4433"/>
                  <a:pt x="4569" y="4704"/>
                  <a:pt x="4982" y="4704"/>
                </a:cubicBezTo>
                <a:cubicBezTo>
                  <a:pt x="5394" y="4704"/>
                  <a:pt x="5744" y="4433"/>
                  <a:pt x="5862" y="4059"/>
                </a:cubicBezTo>
                <a:lnTo>
                  <a:pt x="6550" y="4059"/>
                </a:lnTo>
                <a:cubicBezTo>
                  <a:pt x="6703" y="4059"/>
                  <a:pt x="6827" y="3935"/>
                  <a:pt x="6827" y="3782"/>
                </a:cubicBezTo>
                <a:lnTo>
                  <a:pt x="6827" y="2306"/>
                </a:lnTo>
                <a:cubicBezTo>
                  <a:pt x="6827" y="2246"/>
                  <a:pt x="6807" y="2188"/>
                  <a:pt x="6771" y="2140"/>
                </a:cubicBezTo>
                <a:close/>
                <a:moveTo>
                  <a:pt x="2399" y="4151"/>
                </a:moveTo>
                <a:cubicBezTo>
                  <a:pt x="2195" y="4151"/>
                  <a:pt x="2030" y="3985"/>
                  <a:pt x="2030" y="3782"/>
                </a:cubicBezTo>
                <a:cubicBezTo>
                  <a:pt x="2030" y="3578"/>
                  <a:pt x="2195" y="3413"/>
                  <a:pt x="2399" y="3413"/>
                </a:cubicBezTo>
                <a:cubicBezTo>
                  <a:pt x="2602" y="3413"/>
                  <a:pt x="2768" y="3578"/>
                  <a:pt x="2768" y="3782"/>
                </a:cubicBezTo>
                <a:cubicBezTo>
                  <a:pt x="2768" y="3985"/>
                  <a:pt x="2602" y="4151"/>
                  <a:pt x="2399" y="4151"/>
                </a:cubicBezTo>
                <a:close/>
                <a:moveTo>
                  <a:pt x="4059" y="831"/>
                </a:moveTo>
                <a:lnTo>
                  <a:pt x="4059" y="3505"/>
                </a:lnTo>
                <a:lnTo>
                  <a:pt x="3279" y="3505"/>
                </a:lnTo>
                <a:cubicBezTo>
                  <a:pt x="3161" y="3131"/>
                  <a:pt x="2811" y="2859"/>
                  <a:pt x="2399" y="2859"/>
                </a:cubicBezTo>
                <a:cubicBezTo>
                  <a:pt x="1986" y="2859"/>
                  <a:pt x="1636" y="3131"/>
                  <a:pt x="1519" y="3505"/>
                </a:cubicBezTo>
                <a:lnTo>
                  <a:pt x="1107" y="3505"/>
                </a:lnTo>
                <a:lnTo>
                  <a:pt x="1107" y="554"/>
                </a:lnTo>
                <a:lnTo>
                  <a:pt x="4059" y="554"/>
                </a:lnTo>
                <a:lnTo>
                  <a:pt x="4059" y="831"/>
                </a:lnTo>
                <a:close/>
                <a:moveTo>
                  <a:pt x="5351" y="3782"/>
                </a:moveTo>
                <a:cubicBezTo>
                  <a:pt x="5351" y="3985"/>
                  <a:pt x="5185" y="4151"/>
                  <a:pt x="4982" y="4151"/>
                </a:cubicBezTo>
                <a:cubicBezTo>
                  <a:pt x="4778" y="4151"/>
                  <a:pt x="4613" y="3985"/>
                  <a:pt x="4613" y="3782"/>
                </a:cubicBezTo>
                <a:cubicBezTo>
                  <a:pt x="4613" y="3578"/>
                  <a:pt x="4778" y="3413"/>
                  <a:pt x="4982" y="3413"/>
                </a:cubicBezTo>
                <a:cubicBezTo>
                  <a:pt x="5185" y="3413"/>
                  <a:pt x="5351" y="3578"/>
                  <a:pt x="5351" y="3782"/>
                </a:cubicBezTo>
                <a:cubicBezTo>
                  <a:pt x="5351" y="3782"/>
                  <a:pt x="5351" y="3782"/>
                  <a:pt x="5351" y="3782"/>
                </a:cubicBezTo>
                <a:cubicBezTo>
                  <a:pt x="5351" y="3782"/>
                  <a:pt x="5351" y="3782"/>
                  <a:pt x="5351" y="3782"/>
                </a:cubicBezTo>
                <a:close/>
                <a:moveTo>
                  <a:pt x="6273" y="3505"/>
                </a:moveTo>
                <a:lnTo>
                  <a:pt x="5862" y="3505"/>
                </a:lnTo>
                <a:cubicBezTo>
                  <a:pt x="5744" y="3131"/>
                  <a:pt x="5394" y="2859"/>
                  <a:pt x="4982" y="2859"/>
                </a:cubicBezTo>
                <a:cubicBezTo>
                  <a:pt x="4850" y="2859"/>
                  <a:pt x="4726" y="2887"/>
                  <a:pt x="4613" y="2937"/>
                </a:cubicBezTo>
                <a:lnTo>
                  <a:pt x="4613" y="1107"/>
                </a:lnTo>
                <a:lnTo>
                  <a:pt x="5305" y="1107"/>
                </a:lnTo>
                <a:lnTo>
                  <a:pt x="6273" y="2398"/>
                </a:lnTo>
                <a:lnTo>
                  <a:pt x="6273" y="3505"/>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文本框 9"/>
          <p:cNvSpPr txBox="1"/>
          <p:nvPr/>
        </p:nvSpPr>
        <p:spPr>
          <a:xfrm>
            <a:off x="2069512" y="2321004"/>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accent1"/>
                </a:solidFill>
                <a:latin typeface="Agency FB" panose="020B0503020202020204" pitchFamily="34" charset="0"/>
              </a:rPr>
              <a:t>2</a:t>
            </a:r>
            <a:endParaRPr lang="zh-CN" altLang="en-US" sz="13800" dirty="0">
              <a:solidFill>
                <a:schemeClr val="accent1"/>
              </a:solidFill>
              <a:latin typeface="Agency FB" panose="020B0503020202020204" pitchFamily="34" charset="0"/>
            </a:endParaRPr>
          </a:p>
        </p:txBody>
      </p:sp>
      <p:sp>
        <p:nvSpPr>
          <p:cNvPr id="11" name="文本框 10"/>
          <p:cNvSpPr txBox="1"/>
          <p:nvPr/>
        </p:nvSpPr>
        <p:spPr>
          <a:xfrm>
            <a:off x="3576637" y="3229940"/>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t>可搜索加密</a:t>
            </a:r>
            <a:endParaRPr lang="zh-CN" altLang="en-US" dirty="0"/>
          </a:p>
        </p:txBody>
      </p:sp>
      <p:sp>
        <p:nvSpPr>
          <p:cNvPr id="13" name="文本框 12"/>
          <p:cNvSpPr txBox="1"/>
          <p:nvPr/>
        </p:nvSpPr>
        <p:spPr>
          <a:xfrm>
            <a:off x="2004878" y="3291487"/>
            <a:ext cx="1215388" cy="400110"/>
          </a:xfrm>
          <a:prstGeom prst="rect">
            <a:avLst/>
          </a:prstGeom>
          <a:solidFill>
            <a:srgbClr val="FCFCFC"/>
          </a:solidFill>
        </p:spPr>
        <p:txBody>
          <a:bodyPr wrap="square" rtlCol="0">
            <a:spAutoFit/>
            <a:scene3d>
              <a:camera prst="orthographicFront"/>
              <a:lightRig rig="threePt" dir="t"/>
            </a:scene3d>
            <a:sp3d contourW="12700"/>
          </a:bodyPr>
          <a:lstStyle/>
          <a:p>
            <a:pPr algn="ctr"/>
            <a:r>
              <a:rPr lang="en-US" altLang="zh-CN" sz="2000" b="1" dirty="0">
                <a:solidFill>
                  <a:schemeClr val="accent3"/>
                </a:solidFill>
                <a:latin typeface="Century Gothic" panose="020B0502020202020204" pitchFamily="34" charset="0"/>
              </a:rPr>
              <a:t>PART 02</a:t>
            </a:r>
            <a:endParaRPr lang="zh-CN" altLang="en-US" sz="2000" b="1" dirty="0">
              <a:solidFill>
                <a:schemeClr val="accent3"/>
              </a:solidFill>
              <a:latin typeface="Century Gothic" panose="020B0502020202020204" pitchFamily="34" charset="0"/>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204" name="文本框 203"/>
            <p:cNvSpPr txBox="1"/>
            <p:nvPr/>
          </p:nvSpPr>
          <p:spPr>
            <a:xfrm>
              <a:off x="1869915" y="380547"/>
              <a:ext cx="4198105" cy="523219"/>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SWP</a:t>
              </a:r>
              <a:r>
                <a:rPr lang="zh-CN" altLang="en-US" sz="2800" b="1" dirty="0">
                  <a:solidFill>
                    <a:schemeClr val="tx1">
                      <a:lumMod val="75000"/>
                      <a:lumOff val="25000"/>
                    </a:schemeClr>
                  </a:solidFill>
                  <a:latin typeface="Century Gothic" panose="020B0502020202020204" pitchFamily="34" charset="0"/>
                </a:rPr>
                <a:t>方案</a:t>
              </a:r>
              <a:endParaRPr lang="zh-CN" altLang="en-US" sz="2800" b="1" dirty="0">
                <a:solidFill>
                  <a:schemeClr val="tx1">
                    <a:lumMod val="75000"/>
                    <a:lumOff val="25000"/>
                  </a:schemeClr>
                </a:solidFill>
                <a:latin typeface="Century Gothic" panose="020B0502020202020204" pitchFamily="34" charset="0"/>
              </a:endParaRPr>
            </a:p>
          </p:txBody>
        </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87125" y="1279183"/>
            <a:ext cx="11925300" cy="4419600"/>
          </a:xfrm>
          <a:prstGeom prst="rect">
            <a:avLst/>
          </a:prstGeom>
        </p:spPr>
      </p:pic>
      <p:sp>
        <p:nvSpPr>
          <p:cNvPr id="8" name="圆角矩形 7"/>
          <p:cNvSpPr/>
          <p:nvPr/>
        </p:nvSpPr>
        <p:spPr>
          <a:xfrm>
            <a:off x="1320802" y="4310742"/>
            <a:ext cx="5907312" cy="624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预处理：根据文件长度产生伪随机流</a:t>
            </a:r>
            <a:r>
              <a:rPr kumimoji="1" lang="en-US" altLang="zh-CN" dirty="0"/>
              <a:t>S1,S2,…Sn</a:t>
            </a:r>
            <a:endParaRPr kumimoji="1" lang="zh-CN" altLang="en-US" dirty="0"/>
          </a:p>
        </p:txBody>
      </p:sp>
      <p:sp>
        <p:nvSpPr>
          <p:cNvPr id="9" name="圆角矩形 8"/>
          <p:cNvSpPr/>
          <p:nvPr/>
        </p:nvSpPr>
        <p:spPr>
          <a:xfrm>
            <a:off x="4274458" y="2804885"/>
            <a:ext cx="4097789" cy="624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使用分组密码</a:t>
            </a:r>
            <a:r>
              <a:rPr lang="en-GB" altLang="zh-CN" i="1" dirty="0"/>
              <a:t>E</a:t>
            </a:r>
            <a:r>
              <a:rPr lang="zh-CN" altLang="en-US" dirty="0"/>
              <a:t>逐个加密明文文件单词</a:t>
            </a:r>
            <a:endParaRPr kumimoji="1" lang="zh-CN" altLang="en-US" dirty="0"/>
          </a:p>
        </p:txBody>
      </p:sp>
      <p:sp>
        <p:nvSpPr>
          <p:cNvPr id="10" name="圆角矩形 9"/>
          <p:cNvSpPr/>
          <p:nvPr/>
        </p:nvSpPr>
        <p:spPr>
          <a:xfrm>
            <a:off x="4274458" y="2828753"/>
            <a:ext cx="4402813" cy="576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对分组密码输出</a:t>
            </a:r>
            <a:r>
              <a:rPr lang="en-GB" altLang="zh-CN" i="1" dirty="0"/>
              <a:t>E</a:t>
            </a:r>
            <a:r>
              <a:rPr lang="en-GB" altLang="zh-CN" dirty="0"/>
              <a:t>(</a:t>
            </a:r>
            <a:r>
              <a:rPr lang="en-GB" altLang="zh-CN" i="1" dirty="0" err="1"/>
              <a:t>K',</a:t>
            </a:r>
            <a:r>
              <a:rPr lang="en-GB" altLang="zh-CN" dirty="0" err="1"/>
              <a:t>Wi</a:t>
            </a:r>
            <a:r>
              <a:rPr lang="en-GB" altLang="zh-CN" i="1" dirty="0"/>
              <a:t>)</a:t>
            </a:r>
            <a:r>
              <a:rPr lang="zh-CN" altLang="en-US" i="1" dirty="0"/>
              <a:t>进行处理</a:t>
            </a:r>
            <a:endParaRPr kumimoji="1" lang="zh-CN" altLang="en-US" dirty="0"/>
          </a:p>
        </p:txBody>
      </p:sp>
      <p:sp>
        <p:nvSpPr>
          <p:cNvPr id="11" name="圆角矩形 10"/>
          <p:cNvSpPr/>
          <p:nvPr/>
        </p:nvSpPr>
        <p:spPr>
          <a:xfrm>
            <a:off x="1187453" y="1921982"/>
            <a:ext cx="3087005" cy="54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t>将密文等分为</a:t>
            </a:r>
            <a:r>
              <a:rPr lang="en-GB" altLang="zh-CN" dirty="0"/>
              <a:t>Li</a:t>
            </a:r>
            <a:r>
              <a:rPr lang="zh-CN" altLang="en-US" i="1" dirty="0"/>
              <a:t>和</a:t>
            </a:r>
            <a:r>
              <a:rPr lang="en-GB" altLang="zh-CN" dirty="0"/>
              <a:t>Ri</a:t>
            </a:r>
            <a:r>
              <a:rPr lang="zh-CN" altLang="en-US" i="1" dirty="0"/>
              <a:t>两部分</a:t>
            </a:r>
            <a:endParaRPr kumimoji="1" lang="zh-CN" altLang="en-US" dirty="0"/>
          </a:p>
        </p:txBody>
      </p:sp>
      <p:sp>
        <p:nvSpPr>
          <p:cNvPr id="12" name="圆角矩形 11"/>
          <p:cNvSpPr/>
          <p:nvPr/>
        </p:nvSpPr>
        <p:spPr>
          <a:xfrm>
            <a:off x="387125" y="4310741"/>
            <a:ext cx="4880568" cy="624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t>基于</a:t>
            </a:r>
            <a:r>
              <a:rPr lang="en-GB" altLang="zh-CN" dirty="0"/>
              <a:t>Li</a:t>
            </a:r>
            <a:r>
              <a:rPr lang="zh-CN" altLang="en-US" dirty="0"/>
              <a:t>生成二进制字符串</a:t>
            </a:r>
            <a:r>
              <a:rPr lang="en-GB" altLang="zh-CN" i="1" dirty="0"/>
              <a:t>Si</a:t>
            </a:r>
            <a:r>
              <a:rPr lang="en-GB" altLang="zh-CN" dirty="0"/>
              <a:t>||</a:t>
            </a:r>
            <a:r>
              <a:rPr lang="en-GB" altLang="zh-CN" i="1" dirty="0"/>
              <a:t>F</a:t>
            </a:r>
            <a:r>
              <a:rPr lang="en-GB" altLang="zh-CN" dirty="0"/>
              <a:t>(</a:t>
            </a:r>
            <a:r>
              <a:rPr lang="en-GB" altLang="zh-CN" i="1" dirty="0" err="1"/>
              <a:t>Ki</a:t>
            </a:r>
            <a:r>
              <a:rPr lang="en-GB" altLang="zh-CN" dirty="0" err="1"/>
              <a:t>,</a:t>
            </a:r>
            <a:r>
              <a:rPr lang="en-GB" altLang="zh-CN" i="1" dirty="0" err="1"/>
              <a:t>Si</a:t>
            </a:r>
            <a:r>
              <a:rPr lang="en-GB" altLang="zh-CN" dirty="0"/>
              <a:t>)</a:t>
            </a:r>
            <a:endParaRPr lang="en-GB" altLang="zh-CN" dirty="0"/>
          </a:p>
          <a:p>
            <a:pPr algn="ctr"/>
            <a:r>
              <a:rPr lang="en-GB" altLang="zh-CN" i="1" dirty="0"/>
              <a:t>Ki</a:t>
            </a:r>
            <a:r>
              <a:rPr lang="en-GB" altLang="zh-CN" dirty="0"/>
              <a:t>=</a:t>
            </a:r>
            <a:r>
              <a:rPr lang="en-GB" altLang="zh-CN" i="1" dirty="0"/>
              <a:t>f</a:t>
            </a:r>
            <a:r>
              <a:rPr lang="en-GB" altLang="zh-CN" dirty="0"/>
              <a:t>(</a:t>
            </a:r>
            <a:r>
              <a:rPr lang="en-GB" altLang="zh-CN" i="1" dirty="0" err="1"/>
              <a:t>K''</a:t>
            </a:r>
            <a:r>
              <a:rPr lang="en-GB" altLang="zh-CN" dirty="0" err="1"/>
              <a:t>,</a:t>
            </a:r>
            <a:r>
              <a:rPr lang="en-GB" altLang="zh-CN" i="1" dirty="0" err="1"/>
              <a:t>Li</a:t>
            </a:r>
            <a:r>
              <a:rPr lang="en-GB" altLang="zh-CN" dirty="0"/>
              <a:t>),||</a:t>
            </a:r>
            <a:r>
              <a:rPr lang="zh-CN" altLang="en-US" dirty="0"/>
              <a:t>为符号串连接</a:t>
            </a:r>
            <a:r>
              <a:rPr lang="en-US" altLang="zh-CN" dirty="0"/>
              <a:t>,</a:t>
            </a:r>
            <a:r>
              <a:rPr lang="en-GB" altLang="zh-CN" i="1" dirty="0"/>
              <a:t>F</a:t>
            </a:r>
            <a:r>
              <a:rPr lang="zh-CN" altLang="en-US" dirty="0"/>
              <a:t>和</a:t>
            </a:r>
            <a:r>
              <a:rPr lang="en-GB" altLang="zh-CN" i="1" dirty="0"/>
              <a:t>f</a:t>
            </a:r>
            <a:r>
              <a:rPr lang="zh-CN" altLang="en-US" dirty="0"/>
              <a:t>为伪随机函数</a:t>
            </a:r>
            <a:endParaRPr kumimoji="1" lang="zh-CN" altLang="en-US" dirty="0"/>
          </a:p>
        </p:txBody>
      </p:sp>
      <p:sp>
        <p:nvSpPr>
          <p:cNvPr id="13" name="圆角矩形 12"/>
          <p:cNvSpPr/>
          <p:nvPr/>
        </p:nvSpPr>
        <p:spPr>
          <a:xfrm>
            <a:off x="4419600" y="5818909"/>
            <a:ext cx="5541818" cy="57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异或</a:t>
            </a:r>
            <a:r>
              <a:rPr lang="en-GB" altLang="zh-CN" i="1" dirty="0"/>
              <a:t>E</a:t>
            </a:r>
            <a:r>
              <a:rPr lang="en-GB" altLang="zh-CN" dirty="0"/>
              <a:t>(</a:t>
            </a:r>
            <a:r>
              <a:rPr lang="en-GB" altLang="zh-CN" i="1" dirty="0" err="1"/>
              <a:t>K'</a:t>
            </a:r>
            <a:r>
              <a:rPr lang="en-GB" altLang="zh-CN" dirty="0" err="1"/>
              <a:t>,</a:t>
            </a:r>
            <a:r>
              <a:rPr lang="en-GB" altLang="zh-CN" i="1" dirty="0" err="1"/>
              <a:t>Wi</a:t>
            </a:r>
            <a:r>
              <a:rPr lang="en-GB" altLang="zh-CN" dirty="0"/>
              <a:t>)</a:t>
            </a:r>
            <a:r>
              <a:rPr lang="zh-CN" altLang="en-US" dirty="0"/>
              <a:t>和</a:t>
            </a:r>
            <a:r>
              <a:rPr lang="en-GB" altLang="zh-CN" i="1" dirty="0"/>
              <a:t>Si</a:t>
            </a:r>
            <a:r>
              <a:rPr lang="en-GB" altLang="zh-CN" dirty="0"/>
              <a:t>||</a:t>
            </a:r>
            <a:r>
              <a:rPr lang="en-GB" altLang="zh-CN" i="1" dirty="0"/>
              <a:t>F</a:t>
            </a:r>
            <a:r>
              <a:rPr lang="en-GB" altLang="zh-CN" dirty="0"/>
              <a:t>(</a:t>
            </a:r>
            <a:r>
              <a:rPr lang="en-GB" altLang="zh-CN" i="1" dirty="0" err="1"/>
              <a:t>Ki</a:t>
            </a:r>
            <a:r>
              <a:rPr lang="en-GB" altLang="zh-CN" dirty="0" err="1"/>
              <a:t>,</a:t>
            </a:r>
            <a:r>
              <a:rPr lang="en-GB" altLang="zh-CN" i="1" dirty="0" err="1"/>
              <a:t>Si</a:t>
            </a:r>
            <a:r>
              <a:rPr lang="en-GB" altLang="zh-CN" dirty="0"/>
              <a:t>)</a:t>
            </a:r>
            <a:r>
              <a:rPr lang="zh-CN" altLang="en-US" dirty="0"/>
              <a:t>以形成</a:t>
            </a:r>
            <a:r>
              <a:rPr lang="en-GB" altLang="zh-CN" i="1" dirty="0"/>
              <a:t>Wi</a:t>
            </a:r>
            <a:r>
              <a:rPr lang="zh-CN" altLang="en-US" dirty="0"/>
              <a:t>的密文单词</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P spid="9" grpId="0" bldLvl="0" animBg="1"/>
      <p:bldP spid="9" grpId="1" bldLvl="0" animBg="1"/>
      <p:bldP spid="10" grpId="0" bldLvl="0" animBg="1"/>
      <p:bldP spid="10" grpId="1" bldLvl="0" animBg="1"/>
      <p:bldP spid="11" grpId="0" bldLvl="0" animBg="1"/>
      <p:bldP spid="12" grpId="0" bldLvl="0" animBg="1"/>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组合 196"/>
          <p:cNvGrpSpPr/>
          <p:nvPr/>
        </p:nvGrpSpPr>
        <p:grpSpPr>
          <a:xfrm>
            <a:off x="387125" y="299356"/>
            <a:ext cx="12126303" cy="6596744"/>
            <a:chOff x="387125" y="299356"/>
            <a:chExt cx="12126303" cy="6596744"/>
          </a:xfrm>
        </p:grpSpPr>
        <p:grpSp>
          <p:nvGrpSpPr>
            <p:cNvPr id="198" name="组合 197"/>
            <p:cNvGrpSpPr/>
            <p:nvPr/>
          </p:nvGrpSpPr>
          <p:grpSpPr>
            <a:xfrm>
              <a:off x="387125" y="299356"/>
              <a:ext cx="1316500" cy="883947"/>
              <a:chOff x="1276124" y="1279752"/>
              <a:chExt cx="6401933" cy="4298496"/>
            </a:xfrm>
          </p:grpSpPr>
          <p:sp>
            <p:nvSpPr>
              <p:cNvPr id="206" name="菱形 205"/>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菱形 206"/>
              <p:cNvSpPr/>
              <p:nvPr/>
            </p:nvSpPr>
            <p:spPr>
              <a:xfrm>
                <a:off x="3379561" y="1279752"/>
                <a:ext cx="4298496" cy="4298496"/>
              </a:xfrm>
              <a:prstGeom prst="diamond">
                <a:avLst/>
              </a:prstGeom>
              <a:noFill/>
              <a:ln w="28575">
                <a:solidFill>
                  <a:srgbClr val="A7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9" name="文本框 198"/>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accent1"/>
                  </a:solidFill>
                  <a:latin typeface="Agency FB" panose="020B0503020202020204" pitchFamily="34" charset="0"/>
                </a:rPr>
                <a:t>02</a:t>
              </a:r>
              <a:endParaRPr lang="zh-CN" altLang="en-US" sz="3200" dirty="0">
                <a:solidFill>
                  <a:schemeClr val="accent1"/>
                </a:solidFill>
                <a:latin typeface="Agency FB" panose="020B0503020202020204" pitchFamily="34" charset="0"/>
              </a:endParaRPr>
            </a:p>
          </p:txBody>
        </p:sp>
        <p:sp>
          <p:nvSpPr>
            <p:cNvPr id="204" name="文本框 203"/>
            <p:cNvSpPr txBox="1"/>
            <p:nvPr/>
          </p:nvSpPr>
          <p:spPr>
            <a:xfrm>
              <a:off x="1869915" y="380547"/>
              <a:ext cx="4198105" cy="523219"/>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tx1">
                      <a:lumMod val="75000"/>
                      <a:lumOff val="25000"/>
                    </a:schemeClr>
                  </a:solidFill>
                  <a:latin typeface="Century Gothic" panose="020B0502020202020204" pitchFamily="34" charset="0"/>
                </a:rPr>
                <a:t>SWP</a:t>
              </a:r>
              <a:r>
                <a:rPr lang="zh-CN" altLang="en-US" sz="2800" b="1" dirty="0">
                  <a:solidFill>
                    <a:schemeClr val="tx1">
                      <a:lumMod val="75000"/>
                      <a:lumOff val="25000"/>
                    </a:schemeClr>
                  </a:solidFill>
                  <a:latin typeface="Century Gothic" panose="020B0502020202020204" pitchFamily="34" charset="0"/>
                </a:rPr>
                <a:t>方案</a:t>
              </a:r>
              <a:endParaRPr lang="zh-CN" altLang="en-US" sz="2800" b="1" dirty="0">
                <a:solidFill>
                  <a:schemeClr val="tx1">
                    <a:lumMod val="75000"/>
                    <a:lumOff val="25000"/>
                  </a:schemeClr>
                </a:solidFill>
                <a:latin typeface="Century Gothic" panose="020B0502020202020204" pitchFamily="34" charset="0"/>
              </a:endParaRPr>
            </a:p>
          </p:txBody>
        </p:sp>
        <p:grpSp>
          <p:nvGrpSpPr>
            <p:cNvPr id="201" name="组合 200"/>
            <p:cNvGrpSpPr/>
            <p:nvPr/>
          </p:nvGrpSpPr>
          <p:grpSpPr>
            <a:xfrm>
              <a:off x="11572872" y="6254988"/>
              <a:ext cx="940556" cy="641112"/>
              <a:chOff x="11395287" y="6034159"/>
              <a:chExt cx="1208633" cy="823841"/>
            </a:xfrm>
          </p:grpSpPr>
          <p:sp>
            <p:nvSpPr>
              <p:cNvPr id="202" name="菱形 201"/>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菱形 202"/>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灯片编号占位符 1"/>
          <p:cNvSpPr>
            <a:spLocks noGrp="1"/>
          </p:cNvSpPr>
          <p:nvPr>
            <p:ph type="sldNum" sz="quarter" idx="10"/>
          </p:nvPr>
        </p:nvSpPr>
        <p:spPr/>
        <p:txBody>
          <a:bodyPr/>
          <a:lstStyle/>
          <a:p>
            <a:fld id="{2EC5D418-970F-4C7F-9452-AEC5956F87CE}"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387125" y="1183303"/>
            <a:ext cx="11925300" cy="4419600"/>
          </a:xfrm>
          <a:prstGeom prst="rect">
            <a:avLst/>
          </a:prstGeom>
        </p:spPr>
      </p:pic>
      <p:sp>
        <p:nvSpPr>
          <p:cNvPr id="20" name="文本框 19"/>
          <p:cNvSpPr txBox="1"/>
          <p:nvPr/>
        </p:nvSpPr>
        <p:spPr>
          <a:xfrm>
            <a:off x="1286463" y="5577227"/>
            <a:ext cx="10286408" cy="923330"/>
          </a:xfrm>
          <a:prstGeom prst="rect">
            <a:avLst/>
          </a:prstGeom>
          <a:noFill/>
        </p:spPr>
        <p:txBody>
          <a:bodyPr wrap="square" rtlCol="0">
            <a:spAutoFit/>
          </a:bodyPr>
          <a:lstStyle/>
          <a:p>
            <a:r>
              <a:rPr lang="zh-CN" altLang="en-US" dirty="0">
                <a:latin typeface="FangSong" panose="02010609060101010101" pitchFamily="49" charset="-122"/>
                <a:ea typeface="FangSong" panose="02010609060101010101" pitchFamily="49" charset="-122"/>
              </a:rPr>
              <a:t>查询文件</a:t>
            </a:r>
            <a:r>
              <a:rPr lang="en-GB" altLang="zh-CN" i="1" dirty="0">
                <a:latin typeface="FangSong" panose="02010609060101010101" pitchFamily="49" charset="-122"/>
                <a:ea typeface="FangSong" panose="02010609060101010101" pitchFamily="49" charset="-122"/>
              </a:rPr>
              <a:t>D</a:t>
            </a:r>
            <a:r>
              <a:rPr lang="zh-CN" altLang="en-US" dirty="0">
                <a:latin typeface="FangSong" panose="02010609060101010101" pitchFamily="49" charset="-122"/>
                <a:ea typeface="FangSong" panose="02010609060101010101" pitchFamily="49" charset="-122"/>
              </a:rPr>
              <a:t>中是否包含关键词</a:t>
            </a:r>
            <a:r>
              <a:rPr lang="en-GB" altLang="zh-CN" i="1" dirty="0">
                <a:latin typeface="FangSong" panose="02010609060101010101" pitchFamily="49" charset="-122"/>
                <a:ea typeface="FangSong" panose="02010609060101010101" pitchFamily="49" charset="-122"/>
              </a:rPr>
              <a:t>W</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只需发送陷门</a:t>
            </a:r>
            <a:r>
              <a:rPr lang="en-GB" altLang="zh-CN" i="1" dirty="0">
                <a:latin typeface="FangSong" panose="02010609060101010101" pitchFamily="49" charset="-122"/>
                <a:ea typeface="FangSong" panose="02010609060101010101" pitchFamily="49" charset="-122"/>
              </a:rPr>
              <a:t>TW</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E</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W</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f</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L</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至服务器</a:t>
            </a:r>
            <a:r>
              <a:rPr lang="en-US"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L</a:t>
            </a:r>
            <a:r>
              <a:rPr lang="zh-CN" altLang="en-US" dirty="0">
                <a:latin typeface="FangSong" panose="02010609060101010101" pitchFamily="49" charset="-122"/>
                <a:ea typeface="FangSong" panose="02010609060101010101" pitchFamily="49" charset="-122"/>
              </a:rPr>
              <a:t>为</a:t>
            </a:r>
            <a:r>
              <a:rPr lang="en-GB" altLang="zh-CN" i="1" dirty="0">
                <a:latin typeface="FangSong" panose="02010609060101010101" pitchFamily="49" charset="-122"/>
                <a:ea typeface="FangSong" panose="02010609060101010101" pitchFamily="49" charset="-122"/>
              </a:rPr>
              <a:t>E</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W</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的左部</a:t>
            </a:r>
            <a:r>
              <a:rPr lang="en-US"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服务器顺序遍历密文文件的所有单词</a:t>
            </a:r>
            <a:r>
              <a:rPr lang="en-GB" altLang="zh-CN" i="1" dirty="0">
                <a:latin typeface="FangSong" panose="02010609060101010101" pitchFamily="49" charset="-122"/>
                <a:ea typeface="FangSong" panose="02010609060101010101" pitchFamily="49" charset="-122"/>
              </a:rPr>
              <a:t>C</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计算</a:t>
            </a:r>
            <a:r>
              <a:rPr lang="en-GB" altLang="zh-CN" i="1" dirty="0">
                <a:latin typeface="FangSong" panose="02010609060101010101" pitchFamily="49" charset="-122"/>
                <a:ea typeface="FangSong" panose="02010609060101010101" pitchFamily="49" charset="-122"/>
              </a:rPr>
              <a:t>C</a:t>
            </a:r>
            <a:r>
              <a:rPr lang="en-GB" altLang="zh-CN" dirty="0">
                <a:latin typeface="FangSong" panose="02010609060101010101" pitchFamily="49" charset="-122"/>
                <a:ea typeface="FangSong" panose="02010609060101010101" pitchFamily="49" charset="-122"/>
              </a:rPr>
              <a:t> XOR </a:t>
            </a:r>
            <a:r>
              <a:rPr lang="en-GB" altLang="zh-CN" i="1" dirty="0">
                <a:latin typeface="FangSong" panose="02010609060101010101" pitchFamily="49" charset="-122"/>
                <a:ea typeface="FangSong" panose="02010609060101010101" pitchFamily="49" charset="-122"/>
              </a:rPr>
              <a:t>E</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W</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S</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T</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判断</a:t>
            </a:r>
            <a:r>
              <a:rPr lang="en-GB" altLang="zh-CN" i="1" dirty="0">
                <a:latin typeface="FangSong" panose="02010609060101010101" pitchFamily="49" charset="-122"/>
                <a:ea typeface="FangSong" panose="02010609060101010101" pitchFamily="49" charset="-122"/>
              </a:rPr>
              <a:t>F</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K</a:t>
            </a:r>
            <a:r>
              <a:rPr lang="en-GB"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S</a:t>
            </a:r>
            <a:r>
              <a:rPr lang="en-GB"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是否等于</a:t>
            </a:r>
            <a:r>
              <a:rPr lang="en-GB" altLang="zh-CN" i="1" dirty="0">
                <a:latin typeface="FangSong" panose="02010609060101010101" pitchFamily="49" charset="-122"/>
                <a:ea typeface="FangSong" panose="02010609060101010101" pitchFamily="49" charset="-122"/>
              </a:rPr>
              <a:t>T</a:t>
            </a:r>
            <a:r>
              <a:rPr lang="en-GB" altLang="zh-CN" dirty="0">
                <a:latin typeface="FangSong" panose="02010609060101010101" pitchFamily="49" charset="-122"/>
                <a:ea typeface="FangSong" panose="02010609060101010101" pitchFamily="49" charset="-122"/>
              </a:rPr>
              <a:t>:</a:t>
            </a:r>
            <a:endParaRPr lang="en-GB" altLang="zh-CN" dirty="0">
              <a:latin typeface="FangSong" panose="02010609060101010101" pitchFamily="49" charset="-122"/>
              <a:ea typeface="FangSong" panose="02010609060101010101" pitchFamily="49" charset="-122"/>
            </a:endParaRPr>
          </a:p>
          <a:p>
            <a:r>
              <a:rPr lang="zh-CN" altLang="en-US" dirty="0">
                <a:latin typeface="FangSong" panose="02010609060101010101" pitchFamily="49" charset="-122"/>
                <a:ea typeface="FangSong" panose="02010609060101010101" pitchFamily="49" charset="-122"/>
              </a:rPr>
              <a:t>如果相等</a:t>
            </a:r>
            <a:r>
              <a:rPr lang="en-US" altLang="zh-CN" dirty="0">
                <a:latin typeface="FangSong" panose="02010609060101010101" pitchFamily="49" charset="-122"/>
                <a:ea typeface="FangSong" panose="02010609060101010101" pitchFamily="49" charset="-122"/>
              </a:rPr>
              <a:t>,</a:t>
            </a:r>
            <a:r>
              <a:rPr lang="en-GB" altLang="zh-CN" i="1" dirty="0">
                <a:latin typeface="FangSong" panose="02010609060101010101" pitchFamily="49" charset="-122"/>
                <a:ea typeface="FangSong" panose="02010609060101010101" pitchFamily="49" charset="-122"/>
              </a:rPr>
              <a:t>C</a:t>
            </a:r>
            <a:r>
              <a:rPr lang="zh-CN" altLang="en-US" dirty="0">
                <a:latin typeface="FangSong" panose="02010609060101010101" pitchFamily="49" charset="-122"/>
                <a:ea typeface="FangSong" panose="02010609060101010101" pitchFamily="49" charset="-122"/>
              </a:rPr>
              <a:t>即为</a:t>
            </a:r>
            <a:r>
              <a:rPr lang="en-GB" altLang="zh-CN" i="1" dirty="0">
                <a:latin typeface="FangSong" panose="02010609060101010101" pitchFamily="49" charset="-122"/>
                <a:ea typeface="FangSong" panose="02010609060101010101" pitchFamily="49" charset="-122"/>
              </a:rPr>
              <a:t>W</a:t>
            </a:r>
            <a:r>
              <a:rPr lang="zh-CN" altLang="en-US" dirty="0">
                <a:latin typeface="FangSong" panose="02010609060101010101" pitchFamily="49" charset="-122"/>
                <a:ea typeface="FangSong" panose="02010609060101010101" pitchFamily="49" charset="-122"/>
              </a:rPr>
              <a:t>在</a:t>
            </a:r>
            <a:r>
              <a:rPr lang="en-GB" altLang="zh-CN" i="1" dirty="0">
                <a:latin typeface="FangSong" panose="02010609060101010101" pitchFamily="49" charset="-122"/>
                <a:ea typeface="FangSong" panose="02010609060101010101" pitchFamily="49" charset="-122"/>
              </a:rPr>
              <a:t>D</a:t>
            </a:r>
            <a:r>
              <a:rPr lang="zh-CN" altLang="en-US" dirty="0">
                <a:latin typeface="FangSong" panose="02010609060101010101" pitchFamily="49" charset="-122"/>
                <a:ea typeface="FangSong" panose="02010609060101010101" pitchFamily="49" charset="-122"/>
              </a:rPr>
              <a:t>中的密文</a:t>
            </a:r>
            <a:r>
              <a:rPr lang="en-US"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否则</a:t>
            </a:r>
            <a:r>
              <a:rPr lang="en-US" altLang="zh-CN" dirty="0">
                <a:latin typeface="FangSong" panose="02010609060101010101" pitchFamily="49" charset="-122"/>
                <a:ea typeface="FangSong" panose="02010609060101010101" pitchFamily="49" charset="-122"/>
              </a:rPr>
              <a:t>,</a:t>
            </a:r>
            <a:r>
              <a:rPr lang="zh-CN" altLang="en-US" dirty="0">
                <a:latin typeface="FangSong" panose="02010609060101010101" pitchFamily="49" charset="-122"/>
                <a:ea typeface="FangSong" panose="02010609060101010101" pitchFamily="49" charset="-122"/>
              </a:rPr>
              <a:t>继续计算下一个密文单词</a:t>
            </a:r>
            <a:r>
              <a:rPr lang="en-US" altLang="zh-CN" dirty="0">
                <a:latin typeface="FangSong" panose="02010609060101010101" pitchFamily="49" charset="-122"/>
                <a:ea typeface="FangSong" panose="02010609060101010101" pitchFamily="49" charset="-122"/>
              </a:rPr>
              <a:t>. </a:t>
            </a:r>
            <a:endParaRPr kumimoji="1" lang="zh-CN" altLang="en-US" dirty="0">
              <a:latin typeface="FangSong" panose="02010609060101010101" pitchFamily="49" charset="-122"/>
              <a:ea typeface="FangSong" panose="02010609060101010101" pitchFamily="49" charset="-122"/>
            </a:endParaRPr>
          </a:p>
        </p:txBody>
      </p:sp>
    </p:spTree>
  </p:cSld>
  <p:clrMapOvr>
    <a:masterClrMapping/>
  </p:clrMapOvr>
</p:sld>
</file>

<file path=ppt/tags/tag1.xml><?xml version="1.0" encoding="utf-8"?>
<p:tagLst xmlns:p="http://schemas.openxmlformats.org/presentationml/2006/main">
  <p:tag name="ISLIDE.DIAGRAM" val="c0bbf6ee-5302-48d3-9896-179f06b8a4b6"/>
</p:tagLst>
</file>

<file path=ppt/tags/tag2.xml><?xml version="1.0" encoding="utf-8"?>
<p:tagLst xmlns:p="http://schemas.openxmlformats.org/presentationml/2006/main">
  <p:tag name="ISLIDE.DIAGRAM" val="52b0676d-feee-4c24-97a0-d7f3952809e8"/>
</p:tagLst>
</file>

<file path=ppt/theme/theme1.xml><?xml version="1.0" encoding="utf-8"?>
<a:theme xmlns:a="http://schemas.openxmlformats.org/drawingml/2006/main"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2327</Words>
  <Application>WPS 文字</Application>
  <PresentationFormat>宽屏</PresentationFormat>
  <Paragraphs>327</Paragraphs>
  <Slides>21</Slides>
  <Notes>21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方正书宋_GBK</vt:lpstr>
      <vt:lpstr>Wingdings</vt:lpstr>
      <vt:lpstr>微软雅黑</vt:lpstr>
      <vt:lpstr>汉仪旗黑KW</vt:lpstr>
      <vt:lpstr>Century Gothic</vt:lpstr>
      <vt:lpstr>苹方-简</vt:lpstr>
      <vt:lpstr>经典综艺体简</vt:lpstr>
      <vt:lpstr>Agency FB</vt:lpstr>
      <vt:lpstr>FangSong</vt:lpstr>
      <vt:lpstr>华文宋体</vt:lpstr>
      <vt:lpstr>宋体</vt:lpstr>
      <vt:lpstr>Arial Unicode MS</vt:lpstr>
      <vt:lpstr>汉仪书宋二KW</vt:lpstr>
      <vt:lpstr>汉仪仿宋KW</vt:lpstr>
      <vt:lpstr>等线</vt:lpstr>
      <vt:lpstr>汉仪中等线KW</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JiaDe</cp:lastModifiedBy>
  <cp:revision>96</cp:revision>
  <dcterms:created xsi:type="dcterms:W3CDTF">2019-12-27T06:14:09Z</dcterms:created>
  <dcterms:modified xsi:type="dcterms:W3CDTF">2019-12-27T06:14:09Z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2052-1.8.1.2821</vt:lpwstr>
  </property>
</Properties>
</file>