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98" r:id="rId3"/>
    <p:sldId id="286" r:id="rId4"/>
    <p:sldId id="292" r:id="rId5"/>
    <p:sldId id="293" r:id="rId6"/>
    <p:sldId id="294" r:id="rId7"/>
    <p:sldId id="299" r:id="rId8"/>
    <p:sldId id="275" r:id="rId9"/>
    <p:sldId id="277" r:id="rId10"/>
    <p:sldId id="297" r:id="rId11"/>
    <p:sldId id="290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142" autoAdjust="0"/>
  </p:normalViewPr>
  <p:slideViewPr>
    <p:cSldViewPr snapToGrid="0">
      <p:cViewPr varScale="1">
        <p:scale>
          <a:sx n="159" d="100"/>
          <a:sy n="159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877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9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104457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1384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24089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115542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-TR" sz="1200" dirty="0">
                <a:solidFill>
                  <a:schemeClr val="dk1"/>
                </a:solidFill>
              </a:rPr>
              <a:t>https://developer.android.com/guide/practices/screens_support.html</a:t>
            </a:r>
            <a:endParaRPr lang="en-US" sz="1200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r-TR" sz="1200" dirty="0">
                <a:solidFill>
                  <a:schemeClr val="dk1"/>
                </a:solidFill>
              </a:rPr>
              <a:t>https://gelecegiyazanlar.turkcell.com.tr/konu/android/egitim/android-301/farkli-ekran-boyutlarini-desteklemek</a:t>
            </a: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2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08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132555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80034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157966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3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3295BE1B-89A2-4B47-BC0C-42BAAB2C5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CC65D-6B83-9A45-93F2-D567708FD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1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458-5913-7249-9CFD-D52973EF42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13548" y="1369219"/>
            <a:ext cx="3807923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7318-09A6-3F40-83FC-439FDAA8F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14048" y="1369219"/>
            <a:ext cx="3808561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3F96-DB8E-A441-B580-4A09B12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89EF-10DE-0C40-820E-2B73072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8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3CFE-BBE8-CD45-9737-9CA9B39B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770650-7C27-5549-8199-F664DB890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403" y="825917"/>
            <a:ext cx="7420490" cy="35110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60000"/>
              </a:lnSpc>
              <a:buNone/>
              <a:defRPr sz="1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rkcell_ppt_10.jpg">
            <a:extLst>
              <a:ext uri="{FF2B5EF4-FFF2-40B4-BE49-F238E27FC236}">
                <a16:creationId xmlns:a16="http://schemas.microsoft.com/office/drawing/2014/main" id="{9E110E27-2AEF-A34C-ABF9-73BB3F509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733EA-7E80-594B-9E42-BCFCF0F10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2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33894-4092-C742-A8EE-6C4F7B88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7BD86-662D-DE4E-A7B3-BAC53BDF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7" y="4767262"/>
            <a:ext cx="4841615" cy="273844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tr-TR" dirty="0" err="1"/>
              <a:t>Dipnote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DAE5-42C6-524F-9F28-ACB8AC5E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39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kcell_ppt_10.jpg">
            <a:extLst>
              <a:ext uri="{FF2B5EF4-FFF2-40B4-BE49-F238E27FC236}">
                <a16:creationId xmlns:a16="http://schemas.microsoft.com/office/drawing/2014/main" id="{0EEA6DB0-4021-774B-82C5-97FDF0329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D974-6053-0847-A8AE-32092F8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CC052-3EF9-BB47-B1E0-1639D8F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7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1FC1A-22C1-F548-9C94-B58A9345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7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5866B855-C9B6-3545-8CB1-7DAEE4DAC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AF29C-E44A-E044-9645-60D82047E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1"/>
            <a:ext cx="2949178" cy="1097756"/>
          </a:xfrm>
        </p:spPr>
        <p:txBody>
          <a:bodyPr anchor="t" anchorCtr="0"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D326-827D-C841-855F-3FE478FCD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3873" y="355840"/>
            <a:ext cx="3798745" cy="4052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/>
              <a:t>Tablo, Grafik veya benzeri nesneler eklemek için simgeye tıklayın.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CD54-30A1-2540-B4AC-E95E25994D6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dirty="0"/>
              <a:t>Açıklama metinleri girmek için tıklayın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4CAD-5069-3240-94DC-3B251A40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3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3E63-FF0D-0444-AFB7-03B9C6F4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6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AA2B-649B-5348-A9BE-5219668A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20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404ED461-F5BF-6147-95C8-33FBEA6E5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3879-B2C5-774E-9614-488C8003F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3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626E-9B1E-B742-AE41-AD1004B433D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0389" y="1369219"/>
            <a:ext cx="7886700" cy="32635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7EF6-89FE-0B4A-86FD-9449734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394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13A-EB9F-CF40-8641-88A23573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389" y="4767262"/>
            <a:ext cx="492079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7C69-092C-CE4A-9D36-C9E3835C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5007" y="4767263"/>
            <a:ext cx="752081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5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372" y="3801688"/>
            <a:ext cx="5561409" cy="40221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372" y="4245955"/>
            <a:ext cx="5561409" cy="276997"/>
          </a:xfrm>
        </p:spPr>
        <p:txBody>
          <a:bodyPr anchor="ctr" anchorCtr="0">
            <a:normAutofit/>
          </a:bodyPr>
          <a:lstStyle>
            <a:lvl1pPr marL="0" indent="0" algn="ctr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18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82161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87" y="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7202" y="2258638"/>
            <a:ext cx="2530827" cy="40221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1">
                <a:solidFill>
                  <a:srgbClr val="00206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176" y="2702905"/>
            <a:ext cx="1908394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1800" b="0" i="0" kern="1200" dirty="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38402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1570" y="3019921"/>
            <a:ext cx="4143530" cy="175924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6600" b="1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1570" y="2730599"/>
            <a:ext cx="4143530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376349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83700" y="3019920"/>
            <a:ext cx="3638295" cy="1662031"/>
          </a:xfrm>
        </p:spPr>
        <p:txBody>
          <a:bodyPr anchor="ctr" anchorCtr="0">
            <a:noAutofit/>
          </a:bodyPr>
          <a:lstStyle>
            <a:lvl1pPr marL="0" indent="0" algn="r">
              <a:lnSpc>
                <a:spcPct val="80000"/>
              </a:lnSpc>
              <a:buNone/>
              <a:defRPr sz="6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3701" y="2718847"/>
            <a:ext cx="3638295" cy="276997"/>
          </a:xfrm>
        </p:spPr>
        <p:txBody>
          <a:bodyPr anchor="ctr" anchorCtr="0">
            <a:normAutofit/>
          </a:bodyPr>
          <a:lstStyle>
            <a:lvl1pPr marL="0" indent="0" algn="r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81389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1570" y="3019920"/>
            <a:ext cx="3638295" cy="166203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6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1570" y="2704119"/>
            <a:ext cx="3638294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1245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KCELL-PRE-TK2-18.jpg" descr="TURKCELL-PRE-TK2-18.jpg">
            <a:extLst>
              <a:ext uri="{FF2B5EF4-FFF2-40B4-BE49-F238E27FC236}">
                <a16:creationId xmlns:a16="http://schemas.microsoft.com/office/drawing/2014/main" id="{B3000F5A-E93C-1D40-8AD8-F4CC6F874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b="67130"/>
          <a:stretch/>
        </p:blipFill>
        <p:spPr>
          <a:xfrm>
            <a:off x="-8108" y="1703784"/>
            <a:ext cx="9152108" cy="16930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A7B59-F090-DB48-9B1B-38787BE9E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822" y="2053232"/>
            <a:ext cx="6879431" cy="994172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Kapanış metni yazmak isterseniz tıklayın…  </a:t>
            </a:r>
          </a:p>
        </p:txBody>
      </p:sp>
    </p:spTree>
    <p:extLst>
      <p:ext uri="{BB962C8B-B14F-4D97-AF65-F5344CB8AC3E}">
        <p14:creationId xmlns:p14="http://schemas.microsoft.com/office/powerpoint/2010/main" val="475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99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9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tr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tr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5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1.jpg">
            <a:extLst>
              <a:ext uri="{FF2B5EF4-FFF2-40B4-BE49-F238E27FC236}">
                <a16:creationId xmlns:a16="http://schemas.microsoft.com/office/drawing/2014/main" id="{076C7A2C-898D-9A48-A08C-2492C6393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571063"/>
            <a:ext cx="6858000" cy="659606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1342399"/>
            <a:ext cx="6858000" cy="45933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3300" y="2641053"/>
            <a:ext cx="2057400" cy="273844"/>
          </a:xfrm>
        </p:spPr>
        <p:txBody>
          <a:bodyPr/>
          <a:lstStyle>
            <a:lvl1pPr algn="ctr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6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rkcell_ppt_2.jpg">
            <a:extLst>
              <a:ext uri="{FF2B5EF4-FFF2-40B4-BE49-F238E27FC236}">
                <a16:creationId xmlns:a16="http://schemas.microsoft.com/office/drawing/2014/main" id="{5989BB78-8B12-0045-B17E-F17400E3C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90977" y="1960373"/>
            <a:ext cx="5300933" cy="654835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0977" y="2730260"/>
            <a:ext cx="5300933" cy="456009"/>
          </a:xfrm>
        </p:spPr>
        <p:txBody>
          <a:bodyPr anchor="ctr" anchorCtr="0"/>
          <a:lstStyle>
            <a:lvl1pPr marL="0" indent="0" algn="l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0977" y="4575580"/>
            <a:ext cx="1590280" cy="271863"/>
          </a:xfrm>
        </p:spPr>
        <p:txBody>
          <a:bodyPr anchor="ctr" anchorCtr="0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6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3.jpg">
            <a:extLst>
              <a:ext uri="{FF2B5EF4-FFF2-40B4-BE49-F238E27FC236}">
                <a16:creationId xmlns:a16="http://schemas.microsoft.com/office/drawing/2014/main" id="{659346D8-4100-8443-81AB-8059932F1D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8130" y="1960373"/>
            <a:ext cx="5300933" cy="654835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8130" y="2730260"/>
            <a:ext cx="5300933" cy="456009"/>
          </a:xfrm>
        </p:spPr>
        <p:txBody>
          <a:bodyPr anchor="ctr" anchorCtr="0"/>
          <a:lstStyle>
            <a:lvl1pPr marL="0" indent="0" algn="l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131" y="4575580"/>
            <a:ext cx="1590280" cy="271863"/>
          </a:xfrm>
        </p:spPr>
        <p:txBody>
          <a:bodyPr anchor="ctr" anchorCtr="0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10.jpg">
            <a:extLst>
              <a:ext uri="{FF2B5EF4-FFF2-40B4-BE49-F238E27FC236}">
                <a16:creationId xmlns:a16="http://schemas.microsoft.com/office/drawing/2014/main" id="{42EC6DAB-5145-264E-9078-9CC49681C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1E850-E719-4A4E-B60E-A3EFBB21E6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388" y="138484"/>
            <a:ext cx="7429507" cy="5743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0CDD-A481-824C-839D-E7BBFEA13F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388" y="1369219"/>
            <a:ext cx="78867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0E1A-89AD-E741-9C65-80F008DC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7477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2.04.2019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CC53-72D1-8846-89C7-863D006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388" y="4770615"/>
            <a:ext cx="4908876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7F9F-E487-6441-AF19-179F836E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3090" y="4767263"/>
            <a:ext cx="763998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A80B2313-22FD-A945-99C4-5A7225DE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388" y="825917"/>
            <a:ext cx="7429507" cy="35110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60000"/>
              </a:lnSpc>
              <a:buNone/>
              <a:defRPr sz="1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</a:t>
            </a:r>
            <a:r>
              <a:rPr lang="tr-TR" dirty="0" err="1"/>
              <a:t>şlık</a:t>
            </a:r>
            <a:r>
              <a:rPr lang="tr-TR" dirty="0"/>
              <a:t>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6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  <a:endParaRPr lang="t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DD5C0-3201-4242-9AE4-F161C5A45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Android</a:t>
            </a:r>
            <a:r>
              <a:rPr lang="tr-TR" dirty="0"/>
              <a:t> 401 1. Gün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FE777E-9C7C-9F4A-BE48-F70E4BD1D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Geleceği Yazan Kadınlar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505325" y="233973"/>
            <a:ext cx="6408821" cy="573087"/>
          </a:xfrm>
        </p:spPr>
        <p:txBody>
          <a:bodyPr/>
          <a:lstStyle/>
          <a:p>
            <a:r>
              <a:rPr lang="tr-TR" dirty="0" err="1"/>
              <a:t>Fragment</a:t>
            </a:r>
            <a:r>
              <a:rPr lang="tr-TR" dirty="0"/>
              <a:t> </a:t>
            </a:r>
            <a:r>
              <a:rPr lang="tr-TR" dirty="0" err="1"/>
              <a:t>LifeCycle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F61DA-282F-194E-A1A4-5E859EE9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3" y="1052596"/>
            <a:ext cx="1462818" cy="3916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6607F6-B288-B646-8389-116504872E2A}"/>
              </a:ext>
            </a:extLst>
          </p:cNvPr>
          <p:cNvSpPr/>
          <p:nvPr/>
        </p:nvSpPr>
        <p:spPr>
          <a:xfrm>
            <a:off x="2831725" y="111695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onCreate</a:t>
            </a:r>
            <a:r>
              <a:rPr lang="tr-TR" b="1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DFD4F-F8E7-BE4F-B746-2A47DF3208A1}"/>
              </a:ext>
            </a:extLst>
          </p:cNvPr>
          <p:cNvSpPr txBox="1"/>
          <p:nvPr/>
        </p:nvSpPr>
        <p:spPr>
          <a:xfrm>
            <a:off x="2977326" y="1400494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Fragment</a:t>
            </a:r>
            <a:r>
              <a:rPr lang="tr-TR" dirty="0"/>
              <a:t> oluşturulurken bu </a:t>
            </a:r>
            <a:r>
              <a:rPr lang="tr-TR" dirty="0" err="1"/>
              <a:t>metod</a:t>
            </a:r>
            <a:r>
              <a:rPr lang="tr-TR" dirty="0"/>
              <a:t> çağrılır.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5D70-4C11-2E41-9062-79FE6FFE5020}"/>
              </a:ext>
            </a:extLst>
          </p:cNvPr>
          <p:cNvSpPr/>
          <p:nvPr/>
        </p:nvSpPr>
        <p:spPr>
          <a:xfrm>
            <a:off x="2856516" y="1734599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onCreateView</a:t>
            </a:r>
            <a:r>
              <a:rPr lang="tr-TR" b="1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DE3C8-CEFC-A944-9B1F-510264BD2CCB}"/>
              </a:ext>
            </a:extLst>
          </p:cNvPr>
          <p:cNvSpPr/>
          <p:nvPr/>
        </p:nvSpPr>
        <p:spPr>
          <a:xfrm>
            <a:off x="2989259" y="2042376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Kullanıcı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inflate</a:t>
            </a:r>
            <a:r>
              <a:rPr lang="tr-TR" dirty="0"/>
              <a:t> etme işlemi için çağrılır. </a:t>
            </a:r>
            <a:br>
              <a:rPr lang="tr-TR" dirty="0"/>
            </a:br>
            <a:r>
              <a:rPr lang="tr-TR" dirty="0" err="1"/>
              <a:t>View</a:t>
            </a:r>
            <a:r>
              <a:rPr lang="tr-TR" dirty="0"/>
              <a:t> tipinde öğe döndürür.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187D85-0370-9E44-9BA9-9F004BECC11E}"/>
              </a:ext>
            </a:extLst>
          </p:cNvPr>
          <p:cNvSpPr/>
          <p:nvPr/>
        </p:nvSpPr>
        <p:spPr>
          <a:xfrm>
            <a:off x="3007894" y="404349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Fragment</a:t>
            </a:r>
            <a:r>
              <a:rPr lang="tr-TR" dirty="0"/>
              <a:t> arka plana atılırsa harekete geçer. Bu </a:t>
            </a:r>
            <a:r>
              <a:rPr lang="tr-TR" dirty="0" err="1"/>
              <a:t>Back</a:t>
            </a:r>
            <a:r>
              <a:rPr lang="tr-TR" dirty="0"/>
              <a:t> tuşuna basılmasından ya da sistemin bellek ihtiyacından kaynaklanabilir.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E5007-EDEA-2943-8B93-F66DC9A34DBE}"/>
              </a:ext>
            </a:extLst>
          </p:cNvPr>
          <p:cNvSpPr/>
          <p:nvPr/>
        </p:nvSpPr>
        <p:spPr>
          <a:xfrm>
            <a:off x="2824316" y="3732190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onPause</a:t>
            </a:r>
            <a:r>
              <a:rPr lang="tr-TR" b="1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41BD2-E162-4D4F-9FD0-E45EB39FB58E}"/>
              </a:ext>
            </a:extLst>
          </p:cNvPr>
          <p:cNvSpPr/>
          <p:nvPr/>
        </p:nvSpPr>
        <p:spPr>
          <a:xfrm>
            <a:off x="2832652" y="2588521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onResume</a:t>
            </a:r>
            <a:r>
              <a:rPr lang="tr-TR" b="1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79735C-773E-D54D-9478-A743FF6708E5}"/>
              </a:ext>
            </a:extLst>
          </p:cNvPr>
          <p:cNvSpPr/>
          <p:nvPr/>
        </p:nvSpPr>
        <p:spPr>
          <a:xfrm>
            <a:off x="2977326" y="28720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Herhangi bir sebepten dolayı durdurulduysa (başka bir ekrana geçiş) tekrar ekrana geldiğinde bu metot harekete geçer.</a:t>
            </a:r>
          </a:p>
        </p:txBody>
      </p:sp>
    </p:spTree>
    <p:extLst>
      <p:ext uri="{BB962C8B-B14F-4D97-AF65-F5344CB8AC3E}">
        <p14:creationId xmlns:p14="http://schemas.microsoft.com/office/powerpoint/2010/main" val="65205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4294967295"/>
          </p:nvPr>
        </p:nvSpPr>
        <p:spPr>
          <a:xfrm>
            <a:off x="0" y="438150"/>
            <a:ext cx="8521700" cy="2970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5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tr" sz="56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UYGULAMA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tr" sz="24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-TR" sz="2400" b="0" i="0" u="none" strike="noStrike" cap="none" dirty="0" err="1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r>
              <a:rPr lang="tr-TR" sz="24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tr-TR" sz="24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tr-TR" sz="24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tr" sz="24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tr" sz="2400" dirty="0">
                <a:solidFill>
                  <a:srgbClr val="0D253D"/>
                </a:solidFill>
              </a:rPr>
              <a:t>ragment</a:t>
            </a:r>
            <a:endParaRPr lang="tr" sz="2400" b="0" i="0" u="none" strike="noStrike" cap="none" dirty="0">
              <a:solidFill>
                <a:srgbClr val="0D25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67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3A034-5E73-984D-B188-E149D289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9" y="721895"/>
            <a:ext cx="2071035" cy="345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3C5C8-EBF1-5A42-AAB8-84560A67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24" y="736303"/>
            <a:ext cx="2062390" cy="343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E9AFA-B373-514F-8E7F-114D6FE50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505" y="721894"/>
            <a:ext cx="2062389" cy="34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3A034-5E73-984D-B188-E149D289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0" y="778043"/>
            <a:ext cx="2071035" cy="3451725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id="{0DBAECEC-9EE8-8741-BCF9-82D5A703D484}"/>
              </a:ext>
            </a:extLst>
          </p:cNvPr>
          <p:cNvSpPr txBox="1">
            <a:spLocks/>
          </p:cNvSpPr>
          <p:nvPr/>
        </p:nvSpPr>
        <p:spPr>
          <a:xfrm>
            <a:off x="513346" y="704099"/>
            <a:ext cx="3104149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 err="1"/>
              <a:t>HomeFragment</a:t>
            </a:r>
            <a:endParaRPr lang="tr-TR" dirty="0"/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7ADBCB34-7FEC-6E45-A95B-2B502EF67CDA}"/>
              </a:ext>
            </a:extLst>
          </p:cNvPr>
          <p:cNvSpPr txBox="1">
            <a:spLocks/>
          </p:cNvSpPr>
          <p:nvPr/>
        </p:nvSpPr>
        <p:spPr>
          <a:xfrm>
            <a:off x="513346" y="1277186"/>
            <a:ext cx="4090737" cy="229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>
                <a:solidFill>
                  <a:srgbClr val="1C1C1C"/>
                </a:solidFill>
              </a:rPr>
              <a:t>HomeFragment</a:t>
            </a:r>
            <a:r>
              <a:rPr lang="tr-TR" dirty="0">
                <a:solidFill>
                  <a:srgbClr val="1C1C1C"/>
                </a:solidFill>
              </a:rPr>
              <a:t> içerisinde kullanıcıdan</a:t>
            </a:r>
            <a:br>
              <a:rPr lang="tr-TR" dirty="0">
                <a:solidFill>
                  <a:srgbClr val="1C1C1C"/>
                </a:solidFill>
              </a:rPr>
            </a:br>
            <a:r>
              <a:rPr lang="tr-TR" dirty="0">
                <a:solidFill>
                  <a:srgbClr val="1C1C1C"/>
                </a:solidFill>
              </a:rPr>
              <a:t>kilo ve boy bilgisi alınır.</a:t>
            </a:r>
            <a:br>
              <a:rPr lang="tr-TR" dirty="0">
                <a:solidFill>
                  <a:srgbClr val="1C1C1C"/>
                </a:solidFill>
              </a:rPr>
            </a:br>
            <a:br>
              <a:rPr lang="tr-TR" dirty="0">
                <a:solidFill>
                  <a:srgbClr val="1C1C1C"/>
                </a:solidFill>
              </a:rPr>
            </a:br>
            <a:r>
              <a:rPr lang="tr-TR" dirty="0">
                <a:solidFill>
                  <a:srgbClr val="1C1C1C"/>
                </a:solidFill>
              </a:rPr>
              <a:t>Vücut kitle endeksi formülü ile</a:t>
            </a:r>
            <a:br>
              <a:rPr lang="tr-TR" dirty="0">
                <a:solidFill>
                  <a:srgbClr val="1C1C1C"/>
                </a:solidFill>
              </a:rPr>
            </a:br>
            <a:r>
              <a:rPr lang="tr-TR" dirty="0">
                <a:solidFill>
                  <a:srgbClr val="1C1C1C"/>
                </a:solidFill>
              </a:rPr>
              <a:t>vücut kitle endeksi hesaplanarak </a:t>
            </a:r>
            <a:br>
              <a:rPr lang="tr-TR" dirty="0">
                <a:solidFill>
                  <a:srgbClr val="1C1C1C"/>
                </a:solidFill>
              </a:rPr>
            </a:br>
            <a:r>
              <a:rPr lang="tr-TR" dirty="0">
                <a:solidFill>
                  <a:srgbClr val="1C1C1C"/>
                </a:solidFill>
              </a:rPr>
              <a:t>kullanıcıya gösterilir.</a:t>
            </a:r>
          </a:p>
        </p:txBody>
      </p:sp>
    </p:spTree>
    <p:extLst>
      <p:ext uri="{BB962C8B-B14F-4D97-AF65-F5344CB8AC3E}">
        <p14:creationId xmlns:p14="http://schemas.microsoft.com/office/powerpoint/2010/main" val="161366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DD5C0-3201-4242-9AE4-F161C5A45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Android</a:t>
            </a:r>
            <a:r>
              <a:rPr lang="tr-TR" dirty="0"/>
              <a:t> 401 2. Gün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FE777E-9C7C-9F4A-BE48-F70E4BD1D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Geleceği Yazan Kadınlar</a:t>
            </a:r>
          </a:p>
        </p:txBody>
      </p:sp>
    </p:spTree>
    <p:extLst>
      <p:ext uri="{BB962C8B-B14F-4D97-AF65-F5344CB8AC3E}">
        <p14:creationId xmlns:p14="http://schemas.microsoft.com/office/powerpoint/2010/main" val="66816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0DBAECEC-9EE8-8741-BCF9-82D5A703D484}"/>
              </a:ext>
            </a:extLst>
          </p:cNvPr>
          <p:cNvSpPr txBox="1">
            <a:spLocks/>
          </p:cNvSpPr>
          <p:nvPr/>
        </p:nvSpPr>
        <p:spPr>
          <a:xfrm>
            <a:off x="513346" y="704099"/>
            <a:ext cx="3104149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 err="1"/>
              <a:t>HealthFragment</a:t>
            </a:r>
            <a:endParaRPr lang="tr-TR" dirty="0"/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7ADBCB34-7FEC-6E45-A95B-2B502EF67CDA}"/>
              </a:ext>
            </a:extLst>
          </p:cNvPr>
          <p:cNvSpPr txBox="1">
            <a:spLocks/>
          </p:cNvSpPr>
          <p:nvPr/>
        </p:nvSpPr>
        <p:spPr>
          <a:xfrm>
            <a:off x="513346" y="1277186"/>
            <a:ext cx="4090737" cy="229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>
                <a:solidFill>
                  <a:srgbClr val="1C1C1C"/>
                </a:solidFill>
              </a:rPr>
              <a:t>HealthFragment</a:t>
            </a:r>
            <a:r>
              <a:rPr lang="tr-TR" dirty="0">
                <a:solidFill>
                  <a:srgbClr val="1C1C1C"/>
                </a:solidFill>
              </a:rPr>
              <a:t> içerisinde </a:t>
            </a:r>
            <a:r>
              <a:rPr lang="tr-TR" dirty="0" err="1">
                <a:solidFill>
                  <a:srgbClr val="1C1C1C"/>
                </a:solidFill>
              </a:rPr>
              <a:t>Imageview</a:t>
            </a:r>
            <a:r>
              <a:rPr lang="tr-TR" dirty="0">
                <a:solidFill>
                  <a:srgbClr val="1C1C1C"/>
                </a:solidFill>
              </a:rPr>
              <a:t> ve </a:t>
            </a:r>
            <a:r>
              <a:rPr lang="tr-TR" dirty="0" err="1">
                <a:solidFill>
                  <a:srgbClr val="1C1C1C"/>
                </a:solidFill>
              </a:rPr>
              <a:t>TextView</a:t>
            </a:r>
            <a:r>
              <a:rPr lang="tr-TR" dirty="0">
                <a:solidFill>
                  <a:srgbClr val="1C1C1C"/>
                </a:solidFill>
              </a:rPr>
              <a:t> </a:t>
            </a:r>
            <a:r>
              <a:rPr lang="tr-TR" dirty="0" err="1">
                <a:solidFill>
                  <a:srgbClr val="1C1C1C"/>
                </a:solidFill>
              </a:rPr>
              <a:t>komponentleri</a:t>
            </a:r>
            <a:r>
              <a:rPr lang="tr-TR" dirty="0">
                <a:solidFill>
                  <a:srgbClr val="1C1C1C"/>
                </a:solidFill>
              </a:rPr>
              <a:t> kullanılarak kullanıcı bilgilendirilir.</a:t>
            </a:r>
            <a:br>
              <a:rPr lang="tr-TR" dirty="0">
                <a:solidFill>
                  <a:srgbClr val="1C1C1C"/>
                </a:solidFill>
              </a:rPr>
            </a:br>
            <a:endParaRPr lang="tr-TR" dirty="0">
              <a:solidFill>
                <a:srgbClr val="1C1C1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E88AD-389E-9A4C-8579-573C7CC7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597" y="704099"/>
            <a:ext cx="2062390" cy="34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0DBAECEC-9EE8-8741-BCF9-82D5A703D484}"/>
              </a:ext>
            </a:extLst>
          </p:cNvPr>
          <p:cNvSpPr txBox="1">
            <a:spLocks/>
          </p:cNvSpPr>
          <p:nvPr/>
        </p:nvSpPr>
        <p:spPr>
          <a:xfrm>
            <a:off x="513346" y="704099"/>
            <a:ext cx="3104149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 err="1"/>
              <a:t>DietListFragment</a:t>
            </a:r>
            <a:endParaRPr lang="tr-TR" dirty="0"/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7ADBCB34-7FEC-6E45-A95B-2B502EF67CDA}"/>
              </a:ext>
            </a:extLst>
          </p:cNvPr>
          <p:cNvSpPr txBox="1">
            <a:spLocks/>
          </p:cNvSpPr>
          <p:nvPr/>
        </p:nvSpPr>
        <p:spPr>
          <a:xfrm>
            <a:off x="513346" y="1277186"/>
            <a:ext cx="4090737" cy="229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 err="1">
                <a:solidFill>
                  <a:srgbClr val="1C1C1C"/>
                </a:solidFill>
              </a:rPr>
              <a:t>DietListFragment</a:t>
            </a:r>
            <a:r>
              <a:rPr lang="tr-TR" dirty="0">
                <a:solidFill>
                  <a:srgbClr val="1C1C1C"/>
                </a:solidFill>
              </a:rPr>
              <a:t> içerisinde,</a:t>
            </a:r>
            <a:br>
              <a:rPr lang="tr-TR" dirty="0">
                <a:solidFill>
                  <a:srgbClr val="1C1C1C"/>
                </a:solidFill>
              </a:rPr>
            </a:br>
            <a:r>
              <a:rPr lang="tr-TR" dirty="0" err="1">
                <a:solidFill>
                  <a:srgbClr val="1C1C1C"/>
                </a:solidFill>
              </a:rPr>
              <a:t>ListView</a:t>
            </a:r>
            <a:r>
              <a:rPr lang="tr-TR" dirty="0">
                <a:solidFill>
                  <a:srgbClr val="1C1C1C"/>
                </a:solidFill>
              </a:rPr>
              <a:t> Özelleştirme ile kullanıcıya</a:t>
            </a:r>
            <a:br>
              <a:rPr lang="tr-TR" dirty="0">
                <a:solidFill>
                  <a:srgbClr val="1C1C1C"/>
                </a:solidFill>
              </a:rPr>
            </a:br>
            <a:r>
              <a:rPr lang="tr-TR" dirty="0">
                <a:solidFill>
                  <a:srgbClr val="1C1C1C"/>
                </a:solidFill>
              </a:rPr>
              <a:t>sağlıklı besin listesi hazırlanır.</a:t>
            </a:r>
            <a:br>
              <a:rPr lang="tr-TR" dirty="0">
                <a:solidFill>
                  <a:srgbClr val="1C1C1C"/>
                </a:solidFill>
              </a:rPr>
            </a:br>
            <a:endParaRPr lang="tr-TR" dirty="0">
              <a:solidFill>
                <a:srgbClr val="1C1C1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A1D1F-20FD-484B-A6ED-70107580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37" y="704619"/>
            <a:ext cx="2062389" cy="34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4294967295"/>
          </p:nvPr>
        </p:nvSpPr>
        <p:spPr>
          <a:xfrm>
            <a:off x="569493" y="1684421"/>
            <a:ext cx="7478963" cy="88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tr-TR" sz="4400" dirty="0" err="1">
                <a:solidFill>
                  <a:srgbClr val="0D253D"/>
                </a:solidFill>
              </a:rPr>
              <a:t>Bottom</a:t>
            </a:r>
            <a:r>
              <a:rPr lang="tr-TR" sz="4400" dirty="0">
                <a:solidFill>
                  <a:srgbClr val="0D253D"/>
                </a:solidFill>
              </a:rPr>
              <a:t> </a:t>
            </a:r>
            <a:r>
              <a:rPr lang="tr-TR" sz="4400" dirty="0" err="1">
                <a:solidFill>
                  <a:srgbClr val="0D253D"/>
                </a:solidFill>
              </a:rPr>
              <a:t>Navigation</a:t>
            </a:r>
            <a:r>
              <a:rPr lang="tr-TR" sz="4400" dirty="0">
                <a:solidFill>
                  <a:srgbClr val="0D253D"/>
                </a:solidFill>
              </a:rPr>
              <a:t> </a:t>
            </a:r>
            <a:r>
              <a:rPr lang="tr-TR" sz="4400" dirty="0" err="1">
                <a:solidFill>
                  <a:srgbClr val="0D253D"/>
                </a:solidFill>
              </a:rPr>
              <a:t>View</a:t>
            </a:r>
            <a:endParaRPr lang="tr" sz="4400" b="0" i="0" u="none" strike="noStrike" cap="none" dirty="0">
              <a:solidFill>
                <a:srgbClr val="0D25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7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441158" y="615867"/>
            <a:ext cx="4604084" cy="573087"/>
          </a:xfrm>
        </p:spPr>
        <p:txBody>
          <a:bodyPr/>
          <a:lstStyle/>
          <a:p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Navigation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4294967295"/>
          </p:nvPr>
        </p:nvSpPr>
        <p:spPr>
          <a:xfrm>
            <a:off x="441158" y="1406191"/>
            <a:ext cx="4090737" cy="1847850"/>
          </a:xfrm>
        </p:spPr>
        <p:txBody>
          <a:bodyPr/>
          <a:lstStyle/>
          <a:p>
            <a:r>
              <a:rPr lang="tr-TR" dirty="0" err="1">
                <a:solidFill>
                  <a:srgbClr val="1C1C1C"/>
                </a:solidFill>
              </a:rPr>
              <a:t>BottomNavigationView</a:t>
            </a:r>
            <a:r>
              <a:rPr lang="tr-TR" dirty="0">
                <a:solidFill>
                  <a:srgbClr val="1C1C1C"/>
                </a:solidFill>
              </a:rPr>
              <a:t>, uygulamanızda sayfalar arası geçişi kolaylaştırmak amacıyla </a:t>
            </a:r>
            <a:r>
              <a:rPr lang="tr-TR" dirty="0" err="1">
                <a:solidFill>
                  <a:srgbClr val="1C1C1C"/>
                </a:solidFill>
              </a:rPr>
              <a:t>Material</a:t>
            </a:r>
            <a:r>
              <a:rPr lang="tr-TR" dirty="0">
                <a:solidFill>
                  <a:srgbClr val="1C1C1C"/>
                </a:solidFill>
              </a:rPr>
              <a:t> Design ile sunulan bir menü çeşididir.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806D5-A00F-C142-A5E2-720BC6E6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24" y="1598651"/>
            <a:ext cx="2682039" cy="14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441158" y="507939"/>
            <a:ext cx="4604084" cy="573087"/>
          </a:xfrm>
        </p:spPr>
        <p:txBody>
          <a:bodyPr/>
          <a:lstStyle/>
          <a:p>
            <a:r>
              <a:rPr lang="tr-TR" dirty="0"/>
              <a:t>Öğe Yerleşimi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4294967295"/>
          </p:nvPr>
        </p:nvSpPr>
        <p:spPr>
          <a:xfrm>
            <a:off x="441158" y="1229728"/>
            <a:ext cx="4090737" cy="1040230"/>
          </a:xfrm>
        </p:spPr>
        <p:txBody>
          <a:bodyPr/>
          <a:lstStyle/>
          <a:p>
            <a:r>
              <a:rPr lang="tr-TR" dirty="0" err="1">
                <a:solidFill>
                  <a:srgbClr val="1C1C1C"/>
                </a:solidFill>
              </a:rPr>
              <a:t>BottomNavigationView</a:t>
            </a:r>
            <a:r>
              <a:rPr lang="tr-TR" dirty="0">
                <a:solidFill>
                  <a:srgbClr val="1C1C1C"/>
                </a:solidFill>
              </a:rPr>
              <a:t> için, her bir menüye ait </a:t>
            </a:r>
            <a:r>
              <a:rPr lang="tr-TR" dirty="0" err="1">
                <a:solidFill>
                  <a:srgbClr val="1C1C1C"/>
                </a:solidFill>
              </a:rPr>
              <a:t>title</a:t>
            </a:r>
            <a:r>
              <a:rPr lang="tr-TR" dirty="0">
                <a:solidFill>
                  <a:srgbClr val="1C1C1C"/>
                </a:solidFill>
              </a:rPr>
              <a:t> ve </a:t>
            </a:r>
            <a:r>
              <a:rPr lang="tr-TR" dirty="0" err="1">
                <a:solidFill>
                  <a:srgbClr val="1C1C1C"/>
                </a:solidFill>
              </a:rPr>
              <a:t>icon</a:t>
            </a:r>
            <a:r>
              <a:rPr lang="tr-TR" dirty="0">
                <a:solidFill>
                  <a:srgbClr val="1C1C1C"/>
                </a:solidFill>
              </a:rPr>
              <a:t> içeren </a:t>
            </a:r>
            <a:r>
              <a:rPr lang="tr-TR" dirty="0" err="1">
                <a:solidFill>
                  <a:srgbClr val="1C1C1C"/>
                </a:solidFill>
              </a:rPr>
              <a:t>menu</a:t>
            </a:r>
            <a:r>
              <a:rPr lang="tr-TR" dirty="0">
                <a:solidFill>
                  <a:srgbClr val="1C1C1C"/>
                </a:solidFill>
              </a:rPr>
              <a:t> </a:t>
            </a:r>
            <a:r>
              <a:rPr lang="tr-TR" dirty="0" err="1">
                <a:solidFill>
                  <a:srgbClr val="1C1C1C"/>
                </a:solidFill>
              </a:rPr>
              <a:t>resource</a:t>
            </a:r>
            <a:r>
              <a:rPr lang="tr-TR" dirty="0">
                <a:solidFill>
                  <a:srgbClr val="1C1C1C"/>
                </a:solidFill>
              </a:rPr>
              <a:t> file dosyası ile oluşturulur.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806D5-A00F-C142-A5E2-720BC6E6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4" y="1341977"/>
            <a:ext cx="2892423" cy="1577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5399D-C7B7-1542-9CAF-BC9DD4E2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8" y="2567361"/>
            <a:ext cx="4307974" cy="16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441158" y="511950"/>
            <a:ext cx="4604084" cy="573087"/>
          </a:xfrm>
        </p:spPr>
        <p:txBody>
          <a:bodyPr/>
          <a:lstStyle/>
          <a:p>
            <a:r>
              <a:rPr lang="tr-TR" dirty="0" err="1">
                <a:solidFill>
                  <a:srgbClr val="1C1C1C"/>
                </a:solidFill>
              </a:rPr>
              <a:t>BottomNavigationView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4294967295"/>
          </p:nvPr>
        </p:nvSpPr>
        <p:spPr>
          <a:xfrm>
            <a:off x="441158" y="1229728"/>
            <a:ext cx="4090737" cy="1040230"/>
          </a:xfrm>
        </p:spPr>
        <p:txBody>
          <a:bodyPr/>
          <a:lstStyle/>
          <a:p>
            <a:r>
              <a:rPr lang="tr-TR" dirty="0">
                <a:solidFill>
                  <a:srgbClr val="1C1C1C"/>
                </a:solidFill>
              </a:rPr>
              <a:t>Hazırlamış olduğumuz </a:t>
            </a:r>
            <a:r>
              <a:rPr lang="tr-TR" dirty="0" err="1">
                <a:solidFill>
                  <a:srgbClr val="1C1C1C"/>
                </a:solidFill>
              </a:rPr>
              <a:t>resource</a:t>
            </a:r>
            <a:r>
              <a:rPr lang="tr-TR" dirty="0">
                <a:solidFill>
                  <a:srgbClr val="1C1C1C"/>
                </a:solidFill>
              </a:rPr>
              <a:t> dosyamızı </a:t>
            </a:r>
            <a:r>
              <a:rPr lang="tr-TR" dirty="0" err="1">
                <a:solidFill>
                  <a:srgbClr val="1C1C1C"/>
                </a:solidFill>
              </a:rPr>
              <a:t>BottomNavigationView</a:t>
            </a:r>
            <a:r>
              <a:rPr lang="tr-TR" dirty="0">
                <a:solidFill>
                  <a:srgbClr val="1C1C1C"/>
                </a:solidFill>
              </a:rPr>
              <a:t> </a:t>
            </a:r>
            <a:r>
              <a:rPr lang="tr-TR" dirty="0" err="1">
                <a:solidFill>
                  <a:srgbClr val="1C1C1C"/>
                </a:solidFill>
              </a:rPr>
              <a:t>component’ine</a:t>
            </a:r>
            <a:r>
              <a:rPr lang="tr-TR" dirty="0">
                <a:solidFill>
                  <a:srgbClr val="1C1C1C"/>
                </a:solidFill>
              </a:rPr>
              <a:t> </a:t>
            </a:r>
            <a:r>
              <a:rPr lang="tr-TR" dirty="0" err="1">
                <a:solidFill>
                  <a:srgbClr val="1C1C1C"/>
                </a:solidFill>
              </a:rPr>
              <a:t>import</a:t>
            </a:r>
            <a:r>
              <a:rPr lang="tr-TR" dirty="0">
                <a:solidFill>
                  <a:srgbClr val="1C1C1C"/>
                </a:solidFill>
              </a:rPr>
              <a:t> ediyoruz.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806D5-A00F-C142-A5E2-720BC6E6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10" y="1398125"/>
            <a:ext cx="2892423" cy="157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C433E-AF27-B147-BD96-27632DB0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8" y="2559339"/>
            <a:ext cx="4544260" cy="1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1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441158" y="495551"/>
            <a:ext cx="6408821" cy="573087"/>
          </a:xfrm>
        </p:spPr>
        <p:txBody>
          <a:bodyPr/>
          <a:lstStyle/>
          <a:p>
            <a:r>
              <a:rPr lang="tr-TR" dirty="0" err="1"/>
              <a:t>setOnNavigationItemSelectedListener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4294967295"/>
          </p:nvPr>
        </p:nvSpPr>
        <p:spPr>
          <a:xfrm>
            <a:off x="441158" y="1229728"/>
            <a:ext cx="4090737" cy="1746082"/>
          </a:xfrm>
        </p:spPr>
        <p:txBody>
          <a:bodyPr/>
          <a:lstStyle/>
          <a:p>
            <a:r>
              <a:rPr lang="tr-TR" dirty="0" err="1">
                <a:solidFill>
                  <a:srgbClr val="1C1C1C"/>
                </a:solidFill>
              </a:rPr>
              <a:t>BottomNavigationView</a:t>
            </a:r>
            <a:r>
              <a:rPr lang="tr-TR" dirty="0">
                <a:solidFill>
                  <a:srgbClr val="1C1C1C"/>
                </a:solidFill>
              </a:rPr>
              <a:t> üzerinde herhangi bir </a:t>
            </a:r>
            <a:r>
              <a:rPr lang="tr-TR" dirty="0" err="1">
                <a:solidFill>
                  <a:srgbClr val="1C1C1C"/>
                </a:solidFill>
              </a:rPr>
              <a:t>item</a:t>
            </a:r>
            <a:r>
              <a:rPr lang="tr-TR" dirty="0">
                <a:solidFill>
                  <a:srgbClr val="1C1C1C"/>
                </a:solidFill>
              </a:rPr>
              <a:t> seçildiğinde </a:t>
            </a:r>
            <a:r>
              <a:rPr lang="tr-TR" dirty="0" err="1">
                <a:solidFill>
                  <a:srgbClr val="FF0000"/>
                </a:solidFill>
              </a:rPr>
              <a:t>setOnNavigationItemSelectedListener</a:t>
            </a:r>
            <a:r>
              <a:rPr lang="tr-TR" dirty="0"/>
              <a:t> </a:t>
            </a:r>
            <a:r>
              <a:rPr lang="tr-TR" dirty="0">
                <a:solidFill>
                  <a:srgbClr val="1C1C1C"/>
                </a:solidFill>
              </a:rPr>
              <a:t>tetiklenir.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806D5-A00F-C142-A5E2-720BC6E6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10" y="1398125"/>
            <a:ext cx="2892423" cy="15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4294967295"/>
          </p:nvPr>
        </p:nvSpPr>
        <p:spPr>
          <a:xfrm>
            <a:off x="569493" y="1684421"/>
            <a:ext cx="7478963" cy="88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tr-TR" sz="4400" b="0" i="0" u="none" strike="noStrike" cap="none" dirty="0" err="1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Fragment</a:t>
            </a:r>
            <a:endParaRPr lang="tr" sz="4400" b="0" i="0" u="none" strike="noStrike" cap="none" dirty="0">
              <a:solidFill>
                <a:srgbClr val="0D25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8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911" r="-362" b="-355"/>
          <a:stretch/>
        </p:blipFill>
        <p:spPr>
          <a:xfrm>
            <a:off x="857446" y="1400477"/>
            <a:ext cx="7341674" cy="306324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81246" y="893848"/>
            <a:ext cx="6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Fragmentlar yeniden kullanılabilir kullanıcı arayüz parçalarıdır.</a:t>
            </a:r>
          </a:p>
        </p:txBody>
      </p:sp>
    </p:spTree>
    <p:extLst>
      <p:ext uri="{BB962C8B-B14F-4D97-AF65-F5344CB8AC3E}">
        <p14:creationId xmlns:p14="http://schemas.microsoft.com/office/powerpoint/2010/main" val="111020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437"/>
          <a:stretch/>
        </p:blipFill>
        <p:spPr>
          <a:xfrm>
            <a:off x="717301" y="1404738"/>
            <a:ext cx="7536362" cy="316183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37091" y="666074"/>
            <a:ext cx="6831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Fragmentlar esnek olmaları sayesinde ekran boyutu değiştikçe görsel 1 de sadece liste görüntülenirken görsel 2’de liste ve detay birlikte gösterilmektedir.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7829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375</Words>
  <Application>Microsoft Macintosh PowerPoint</Application>
  <PresentationFormat>On-screen Show (16:9)</PresentationFormat>
  <Paragraphs>51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simple-light-2</vt:lpstr>
      <vt:lpstr>PowerPoint Presentation</vt:lpstr>
      <vt:lpstr>PowerPoint Presentation</vt:lpstr>
      <vt:lpstr>Bottom Navigation View</vt:lpstr>
      <vt:lpstr>Öğe Yerleşimi</vt:lpstr>
      <vt:lpstr>BottomNavigationView</vt:lpstr>
      <vt:lpstr>setOnNavigationItemSelectedListener </vt:lpstr>
      <vt:lpstr>PowerPoint Presentation</vt:lpstr>
      <vt:lpstr>PowerPoint Presentation</vt:lpstr>
      <vt:lpstr>PowerPoint Presentation</vt:lpstr>
      <vt:lpstr>Fragment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Geleceği Yazan Kadınlar</dc:title>
  <dc:creator>Derya Kendirci</dc:creator>
  <cp:lastModifiedBy>Microsoft Office User</cp:lastModifiedBy>
  <cp:revision>52</cp:revision>
  <dcterms:modified xsi:type="dcterms:W3CDTF">2019-04-02T18:11:33Z</dcterms:modified>
</cp:coreProperties>
</file>