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311" r:id="rId2"/>
    <p:sldId id="312" r:id="rId3"/>
    <p:sldId id="313" r:id="rId4"/>
    <p:sldId id="314" r:id="rId5"/>
    <p:sldId id="315" r:id="rId6"/>
    <p:sldId id="317" r:id="rId7"/>
    <p:sldId id="319" r:id="rId8"/>
    <p:sldId id="291" r:id="rId9"/>
    <p:sldId id="275" r:id="rId10"/>
    <p:sldId id="273" r:id="rId11"/>
    <p:sldId id="274" r:id="rId12"/>
    <p:sldId id="309" r:id="rId13"/>
    <p:sldId id="277" r:id="rId14"/>
    <p:sldId id="278" r:id="rId15"/>
    <p:sldId id="279" r:id="rId16"/>
    <p:sldId id="310" r:id="rId17"/>
    <p:sldId id="281" r:id="rId18"/>
    <p:sldId id="282" r:id="rId19"/>
    <p:sldId id="283" r:id="rId20"/>
    <p:sldId id="284" r:id="rId21"/>
    <p:sldId id="285" r:id="rId22"/>
    <p:sldId id="286" r:id="rId23"/>
    <p:sldId id="295" r:id="rId24"/>
    <p:sldId id="296" r:id="rId25"/>
    <p:sldId id="297" r:id="rId26"/>
    <p:sldId id="298" r:id="rId27"/>
    <p:sldId id="301" r:id="rId28"/>
    <p:sldId id="302" r:id="rId29"/>
    <p:sldId id="305" r:id="rId30"/>
    <p:sldId id="308" r:id="rId31"/>
    <p:sldId id="304" r:id="rId32"/>
    <p:sldId id="322" r:id="rId33"/>
    <p:sldId id="320" r:id="rId34"/>
    <p:sldId id="321" r:id="rId35"/>
    <p:sldId id="307" r:id="rId36"/>
    <p:sldId id="287" r:id="rId37"/>
    <p:sldId id="288" r:id="rId38"/>
    <p:sldId id="289" r:id="rId39"/>
    <p:sldId id="290" r:id="rId40"/>
    <p:sldId id="292" r:id="rId41"/>
    <p:sldId id="293" r:id="rId42"/>
    <p:sldId id="294" r:id="rId43"/>
    <p:sldId id="269" r:id="rId44"/>
  </p:sldIdLst>
  <p:sldSz cx="18288000" cy="10287000"/>
  <p:notesSz cx="6858000" cy="9144000"/>
  <p:embeddedFontLst>
    <p:embeddedFont>
      <p:font typeface="Bauhaus 93" panose="04030905020B02020C02" pitchFamily="82" charset="0"/>
      <p:regular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Open Sans Bold" panose="020B0806030504020204" charset="0"/>
      <p:regular r:id="rId51"/>
    </p:embeddedFont>
    <p:embeddedFont>
      <p:font typeface="Open Sans Light" panose="020B0306030504020204" pitchFamily="34" charset="0"/>
      <p:regular r:id="rId52"/>
      <p:italic r:id="rId53"/>
    </p:embeddedFont>
    <p:embeddedFont>
      <p:font typeface="Open Sans Ultra-Bold" panose="020B0600000101010101" charset="0"/>
      <p:regular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3F9B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1" autoAdjust="0"/>
    <p:restoredTop sz="94622" autoAdjust="0"/>
  </p:normalViewPr>
  <p:slideViewPr>
    <p:cSldViewPr>
      <p:cViewPr varScale="1">
        <p:scale>
          <a:sx n="52" d="100"/>
          <a:sy n="52" d="100"/>
        </p:scale>
        <p:origin x="91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</a:rPr>
              <a:t>인덱스 생성 전 후 속도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속도</c:v>
                </c:pt>
              </c:strCache>
            </c:strRef>
          </c:tx>
          <c:spPr>
            <a:solidFill>
              <a:srgbClr val="FFFFC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C73-4977-B009-D3412B384B1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73-4977-B009-D3412B384B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생성 전</c:v>
                </c:pt>
                <c:pt idx="1">
                  <c:v>생성 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0.109</c:v>
                </c:pt>
                <c:pt idx="1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3-4977-B009-D3412B384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813552"/>
        <c:axId val="1223071216"/>
      </c:barChart>
      <c:catAx>
        <c:axId val="99181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3071216"/>
        <c:crosses val="autoZero"/>
        <c:auto val="1"/>
        <c:lblAlgn val="ctr"/>
        <c:lblOffset val="100"/>
        <c:tickMarkSkip val="1"/>
        <c:noMultiLvlLbl val="0"/>
      </c:catAx>
      <c:valAx>
        <c:axId val="1223071216"/>
        <c:scaling>
          <c:orientation val="minMax"/>
          <c:max val="0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181355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</a:rPr>
              <a:t>인덱스 생성 전 후 쿼리 비용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Query Cost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C73-4977-B009-D3412B384B1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73-4977-B009-D3412B384B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생성 전</c:v>
                </c:pt>
                <c:pt idx="1">
                  <c:v>생성 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30165.75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3-4977-B009-D3412B384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813552"/>
        <c:axId val="1223071216"/>
      </c:barChart>
      <c:catAx>
        <c:axId val="99181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3071216"/>
        <c:crosses val="autoZero"/>
        <c:auto val="1"/>
        <c:lblAlgn val="ctr"/>
        <c:lblOffset val="100"/>
        <c:tickMarkSkip val="1"/>
        <c:noMultiLvlLbl val="0"/>
      </c:catAx>
      <c:valAx>
        <c:axId val="1223071216"/>
        <c:scaling>
          <c:orientation val="minMax"/>
          <c:max val="3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1813552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</a:rPr>
              <a:t>인덱스 컬럼 순서에 따른 속도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속도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idx_date_name</c:v>
                </c:pt>
                <c:pt idx="1">
                  <c:v>idx_name_date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0.23400000000000001</c:v>
                </c:pt>
                <c:pt idx="1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3-4977-B009-D3412B384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813552"/>
        <c:axId val="122307121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Query Cost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idx_date_name</c:v>
                      </c:pt>
                      <c:pt idx="1">
                        <c:v>idx_name_date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30166.75</c:v>
                      </c:pt>
                      <c:pt idx="1">
                        <c:v>113.91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C73-4977-B009-D3412B384B15}"/>
                  </c:ext>
                </c:extLst>
              </c15:ser>
            </c15:filteredBarSeries>
          </c:ext>
        </c:extLst>
      </c:barChart>
      <c:catAx>
        <c:axId val="99181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3071216"/>
        <c:crosses val="autoZero"/>
        <c:auto val="1"/>
        <c:lblAlgn val="ctr"/>
        <c:lblOffset val="100"/>
        <c:noMultiLvlLbl val="0"/>
      </c:catAx>
      <c:valAx>
        <c:axId val="122307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181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</a:rPr>
              <a:t>인덱스 컬럼 순서에 따른 </a:t>
            </a: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altLang="ko-KR" sz="4000" b="1" baseline="0" dirty="0">
                <a:solidFill>
                  <a:schemeClr val="tx2">
                    <a:lumMod val="75000"/>
                  </a:schemeClr>
                </a:solidFill>
              </a:rPr>
              <a:t> Cost 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</a:rPr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Query Cost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idx_date_name</c:v>
                </c:pt>
                <c:pt idx="1">
                  <c:v>idx_name_date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30165.75</c:v>
                </c:pt>
                <c:pt idx="1">
                  <c:v>113.91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3-4977-B009-D3412B384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813552"/>
        <c:axId val="12230712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속도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idx_date_name</c:v>
                      </c:pt>
                      <c:pt idx="1">
                        <c:v>idx_name_date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0.23400000000000001</c:v>
                      </c:pt>
                      <c:pt idx="1">
                        <c:v>1.4999999999999999E-2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2C73-4977-B009-D3412B384B15}"/>
                  </c:ext>
                </c:extLst>
              </c15:ser>
            </c15:filteredBarSeries>
          </c:ext>
        </c:extLst>
      </c:barChart>
      <c:catAx>
        <c:axId val="99181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3071216"/>
        <c:crosses val="autoZero"/>
        <c:auto val="1"/>
        <c:lblAlgn val="ctr"/>
        <c:lblOffset val="100"/>
        <c:noMultiLvlLbl val="0"/>
      </c:catAx>
      <c:valAx>
        <c:axId val="122307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181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b="1" i="0" u="none" strike="noStrike" kern="1200" spc="0" baseline="0" dirty="0">
                <a:solidFill>
                  <a:schemeClr val="tx2">
                    <a:lumMod val="75000"/>
                  </a:schemeClr>
                </a:solidFill>
              </a:rPr>
              <a:t>파티션 생성에 따른 속도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속도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 파티션 X</c:v>
                </c:pt>
                <c:pt idx="1">
                  <c:v>파티션 O</c:v>
                </c:pt>
              </c:strCache>
              <c:extLst/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0.26600000000000001</c:v>
                </c:pt>
                <c:pt idx="1">
                  <c:v>3.1E-2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264-4912-BF1C-145CD9D242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8706160"/>
        <c:axId val="1460319920"/>
      </c:barChart>
      <c:catAx>
        <c:axId val="104870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0319920"/>
        <c:crosses val="autoZero"/>
        <c:auto val="1"/>
        <c:lblAlgn val="ctr"/>
        <c:lblOffset val="100"/>
        <c:noMultiLvlLbl val="0"/>
      </c:catAx>
      <c:valAx>
        <c:axId val="1460319920"/>
        <c:scaling>
          <c:orientation val="minMax"/>
          <c:max val="0.3000000000000000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87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000" b="1" i="0" u="none" strike="noStrike" kern="1200" spc="0" baseline="0" dirty="0">
                <a:solidFill>
                  <a:schemeClr val="tx2">
                    <a:lumMod val="75000"/>
                  </a:schemeClr>
                </a:solidFill>
              </a:rPr>
              <a:t>파티션 생성에 따른 </a:t>
            </a:r>
            <a:r>
              <a:rPr lang="en-US" altLang="ko-KR" sz="4000" b="1" i="0" u="none" strike="noStrike" kern="1200" spc="0" baseline="0" dirty="0">
                <a:solidFill>
                  <a:schemeClr val="tx2">
                    <a:lumMod val="75000"/>
                  </a:schemeClr>
                </a:solidFill>
              </a:rPr>
              <a:t>Query Cost</a:t>
            </a:r>
            <a:r>
              <a:rPr lang="ko-KR" altLang="en-US" sz="4000" b="1" i="0" u="none" strike="noStrike" kern="1200" spc="0" baseline="0" dirty="0">
                <a:solidFill>
                  <a:schemeClr val="tx2">
                    <a:lumMod val="75000"/>
                  </a:schemeClr>
                </a:solidFill>
              </a:rPr>
              <a:t>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Query Cost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 파티션 X</c:v>
                </c:pt>
                <c:pt idx="1">
                  <c:v>파티션 O</c:v>
                </c:pt>
              </c:strCache>
              <c:extLst/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60425.29</c:v>
                </c:pt>
                <c:pt idx="1">
                  <c:v>4296.55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264-4912-BF1C-145CD9D242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8706160"/>
        <c:axId val="1460319920"/>
      </c:barChart>
      <c:catAx>
        <c:axId val="104870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0319920"/>
        <c:crosses val="autoZero"/>
        <c:auto val="1"/>
        <c:lblAlgn val="ctr"/>
        <c:lblOffset val="100"/>
        <c:noMultiLvlLbl val="0"/>
      </c:catAx>
      <c:valAx>
        <c:axId val="1460319920"/>
        <c:scaling>
          <c:orientation val="minMax"/>
          <c:max val="6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87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BEF72-1E31-41AF-9AE0-796601AC59AF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CF8F-FED5-4575-94EE-8C63BEA09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24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BBC54-4C9C-082A-9E54-B74FDD105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B0FF01-D195-0DD5-7EA8-DB2C86D51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AB837-5E1D-E55F-91C7-A7FD49B0E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F09AD-CAC8-7A3E-7F7E-5DEF4D309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3174-ABD2-240B-6E1A-68B6DCB2A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A82AC5-1207-3304-F7B4-48DCA1338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BB71AF-829D-DB55-487E-1CC56C23B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0E60E-FEF6-F353-5279-8F50DB318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36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31D2D-AC16-8A03-929E-45E2DBB3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313ABB-25CC-B9F4-5E5A-6BE8B16EB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D34B30-D51D-4F2A-AC0F-BCF3ECA2D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01663-FD85-F59D-5A6D-09E0D9CB0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6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00BE9-9D0A-77D3-CD03-1E6819E7B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4A6A94-CA3D-A7B4-42EB-7F4161C6B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457495-1B7C-C9CA-F047-58C25F27A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ED1FE-4710-C85F-2F84-4C6682725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2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5E346-1E9A-C462-78CE-1EDFA9D4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6B031F-3F1A-9C1F-9AB4-E6A89CBF4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653FD9-F44D-9752-1E8A-884C4D138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1070E-30B9-FAD2-F9B3-EF7163A12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5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091C5-3731-D219-E18F-FAE45D4C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A0ADAE-D835-CF53-E6CB-BBC3DD417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0333AA-6F10-E8DB-343E-F89AFFD16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95287-F114-7F73-DA5B-526193255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2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CC552-ADE3-C17F-3DC2-8C3412BC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F77CED-876B-FC7F-58FF-BF9C564AF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A09549-710A-710F-A136-37A03D47F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0C716-B346-560D-131A-C3A7CF45B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94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DF2DE-E1CB-76DE-9CCE-0AD4F6BA2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CC290A-6BA3-3D4D-8570-96C18983D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5D8288-35E3-5816-C54B-3F0560074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F9394-C2D9-B350-9FAE-2385A7971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96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D2FA-B860-BB59-96AE-D02E3F99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65B24E-897C-8792-4660-8F5AFD107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2819A5-2FE0-EF3B-4637-108E00355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F98FB-2B72-8898-A617-E3CF9CD34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82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D2E1-D117-A581-49EC-952A94C2E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B0B938-F285-02D5-1A54-9F3F196BA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69E85D-E48B-3CE0-ED28-6E1599803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383A99-CDE8-101F-49C2-57073E963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1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5A518-21FF-FD25-3954-9038463E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C055E5-A67E-40F3-BBFA-161F89744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5B6CAD-3CBF-FB56-5399-A02F8FC57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95852-0833-9658-916A-56CA1D89B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42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25E32-5E0D-2B79-45FA-5A7FB1DB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0CD2B5-5CDA-E25F-0006-E5AACEFCD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947435-3A87-6647-F53F-D365B5EC8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C744A-31C3-0051-9A54-50E2821F6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7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0B387-1EDC-F69C-05D0-DC5AC59E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04A0DB-F74A-A82A-385D-08CA9A089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7EC45C-2990-E707-D72C-CD24B9161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A16F29-B429-AAAD-E1AA-FD6786417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2A158-8370-52A4-803C-41D3819C2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0320D0-FB70-541D-37A4-118B8461E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1CE56B-C143-F319-A5DA-4C4362652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81D32-A996-F879-3429-AD0CB8B43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0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2C998-5BA9-6A59-BB46-9D0936B46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1A3E9F-2348-7509-2B75-E92BD3596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77900B-FB64-1877-611C-B13AE29C6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090568-57B9-59CE-6413-A58F6D675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7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00DA-FE2E-DFF8-F326-01BFE43DE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C39B43-79C5-BE4A-F763-6B1567A23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D0A112-1D94-AB21-DE55-112D9E7A7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CE48F-329F-0D11-944D-CED2DD58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0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D83C6-6FD9-1E76-AECB-0F9752AD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1E0C71-8D7D-4326-B956-C0FF2C420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431671-98FD-DE2E-0AF1-51DCE3FD5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3C7244-7081-037A-F1CF-C9A417FEC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2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66CB3-CBDC-E5F0-99ED-3769D6249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43F59B-6883-B533-1472-2F348AFCD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592DCD-A1BB-51BD-56B4-16BE30BF7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6EC27-25B5-78F8-BD81-9DC1B4CB8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2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075C2-D603-3BD2-D65F-8078C261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B68E30-B365-1FD9-9605-344A998ED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126059-7B8C-4604-06FD-7F3AC1EBA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D2EF3-0AF6-CBAB-7F89-96ECD3581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6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E1AD6-81E8-EF8D-3F37-5B8883C45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39BB4F-BBC6-D0A4-4D11-CCEFD7FC4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5F9941-565E-C368-E935-705A87BD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5C909-3419-D476-4F00-A47C9C978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7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430E-ADB1-0894-ED02-734CB253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5D2BC4-88A5-CB9B-4432-075ADA608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04F9D0-A34A-B753-A8F2-8C27A517E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97A45-50FF-4872-58B1-6EDC90282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6CF8F-FED5-4575-94EE-8C63BEA095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0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D4855-AD36-55BA-8C26-0C2222242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6D55D7D-6630-AC93-6B0C-392ECD5973FF}"/>
              </a:ext>
            </a:extLst>
          </p:cNvPr>
          <p:cNvSpPr/>
          <p:nvPr/>
        </p:nvSpPr>
        <p:spPr>
          <a:xfrm>
            <a:off x="-110008" y="7093262"/>
            <a:ext cx="12238453" cy="0"/>
          </a:xfrm>
          <a:prstGeom prst="line">
            <a:avLst/>
          </a:prstGeom>
          <a:ln w="19050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B8B37CD-4972-78CD-A4DE-43A4C92330FD}"/>
              </a:ext>
            </a:extLst>
          </p:cNvPr>
          <p:cNvSpPr txBox="1"/>
          <p:nvPr/>
        </p:nvSpPr>
        <p:spPr>
          <a:xfrm>
            <a:off x="818059" y="679450"/>
            <a:ext cx="277693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126" dirty="0" err="1">
                <a:solidFill>
                  <a:srgbClr val="4B6587"/>
                </a:solidFill>
                <a:latin typeface="Open Sans"/>
                <a:ea typeface="Open Sans"/>
              </a:rPr>
              <a:t>ai엔지니어링반</a:t>
            </a:r>
            <a:r>
              <a:rPr lang="en-US" sz="2000" spc="126" dirty="0">
                <a:solidFill>
                  <a:srgbClr val="4B6587"/>
                </a:solidFill>
                <a:latin typeface="Open Sans"/>
                <a:ea typeface="Open Sans"/>
              </a:rPr>
              <a:t> 김가영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6665007-8078-DD5D-D66F-93E786229C64}"/>
              </a:ext>
            </a:extLst>
          </p:cNvPr>
          <p:cNvSpPr txBox="1"/>
          <p:nvPr/>
        </p:nvSpPr>
        <p:spPr>
          <a:xfrm>
            <a:off x="14912439" y="679450"/>
            <a:ext cx="255750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126">
                <a:solidFill>
                  <a:srgbClr val="4B6587"/>
                </a:solidFill>
                <a:latin typeface="Open Sans"/>
              </a:rPr>
              <a:t>2024.  03. 06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9D51A19-0AF7-E21F-ADED-113A02A2404D}"/>
              </a:ext>
            </a:extLst>
          </p:cNvPr>
          <p:cNvSpPr txBox="1"/>
          <p:nvPr/>
        </p:nvSpPr>
        <p:spPr>
          <a:xfrm>
            <a:off x="1939827" y="5365110"/>
            <a:ext cx="10188617" cy="1308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dirty="0">
                <a:solidFill>
                  <a:srgbClr val="4B6587"/>
                </a:solidFill>
                <a:latin typeface="+mj-ea"/>
                <a:ea typeface="+mj-ea"/>
              </a:rPr>
              <a:t>SQL </a:t>
            </a:r>
            <a:r>
              <a:rPr lang="en-US" sz="8000" dirty="0" err="1">
                <a:solidFill>
                  <a:srgbClr val="4B6587"/>
                </a:solidFill>
                <a:latin typeface="+mj-ea"/>
                <a:ea typeface="+mj-ea"/>
              </a:rPr>
              <a:t>성능</a:t>
            </a:r>
            <a:r>
              <a:rPr lang="en-US" sz="8000" dirty="0">
                <a:solidFill>
                  <a:srgbClr val="4B6587"/>
                </a:solidFill>
                <a:latin typeface="+mj-ea"/>
                <a:ea typeface="+mj-ea"/>
              </a:rPr>
              <a:t> </a:t>
            </a:r>
            <a:r>
              <a:rPr lang="en-US" sz="8000" dirty="0" err="1">
                <a:solidFill>
                  <a:srgbClr val="4B6587"/>
                </a:solidFill>
                <a:latin typeface="+mj-ea"/>
                <a:ea typeface="+mj-ea"/>
              </a:rPr>
              <a:t>최적화</a:t>
            </a:r>
            <a:r>
              <a:rPr lang="en-US" sz="8000" dirty="0">
                <a:solidFill>
                  <a:srgbClr val="4B6587"/>
                </a:solidFill>
                <a:latin typeface="+mj-ea"/>
                <a:ea typeface="+mj-ea"/>
              </a:rPr>
              <a:t> </a:t>
            </a:r>
            <a:r>
              <a:rPr lang="en-US" sz="8000" dirty="0" err="1">
                <a:solidFill>
                  <a:srgbClr val="4B6587"/>
                </a:solidFill>
                <a:latin typeface="+mj-ea"/>
                <a:ea typeface="+mj-ea"/>
              </a:rPr>
              <a:t>전략</a:t>
            </a:r>
            <a:endParaRPr lang="en-US" sz="8000" dirty="0">
              <a:solidFill>
                <a:srgbClr val="4B6587"/>
              </a:solidFill>
              <a:latin typeface="+mj-ea"/>
              <a:ea typeface="+mj-ea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2FB0702-73DB-4BA1-93BB-26F707E7726C}"/>
              </a:ext>
            </a:extLst>
          </p:cNvPr>
          <p:cNvSpPr txBox="1"/>
          <p:nvPr/>
        </p:nvSpPr>
        <p:spPr>
          <a:xfrm>
            <a:off x="7620000" y="7537450"/>
            <a:ext cx="4508444" cy="410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4400" spc="126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4400" spc="126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차 기술 세미나</a:t>
            </a:r>
            <a:endParaRPr lang="en-US" sz="4400" spc="126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4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E3A0F-60D1-AF82-AD1D-0C384D0E9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CFA872F-6AE4-E824-5132-9FF0ABD3E020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DF6FD9F-8A17-5D0F-3638-57A58751680F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56D3D96-EBFB-D77D-75C5-B6D819FDB93D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6977B5B-1477-B1F8-24B4-90EFF1743303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777B98D-ECA9-728A-D9B7-F0E4DB5B49B2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17B77-E7B4-C230-3F0B-49AB5E2B599A}"/>
              </a:ext>
            </a:extLst>
          </p:cNvPr>
          <p:cNvSpPr txBox="1"/>
          <p:nvPr/>
        </p:nvSpPr>
        <p:spPr>
          <a:xfrm>
            <a:off x="1676398" y="1753969"/>
            <a:ext cx="150876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생성에 따른 성능 차이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110E8-0FB0-DBCB-FB03-8C632773054D}"/>
              </a:ext>
            </a:extLst>
          </p:cNvPr>
          <p:cNvSpPr txBox="1"/>
          <p:nvPr/>
        </p:nvSpPr>
        <p:spPr>
          <a:xfrm>
            <a:off x="1205461" y="2486680"/>
            <a:ext cx="1267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((</a:t>
            </a:r>
            <a:r>
              <a:rPr lang="en-US" altLang="ko-KR" sz="3200" b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birth_date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3200" b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first_name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)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인덱스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생성 한 후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D637C0-031B-0EB3-23C2-7ED18C4F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98" y="4457700"/>
            <a:ext cx="16507605" cy="23328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D60771-6394-45AF-D126-0CA1925F7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0" y="6972300"/>
            <a:ext cx="17690400" cy="4550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354F6D7-A43A-B2D6-29E1-28308C960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7505700"/>
            <a:ext cx="3200400" cy="27475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ABC250E-12C6-7D48-57F8-B5DFA8465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400" y="3234555"/>
            <a:ext cx="14587200" cy="114694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A64BE1-5BBD-9764-3560-3D1930F9C984}"/>
              </a:ext>
            </a:extLst>
          </p:cNvPr>
          <p:cNvSpPr/>
          <p:nvPr/>
        </p:nvSpPr>
        <p:spPr>
          <a:xfrm>
            <a:off x="15392400" y="6829365"/>
            <a:ext cx="1219200" cy="752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DC0B0-BCEF-6051-65FC-D11FD136839C}"/>
              </a:ext>
            </a:extLst>
          </p:cNvPr>
          <p:cNvSpPr/>
          <p:nvPr/>
        </p:nvSpPr>
        <p:spPr>
          <a:xfrm>
            <a:off x="9220200" y="7449145"/>
            <a:ext cx="533400" cy="513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1875F-44BA-6518-23EF-2F839964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375BCB9-EAA5-3B5D-9291-F1C93CAF7714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EEFC9B4-2D68-79CA-F4A6-960A2492DED2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ECFCE81-6489-2006-01E4-1B3BCB03AB11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92BD34A2-6F8E-A596-6775-74AE35F97369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7E30454-DCD5-4D2F-5DBA-55EB12207822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F59D-6C15-EF17-51FC-B151C1420787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생성에 따른 성능 차이</a:t>
            </a: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FED635ED-0808-3997-63BF-51773A83D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084440"/>
              </p:ext>
            </p:extLst>
          </p:nvPr>
        </p:nvGraphicFramePr>
        <p:xfrm>
          <a:off x="2438400" y="2095500"/>
          <a:ext cx="12676678" cy="819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AF910B1-2351-D747-11A2-757C3AB98951}"/>
              </a:ext>
            </a:extLst>
          </p:cNvPr>
          <p:cNvSpPr txBox="1"/>
          <p:nvPr/>
        </p:nvSpPr>
        <p:spPr>
          <a:xfrm>
            <a:off x="1662661" y="2599173"/>
            <a:ext cx="268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단위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sec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76978E1-C337-2BF7-C0D6-CB1A5F4FCBBF}"/>
              </a:ext>
            </a:extLst>
          </p:cNvPr>
          <p:cNvSpPr/>
          <p:nvPr/>
        </p:nvSpPr>
        <p:spPr>
          <a:xfrm>
            <a:off x="8763000" y="4457700"/>
            <a:ext cx="3886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약</a:t>
            </a:r>
            <a:r>
              <a:rPr lang="en-US" altLang="ko-KR" sz="4400" dirty="0">
                <a:solidFill>
                  <a:schemeClr val="tx1"/>
                </a:solidFill>
              </a:rPr>
              <a:t> 7</a:t>
            </a:r>
            <a:r>
              <a:rPr lang="ko-KR" altLang="en-US" sz="4400" dirty="0">
                <a:solidFill>
                  <a:schemeClr val="tx1"/>
                </a:solidFill>
              </a:rPr>
              <a:t>배 차이</a:t>
            </a:r>
          </a:p>
        </p:txBody>
      </p:sp>
    </p:spTree>
    <p:extLst>
      <p:ext uri="{BB962C8B-B14F-4D97-AF65-F5344CB8AC3E}">
        <p14:creationId xmlns:p14="http://schemas.microsoft.com/office/powerpoint/2010/main" val="10574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FBD30-A3A3-ADC9-C2E5-1D971C5CE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730EE34-8B79-0B8D-4A3B-A284EF4A455B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9303105-2D13-67FD-059B-FB290E8D96AF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A0F2189-8948-56D0-3A94-5C764F166B39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65ADA82-92DF-958C-FC33-3DFB96556289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2CA6CCC-AC02-901B-4A12-AFA6D3104BA1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0E944-87EF-C12A-B985-780CB8461DA3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생성에 따른 성능 차이</a:t>
            </a: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4664E92D-B4C0-0980-E0BE-E1915E7CE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469375"/>
              </p:ext>
            </p:extLst>
          </p:nvPr>
        </p:nvGraphicFramePr>
        <p:xfrm>
          <a:off x="2438400" y="2095500"/>
          <a:ext cx="12676678" cy="819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8C840BB-D02C-FB9E-391E-ADE392BBBC17}"/>
              </a:ext>
            </a:extLst>
          </p:cNvPr>
          <p:cNvSpPr/>
          <p:nvPr/>
        </p:nvSpPr>
        <p:spPr>
          <a:xfrm>
            <a:off x="8763000" y="4457700"/>
            <a:ext cx="4419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약</a:t>
            </a:r>
            <a:r>
              <a:rPr lang="en-US" altLang="ko-KR" sz="4400" dirty="0">
                <a:solidFill>
                  <a:schemeClr val="tx1"/>
                </a:solidFill>
              </a:rPr>
              <a:t> 86000</a:t>
            </a:r>
            <a:r>
              <a:rPr lang="ko-KR" altLang="en-US" sz="4400" dirty="0">
                <a:solidFill>
                  <a:schemeClr val="tx1"/>
                </a:solidFill>
              </a:rPr>
              <a:t>배 차이</a:t>
            </a:r>
          </a:p>
        </p:txBody>
      </p:sp>
    </p:spTree>
    <p:extLst>
      <p:ext uri="{BB962C8B-B14F-4D97-AF65-F5344CB8AC3E}">
        <p14:creationId xmlns:p14="http://schemas.microsoft.com/office/powerpoint/2010/main" val="62365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7B14-4918-E081-B6EC-C07192D3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5F8A13B-16B4-E092-4504-AE6C06CAEB30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3EA626D-D269-E299-6360-2D627080A088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6A1AA12-8CE5-9720-BD10-3447B0DAE22E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6D255D0-BF02-9A70-7C2A-82FE6399E7DA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2ADE068-490A-C7D8-20F9-11F04D5A6211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FE009-EA4F-1A19-0617-CC8730C9694E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컬럼 순서에 따른 성능 차이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BAAE1C-C80C-41F0-EB24-C48EF545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00" y="2781300"/>
            <a:ext cx="10573200" cy="3099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6DEEBE-5658-DFA5-F5B8-1B2C87D2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9" y="6245952"/>
            <a:ext cx="17690400" cy="382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000CA0-4A19-FED2-C8A1-C1DB3376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0" y="7090076"/>
            <a:ext cx="3200400" cy="28859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3BFC4D-2629-0248-8642-67E14437AF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3" r="47308"/>
          <a:stretch/>
        </p:blipFill>
        <p:spPr>
          <a:xfrm>
            <a:off x="677579" y="7312520"/>
            <a:ext cx="11285821" cy="21755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1CC0A3-B85D-4BB6-AEB3-658088DDBD05}"/>
              </a:ext>
            </a:extLst>
          </p:cNvPr>
          <p:cNvSpPr/>
          <p:nvPr/>
        </p:nvSpPr>
        <p:spPr>
          <a:xfrm>
            <a:off x="15392400" y="5880341"/>
            <a:ext cx="1219200" cy="1133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5DB527-3A70-34BA-7C89-5E8E2F07B3C4}"/>
              </a:ext>
            </a:extLst>
          </p:cNvPr>
          <p:cNvSpPr/>
          <p:nvPr/>
        </p:nvSpPr>
        <p:spPr>
          <a:xfrm>
            <a:off x="14706600" y="7022545"/>
            <a:ext cx="1066800" cy="559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A5283B-461E-7CA0-72AB-17960BD1EB10}"/>
              </a:ext>
            </a:extLst>
          </p:cNvPr>
          <p:cNvSpPr/>
          <p:nvPr/>
        </p:nvSpPr>
        <p:spPr>
          <a:xfrm>
            <a:off x="4800600" y="8343900"/>
            <a:ext cx="6629400" cy="1057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7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5EE3A-7CD6-A219-126F-B1017216E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A280BA8-FF65-578C-C8B3-EBC01A8C161E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5CE543-4FC5-DA2C-E11C-A3C8CD75508E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2DBC47C-18EF-8C45-19B6-F264CD821F71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BA22AD6B-0B59-1FCC-C57B-0168B5F6266A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69A5297-DFE0-F07D-57CA-8BC14720607B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432C3-BC95-57DB-BEB2-E4480B5261E1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컬럼 순서에 따른 성능 차이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EA89A-F392-6B35-B056-25E4CA381ACE}"/>
              </a:ext>
            </a:extLst>
          </p:cNvPr>
          <p:cNvSpPr txBox="1"/>
          <p:nvPr/>
        </p:nvSpPr>
        <p:spPr>
          <a:xfrm>
            <a:off x="1205461" y="2486680"/>
            <a:ext cx="1267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컬럼순서가 반대인 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3200" b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first_name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3200" b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birth_date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인덱스 생성 한 후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Calibri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260E7D-6E19-BBBD-4922-AEF61228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39" y="6743700"/>
            <a:ext cx="11286000" cy="20186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0CB566-FA82-E106-E6F0-231008BC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0" y="5143500"/>
            <a:ext cx="17690400" cy="4545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39E9DA-0A94-6B53-96FF-722115542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400" y="3543300"/>
            <a:ext cx="14587200" cy="9032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E580105-90C5-0431-B81B-E2FB145DF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400" y="6063543"/>
            <a:ext cx="3200400" cy="357575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566FC-B48B-4FFC-927A-8B1BECAC0FCA}"/>
              </a:ext>
            </a:extLst>
          </p:cNvPr>
          <p:cNvSpPr/>
          <p:nvPr/>
        </p:nvSpPr>
        <p:spPr>
          <a:xfrm>
            <a:off x="15468600" y="4848165"/>
            <a:ext cx="1219200" cy="1133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2259FA-ACC0-9A78-2EED-A78ECD7D7061}"/>
              </a:ext>
            </a:extLst>
          </p:cNvPr>
          <p:cNvSpPr/>
          <p:nvPr/>
        </p:nvSpPr>
        <p:spPr>
          <a:xfrm>
            <a:off x="14782800" y="6063544"/>
            <a:ext cx="990600" cy="61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FE70B7-E969-30F0-E4A6-006AA383B585}"/>
              </a:ext>
            </a:extLst>
          </p:cNvPr>
          <p:cNvSpPr/>
          <p:nvPr/>
        </p:nvSpPr>
        <p:spPr>
          <a:xfrm>
            <a:off x="4953000" y="7810500"/>
            <a:ext cx="6629400" cy="1057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EA2C4-AA9D-66DD-BC47-8B2E36FAA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74AC11F-B0AC-DB8C-6BA6-CA0F8BD6CCD8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5B19DF8-ED5B-4985-C98E-AB2D31D43547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E31EFF4-1230-C5F0-650B-9EA9DD0FBEA2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0A50C01-C9E7-5695-569D-AFF3DB5C067C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BAE1278-544E-1E9A-5B96-277E581162E5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EEAA8-2BF3-DB4D-4987-7FD4EBAC841C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컬럼 순서에 따른 성능 차이</a:t>
            </a: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DD53A0F3-E410-9DEE-EE4D-BE7525A66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856496"/>
              </p:ext>
            </p:extLst>
          </p:nvPr>
        </p:nvGraphicFramePr>
        <p:xfrm>
          <a:off x="2438400" y="2095500"/>
          <a:ext cx="12676678" cy="819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276B08-4688-4C8D-4BA5-BCCC2EAE3FB6}"/>
              </a:ext>
            </a:extLst>
          </p:cNvPr>
          <p:cNvSpPr txBox="1"/>
          <p:nvPr/>
        </p:nvSpPr>
        <p:spPr>
          <a:xfrm>
            <a:off x="1510261" y="2486680"/>
            <a:ext cx="268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단위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: sec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EB6354-5666-7F96-5816-5516973194DF}"/>
              </a:ext>
            </a:extLst>
          </p:cNvPr>
          <p:cNvSpPr/>
          <p:nvPr/>
        </p:nvSpPr>
        <p:spPr>
          <a:xfrm>
            <a:off x="8763000" y="4457700"/>
            <a:ext cx="3886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약</a:t>
            </a:r>
            <a:r>
              <a:rPr lang="en-US" altLang="ko-KR" sz="4400" dirty="0">
                <a:solidFill>
                  <a:schemeClr val="tx1"/>
                </a:solidFill>
              </a:rPr>
              <a:t> 15</a:t>
            </a:r>
            <a:r>
              <a:rPr lang="ko-KR" altLang="en-US" sz="4400" dirty="0">
                <a:solidFill>
                  <a:schemeClr val="tx1"/>
                </a:solidFill>
              </a:rPr>
              <a:t>배 차이</a:t>
            </a:r>
          </a:p>
        </p:txBody>
      </p:sp>
    </p:spTree>
    <p:extLst>
      <p:ext uri="{BB962C8B-B14F-4D97-AF65-F5344CB8AC3E}">
        <p14:creationId xmlns:p14="http://schemas.microsoft.com/office/powerpoint/2010/main" val="9243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DB8D3-5734-C3C6-F8B6-06C317AD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6D42BB6-6EE0-8B83-738E-F03C3E621E07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3656E5E-30F3-3D2C-8720-92C54A130A3A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53F3FAE-251D-86DA-BCFF-E0F6B0EB5AC0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DD3F97FF-5BE6-114B-E682-A8DB6520CD9B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2CEFEB8-8990-A68D-072A-66B5AFCF3AE4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9B852-AC9D-3489-B677-267EE4085C99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컬럼 순서에 따른 성능 차이</a:t>
            </a: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5CE95A52-B218-3112-F37A-F812B2BE4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471625"/>
              </p:ext>
            </p:extLst>
          </p:nvPr>
        </p:nvGraphicFramePr>
        <p:xfrm>
          <a:off x="2438400" y="2095500"/>
          <a:ext cx="12676678" cy="819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107B1-9AF2-0C67-805B-30E75C2D7C0C}"/>
              </a:ext>
            </a:extLst>
          </p:cNvPr>
          <p:cNvSpPr/>
          <p:nvPr/>
        </p:nvSpPr>
        <p:spPr>
          <a:xfrm>
            <a:off x="8763000" y="4457700"/>
            <a:ext cx="3886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약</a:t>
            </a:r>
            <a:r>
              <a:rPr lang="en-US" altLang="ko-KR" sz="4400" dirty="0">
                <a:solidFill>
                  <a:schemeClr val="tx1"/>
                </a:solidFill>
              </a:rPr>
              <a:t> 265</a:t>
            </a:r>
            <a:r>
              <a:rPr lang="ko-KR" altLang="en-US" sz="4400" dirty="0">
                <a:solidFill>
                  <a:schemeClr val="tx1"/>
                </a:solidFill>
              </a:rPr>
              <a:t>배 차이</a:t>
            </a:r>
          </a:p>
        </p:txBody>
      </p:sp>
    </p:spTree>
    <p:extLst>
      <p:ext uri="{BB962C8B-B14F-4D97-AF65-F5344CB8AC3E}">
        <p14:creationId xmlns:p14="http://schemas.microsoft.com/office/powerpoint/2010/main" val="281547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18941-C96D-3597-C076-F80F67A52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AEC280-1FCC-3270-73EA-9E3921DC5E12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EF2928-C412-0AE3-CE77-F76CD1D696F9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B3561F9-B717-31EC-3990-E8843308232C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762635E-B569-9C25-AEC4-B2F7FF7E9667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F32879-CDF6-A97C-7F20-433483618194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AEE9B-C143-2140-BBC2-A8A397329779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컬럼 순서에 따른 성능 차이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8DBF-3B4C-EC13-27FD-0FE891549B6A}"/>
              </a:ext>
            </a:extLst>
          </p:cNvPr>
          <p:cNvSpPr txBox="1"/>
          <p:nvPr/>
        </p:nvSpPr>
        <p:spPr>
          <a:xfrm>
            <a:off x="1743872" y="2781300"/>
            <a:ext cx="14931363" cy="571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기존 </a:t>
            </a:r>
            <a:r>
              <a:rPr lang="en-US" altLang="ko-KR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(</a:t>
            </a:r>
            <a:r>
              <a:rPr lang="en-US" altLang="ko-KR" sz="3999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birth_date</a:t>
            </a:r>
            <a:r>
              <a:rPr lang="en-US" altLang="ko-KR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, </a:t>
            </a:r>
            <a:r>
              <a:rPr lang="en-US" altLang="ko-KR" sz="3999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first_name</a:t>
            </a:r>
            <a:r>
              <a:rPr lang="en-US" altLang="ko-KR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) </a:t>
            </a:r>
            <a:r>
              <a:rPr lang="ko-KR" altLang="en-US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인덱스</a:t>
            </a:r>
            <a:endParaRPr lang="en-US" altLang="ko-KR" sz="3999" dirty="0">
              <a:solidFill>
                <a:schemeClr val="tx2">
                  <a:lumMod val="40000"/>
                  <a:lumOff val="60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4000" b="1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birth_date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!= ‘1953-09-02’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&amp; </a:t>
            </a:r>
            <a:r>
              <a:rPr lang="en-US" altLang="ko-KR" sz="4000" b="1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first_name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= ‘Georgi’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</a:t>
            </a:r>
          </a:p>
          <a:p>
            <a:pPr algn="just">
              <a:lnSpc>
                <a:spcPct val="20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‘1953-09-02’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가 아닌 모든 데이터에 대해 </a:t>
            </a: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first_name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= ‘Georgi’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비교를 수행해야 함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. </a:t>
            </a:r>
          </a:p>
          <a:p>
            <a:pPr algn="just">
              <a:lnSpc>
                <a:spcPts val="8439"/>
              </a:lnSpc>
            </a:pPr>
            <a:r>
              <a:rPr lang="en-US" altLang="ko-KR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endParaRPr lang="en-US" sz="3999" dirty="0">
              <a:solidFill>
                <a:srgbClr val="95AECF"/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583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B219D-956B-DBC4-B563-8127CFE14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FF22315-D01F-5C99-49C1-03C902041C50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8BA3A56-A6B2-4517-CD89-6CF65E48DDA2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F119CC0-B4C6-B65F-4E44-92981E0F62AC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830A1BA-61C3-A0DB-0052-2661FF53F115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783C8CF-8740-8DAC-DBCB-003B51B21944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95ABC-EB1E-E2A4-A6C7-9DC0DEF64B58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컬럼 순서에 따른 성능 차이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1A634-833D-963B-3896-F581A82DFF5B}"/>
              </a:ext>
            </a:extLst>
          </p:cNvPr>
          <p:cNvSpPr txBox="1"/>
          <p:nvPr/>
        </p:nvSpPr>
        <p:spPr>
          <a:xfrm>
            <a:off x="1743872" y="2781300"/>
            <a:ext cx="14931363" cy="571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(</a:t>
            </a:r>
            <a:r>
              <a:rPr lang="en-US" altLang="ko-KR" sz="3999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first_name</a:t>
            </a:r>
            <a:r>
              <a:rPr lang="en-US" altLang="ko-KR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 , </a:t>
            </a:r>
            <a:r>
              <a:rPr lang="en-US" altLang="ko-KR" sz="3999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birth_date</a:t>
            </a:r>
            <a:r>
              <a:rPr lang="en-US" altLang="ko-KR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) </a:t>
            </a:r>
            <a:r>
              <a:rPr lang="ko-KR" altLang="en-US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인덱스</a:t>
            </a:r>
            <a:endParaRPr lang="en-US" altLang="ko-KR" sz="3999" dirty="0">
              <a:solidFill>
                <a:schemeClr val="tx2">
                  <a:lumMod val="40000"/>
                  <a:lumOff val="60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4000" b="1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birth_date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!= ‘1953-09-02’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&amp; </a:t>
            </a:r>
            <a:r>
              <a:rPr lang="en-US" altLang="ko-KR" sz="4000" b="1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first_name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= ‘Georgi’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</a:t>
            </a:r>
          </a:p>
          <a:p>
            <a:pPr algn="just">
              <a:lnSpc>
                <a:spcPct val="200000"/>
              </a:lnSpc>
            </a:pP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first_name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= ‘Georgi’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인 것만 발견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=&gt;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이름이 달라지는 부분이 나타나기 </a:t>
            </a:r>
            <a:r>
              <a:rPr lang="ko-KR" altLang="en-US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전까지만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데이터 스캔이 필요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ts val="8439"/>
              </a:lnSpc>
            </a:pPr>
            <a:r>
              <a:rPr lang="en-US" altLang="ko-KR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endParaRPr lang="en-US" sz="3999" dirty="0">
              <a:solidFill>
                <a:srgbClr val="95AECF"/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957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3778C-71FE-E489-55D5-45448533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B60D662-2A6C-6659-C099-E2DCC0230D74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7142FC0-A79C-0DFE-6542-723F7837CC72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F49BA87-2715-B01C-8052-42951F26111A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A361063-ED6C-A09F-5C44-56C1D311453D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9692DBA-A5E6-7C24-C6DF-C166714EABE3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5A1AA-C73B-6621-B50F-99662734F223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컬럼 순서에 따른 성능 차이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76FAB-EA47-F735-D066-39691EE345BC}"/>
              </a:ext>
            </a:extLst>
          </p:cNvPr>
          <p:cNvSpPr txBox="1"/>
          <p:nvPr/>
        </p:nvSpPr>
        <p:spPr>
          <a:xfrm>
            <a:off x="1743872" y="2781300"/>
            <a:ext cx="14931363" cy="459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 결론</a:t>
            </a:r>
            <a:endParaRPr lang="en-US" altLang="ko-KR" sz="3999" dirty="0">
              <a:solidFill>
                <a:schemeClr val="tx2">
                  <a:lumMod val="40000"/>
                  <a:lumOff val="60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다중 컬럼 인덱스 내 컬럼의 순서는 성능에 큰 영향을 미칠 수 있음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=&gt;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어떤 방식의 조회가 자주 일어나는지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필터링 방식 </a:t>
            </a:r>
            <a:endParaRPr lang="en-US" altLang="ko-KR" sz="4000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고려해봐야 함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.</a:t>
            </a:r>
            <a:r>
              <a:rPr lang="en-US" altLang="ko-KR" sz="3999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endParaRPr lang="en-US" sz="399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77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F7C6-1D6F-379F-C634-F3626305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051F28F-21D8-B7F8-7CBB-ACC4B4E46833}"/>
              </a:ext>
            </a:extLst>
          </p:cNvPr>
          <p:cNvSpPr txBox="1"/>
          <p:nvPr/>
        </p:nvSpPr>
        <p:spPr>
          <a:xfrm>
            <a:off x="6295702" y="3756284"/>
            <a:ext cx="6810698" cy="3892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50"/>
              </a:lnSpc>
            </a:pPr>
            <a:r>
              <a:rPr lang="en-US" sz="4800" dirty="0" err="1">
                <a:solidFill>
                  <a:srgbClr val="4B6587"/>
                </a:solidFill>
                <a:ea typeface="Open Sans"/>
              </a:rPr>
              <a:t>인덱스</a:t>
            </a:r>
            <a:r>
              <a:rPr lang="en-US" sz="48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4800" dirty="0" err="1">
                <a:solidFill>
                  <a:srgbClr val="4B6587"/>
                </a:solidFill>
                <a:ea typeface="Open Sans"/>
              </a:rPr>
              <a:t>최적화</a:t>
            </a:r>
            <a:endParaRPr lang="en-US" sz="4800" dirty="0">
              <a:solidFill>
                <a:srgbClr val="4B6587"/>
              </a:solidFill>
              <a:ea typeface="Open Sans"/>
            </a:endParaRPr>
          </a:p>
          <a:p>
            <a:pPr marL="0" lvl="0" indent="0" algn="l">
              <a:lnSpc>
                <a:spcPts val="8150"/>
              </a:lnSpc>
              <a:spcBef>
                <a:spcPct val="0"/>
              </a:spcBef>
            </a:pPr>
            <a:r>
              <a:rPr lang="ko-KR" altLang="en-US" sz="4800" dirty="0" err="1">
                <a:solidFill>
                  <a:srgbClr val="4B6587"/>
                </a:solidFill>
                <a:ea typeface="Open Sans"/>
              </a:rPr>
              <a:t>파티셔닝</a:t>
            </a:r>
            <a:r>
              <a:rPr lang="ko-KR" altLang="en-US" sz="4800" dirty="0">
                <a:solidFill>
                  <a:srgbClr val="4B6587"/>
                </a:solidFill>
                <a:ea typeface="Open Sans"/>
              </a:rPr>
              <a:t> 최적화</a:t>
            </a:r>
            <a:endParaRPr lang="en-US" altLang="ko-KR" sz="4800" dirty="0">
              <a:solidFill>
                <a:srgbClr val="4B6587"/>
              </a:solidFill>
              <a:ea typeface="Open Sans"/>
            </a:endParaRPr>
          </a:p>
          <a:p>
            <a:pPr marL="0" lvl="0" indent="0" algn="l">
              <a:lnSpc>
                <a:spcPts val="815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4B6587"/>
                </a:solidFill>
                <a:ea typeface="Open Sans"/>
              </a:rPr>
              <a:t>쿼리 튜닝</a:t>
            </a:r>
            <a:endParaRPr lang="en-US" sz="4800" dirty="0">
              <a:solidFill>
                <a:srgbClr val="4B6587"/>
              </a:solidFill>
              <a:ea typeface="Open Sans"/>
            </a:endParaRP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endParaRPr lang="en-US" sz="39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B0DF402-EE44-4E92-F452-875653E6838E}"/>
              </a:ext>
            </a:extLst>
          </p:cNvPr>
          <p:cNvSpPr txBox="1"/>
          <p:nvPr/>
        </p:nvSpPr>
        <p:spPr>
          <a:xfrm>
            <a:off x="5410200" y="3638111"/>
            <a:ext cx="1177505" cy="4858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68"/>
              </a:lnSpc>
            </a:pPr>
            <a:r>
              <a:rPr lang="en-US" sz="4800" dirty="0">
                <a:solidFill>
                  <a:srgbClr val="4B6587"/>
                </a:solidFill>
                <a:latin typeface="Open Sans Bold"/>
              </a:rPr>
              <a:t>01</a:t>
            </a:r>
          </a:p>
          <a:p>
            <a:pPr>
              <a:lnSpc>
                <a:spcPts val="8568"/>
              </a:lnSpc>
            </a:pPr>
            <a:r>
              <a:rPr lang="en-US" sz="4800" dirty="0">
                <a:solidFill>
                  <a:srgbClr val="4B6587"/>
                </a:solidFill>
                <a:latin typeface="Open Sans Bold"/>
              </a:rPr>
              <a:t>02</a:t>
            </a:r>
          </a:p>
          <a:p>
            <a:pPr>
              <a:lnSpc>
                <a:spcPts val="8568"/>
              </a:lnSpc>
            </a:pPr>
            <a:r>
              <a:rPr lang="en-US" sz="4800" dirty="0">
                <a:solidFill>
                  <a:srgbClr val="4B6587"/>
                </a:solidFill>
                <a:latin typeface="Open Sans Bold"/>
              </a:rPr>
              <a:t>03</a:t>
            </a:r>
          </a:p>
          <a:p>
            <a:pPr>
              <a:lnSpc>
                <a:spcPts val="6269"/>
              </a:lnSpc>
            </a:pPr>
            <a:endParaRPr lang="en-US" sz="4099" dirty="0">
              <a:solidFill>
                <a:srgbClr val="4B6587"/>
              </a:solidFill>
              <a:latin typeface="Open Sans Bold"/>
            </a:endParaRPr>
          </a:p>
          <a:p>
            <a:pPr>
              <a:lnSpc>
                <a:spcPts val="6269"/>
              </a:lnSpc>
            </a:pPr>
            <a:endParaRPr lang="en-US" sz="4099" dirty="0">
              <a:solidFill>
                <a:srgbClr val="4B6587"/>
              </a:solidFill>
              <a:latin typeface="Open Sans Bol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30F3974-86B7-DFA2-32DB-D1B573DEBD08}"/>
              </a:ext>
            </a:extLst>
          </p:cNvPr>
          <p:cNvSpPr txBox="1"/>
          <p:nvPr/>
        </p:nvSpPr>
        <p:spPr>
          <a:xfrm>
            <a:off x="4602964" y="1635307"/>
            <a:ext cx="9082073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4B6587"/>
                </a:solidFill>
                <a:latin typeface="Open Sans Bold"/>
              </a:rPr>
              <a:t>Table of Contents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D10EA55-3FCF-EC11-801A-BAE64962DFE3}"/>
              </a:ext>
            </a:extLst>
          </p:cNvPr>
          <p:cNvSpPr/>
          <p:nvPr/>
        </p:nvSpPr>
        <p:spPr>
          <a:xfrm>
            <a:off x="4107016" y="2891754"/>
            <a:ext cx="10073969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49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41AB3-4978-E9C2-C2D8-55B163D8D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974FA5-708A-CE15-5963-DF73A6E0068F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B34BB90-BC1B-DB7F-282F-CDB2FA9C3478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C703002-D453-5E89-004E-7BF6A6A523F4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9E387ED4-58A8-BA76-5837-858F3D0199FF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8BF614E-39D7-DC41-4483-05C8D08130B3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53EE6-D575-3DE9-22CE-0405AAD31769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다중 컬럼 인덱스의 사용 가능 여부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F84811-F014-28DE-040F-15119812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00" y="5676900"/>
            <a:ext cx="10573200" cy="30327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286EF54-5C42-1B4A-4DFA-87FD0394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63" y="2781300"/>
            <a:ext cx="11384674" cy="211167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F19DDF-3F51-C0D5-B2B6-52DBC991F9E5}"/>
              </a:ext>
            </a:extLst>
          </p:cNvPr>
          <p:cNvSpPr/>
          <p:nvPr/>
        </p:nvSpPr>
        <p:spPr>
          <a:xfrm>
            <a:off x="7467600" y="3848100"/>
            <a:ext cx="6963000" cy="104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1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25F5E-953B-FF8C-CCA7-2A8291A87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F46F32-FF54-D4F8-8C44-EB0DB77343CA}"/>
              </a:ext>
            </a:extLst>
          </p:cNvPr>
          <p:cNvSpPr/>
          <p:nvPr/>
        </p:nvSpPr>
        <p:spPr>
          <a:xfrm>
            <a:off x="818059" y="8191500"/>
            <a:ext cx="11831141" cy="1966809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5517A4C-4C31-0192-05D7-116309BEA581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947EE25-BF55-35D0-8268-39ECC62AFF54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E396FD4-55C9-C0BC-06D2-CD3D2C87F926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4F50352-41CE-5EBD-A0FF-FF5528D5ECC0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969B128-B675-4023-B799-393394B44174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76F86-6C41-57CD-B17F-1C7449E8AD30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다중 컬럼 인덱스의 사용 가능 여부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EA69-0040-2481-7AE3-697D259B9298}"/>
              </a:ext>
            </a:extLst>
          </p:cNvPr>
          <p:cNvSpPr txBox="1"/>
          <p:nvPr/>
        </p:nvSpPr>
        <p:spPr>
          <a:xfrm>
            <a:off x="818059" y="5067301"/>
            <a:ext cx="17012740" cy="5091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존재하는 인덱스 </a:t>
            </a: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idx_name_date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사용하지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X,</a:t>
            </a: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거의 모든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row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스캔했음 알 수 있음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=&gt; name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으로 먼저 정렬한 후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 date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컬럼으로 정렬되었기 때문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ts val="8439"/>
              </a:lnSpc>
            </a:pPr>
            <a:r>
              <a:rPr lang="en-US" altLang="ko-KR" sz="399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 </a:t>
            </a:r>
            <a:r>
              <a:rPr lang="ko-KR" altLang="en-US" sz="399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선행하는 컬럼에 대한 조건 없는 경우</a:t>
            </a:r>
            <a:endParaRPr lang="en-US" altLang="ko-KR" sz="3999" dirty="0">
              <a:solidFill>
                <a:schemeClr val="tx2">
                  <a:lumMod val="60000"/>
                  <a:lumOff val="40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ts val="8439"/>
              </a:lnSpc>
            </a:pPr>
            <a:r>
              <a:rPr lang="en-US" altLang="ko-KR" sz="3999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 ‘</a:t>
            </a:r>
            <a:r>
              <a:rPr lang="ko-KR" altLang="en-US" sz="3999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작업 범위 결정 조건</a:t>
            </a:r>
            <a:r>
              <a:rPr lang="en-US" altLang="ko-KR" sz="3999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‘ </a:t>
            </a:r>
            <a:r>
              <a:rPr lang="ko-KR" altLang="en-US" sz="399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정하지 못해 인덱스 사용 못함</a:t>
            </a:r>
            <a:r>
              <a:rPr lang="en-US" altLang="ko-KR" sz="3999" dirty="0">
                <a:solidFill>
                  <a:srgbClr val="95AECF"/>
                </a:solidFill>
                <a:latin typeface="Open Sans"/>
                <a:ea typeface="Open Sans"/>
              </a:rPr>
              <a:t>.</a:t>
            </a:r>
            <a:endParaRPr lang="en-US" sz="3999" dirty="0">
              <a:solidFill>
                <a:srgbClr val="95AECF"/>
              </a:solidFill>
              <a:latin typeface="Open Sans"/>
              <a:ea typeface="Open San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915077-C66F-3EF4-CA4B-5B5A1373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2" y="3553989"/>
            <a:ext cx="17516516" cy="974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3515BA-0DC4-DBD9-C896-2B62F2F83311}"/>
              </a:ext>
            </a:extLst>
          </p:cNvPr>
          <p:cNvSpPr txBox="1"/>
          <p:nvPr/>
        </p:nvSpPr>
        <p:spPr>
          <a:xfrm>
            <a:off x="391604" y="2857500"/>
            <a:ext cx="1267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쿼리 실행 계획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BC2C85-D91F-D3F7-391A-41F26895C6A6}"/>
              </a:ext>
            </a:extLst>
          </p:cNvPr>
          <p:cNvSpPr/>
          <p:nvPr/>
        </p:nvSpPr>
        <p:spPr>
          <a:xfrm>
            <a:off x="7848600" y="3553989"/>
            <a:ext cx="3059724" cy="974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12B034-5A8B-FD09-8BB0-7D9D45C914DB}"/>
              </a:ext>
            </a:extLst>
          </p:cNvPr>
          <p:cNvSpPr/>
          <p:nvPr/>
        </p:nvSpPr>
        <p:spPr>
          <a:xfrm>
            <a:off x="13399476" y="3543300"/>
            <a:ext cx="2678724" cy="1042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4C59C-C88F-5AFF-647F-31A72B8E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F51908A-EB01-8786-8A52-DADAA93968BF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564FE46-8BBB-AA97-FFFF-01132BFD74E9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EB767BD-E419-83DF-D89B-141913844826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B6F1EE84-1D03-3C34-C904-BBE1ACCF9148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D973472-A3C7-CD4F-9A23-385ECB636A5D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45574-2A06-2DF1-AFE9-BD407F97E8C8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다중 컬럼 인덱스의 사용 가능 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0EDEF-76E4-44E9-C595-3D5F5E4758C0}"/>
              </a:ext>
            </a:extLst>
          </p:cNvPr>
          <p:cNvSpPr txBox="1"/>
          <p:nvPr/>
        </p:nvSpPr>
        <p:spPr>
          <a:xfrm>
            <a:off x="1743872" y="2781300"/>
            <a:ext cx="14931363" cy="459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/>
                <a:ea typeface="Open Sans"/>
              </a:rPr>
              <a:t> 결론</a:t>
            </a:r>
            <a:endParaRPr lang="en-US" altLang="ko-KR" sz="3999" dirty="0">
              <a:solidFill>
                <a:schemeClr val="tx2">
                  <a:lumMod val="40000"/>
                  <a:lumOff val="60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다중 컬럼 인덱스에서 선행하는 컬럼에 대한 조건을 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WHERE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문에 포함하지 않는다면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=&gt;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인덱스 사용 불가능</a:t>
            </a:r>
            <a:endParaRPr lang="en-US" sz="399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410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256E1-9A86-A1D9-6A3D-94E905759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96023A8-C232-5241-B3AE-0CDEFCDE13AF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3E52448-DD33-E102-EA00-6A89EF76606D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C0B4507-5DC2-DEBC-21F1-B808E87941D6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5BFAB2F8-7B4E-2CE5-5402-93119F286B90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1A69C8E-4A7E-2B8A-37D5-1B873F8ECD0A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C63D9-60D8-B39A-2586-2D77C62EB6BA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개념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BAD66-4400-3EBD-59E7-53ECFB55CFA2}"/>
              </a:ext>
            </a:extLst>
          </p:cNvPr>
          <p:cNvSpPr txBox="1"/>
          <p:nvPr/>
        </p:nvSpPr>
        <p:spPr>
          <a:xfrm>
            <a:off x="1743872" y="2781300"/>
            <a:ext cx="14931363" cy="335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ko-KR" altLang="en-US" sz="3999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파티셔닝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정의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대량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의 테이블을 물리적으로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여러 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의 테이블로 쪼개는 것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=&gt;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데이터베이스 성능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↑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데이터 관리 간소화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백업 및 복구 시간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↓</a:t>
            </a:r>
            <a:endParaRPr lang="en-US" sz="399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4BE6792C-BE03-9E65-F0B1-1E2DA38F9C4B}"/>
              </a:ext>
            </a:extLst>
          </p:cNvPr>
          <p:cNvSpPr/>
          <p:nvPr/>
        </p:nvSpPr>
        <p:spPr>
          <a:xfrm flipV="1">
            <a:off x="1743872" y="3619500"/>
            <a:ext cx="3513928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  <p:txBody>
          <a:bodyPr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1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05625-B281-8905-39E9-80CCE34B7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096BD9-D7A6-0EBD-B049-E2ACBEB20F78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C0D57C4-A8D0-8C80-AFF8-D5A138553571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5F1DF29-D527-1E52-97F1-9D542B911037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95B33CDE-C9D0-EB4B-2658-DE81ABA6DFDB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15AED9F-42CD-E073-15EE-E40E310D06E6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F6867-4BB0-8FCB-CE32-5BE1F1CCE04F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파티셔닝의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유형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4A878-5A48-3578-0931-B405B36967B8}"/>
              </a:ext>
            </a:extLst>
          </p:cNvPr>
          <p:cNvSpPr txBox="1"/>
          <p:nvPr/>
        </p:nvSpPr>
        <p:spPr>
          <a:xfrm>
            <a:off x="1743872" y="2831019"/>
            <a:ext cx="14931363" cy="5436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RANGE </a:t>
            </a:r>
            <a:r>
              <a:rPr lang="ko-KR" altLang="en-US" sz="3999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파티셔닝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latin typeface="Open Sans"/>
                <a:ea typeface="Open Sans"/>
              </a:rPr>
              <a:t>연속적인 값 범위 기반으로 데이터 분할</a:t>
            </a:r>
            <a:endParaRPr lang="en-US" altLang="ko-KR" sz="4000" dirty="0"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LIST </a:t>
            </a:r>
            <a:r>
              <a:rPr lang="ko-KR" altLang="en-US" sz="3999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파티셔닝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latin typeface="Open Sans"/>
                <a:ea typeface="Open Sans"/>
              </a:rPr>
              <a:t>명시적으로 정의된 값 목록 기반으로 데이터 분할</a:t>
            </a:r>
            <a:endParaRPr lang="en-US" altLang="ko-KR" sz="3999" dirty="0"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HASH </a:t>
            </a:r>
            <a:r>
              <a:rPr lang="ko-KR" altLang="en-US" sz="3999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파티셔닝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latin typeface="Open Sans"/>
                <a:ea typeface="Open Sans"/>
              </a:rPr>
              <a:t>해시 함수 사용하여 데이터 분할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6A54EB-936B-C35E-7971-F674151EF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553" r="65434" b="1"/>
          <a:stretch/>
        </p:blipFill>
        <p:spPr>
          <a:xfrm>
            <a:off x="13658850" y="4626103"/>
            <a:ext cx="2438400" cy="33895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4BFB1B-94D2-F440-6E1E-9519F23FF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46" t="1" r="34109" b="1"/>
          <a:stretch/>
        </p:blipFill>
        <p:spPr>
          <a:xfrm>
            <a:off x="13639800" y="1409700"/>
            <a:ext cx="2133600" cy="32732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903117-2E01-3B4A-FE5A-17A9CE669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400" y="7460069"/>
            <a:ext cx="2971800" cy="27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81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7ED58-9261-A973-D649-AEBCF04F4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F6BE7D-3517-17DF-845A-1BA64C5944FD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436C4AA-338E-36DA-8353-5E49932A1C05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F77EBD9-010F-6699-3CA7-263795425342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783E0132-3BB4-529F-A7D4-49D63867CB28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FB179DE-AD31-90D7-0AAC-7B35EA69F45F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3020B-A81D-0FA1-AF5B-58FC04BBE3E8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성능 최적화 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FB52-EB9B-D879-E0D5-AC3F3FE67B4D}"/>
              </a:ext>
            </a:extLst>
          </p:cNvPr>
          <p:cNvSpPr txBox="1"/>
          <p:nvPr/>
        </p:nvSpPr>
        <p:spPr>
          <a:xfrm>
            <a:off x="1743872" y="2781300"/>
            <a:ext cx="14931363" cy="7283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적절한 파티션 키 선택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4000" dirty="0">
                <a:latin typeface="Open Sans"/>
                <a:ea typeface="Open Sans"/>
              </a:rPr>
              <a:t>WHERE </a:t>
            </a:r>
            <a:r>
              <a:rPr lang="ko-KR" altLang="en-US" sz="4000" dirty="0">
                <a:latin typeface="Open Sans"/>
                <a:ea typeface="Open Sans"/>
              </a:rPr>
              <a:t>절에 자주 사용되는 열이어야 함</a:t>
            </a:r>
            <a:r>
              <a:rPr lang="en-US" altLang="ko-KR" sz="4000" dirty="0">
                <a:latin typeface="Open Sans"/>
                <a:ea typeface="Open San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적절한 파티션 크기 선택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latin typeface="Open Sans"/>
                <a:ea typeface="Open Sans"/>
              </a:rPr>
              <a:t>너무 많거나 작으면 활용하기 어려움</a:t>
            </a:r>
            <a:r>
              <a:rPr lang="en-US" altLang="ko-KR" sz="4000" dirty="0">
                <a:latin typeface="Open Sans"/>
                <a:ea typeface="Open San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파티션 유지 관리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latin typeface="Open Sans"/>
                <a:ea typeface="Open Sans"/>
              </a:rPr>
              <a:t>정기적으로 유지 관리 해야함</a:t>
            </a:r>
            <a:r>
              <a:rPr lang="en-US" altLang="ko-KR" sz="4000" dirty="0">
                <a:latin typeface="Open Sans"/>
                <a:ea typeface="Open Sans"/>
              </a:rPr>
              <a:t>. (</a:t>
            </a:r>
            <a:r>
              <a:rPr lang="ko-KR" altLang="en-US" sz="4000" dirty="0">
                <a:latin typeface="Open Sans"/>
                <a:ea typeface="Open Sans"/>
              </a:rPr>
              <a:t>삭제</a:t>
            </a:r>
            <a:r>
              <a:rPr lang="en-US" altLang="ko-KR" sz="4000" dirty="0">
                <a:latin typeface="Open Sans"/>
                <a:ea typeface="Open Sans"/>
              </a:rPr>
              <a:t>, </a:t>
            </a:r>
            <a:r>
              <a:rPr lang="ko-KR" altLang="en-US" sz="4000" dirty="0">
                <a:latin typeface="Open Sans"/>
                <a:ea typeface="Open Sans"/>
              </a:rPr>
              <a:t>추가</a:t>
            </a:r>
            <a:r>
              <a:rPr lang="en-US" altLang="ko-KR" sz="4000" dirty="0">
                <a:latin typeface="Open Sans"/>
                <a:ea typeface="Open Sans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인덱스 사용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latin typeface="Open Sans"/>
                <a:ea typeface="Open Sans"/>
              </a:rPr>
              <a:t>파티션 키와 함께 사용되는 열에 인덱스 생성하면 쿼리 성능 향상됨</a:t>
            </a:r>
            <a:r>
              <a:rPr lang="en-US" altLang="ko-KR" sz="4000" dirty="0">
                <a:latin typeface="Open Sans"/>
                <a:ea typeface="Open Sans"/>
              </a:rPr>
              <a:t>.</a:t>
            </a:r>
            <a:endParaRPr lang="en-US" sz="3999" dirty="0"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862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5DF2A-49F4-5FB5-67D7-A79C9FAE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C50115-869B-CF9E-5742-6DC473D6B825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8915AB-6916-1635-9DF5-828814ACA54A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205C275-D08E-6B59-1C3D-B438DDD9E9D0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97781F3-7D0F-F837-89F5-5ABAB12D553D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A1D934D-63B8-35F9-2097-78B73CF2B4FC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AD8C6-5604-6B5B-34A3-2F4B03792116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72123-F57F-2809-79AD-FF7139BAC2F2}"/>
              </a:ext>
            </a:extLst>
          </p:cNvPr>
          <p:cNvSpPr txBox="1"/>
          <p:nvPr/>
        </p:nvSpPr>
        <p:spPr>
          <a:xfrm>
            <a:off x="9839292" y="2933700"/>
            <a:ext cx="7305980" cy="4517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출생년도 별로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3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개의 파티션으로 구분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50000"/>
              </a:lnSpc>
            </a:pPr>
            <a:r>
              <a:rPr lang="en-US" sz="3999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part1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: 1953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년 미만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50000"/>
              </a:lnSpc>
            </a:pPr>
            <a:r>
              <a:rPr lang="en-US" sz="3999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part2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: 1953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년</a:t>
            </a:r>
            <a:r>
              <a:rPr lang="en-US" altLang="ko-KR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~1960</a:t>
            </a:r>
            <a:r>
              <a:rPr lang="ko-KR" altLang="en-US" sz="3999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년 미만</a:t>
            </a:r>
            <a:endParaRPr lang="en-US" altLang="ko-KR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part3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: 1960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년 이상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C03722-25F4-36F2-8408-454EE675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8" y="2453788"/>
            <a:ext cx="8454267" cy="662140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101DD9-F18D-CA09-FD1D-F01244CB69F3}"/>
              </a:ext>
            </a:extLst>
          </p:cNvPr>
          <p:cNvSpPr/>
          <p:nvPr/>
        </p:nvSpPr>
        <p:spPr>
          <a:xfrm>
            <a:off x="8077200" y="6972300"/>
            <a:ext cx="1066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9D2A37-45F7-DA99-118E-6251A5188610}"/>
              </a:ext>
            </a:extLst>
          </p:cNvPr>
          <p:cNvSpPr/>
          <p:nvPr/>
        </p:nvSpPr>
        <p:spPr>
          <a:xfrm>
            <a:off x="8077200" y="7505700"/>
            <a:ext cx="1066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D9DD57-D70C-5FC3-4ADA-31B4F7519A99}"/>
              </a:ext>
            </a:extLst>
          </p:cNvPr>
          <p:cNvSpPr/>
          <p:nvPr/>
        </p:nvSpPr>
        <p:spPr>
          <a:xfrm>
            <a:off x="8001000" y="8039100"/>
            <a:ext cx="1519794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7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98584-25EC-2313-5999-9A94C4EF5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0F2466C-D956-DC49-6552-3CAB004967BE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53E7941-4B97-58E7-085E-9DC97FF71F12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1BAD1C3-64C9-DDF1-5980-A9C5F2089B5F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2673544-768A-7349-A484-5B2361164A33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531821A-4C55-A546-A458-7F8207780EFD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F36B8-5134-F1B2-8FD3-0AB88AF1EE4A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3EFB7-F136-4DB8-7074-042357A04B4E}"/>
              </a:ext>
            </a:extLst>
          </p:cNvPr>
          <p:cNvSpPr txBox="1"/>
          <p:nvPr/>
        </p:nvSpPr>
        <p:spPr>
          <a:xfrm>
            <a:off x="10363200" y="8204794"/>
            <a:ext cx="403860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파티션 정보 확인 </a:t>
            </a:r>
            <a:endParaRPr lang="en-US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329ACC-AC97-FC3C-72D8-004C5700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97879"/>
            <a:ext cx="17221200" cy="23094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9EACBF-D912-9EF2-202F-7364BEC5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5470247"/>
            <a:ext cx="17221200" cy="234025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24A6ED-743E-FA01-4881-C214276EA3C8}"/>
              </a:ext>
            </a:extLst>
          </p:cNvPr>
          <p:cNvSpPr/>
          <p:nvPr/>
        </p:nvSpPr>
        <p:spPr>
          <a:xfrm>
            <a:off x="6096000" y="5470247"/>
            <a:ext cx="3429000" cy="2492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4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21ABE-6EEA-51A4-6BA8-18882AE51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DC589C99-FB78-3597-F4E5-8653503B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400" y="6192189"/>
            <a:ext cx="4129200" cy="4129200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006657E6-2772-DE44-F2DC-BD3C9FB3E632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BEF4F88-EE11-772D-6E2B-97FF581F243B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EE4B744-A155-C58C-BCDF-04B038992D12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726D905B-DD46-8A22-A52E-EE3A247BA1F4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68865B6-A400-CF3D-AD1E-AD8007706246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EC464-E1F7-13E5-089C-7336A05D3C34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E2291F4-F88B-B58E-08C2-973DB9708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2326954"/>
            <a:ext cx="9399384" cy="32775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8DA018-0BE0-4BE0-A7B6-CD9258FEFA33}"/>
              </a:ext>
            </a:extLst>
          </p:cNvPr>
          <p:cNvSpPr txBox="1"/>
          <p:nvPr/>
        </p:nvSpPr>
        <p:spPr>
          <a:xfrm>
            <a:off x="8134350" y="1566277"/>
            <a:ext cx="885825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-1953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년 이전 출생한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직원 수 검색</a:t>
            </a:r>
            <a:endParaRPr lang="en-US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7F7B497-5EE1-AEB2-085F-9C5E793CF2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968" r="7143" b="4655"/>
          <a:stretch/>
        </p:blipFill>
        <p:spPr>
          <a:xfrm>
            <a:off x="10668001" y="5753100"/>
            <a:ext cx="1333500" cy="381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243FE4-5A98-5E5E-BBF9-C50998908251}"/>
              </a:ext>
            </a:extLst>
          </p:cNvPr>
          <p:cNvSpPr/>
          <p:nvPr/>
        </p:nvSpPr>
        <p:spPr>
          <a:xfrm>
            <a:off x="10668000" y="5600700"/>
            <a:ext cx="1333500" cy="661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F7746F-7E24-41AD-57DD-9D5F57A97E62}"/>
              </a:ext>
            </a:extLst>
          </p:cNvPr>
          <p:cNvSpPr/>
          <p:nvPr/>
        </p:nvSpPr>
        <p:spPr>
          <a:xfrm>
            <a:off x="11460900" y="6292988"/>
            <a:ext cx="1524000" cy="661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C765CDE-F581-8DB4-5C02-469FF7C8459C}"/>
              </a:ext>
            </a:extLst>
          </p:cNvPr>
          <p:cNvSpPr/>
          <p:nvPr/>
        </p:nvSpPr>
        <p:spPr>
          <a:xfrm>
            <a:off x="13563600" y="7388891"/>
            <a:ext cx="3922200" cy="1144140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파티션 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O</a:t>
            </a:r>
          </a:p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적용 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BF46695-373F-882B-6F22-1C1B52449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4088"/>
              </p:ext>
            </p:extLst>
          </p:nvPr>
        </p:nvGraphicFramePr>
        <p:xfrm>
          <a:off x="7995063" y="2881312"/>
          <a:ext cx="3695886" cy="177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5886">
                  <a:extLst>
                    <a:ext uri="{9D8B030D-6E8A-4147-A177-3AD203B41FA5}">
                      <a16:colId xmlns:a16="http://schemas.microsoft.com/office/drawing/2014/main" val="367316739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count(</a:t>
                      </a:r>
                      <a:r>
                        <a:rPr lang="en-US" altLang="ko-KR" sz="4400" dirty="0" err="1"/>
                        <a:t>emp_no</a:t>
                      </a:r>
                      <a:r>
                        <a:rPr lang="en-US" altLang="ko-KR" sz="4400" dirty="0"/>
                        <a:t>)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82007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42418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58747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4813AE5E-2B59-BD4D-3922-4828EFD399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759" t="4462" r="7578" b="4419"/>
          <a:stretch/>
        </p:blipFill>
        <p:spPr>
          <a:xfrm>
            <a:off x="6513000" y="5829300"/>
            <a:ext cx="1126335" cy="36337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39A8E1-D5D0-8B3B-04EE-69946E77E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000" y="6246300"/>
            <a:ext cx="4078800" cy="40788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5E447A-F3D1-A829-4AEC-E87A3091151C}"/>
              </a:ext>
            </a:extLst>
          </p:cNvPr>
          <p:cNvSpPr/>
          <p:nvPr/>
        </p:nvSpPr>
        <p:spPr>
          <a:xfrm>
            <a:off x="6858000" y="6268879"/>
            <a:ext cx="1676400" cy="551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7AA37E-9FC8-4EBC-7861-F73FD938EA7C}"/>
              </a:ext>
            </a:extLst>
          </p:cNvPr>
          <p:cNvSpPr/>
          <p:nvPr/>
        </p:nvSpPr>
        <p:spPr>
          <a:xfrm>
            <a:off x="6398700" y="5734372"/>
            <a:ext cx="1333500" cy="52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25A315E-38D3-2EAA-A233-CDE670732D46}"/>
              </a:ext>
            </a:extLst>
          </p:cNvPr>
          <p:cNvSpPr/>
          <p:nvPr/>
        </p:nvSpPr>
        <p:spPr>
          <a:xfrm>
            <a:off x="954600" y="7541291"/>
            <a:ext cx="3922200" cy="820609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파티션 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369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AD982-3300-004C-531D-833EEB3F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805B53B-8509-1485-E3DA-3ACA8DDA1D87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8D25B0C-6406-9ACE-E011-93C7741C4182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0162F43-7F87-4C15-0B3A-D6839A17F67D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D1D633AC-27A0-1D53-E7AE-45AD019028CC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65539F9-6E81-1F78-1412-DE3A96E1AA60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162DB-1EFE-4B55-B052-D8BE9529E17D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097A6C-28E1-FC04-76E1-7EE8F4CC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9" y="4670700"/>
            <a:ext cx="17020800" cy="945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EE6F144-D294-801E-EA92-3868A28DA2BD}"/>
              </a:ext>
            </a:extLst>
          </p:cNvPr>
          <p:cNvSpPr/>
          <p:nvPr/>
        </p:nvSpPr>
        <p:spPr>
          <a:xfrm>
            <a:off x="4876800" y="4610100"/>
            <a:ext cx="2335240" cy="100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EF71-AB42-83A6-9FCA-57C17443E24E}"/>
              </a:ext>
            </a:extLst>
          </p:cNvPr>
          <p:cNvSpPr/>
          <p:nvPr/>
        </p:nvSpPr>
        <p:spPr>
          <a:xfrm>
            <a:off x="13487400" y="4610100"/>
            <a:ext cx="1219200" cy="94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8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EDAED-BD87-78EB-AE63-2215513FB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40F2E4-9C55-E96C-0ECC-29105350ABB5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E9A6878-A93D-980E-C35B-A810567D5D6F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E49336B-78E9-3B9C-6C6B-4CAB1063D30B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90DA529-6184-04BA-AA4D-3C790CBA3248}"/>
              </a:ext>
            </a:extLst>
          </p:cNvPr>
          <p:cNvSpPr txBox="1"/>
          <p:nvPr/>
        </p:nvSpPr>
        <p:spPr>
          <a:xfrm>
            <a:off x="818059" y="419100"/>
            <a:ext cx="121531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dirty="0">
                <a:solidFill>
                  <a:srgbClr val="4B6587"/>
                </a:solidFill>
                <a:latin typeface="Open Sans Ultra-Bold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6488A14-91C8-AD77-8C1C-41D3EDE87A32}"/>
              </a:ext>
            </a:extLst>
          </p:cNvPr>
          <p:cNvSpPr txBox="1"/>
          <p:nvPr/>
        </p:nvSpPr>
        <p:spPr>
          <a:xfrm>
            <a:off x="2109574" y="419100"/>
            <a:ext cx="6958226" cy="1338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4B6587"/>
                </a:solidFill>
                <a:ea typeface="Open Sans"/>
              </a:rPr>
              <a:t>인덱스</a:t>
            </a:r>
            <a:r>
              <a:rPr lang="en-US" sz="8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ko-KR" altLang="en-US" sz="8000" dirty="0">
                <a:solidFill>
                  <a:srgbClr val="4B6587"/>
                </a:solidFill>
                <a:ea typeface="Open Sans"/>
              </a:rPr>
              <a:t>최적화</a:t>
            </a:r>
            <a:endParaRPr lang="en-US" sz="8000" dirty="0">
              <a:solidFill>
                <a:srgbClr val="4B6587"/>
              </a:solidFill>
              <a:ea typeface="Open San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2BB986-D641-E558-8FAC-6D7D460A003C}"/>
              </a:ext>
            </a:extLst>
          </p:cNvPr>
          <p:cNvGrpSpPr/>
          <p:nvPr/>
        </p:nvGrpSpPr>
        <p:grpSpPr>
          <a:xfrm>
            <a:off x="1444766" y="2933700"/>
            <a:ext cx="15319234" cy="3965575"/>
            <a:chOff x="1444766" y="2442863"/>
            <a:chExt cx="13566634" cy="3965575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3C7FA12-D1AD-5BC3-2CF1-D77BBE1460CA}"/>
                </a:ext>
              </a:extLst>
            </p:cNvPr>
            <p:cNvSpPr txBox="1"/>
            <p:nvPr/>
          </p:nvSpPr>
          <p:spPr>
            <a:xfrm>
              <a:off x="1463192" y="2442863"/>
              <a:ext cx="13123389" cy="67945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marL="0" lvl="0" indent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 dirty="0" err="1">
                  <a:solidFill>
                    <a:srgbClr val="4B6587"/>
                  </a:solidFill>
                  <a:latin typeface="Open Sans Bold"/>
                  <a:ea typeface="Open Sans Bold"/>
                </a:rPr>
                <a:t>인덱스</a:t>
              </a:r>
              <a:r>
                <a:rPr lang="en-US" sz="3999" dirty="0">
                  <a:solidFill>
                    <a:srgbClr val="4B6587"/>
                  </a:solidFill>
                  <a:latin typeface="Open Sans Bold"/>
                  <a:ea typeface="Open Sans Bold"/>
                </a:rPr>
                <a:t>(index) </a:t>
              </a:r>
              <a:r>
                <a:rPr lang="en-US" sz="3999" dirty="0" err="1">
                  <a:solidFill>
                    <a:srgbClr val="4B6587"/>
                  </a:solidFill>
                  <a:latin typeface="Open Sans Bold"/>
                  <a:ea typeface="Open Sans Bold"/>
                </a:rPr>
                <a:t>정의</a:t>
              </a:r>
              <a:endParaRPr lang="en-US" sz="3999" dirty="0">
                <a:solidFill>
                  <a:srgbClr val="4B6587"/>
                </a:solidFill>
                <a:latin typeface="Open Sans Bold"/>
                <a:ea typeface="Open Sans Bold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423B9FC5-C042-6BCF-5578-D5B6D320BF0C}"/>
                </a:ext>
              </a:extLst>
            </p:cNvPr>
            <p:cNvSpPr/>
            <p:nvPr/>
          </p:nvSpPr>
          <p:spPr>
            <a:xfrm>
              <a:off x="1444766" y="3146125"/>
              <a:ext cx="4221990" cy="0"/>
            </a:xfrm>
            <a:prstGeom prst="line">
              <a:avLst/>
            </a:prstGeom>
            <a:ln w="9525" cap="flat">
              <a:solidFill>
                <a:srgbClr val="4B6587"/>
              </a:solidFill>
              <a:prstDash val="solid"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D4D6139-E696-237D-1E54-F36980F46E5F}"/>
                </a:ext>
              </a:extLst>
            </p:cNvPr>
            <p:cNvSpPr txBox="1"/>
            <p:nvPr/>
          </p:nvSpPr>
          <p:spPr>
            <a:xfrm>
              <a:off x="1463192" y="3608101"/>
              <a:ext cx="10992014" cy="66672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 err="1">
                  <a:solidFill>
                    <a:srgbClr val="4B6587"/>
                  </a:solidFill>
                  <a:latin typeface="Open Sans Light"/>
                  <a:ea typeface="Open Sans Light"/>
                </a:rPr>
                <a:t>데이터베이스</a:t>
              </a:r>
              <a:r>
                <a:rPr 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 Light"/>
                  <a:ea typeface="Open Sans Light"/>
                </a:rPr>
                <a:t>테이블의</a:t>
              </a:r>
              <a:r>
                <a:rPr 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 Light"/>
                  <a:ea typeface="Open Sans Light"/>
                </a:rPr>
                <a:t>성능</a:t>
              </a:r>
              <a:r>
                <a:rPr 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 Light"/>
                  <a:ea typeface="Open Sans Light"/>
                </a:rPr>
                <a:t>향상</a:t>
              </a:r>
              <a:endParaRPr lang="en-US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832297F-4370-2DD6-E4BE-2CDFF49846CA}"/>
                </a:ext>
              </a:extLst>
            </p:cNvPr>
            <p:cNvSpPr txBox="1"/>
            <p:nvPr/>
          </p:nvSpPr>
          <p:spPr>
            <a:xfrm>
              <a:off x="1463192" y="5024138"/>
              <a:ext cx="13548208" cy="138430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검색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및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정렬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작업을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빠르게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수행</a:t>
              </a:r>
              <a:r>
                <a:rPr lang="ko-KR" alt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하기 위한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데이터의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논리적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순서를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저장하는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데이터</a:t>
              </a:r>
              <a:r>
                <a:rPr lang="en-US" sz="3999" dirty="0">
                  <a:solidFill>
                    <a:srgbClr val="4B6587"/>
                  </a:solidFill>
                  <a:latin typeface="Open Sans"/>
                  <a:ea typeface="Open Sans"/>
                </a:rPr>
                <a:t> </a:t>
              </a:r>
              <a:r>
                <a:rPr lang="en-US" sz="3999" dirty="0" err="1">
                  <a:solidFill>
                    <a:srgbClr val="4B6587"/>
                  </a:solidFill>
                  <a:latin typeface="Open Sans"/>
                  <a:ea typeface="Open Sans"/>
                </a:rPr>
                <a:t>구조</a:t>
              </a:r>
              <a:endParaRPr lang="en-US" sz="3999" dirty="0">
                <a:solidFill>
                  <a:srgbClr val="4B6587"/>
                </a:solidFill>
                <a:latin typeface="Open Sans"/>
                <a:ea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00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731D4-DFE1-0626-13DE-06F33F47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0FA47EC-2E41-89B2-4674-56EB97E7AB4C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B9A6E83-8A87-3E55-E55C-BEA20843093D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5B4B8CC-BA3E-C85B-BAE7-466541607725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D5F21FA4-B1D3-E3EE-D132-8838674173BA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A9524B8-ADB3-E5A9-AA2D-C616B09D3117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7DFF0-3CB6-DA5D-DEA7-E39EA758FBAA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B74B5A6-858D-E874-F0A7-B1F10AB93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13344"/>
              </p:ext>
            </p:extLst>
          </p:nvPr>
        </p:nvGraphicFramePr>
        <p:xfrm>
          <a:off x="3907935" y="3150333"/>
          <a:ext cx="10189065" cy="450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355">
                  <a:extLst>
                    <a:ext uri="{9D8B030D-6E8A-4147-A177-3AD203B41FA5}">
                      <a16:colId xmlns:a16="http://schemas.microsoft.com/office/drawing/2014/main" val="925001114"/>
                    </a:ext>
                  </a:extLst>
                </a:gridCol>
                <a:gridCol w="3396355">
                  <a:extLst>
                    <a:ext uri="{9D8B030D-6E8A-4147-A177-3AD203B41FA5}">
                      <a16:colId xmlns:a16="http://schemas.microsoft.com/office/drawing/2014/main" val="952931194"/>
                    </a:ext>
                  </a:extLst>
                </a:gridCol>
                <a:gridCol w="3396355">
                  <a:extLst>
                    <a:ext uri="{9D8B030D-6E8A-4147-A177-3AD203B41FA5}">
                      <a16:colId xmlns:a16="http://schemas.microsoft.com/office/drawing/2014/main" val="1749665497"/>
                    </a:ext>
                  </a:extLst>
                </a:gridCol>
              </a:tblGrid>
              <a:tr h="1502589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속도</a:t>
                      </a:r>
                      <a:r>
                        <a:rPr lang="en-US" altLang="ko-KR" sz="4000" dirty="0"/>
                        <a:t>(sec)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쿼리비용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19816"/>
                  </a:ext>
                </a:extLst>
              </a:tr>
              <a:tr h="150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파티션 </a:t>
                      </a:r>
                      <a:r>
                        <a:rPr lang="en-US" altLang="ko-KR" sz="4000" dirty="0"/>
                        <a:t>X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0.266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60425.29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89709"/>
                  </a:ext>
                </a:extLst>
              </a:tr>
              <a:tr h="150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파티션</a:t>
                      </a:r>
                      <a:r>
                        <a:rPr lang="en-US" altLang="ko-KR" sz="4000" dirty="0"/>
                        <a:t>O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0.266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60494.91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477409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586896-D2B2-F106-7F2B-58ED74AE62E5}"/>
              </a:ext>
            </a:extLst>
          </p:cNvPr>
          <p:cNvSpPr/>
          <p:nvPr/>
        </p:nvSpPr>
        <p:spPr>
          <a:xfrm>
            <a:off x="8305800" y="4713656"/>
            <a:ext cx="13716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D0DC6D-7751-E0FB-2FFF-B50A9CC4A18E}"/>
              </a:ext>
            </a:extLst>
          </p:cNvPr>
          <p:cNvSpPr/>
          <p:nvPr/>
        </p:nvSpPr>
        <p:spPr>
          <a:xfrm>
            <a:off x="11353800" y="4686300"/>
            <a:ext cx="2057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09E929-D076-E86C-4A3F-CF6575B50B63}"/>
              </a:ext>
            </a:extLst>
          </p:cNvPr>
          <p:cNvSpPr txBox="1"/>
          <p:nvPr/>
        </p:nvSpPr>
        <p:spPr>
          <a:xfrm>
            <a:off x="1926735" y="7964358"/>
            <a:ext cx="15599265" cy="1836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파티션을 만들더라도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쿼리를 제대로 작성하지 않으면 속도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쿼리비용에 도움 되지 않음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467FF7-E695-D6DB-13D9-935C34B3B871}"/>
              </a:ext>
            </a:extLst>
          </p:cNvPr>
          <p:cNvSpPr txBox="1"/>
          <p:nvPr/>
        </p:nvSpPr>
        <p:spPr>
          <a:xfrm>
            <a:off x="8686800" y="5290225"/>
            <a:ext cx="762000" cy="1453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6600" b="1" dirty="0">
                <a:solidFill>
                  <a:srgbClr val="FF0000"/>
                </a:solidFill>
                <a:latin typeface="Open Sans"/>
                <a:ea typeface="Open Sans"/>
              </a:rPr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C2986-F590-799B-4ECA-2E08FE4276F3}"/>
              </a:ext>
            </a:extLst>
          </p:cNvPr>
          <p:cNvSpPr txBox="1"/>
          <p:nvPr/>
        </p:nvSpPr>
        <p:spPr>
          <a:xfrm>
            <a:off x="12039600" y="5295900"/>
            <a:ext cx="762000" cy="1453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6600" dirty="0">
                <a:solidFill>
                  <a:srgbClr val="FF0000"/>
                </a:solidFill>
                <a:latin typeface="Bauhaus 93" panose="04030905020B02020C02" pitchFamily="82" charset="0"/>
                <a:ea typeface="Open Sans"/>
              </a:rPr>
              <a:t>&lt;</a:t>
            </a:r>
            <a:endParaRPr lang="en-US" altLang="ko-KR" sz="6600" dirty="0">
              <a:solidFill>
                <a:srgbClr val="FF0000"/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711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D4845-813E-6694-B802-679E86CEE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B3EECD-F6C7-2C26-A94D-4AFFA8F4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42" y="2829629"/>
            <a:ext cx="15024717" cy="29234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89EE535-1ED7-B4A8-03AF-E97CDA8A3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817242"/>
            <a:ext cx="17019560" cy="94889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72D5FB98-C6A3-7C77-D802-026612F9AC3C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3BE3315-6035-4609-3C0D-79567DF679C0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48409D3-0C5E-B5F3-5BF8-C2057015C51F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942C3CD-746F-A4E3-C713-21622D293B93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A075403-7781-8633-D14D-5280BDBCA18A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C95E4-750B-80C1-486B-B7E94327F2FC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4BEF-237E-9E97-56B0-C36BB8B5676C}"/>
              </a:ext>
            </a:extLst>
          </p:cNvPr>
          <p:cNvSpPr txBox="1"/>
          <p:nvPr/>
        </p:nvSpPr>
        <p:spPr>
          <a:xfrm>
            <a:off x="8134350" y="1566277"/>
            <a:ext cx="885825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-1953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년 이전 출생한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직원 수 검색</a:t>
            </a:r>
            <a:endParaRPr lang="en-US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549995-4D33-D3E6-2D64-6C5BA093E9C4}"/>
              </a:ext>
            </a:extLst>
          </p:cNvPr>
          <p:cNvSpPr/>
          <p:nvPr/>
        </p:nvSpPr>
        <p:spPr>
          <a:xfrm>
            <a:off x="9486339" y="2920047"/>
            <a:ext cx="4495800" cy="1308733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파티션 생성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5B5E0-FF78-8E33-9CDC-5E78705AB8EF}"/>
              </a:ext>
            </a:extLst>
          </p:cNvPr>
          <p:cNvSpPr/>
          <p:nvPr/>
        </p:nvSpPr>
        <p:spPr>
          <a:xfrm>
            <a:off x="5132360" y="5824237"/>
            <a:ext cx="1600200" cy="948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E269A7-6D9E-B41A-CEC3-4F414DB91C3E}"/>
              </a:ext>
            </a:extLst>
          </p:cNvPr>
          <p:cNvSpPr/>
          <p:nvPr/>
        </p:nvSpPr>
        <p:spPr>
          <a:xfrm>
            <a:off x="13186114" y="5753100"/>
            <a:ext cx="1166446" cy="1020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55B9-C792-800C-A417-F710181AF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AAC8EB8-70F2-C11F-971E-CE9F6F90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00" y="4036500"/>
            <a:ext cx="4078800" cy="4078800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8FA3DDFF-11A9-071C-BEBC-23C10C4F9030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2F9589D-6CC2-EED2-3F1D-6194034A162E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86E1197-C473-6526-BA9B-C41D8BE24297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D8D19F0-C3FE-B4E3-5187-447B675472AB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50C4E73-246C-DC82-29FB-B8B4001A30A3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AA3A4-2194-B52D-2FB8-C8407341B9EC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719D-F618-1AF9-E20F-9F6F67BED501}"/>
              </a:ext>
            </a:extLst>
          </p:cNvPr>
          <p:cNvSpPr txBox="1"/>
          <p:nvPr/>
        </p:nvSpPr>
        <p:spPr>
          <a:xfrm>
            <a:off x="8134350" y="1566277"/>
            <a:ext cx="885825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-1953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년 이전 출생한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직원 수 검색 </a:t>
            </a:r>
            <a:endParaRPr lang="en-US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2669F76-B779-9B3D-7D87-0F196184E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61" r="7354" b="3143"/>
          <a:stretch/>
        </p:blipFill>
        <p:spPr>
          <a:xfrm>
            <a:off x="10896600" y="3713291"/>
            <a:ext cx="1066800" cy="3878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9BCC59B-4591-B400-DC36-D25F55A0A2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79"/>
          <a:stretch/>
        </p:blipFill>
        <p:spPr>
          <a:xfrm>
            <a:off x="9679300" y="4152194"/>
            <a:ext cx="3922200" cy="396310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B91C9-FDAF-1A2A-FA93-A0EBB00E41A9}"/>
              </a:ext>
            </a:extLst>
          </p:cNvPr>
          <p:cNvSpPr/>
          <p:nvPr/>
        </p:nvSpPr>
        <p:spPr>
          <a:xfrm>
            <a:off x="10706100" y="3619500"/>
            <a:ext cx="1257300" cy="532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B8ED2D-932E-77DB-6562-89C05529F94E}"/>
              </a:ext>
            </a:extLst>
          </p:cNvPr>
          <p:cNvSpPr/>
          <p:nvPr/>
        </p:nvSpPr>
        <p:spPr>
          <a:xfrm>
            <a:off x="6858000" y="4059079"/>
            <a:ext cx="1676400" cy="551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A9DB58-5E97-C898-A64F-291EB3C16FE7}"/>
              </a:ext>
            </a:extLst>
          </p:cNvPr>
          <p:cNvSpPr/>
          <p:nvPr/>
        </p:nvSpPr>
        <p:spPr>
          <a:xfrm>
            <a:off x="11658600" y="4128821"/>
            <a:ext cx="1333500" cy="481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CB13C9-1183-F2A8-F232-73DCA5E0D8E9}"/>
              </a:ext>
            </a:extLst>
          </p:cNvPr>
          <p:cNvSpPr/>
          <p:nvPr/>
        </p:nvSpPr>
        <p:spPr>
          <a:xfrm>
            <a:off x="954600" y="5331491"/>
            <a:ext cx="3922200" cy="820609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파티션 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D4D2AF-3CC7-7DE6-31B2-EA4379D1DCD7}"/>
              </a:ext>
            </a:extLst>
          </p:cNvPr>
          <p:cNvSpPr/>
          <p:nvPr/>
        </p:nvSpPr>
        <p:spPr>
          <a:xfrm>
            <a:off x="6398700" y="3524572"/>
            <a:ext cx="1333500" cy="52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3E11CFE-6EA0-6D2A-593E-9EB33975B0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759" t="4462" r="7578" b="4419"/>
          <a:stretch/>
        </p:blipFill>
        <p:spPr>
          <a:xfrm>
            <a:off x="6513000" y="3619500"/>
            <a:ext cx="1126335" cy="36337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F06B216-073C-A705-36A2-B674E411EAA2}"/>
              </a:ext>
            </a:extLst>
          </p:cNvPr>
          <p:cNvSpPr/>
          <p:nvPr/>
        </p:nvSpPr>
        <p:spPr>
          <a:xfrm>
            <a:off x="13563600" y="5179091"/>
            <a:ext cx="3922200" cy="820609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파티션 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36533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FF09-E4B8-E616-76C5-E11922D33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DB83626-7B05-5941-9C0D-48E2B7F4D83E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BFBB5A0-CEE9-B756-6CB4-AAE2F6B4C279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63BEFE0-B0C8-D38F-8F6A-4A78F0F89880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8643AAB-CDDE-24F4-AD60-84389FF46675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9AC5B8-64ED-ABCB-5275-D71196876582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3509D-DDE7-CDAF-F451-EFFD6523A396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6EF19A33-EA2F-DA37-7676-916C7AFBA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215"/>
              </p:ext>
            </p:extLst>
          </p:nvPr>
        </p:nvGraphicFramePr>
        <p:xfrm>
          <a:off x="3048000" y="21209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F37DBC6-2280-A54C-499A-058A3CDF7017}"/>
              </a:ext>
            </a:extLst>
          </p:cNvPr>
          <p:cNvSpPr txBox="1"/>
          <p:nvPr/>
        </p:nvSpPr>
        <p:spPr>
          <a:xfrm>
            <a:off x="2729461" y="2639080"/>
            <a:ext cx="268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단위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: sec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2276BF-C1CD-30F5-B481-8520DC7B7A2B}"/>
              </a:ext>
            </a:extLst>
          </p:cNvPr>
          <p:cNvSpPr/>
          <p:nvPr/>
        </p:nvSpPr>
        <p:spPr>
          <a:xfrm>
            <a:off x="8763000" y="4457700"/>
            <a:ext cx="3886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</a:rPr>
              <a:t>약</a:t>
            </a:r>
            <a:r>
              <a:rPr lang="en-US" altLang="ko-KR" sz="4400" dirty="0">
                <a:solidFill>
                  <a:schemeClr val="tx1"/>
                </a:solidFill>
              </a:rPr>
              <a:t> 8</a:t>
            </a:r>
            <a:r>
              <a:rPr lang="ko-KR" altLang="en-US" sz="4400" dirty="0">
                <a:solidFill>
                  <a:schemeClr val="tx1"/>
                </a:solidFill>
              </a:rPr>
              <a:t>배 차이</a:t>
            </a:r>
          </a:p>
        </p:txBody>
      </p:sp>
    </p:spTree>
    <p:extLst>
      <p:ext uri="{BB962C8B-B14F-4D97-AF65-F5344CB8AC3E}">
        <p14:creationId xmlns:p14="http://schemas.microsoft.com/office/powerpoint/2010/main" val="4038528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13F41-457E-B906-BB41-3A64AAA06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73F0D30-6439-1925-C438-6A90EF777CF6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C695EF9-C26F-B42E-30F7-307AA989029D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4F4E8F8-8FA9-0E0F-E1C8-86338F1363F2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C0F28F46-F284-FAE8-7627-75BF0CE462A7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E76AE2F-B376-6E62-0097-181FA562DDCC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EA321-302F-77B5-DFC7-AFA6350672EE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40246A5-E8F6-7205-1757-337BB2D6C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955893"/>
              </p:ext>
            </p:extLst>
          </p:nvPr>
        </p:nvGraphicFramePr>
        <p:xfrm>
          <a:off x="3048000" y="21209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986081-A1ED-B123-B80A-752CA8FDD5BA}"/>
              </a:ext>
            </a:extLst>
          </p:cNvPr>
          <p:cNvSpPr/>
          <p:nvPr/>
        </p:nvSpPr>
        <p:spPr>
          <a:xfrm>
            <a:off x="8763000" y="4457700"/>
            <a:ext cx="3886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</a:rPr>
              <a:t>약</a:t>
            </a:r>
            <a:r>
              <a:rPr lang="en-US" altLang="ko-KR" sz="4400" dirty="0">
                <a:solidFill>
                  <a:schemeClr val="tx1"/>
                </a:solidFill>
              </a:rPr>
              <a:t>14</a:t>
            </a:r>
            <a:r>
              <a:rPr lang="ko-KR" altLang="en-US" sz="4400" dirty="0">
                <a:solidFill>
                  <a:schemeClr val="tx1"/>
                </a:solidFill>
              </a:rPr>
              <a:t>배 차이</a:t>
            </a:r>
          </a:p>
        </p:txBody>
      </p:sp>
    </p:spTree>
    <p:extLst>
      <p:ext uri="{BB962C8B-B14F-4D97-AF65-F5344CB8AC3E}">
        <p14:creationId xmlns:p14="http://schemas.microsoft.com/office/powerpoint/2010/main" val="3417656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857E5-D9E9-B154-09A4-92D0631AF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E776A4A-BC27-8950-7E4F-BE2A4FBA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411029"/>
            <a:ext cx="15024717" cy="292347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41B20E9-51AE-F468-5EBF-1B901AA10D5D}"/>
              </a:ext>
            </a:extLst>
          </p:cNvPr>
          <p:cNvSpPr/>
          <p:nvPr/>
        </p:nvSpPr>
        <p:spPr>
          <a:xfrm>
            <a:off x="6858000" y="6743700"/>
            <a:ext cx="9086850" cy="1743939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40CC77-CEFB-D1D4-EC5F-9A81145B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2551704"/>
            <a:ext cx="9399384" cy="3277596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DA6C74-1F29-7C1F-986C-A0D7D8AC10EC}"/>
              </a:ext>
            </a:extLst>
          </p:cNvPr>
          <p:cNvSpPr/>
          <p:nvPr/>
        </p:nvSpPr>
        <p:spPr>
          <a:xfrm>
            <a:off x="7086600" y="3340253"/>
            <a:ext cx="8001000" cy="1638429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7B4A689-FEC6-2B1B-58E0-9647F81AA91E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27078E8-009C-3275-AFAA-7AE57506C278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1C0B3E6-0676-8B3F-194D-F5EE59B9ED69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5DB74D6F-8195-75ED-3995-BCB12ABEAADC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8A8FAB7-CA9A-3B8D-B9F7-73554B97B57D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srgbClr val="4B6587"/>
                </a:solidFill>
                <a:latin typeface="Calibri"/>
                <a:ea typeface="Open Sans"/>
              </a:rPr>
              <a:t>파티셔닝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9614-DF1B-A64F-4895-5B582D942BB7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파티셔닝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 속도</a:t>
            </a:r>
            <a:r>
              <a:rPr lang="en-US" altLang="ko-KR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  <a:ea typeface="맑은 고딕" panose="020B0503020000020004" pitchFamily="50" charset="-127"/>
              </a:rPr>
              <a:t>성능 차이</a:t>
            </a:r>
            <a:endParaRPr kumimoji="0" lang="ko-KR" altLang="en-US" sz="37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EAF60-F445-1197-E60C-1D2058F370C6}"/>
              </a:ext>
            </a:extLst>
          </p:cNvPr>
          <p:cNvSpPr txBox="1"/>
          <p:nvPr/>
        </p:nvSpPr>
        <p:spPr>
          <a:xfrm>
            <a:off x="2362200" y="3340253"/>
            <a:ext cx="403860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endParaRPr lang="en-US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1DCCB-0428-C8A3-2862-DF9A0B36714F}"/>
              </a:ext>
            </a:extLst>
          </p:cNvPr>
          <p:cNvSpPr txBox="1"/>
          <p:nvPr/>
        </p:nvSpPr>
        <p:spPr>
          <a:xfrm>
            <a:off x="8134350" y="1566277"/>
            <a:ext cx="885825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-1953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년 이전 출생한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직원 수 검색 </a:t>
            </a:r>
            <a:endParaRPr lang="en-US" sz="3999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5614B-2906-0865-497F-F6E8DE636B03}"/>
              </a:ext>
            </a:extLst>
          </p:cNvPr>
          <p:cNvSpPr txBox="1"/>
          <p:nvPr/>
        </p:nvSpPr>
        <p:spPr>
          <a:xfrm>
            <a:off x="7086600" y="3238500"/>
            <a:ext cx="8858250" cy="1743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‘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birth_date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’</a:t>
            </a: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의 연도를 추출하여 비교하기 때문에 파티션 적용 </a:t>
            </a: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X!</a:t>
            </a:r>
            <a:endParaRPr lang="en-US" sz="3999" dirty="0">
              <a:solidFill>
                <a:schemeClr val="accent1">
                  <a:lumMod val="50000"/>
                </a:schemeClr>
              </a:solidFill>
              <a:latin typeface="Open Sans"/>
              <a:ea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A4135-AA1E-5373-AD20-47F80604D6D6}"/>
              </a:ext>
            </a:extLst>
          </p:cNvPr>
          <p:cNvSpPr txBox="1"/>
          <p:nvPr/>
        </p:nvSpPr>
        <p:spPr>
          <a:xfrm>
            <a:off x="7086600" y="6743700"/>
            <a:ext cx="8858250" cy="1743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’</a:t>
            </a:r>
            <a:r>
              <a:rPr lang="en-US" altLang="ko-KR" sz="4000" dirty="0" err="1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birth_date</a:t>
            </a: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’ </a:t>
            </a: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자체를 직접 비교하는 조건 </a:t>
            </a: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-&gt; </a:t>
            </a: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파티션 적용 </a:t>
            </a: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</a:rPr>
              <a:t>O</a:t>
            </a:r>
            <a:endParaRPr lang="en-US" sz="3999" dirty="0">
              <a:solidFill>
                <a:schemeClr val="accent1">
                  <a:lumMod val="50000"/>
                </a:schemeClr>
              </a:solidFill>
              <a:latin typeface="Open Sans"/>
              <a:ea typeface="Open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AE25A3-7523-536B-33C5-E787A305A5F0}"/>
              </a:ext>
            </a:extLst>
          </p:cNvPr>
          <p:cNvSpPr/>
          <p:nvPr/>
        </p:nvSpPr>
        <p:spPr>
          <a:xfrm>
            <a:off x="2971800" y="5143500"/>
            <a:ext cx="5162550" cy="820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B39A67-7BB0-B645-0087-7F13C49BFA59}"/>
              </a:ext>
            </a:extLst>
          </p:cNvPr>
          <p:cNvSpPr/>
          <p:nvPr/>
        </p:nvSpPr>
        <p:spPr>
          <a:xfrm>
            <a:off x="2743200" y="8572500"/>
            <a:ext cx="2819400" cy="820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68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45E91-5FE3-E572-5735-6E84ADF2F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33D370-C5EF-364B-6F41-B9CDCA196C64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4C2A0BA-64C3-0103-126D-5AAE54478506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1751305-FCB0-9626-8E71-4333189264E1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AAE5F3D-934F-0FFB-49DE-3CB605966D4F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03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8D2F591-51B5-81DC-431A-8B52756B8F45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>
                <a:solidFill>
                  <a:srgbClr val="4B6587"/>
                </a:solidFill>
                <a:latin typeface="Calibri"/>
                <a:ea typeface="Open Sans"/>
              </a:rPr>
              <a:t>쿼리 튜닝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8B2E-7BEA-0B22-0341-6897E27E7D17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‘EXPLAIN’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명령어의 활용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ABFC6-3041-058A-8D7B-D9C88BCAA874}"/>
              </a:ext>
            </a:extLst>
          </p:cNvPr>
          <p:cNvSpPr txBox="1"/>
          <p:nvPr/>
        </p:nvSpPr>
        <p:spPr>
          <a:xfrm>
            <a:off x="1743872" y="2781300"/>
            <a:ext cx="14931363" cy="93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쿼리 실행 계획을 확인</a:t>
            </a:r>
            <a:endParaRPr lang="en-US" sz="399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C49A9A-D64F-E5E0-DB1A-F41934A5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53" y="4115174"/>
            <a:ext cx="10573200" cy="3442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748CA5-72D6-3303-4525-D9C2AB97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40" y="7860744"/>
            <a:ext cx="17705360" cy="95430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A5D9D2-F54C-836F-C17C-CD504462C0DC}"/>
              </a:ext>
            </a:extLst>
          </p:cNvPr>
          <p:cNvSpPr/>
          <p:nvPr/>
        </p:nvSpPr>
        <p:spPr>
          <a:xfrm>
            <a:off x="6400800" y="7860744"/>
            <a:ext cx="1143000" cy="483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88E782-FA78-F73B-1AC0-A62E50A738C4}"/>
              </a:ext>
            </a:extLst>
          </p:cNvPr>
          <p:cNvSpPr/>
          <p:nvPr/>
        </p:nvSpPr>
        <p:spPr>
          <a:xfrm>
            <a:off x="9753600" y="7886700"/>
            <a:ext cx="1143000" cy="483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99065-0CAF-CDA6-4085-D6343C6B06A4}"/>
              </a:ext>
            </a:extLst>
          </p:cNvPr>
          <p:cNvSpPr/>
          <p:nvPr/>
        </p:nvSpPr>
        <p:spPr>
          <a:xfrm>
            <a:off x="14478000" y="7886700"/>
            <a:ext cx="1143000" cy="483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7A377C-249C-7414-9CCF-1631440DE5FB}"/>
              </a:ext>
            </a:extLst>
          </p:cNvPr>
          <p:cNvSpPr/>
          <p:nvPr/>
        </p:nvSpPr>
        <p:spPr>
          <a:xfrm>
            <a:off x="16840200" y="7886700"/>
            <a:ext cx="1143000" cy="483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42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B83DD-134D-C8F2-06F4-6BFFE28B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00DAF86-C891-FC20-5887-980C617ABEA6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E078B1A-3D5C-51FC-9FC2-F220D164BFFD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5620C9C-2586-4D40-FE82-D307547CE428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DBBDBC3-22EC-07DA-ABCC-A0223D3395CE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03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54E0A24-766B-DAEB-0E70-6E297DE76102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>
                <a:solidFill>
                  <a:srgbClr val="4B6587"/>
                </a:solidFill>
                <a:latin typeface="Calibri"/>
                <a:ea typeface="Open Sans"/>
              </a:rPr>
              <a:t>쿼리 튜닝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25357-12A0-F21B-768A-1A913217B50C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‘EXPLAIN’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명령어의 활용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9A8D9B4-3AE2-D984-2546-FEA3B095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86641"/>
              </p:ext>
            </p:extLst>
          </p:nvPr>
        </p:nvGraphicFramePr>
        <p:xfrm>
          <a:off x="381000" y="2416424"/>
          <a:ext cx="17546141" cy="7589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63341">
                  <a:extLst>
                    <a:ext uri="{9D8B030D-6E8A-4147-A177-3AD203B41FA5}">
                      <a16:colId xmlns:a16="http://schemas.microsoft.com/office/drawing/2014/main" val="2261169220"/>
                    </a:ext>
                  </a:extLst>
                </a:gridCol>
                <a:gridCol w="14782800">
                  <a:extLst>
                    <a:ext uri="{9D8B030D-6E8A-4147-A177-3AD203B41FA5}">
                      <a16:colId xmlns:a16="http://schemas.microsoft.com/office/drawing/2014/main" val="1744119477"/>
                    </a:ext>
                  </a:extLst>
                </a:gridCol>
              </a:tblGrid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39545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id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아이디</a:t>
                      </a:r>
                      <a:r>
                        <a:rPr lang="en-US" altLang="ko-KR" sz="3600" dirty="0"/>
                        <a:t>(id)</a:t>
                      </a:r>
                      <a:r>
                        <a:rPr lang="ko-KR" altLang="en-US" sz="3600" dirty="0"/>
                        <a:t>로 </a:t>
                      </a:r>
                      <a:r>
                        <a:rPr lang="en-US" altLang="ko-KR" sz="3600" dirty="0"/>
                        <a:t>SELECT </a:t>
                      </a:r>
                      <a:r>
                        <a:rPr lang="ko-KR" altLang="en-US" sz="3600" dirty="0"/>
                        <a:t>구분하는 번호</a:t>
                      </a:r>
                      <a:r>
                        <a:rPr lang="en-US" altLang="ko-KR" sz="3600" dirty="0"/>
                        <a:t>. </a:t>
                      </a:r>
                      <a:r>
                        <a:rPr lang="ko-KR" altLang="en-US" sz="3600" dirty="0"/>
                        <a:t>실행 순서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58885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select_type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SQL</a:t>
                      </a:r>
                      <a:r>
                        <a:rPr lang="ko-KR" altLang="en-US" sz="3600" dirty="0"/>
                        <a:t>문을 구성하는 </a:t>
                      </a:r>
                      <a:r>
                        <a:rPr lang="en-US" altLang="ko-KR" sz="3600" dirty="0"/>
                        <a:t>SELECT</a:t>
                      </a:r>
                      <a:r>
                        <a:rPr lang="ko-KR" altLang="en-US" sz="3600" dirty="0"/>
                        <a:t>문의 유형 출력</a:t>
                      </a:r>
                      <a:r>
                        <a:rPr lang="en-US" altLang="ko-KR" sz="3600" dirty="0"/>
                        <a:t>(SIMPLE, PRIMARY, UNION </a:t>
                      </a:r>
                      <a:r>
                        <a:rPr lang="ko-KR" altLang="en-US" sz="3600" dirty="0"/>
                        <a:t>등</a:t>
                      </a:r>
                      <a:r>
                        <a:rPr lang="en-US" altLang="ko-KR" sz="3600" dirty="0"/>
                        <a:t>)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31712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table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테이블 명</a:t>
                      </a:r>
                      <a:r>
                        <a:rPr lang="en-US" altLang="ko-KR" sz="3600" dirty="0"/>
                        <a:t>(</a:t>
                      </a:r>
                      <a:r>
                        <a:rPr lang="ko-KR" altLang="en-US" sz="3600" dirty="0"/>
                        <a:t>별명</a:t>
                      </a:r>
                      <a:r>
                        <a:rPr lang="en-US" altLang="ko-KR" sz="3600" dirty="0"/>
                        <a:t>)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74170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type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테이블의 데이터를 어떻게 찾을지에 관한 정보 제공</a:t>
                      </a:r>
                      <a:r>
                        <a:rPr lang="en-US" altLang="ko-KR" sz="3600" dirty="0"/>
                        <a:t>. </a:t>
                      </a:r>
                      <a:r>
                        <a:rPr lang="ko-KR" altLang="en-US" sz="3600" dirty="0"/>
                        <a:t>조인 혹은 조회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20520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possible_keys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데이터 조회할 때 </a:t>
                      </a:r>
                      <a:r>
                        <a:rPr lang="en-US" altLang="ko-KR" sz="3600" dirty="0"/>
                        <a:t>DB</a:t>
                      </a:r>
                      <a:r>
                        <a:rPr lang="ko-KR" altLang="en-US" sz="3600" dirty="0"/>
                        <a:t>에서 사용할 수 있는 인덱스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28544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key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실제로 </a:t>
                      </a:r>
                      <a:r>
                        <a:rPr lang="ko-KR" altLang="en-US" sz="3600" dirty="0" err="1"/>
                        <a:t>옵티마이저가</a:t>
                      </a:r>
                      <a:r>
                        <a:rPr lang="ko-KR" altLang="en-US" sz="3600" dirty="0"/>
                        <a:t> 최적화 검색에 사용한 인덱스가 표시되는 필드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6878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err="1"/>
                        <a:t>key_len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선택된 인덱스의 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48827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ref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key</a:t>
                      </a:r>
                      <a:r>
                        <a:rPr lang="ko-KR" altLang="en-US" sz="3600" dirty="0"/>
                        <a:t> 컬럼에 나와 있는 인덱스에서 값 찾기 위해 선행 테이블의 어떤 컬럼이 비교되었는지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72178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rows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/>
                        <a:t>원하는 행 찾기 위해 얼마나 많은 행을 읽어야 할 지에 대한 </a:t>
                      </a:r>
                      <a:r>
                        <a:rPr lang="ko-KR" altLang="en-US" sz="3600" dirty="0" err="1"/>
                        <a:t>예측값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05927"/>
                  </a:ext>
                </a:extLst>
              </a:tr>
              <a:tr h="621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extra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/>
                        <a:t>옵티마이저가</a:t>
                      </a:r>
                      <a:r>
                        <a:rPr lang="ko-KR" altLang="en-US" sz="3600" dirty="0"/>
                        <a:t> 동작하는 방식에 대한 부가정보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7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FB2C6-63B4-8B36-0E64-08C5028F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2FB599-712F-0AAC-1A60-299DF37CE387}"/>
              </a:ext>
            </a:extLst>
          </p:cNvPr>
          <p:cNvSpPr/>
          <p:nvPr/>
        </p:nvSpPr>
        <p:spPr>
          <a:xfrm>
            <a:off x="1676398" y="6438900"/>
            <a:ext cx="14998837" cy="3429000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92174444-3C6F-9412-A5CD-E364246592F9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4027507-21BB-E35C-BB61-EAE1C0E87262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D2096E2-8A30-CA36-C4FD-50F449509F43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CF17A5D-90AC-1248-DB80-56DF5CA7B202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</a:t>
            </a:r>
            <a:r>
              <a:rPr lang="en-US" sz="8000" dirty="0">
                <a:solidFill>
                  <a:srgbClr val="4B6587"/>
                </a:solidFill>
                <a:latin typeface="Open Sans Ultra-Bold"/>
              </a:rPr>
              <a:t>3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Open Sans Ultra-Bold"/>
              <a:ea typeface="+mn-ea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3B29661-CA36-60E9-A97C-B1C39AC50320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>
                <a:solidFill>
                  <a:srgbClr val="4B6587"/>
                </a:solidFill>
                <a:latin typeface="Calibri"/>
                <a:ea typeface="Open Sans"/>
              </a:rPr>
              <a:t>쿼리 튜닝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3E80D-CC21-89EA-6EF9-9B3DBFB1B75F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‘EXPLAIN’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2C19D-C5F7-F324-9B79-2A81D01FCFF6}"/>
              </a:ext>
            </a:extLst>
          </p:cNvPr>
          <p:cNvSpPr txBox="1"/>
          <p:nvPr/>
        </p:nvSpPr>
        <p:spPr>
          <a:xfrm>
            <a:off x="1743872" y="2781300"/>
            <a:ext cx="14931363" cy="7057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FF0000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rgbClr val="FF0000"/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rgbClr val="FF0000"/>
                </a:solidFill>
                <a:latin typeface="Open Sans"/>
                <a:ea typeface="Open Sans"/>
              </a:rPr>
              <a:t>type</a:t>
            </a:r>
          </a:p>
          <a:p>
            <a:pPr algn="just">
              <a:lnSpc>
                <a:spcPct val="20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현재 실행되는 쿼리의 테이블 접근 방법 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(Best -&gt; Worst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순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) </a:t>
            </a:r>
          </a:p>
          <a:p>
            <a:pPr algn="just">
              <a:lnSpc>
                <a:spcPct val="20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system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Open Sans"/>
                <a:ea typeface="Open Sans"/>
              </a:rPr>
              <a:t>const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 err="1">
                <a:solidFill>
                  <a:srgbClr val="FF0000"/>
                </a:solidFill>
                <a:latin typeface="Open Sans"/>
                <a:ea typeface="Open Sans"/>
              </a:rPr>
              <a:t>eq_ref</a:t>
            </a:r>
            <a:r>
              <a:rPr lang="en-US" altLang="ko-KR" sz="4000" dirty="0">
                <a:solidFill>
                  <a:srgbClr val="FF0000"/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Open Sans"/>
                <a:ea typeface="Open Sans"/>
              </a:rPr>
              <a:t>ref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fulltext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ref_or_null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index_merge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unique_subquery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index_subquery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range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index 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ea typeface="Open Sans"/>
              </a:rPr>
              <a:t>&gt;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all</a:t>
            </a:r>
          </a:p>
        </p:txBody>
      </p:sp>
    </p:spTree>
    <p:extLst>
      <p:ext uri="{BB962C8B-B14F-4D97-AF65-F5344CB8AC3E}">
        <p14:creationId xmlns:p14="http://schemas.microsoft.com/office/powerpoint/2010/main" val="1141400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58465-5545-CBA8-56F8-323C2F353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E135EE4-7660-DA62-E33D-3563C8DAAD15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CDC3B5D-D118-0B12-188B-F012F67082CD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8622FAF-FEBB-157F-C954-BBF61A746E54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63A7FDE-3FC2-B192-B43B-4F114BF81DDA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03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CA831D2-0B34-6DF8-FE16-C7C4DD648AF5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>
                <a:solidFill>
                  <a:srgbClr val="4B6587"/>
                </a:solidFill>
                <a:latin typeface="Calibri"/>
                <a:ea typeface="Open Sans"/>
              </a:rPr>
              <a:t>쿼리 튜닝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BC910-27BE-2A81-27FB-19DE0B510803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‘EXPLAIN’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28580-4B6F-64A2-60DA-09A43BDE25FE}"/>
              </a:ext>
            </a:extLst>
          </p:cNvPr>
          <p:cNvSpPr txBox="1"/>
          <p:nvPr/>
        </p:nvSpPr>
        <p:spPr>
          <a:xfrm>
            <a:off x="894260" y="2430095"/>
            <a:ext cx="16631740" cy="743780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FF0000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rgbClr val="FF0000"/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rgbClr val="FF0000"/>
                </a:solidFill>
                <a:latin typeface="Open Sans"/>
                <a:ea typeface="Open Sans"/>
              </a:rPr>
              <a:t>type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system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단일 행을 반환하는 쿼리에 대한 최적화된 방식 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const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: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기본 키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(Primary)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또는 고유 인덱스 값으로 검색하는 경우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eq_ref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 JOIN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시에 기본 키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(Primary)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또는 고유 인덱스를 사용하는 경우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하나의 레코드만 검색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range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: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인덱스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(Index)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를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범위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로 검색하는 경우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Index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: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인덱스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(Index)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를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Full Scan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하는 경우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all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: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테이블을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Full Scan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하는 경우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9701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C770B-1670-55D3-E7C2-D96C32D66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AB45C3B-2708-2D34-E848-2CCA2564495F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78C38A7-9B48-7104-86C6-6B67672372E5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7445F6B-0FF6-1872-2D13-30131EF5EF97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4704309-9B3E-DF9A-BB11-700D7963BAD1}"/>
              </a:ext>
            </a:extLst>
          </p:cNvPr>
          <p:cNvSpPr txBox="1"/>
          <p:nvPr/>
        </p:nvSpPr>
        <p:spPr>
          <a:xfrm>
            <a:off x="818059" y="419100"/>
            <a:ext cx="121531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4B6587"/>
                </a:solidFill>
                <a:latin typeface="Open Sans Ultra-Bold"/>
              </a:rPr>
              <a:t>01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7ABBBE-A870-519C-7276-02FD7177DADB}"/>
              </a:ext>
            </a:extLst>
          </p:cNvPr>
          <p:cNvGrpSpPr/>
          <p:nvPr/>
        </p:nvGrpSpPr>
        <p:grpSpPr>
          <a:xfrm>
            <a:off x="1444766" y="2933700"/>
            <a:ext cx="13141815" cy="6781800"/>
            <a:chOff x="1444766" y="2442863"/>
            <a:chExt cx="13141815" cy="6781800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6E731371-8820-F4BA-C6B4-819FAFEDD043}"/>
                </a:ext>
              </a:extLst>
            </p:cNvPr>
            <p:cNvSpPr txBox="1"/>
            <p:nvPr/>
          </p:nvSpPr>
          <p:spPr>
            <a:xfrm>
              <a:off x="1463192" y="2442863"/>
              <a:ext cx="13123389" cy="67945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marL="0" lvl="0" indent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 dirty="0" err="1">
                  <a:solidFill>
                    <a:srgbClr val="4B6587"/>
                  </a:solidFill>
                  <a:latin typeface="Open Sans Bold"/>
                  <a:ea typeface="Open Sans Bold"/>
                </a:rPr>
                <a:t>인덱스</a:t>
              </a:r>
              <a:r>
                <a:rPr lang="en-US" sz="3999" dirty="0">
                  <a:solidFill>
                    <a:srgbClr val="4B6587"/>
                  </a:solidFill>
                  <a:latin typeface="Open Sans Bold"/>
                  <a:ea typeface="Open Sans Bold"/>
                </a:rPr>
                <a:t>(index) </a:t>
              </a:r>
              <a:r>
                <a:rPr lang="ko-KR" altLang="en-US" sz="3999" dirty="0">
                  <a:solidFill>
                    <a:srgbClr val="4B6587"/>
                  </a:solidFill>
                  <a:latin typeface="Open Sans Bold"/>
                  <a:ea typeface="Open Sans Bold"/>
                </a:rPr>
                <a:t>장단점</a:t>
              </a:r>
              <a:endParaRPr lang="en-US" sz="3999" dirty="0">
                <a:solidFill>
                  <a:srgbClr val="4B6587"/>
                </a:solidFill>
                <a:latin typeface="Open Sans Bold"/>
                <a:ea typeface="Open Sans Bold"/>
              </a:endParaRPr>
            </a:p>
          </p:txBody>
        </p: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00F29E02-D42A-1DA6-1C61-4D51F8A0D649}"/>
                </a:ext>
              </a:extLst>
            </p:cNvPr>
            <p:cNvSpPr/>
            <p:nvPr/>
          </p:nvSpPr>
          <p:spPr>
            <a:xfrm>
              <a:off x="1444766" y="3146125"/>
              <a:ext cx="5004000" cy="0"/>
            </a:xfrm>
            <a:prstGeom prst="line">
              <a:avLst/>
            </a:prstGeom>
            <a:ln w="9525" cap="flat">
              <a:solidFill>
                <a:srgbClr val="4B6587"/>
              </a:solidFill>
              <a:prstDash val="solid"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ko-KR" altLang="en-US" dirty="0"/>
            </a:p>
          </p:txBody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57472B19-D382-9329-8960-25AB003A6E87}"/>
                </a:ext>
              </a:extLst>
            </p:cNvPr>
            <p:cNvSpPr txBox="1"/>
            <p:nvPr/>
          </p:nvSpPr>
          <p:spPr>
            <a:xfrm>
              <a:off x="1463192" y="3351210"/>
              <a:ext cx="10992014" cy="2825453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ko-KR" alt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장점 </a:t>
              </a:r>
              <a:endParaRPr lang="en-US" altLang="ko-KR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  <a:p>
              <a:pPr marL="431799" lvl="1" algn="l">
                <a:lnSpc>
                  <a:spcPts val="5599"/>
                </a:lnSpc>
              </a:pPr>
              <a:r>
                <a:rPr 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	1. </a:t>
              </a:r>
              <a:r>
                <a:rPr lang="ko-KR" alt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데이터 검색 속도 향상</a:t>
              </a:r>
              <a:endParaRPr lang="en-US" altLang="ko-KR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  <a:p>
              <a:pPr marL="431799" lvl="1" algn="l">
                <a:lnSpc>
                  <a:spcPts val="5599"/>
                </a:lnSpc>
              </a:pPr>
              <a:r>
                <a:rPr lang="en-US" altLang="ko-KR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	2. </a:t>
              </a:r>
              <a:r>
                <a:rPr lang="ko-KR" alt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정렬된 데이터 접근 용이</a:t>
              </a:r>
              <a:endParaRPr lang="en-US" altLang="ko-KR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  <a:p>
              <a:pPr marL="431799" lvl="1" algn="l">
                <a:lnSpc>
                  <a:spcPts val="5599"/>
                </a:lnSpc>
              </a:pPr>
              <a:r>
                <a:rPr lang="en-US" altLang="ko-KR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	3. </a:t>
              </a:r>
              <a:r>
                <a:rPr lang="ko-KR" alt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데이터 집합 연산 최적화</a:t>
              </a:r>
              <a:endParaRPr lang="en-US" altLang="ko-KR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B594819E-9172-2E7F-61E9-DCEC272A5C9B}"/>
                </a:ext>
              </a:extLst>
            </p:cNvPr>
            <p:cNvSpPr txBox="1"/>
            <p:nvPr/>
          </p:nvSpPr>
          <p:spPr>
            <a:xfrm>
              <a:off x="1463402" y="6399210"/>
              <a:ext cx="10160499" cy="2825453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ko-KR" alt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단점</a:t>
              </a:r>
              <a:endParaRPr lang="en-US" altLang="ko-KR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  <a:p>
              <a:pPr marL="431799" lvl="1" algn="l">
                <a:lnSpc>
                  <a:spcPts val="5599"/>
                </a:lnSpc>
              </a:pPr>
              <a:r>
                <a:rPr 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	1. </a:t>
              </a:r>
              <a:r>
                <a:rPr lang="ko-KR" alt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스토리지 공간 요구</a:t>
              </a:r>
              <a:endParaRPr lang="en-US" altLang="ko-KR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  <a:p>
              <a:pPr marL="431799" lvl="1" algn="l">
                <a:lnSpc>
                  <a:spcPts val="5599"/>
                </a:lnSpc>
              </a:pPr>
              <a:r>
                <a:rPr 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	2. </a:t>
              </a:r>
              <a:r>
                <a:rPr lang="ko-KR" alt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데이터 변경에 따른 오버헤드</a:t>
              </a:r>
              <a:endParaRPr lang="en-US" altLang="ko-KR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  <a:p>
              <a:pPr marL="431799" lvl="1" algn="l">
                <a:lnSpc>
                  <a:spcPts val="5599"/>
                </a:lnSpc>
              </a:pPr>
              <a:r>
                <a:rPr 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	3. </a:t>
              </a:r>
              <a:r>
                <a:rPr lang="ko-KR" altLang="en-US" sz="3999" dirty="0">
                  <a:solidFill>
                    <a:srgbClr val="4B6587"/>
                  </a:solidFill>
                  <a:latin typeface="Open Sans Light"/>
                  <a:ea typeface="Open Sans Light"/>
                </a:rPr>
                <a:t>인덱스 선택과 관리의 복잡성</a:t>
              </a:r>
              <a:endParaRPr lang="en-US" sz="3999" dirty="0">
                <a:solidFill>
                  <a:srgbClr val="4B6587"/>
                </a:solidFill>
                <a:latin typeface="Open Sans Light"/>
                <a:ea typeface="Open Sans Light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A340CC-B7B3-4F45-1B4B-59066198132D}"/>
              </a:ext>
            </a:extLst>
          </p:cNvPr>
          <p:cNvSpPr txBox="1"/>
          <p:nvPr/>
        </p:nvSpPr>
        <p:spPr>
          <a:xfrm>
            <a:off x="2109574" y="419100"/>
            <a:ext cx="6958226" cy="1338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4B6587"/>
                </a:solidFill>
                <a:ea typeface="Open Sans"/>
              </a:rPr>
              <a:t>인덱스</a:t>
            </a:r>
            <a:r>
              <a:rPr lang="en-US" sz="8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ko-KR" altLang="en-US" sz="8000" dirty="0">
                <a:solidFill>
                  <a:srgbClr val="4B6587"/>
                </a:solidFill>
                <a:ea typeface="Open Sans"/>
              </a:rPr>
              <a:t>최적화</a:t>
            </a:r>
            <a:endParaRPr lang="en-US" sz="8000" dirty="0">
              <a:solidFill>
                <a:srgbClr val="4B6587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67075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CFE41-1788-4DF5-7396-ABF0C4495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0BABA60-6542-637D-C133-176162586EEE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EB8EE82-FFE2-5AD9-B129-F94A7CB359D4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5A3A387-8B64-E662-DE1D-C2AE77ABE61C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9945620-7FDF-9243-44CF-42A307D5CB2B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</a:t>
            </a:r>
            <a:r>
              <a:rPr lang="en-US" sz="8000" dirty="0">
                <a:solidFill>
                  <a:srgbClr val="4B6587"/>
                </a:solidFill>
                <a:latin typeface="Open Sans Ultra-Bold"/>
              </a:rPr>
              <a:t>3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Open Sans Ultra-Bold"/>
              <a:ea typeface="+mn-ea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5A768C6-5B34-48B7-C205-45D6DECC370D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>
                <a:solidFill>
                  <a:srgbClr val="4B6587"/>
                </a:solidFill>
                <a:latin typeface="Calibri"/>
                <a:ea typeface="Open Sans"/>
              </a:rPr>
              <a:t>쿼리 튜닝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5388E-49BD-465C-6EB1-F0AD87D086AA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‘EXPLAIN’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3793D-C6A3-395E-DBD0-BC997B7B0990}"/>
              </a:ext>
            </a:extLst>
          </p:cNvPr>
          <p:cNvSpPr txBox="1"/>
          <p:nvPr/>
        </p:nvSpPr>
        <p:spPr>
          <a:xfrm>
            <a:off x="990600" y="2508647"/>
            <a:ext cx="14630400" cy="297504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FF0000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rgbClr val="FF0000"/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rgbClr val="FF0000"/>
                </a:solidFill>
                <a:latin typeface="Open Sans"/>
                <a:ea typeface="Open Sans"/>
              </a:rPr>
              <a:t>key</a:t>
            </a:r>
          </a:p>
          <a:p>
            <a:pPr algn="just">
              <a:lnSpc>
                <a:spcPts val="8439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MySQL </a:t>
            </a:r>
            <a:r>
              <a:rPr lang="ko-KR" altLang="en-US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옵티마이저가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사용하기로 결정한 인덱스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(Index)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정보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NULL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일 경우 인덱스 사용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0A1F2-F262-917B-038B-322315DBA545}"/>
              </a:ext>
            </a:extLst>
          </p:cNvPr>
          <p:cNvSpPr txBox="1"/>
          <p:nvPr/>
        </p:nvSpPr>
        <p:spPr>
          <a:xfrm>
            <a:off x="990600" y="5603688"/>
            <a:ext cx="14630400" cy="281641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FF0000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rgbClr val="FF0000"/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rgbClr val="FF0000"/>
                </a:solidFill>
                <a:latin typeface="Open Sans"/>
                <a:ea typeface="Open Sans"/>
              </a:rPr>
              <a:t>rows</a:t>
            </a:r>
          </a:p>
          <a:p>
            <a:pPr algn="just">
              <a:lnSpc>
                <a:spcPct val="150000"/>
              </a:lnSpc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MySQL </a:t>
            </a:r>
            <a:r>
              <a:rPr lang="ko-KR" altLang="en-US" sz="4000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옵티마이저가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쿼리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실행 시 예상되는 총 행의 수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이 값이 적을수록 성능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↑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5912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01F57-6FA3-CA94-EFE8-DF5EA8766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3DFBF96-CEA2-8D07-CA15-D0FF300A3445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778509E-1133-B1B3-8C0B-24FD68F7BCFC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2F8FA44-B18B-60C4-B182-DDB878C635F2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9C6E4F77-AA26-2DB2-A4D7-0C43407E7CEB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</a:t>
            </a:r>
            <a:r>
              <a:rPr lang="en-US" sz="8000" dirty="0">
                <a:solidFill>
                  <a:srgbClr val="4B6587"/>
                </a:solidFill>
                <a:latin typeface="Open Sans Ultra-Bold"/>
              </a:rPr>
              <a:t>3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Open Sans Ultra-Bold"/>
              <a:ea typeface="+mn-ea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482B7FD-C418-5DAD-481A-C7A02F6119D0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>
                <a:solidFill>
                  <a:srgbClr val="4B6587"/>
                </a:solidFill>
                <a:latin typeface="Calibri"/>
                <a:ea typeface="Open Sans"/>
              </a:rPr>
              <a:t>쿼리 튜닝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4AB91-4734-9BCD-0D56-B98AE624BEB5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‘EXPLAIN’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7B6D7-028D-8689-FCEE-DF4B0B655918}"/>
              </a:ext>
            </a:extLst>
          </p:cNvPr>
          <p:cNvSpPr txBox="1"/>
          <p:nvPr/>
        </p:nvSpPr>
        <p:spPr>
          <a:xfrm>
            <a:off x="685800" y="2400300"/>
            <a:ext cx="17449800" cy="86424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FF0000"/>
                </a:solidFill>
                <a:latin typeface="Open Sans"/>
                <a:ea typeface="Open Sans"/>
              </a:rPr>
              <a:t>- </a:t>
            </a:r>
            <a:r>
              <a:rPr lang="ko-KR" altLang="en-US" sz="3999" dirty="0">
                <a:solidFill>
                  <a:srgbClr val="FF0000"/>
                </a:solidFill>
                <a:latin typeface="Open Sans"/>
                <a:ea typeface="Open Sans"/>
              </a:rPr>
              <a:t> </a:t>
            </a:r>
            <a:r>
              <a:rPr lang="en-US" altLang="ko-KR" sz="3999" dirty="0">
                <a:solidFill>
                  <a:srgbClr val="FF0000"/>
                </a:solidFill>
                <a:latin typeface="Open Sans"/>
                <a:ea typeface="Open Sans"/>
              </a:rPr>
              <a:t>extra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쿼리 실행과 관련된 추가 정보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(Best -&gt; Worst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순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)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using index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인덱스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(Index)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를 사용해 데이터 추출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using where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 where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조건으로 데이터 추출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using temporary </a:t>
            </a: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	- MySQL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에서 임시 테이블 생성해 추출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	- ORDER BY, GROUP BY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등의 연산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 Sub Query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시 사용 가능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	-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디스크 저장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-&gt; I/O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비용으로 인한 성능 하락 가능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using </a:t>
            </a:r>
            <a:r>
              <a:rPr lang="en-US" altLang="ko-KR" sz="3600" b="1" dirty="0" err="1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filesort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 ORDER BY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수행 시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,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인덱스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 X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정렬하는 경우 사용됨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성능 하락 가능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.</a:t>
            </a:r>
          </a:p>
          <a:p>
            <a:pPr marL="4229100" lvl="8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00071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708C2-2EFA-F777-DA9E-FD4869BFC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18628B7-B5F0-828E-3544-D3C32F719C6F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8D463F3-DEED-A38C-FBA6-B1C3F5E0BE34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D8CB363-A4B0-E9DD-A38E-564EF77D9812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DB2C24F-26D3-C69D-03BC-07F4E748896C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03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E63E50A-6A16-3375-25E0-B3D351852CEE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>
                <a:solidFill>
                  <a:srgbClr val="4B6587"/>
                </a:solidFill>
                <a:latin typeface="Calibri"/>
                <a:ea typeface="Open Sans"/>
              </a:rPr>
              <a:t>쿼리 튜닝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BD2F3-5A44-E0BC-11DB-594347D0A831}"/>
              </a:ext>
            </a:extLst>
          </p:cNvPr>
          <p:cNvSpPr txBox="1"/>
          <p:nvPr/>
        </p:nvSpPr>
        <p:spPr>
          <a:xfrm>
            <a:off x="1676398" y="1753969"/>
            <a:ext cx="149352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‘EXPLAIN’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명령어의 활용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A0F71-BB43-DE40-2E56-F047B910CD29}"/>
              </a:ext>
            </a:extLst>
          </p:cNvPr>
          <p:cNvSpPr txBox="1"/>
          <p:nvPr/>
        </p:nvSpPr>
        <p:spPr>
          <a:xfrm>
            <a:off x="4626908" y="3521214"/>
            <a:ext cx="8162128" cy="2013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한계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분석의 정확성 떨어질 수 있음</a:t>
            </a:r>
            <a:endParaRPr lang="en-US" altLang="ko-KR" sz="4000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  <a:p>
            <a:pPr algn="just">
              <a:lnSpc>
                <a:spcPts val="8439"/>
              </a:lnSpc>
            </a:pP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원인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: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통계 정보의 부족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OR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</a:rPr>
              <a:t>불일치 </a:t>
            </a:r>
            <a:endParaRPr lang="en-US" sz="3999" b="1" dirty="0">
              <a:solidFill>
                <a:schemeClr val="accent1">
                  <a:lumMod val="75000"/>
                </a:schemeClr>
              </a:solidFill>
              <a:latin typeface="Open Sans"/>
              <a:ea typeface="Open Sans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147396B-BDF9-07D6-65A0-0FCBCF08FBFF}"/>
              </a:ext>
            </a:extLst>
          </p:cNvPr>
          <p:cNvSpPr/>
          <p:nvPr/>
        </p:nvSpPr>
        <p:spPr>
          <a:xfrm>
            <a:off x="7988435" y="5883414"/>
            <a:ext cx="1524000" cy="16764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7C1D8-EDC7-EB84-652C-D98D485B0B22}"/>
              </a:ext>
            </a:extLst>
          </p:cNvPr>
          <p:cNvSpPr txBox="1"/>
          <p:nvPr/>
        </p:nvSpPr>
        <p:spPr>
          <a:xfrm>
            <a:off x="4495800" y="299276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(‘EXPLAIN’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1367E-405B-82F5-0696-F892A50813EB}"/>
              </a:ext>
            </a:extLst>
          </p:cNvPr>
          <p:cNvSpPr txBox="1"/>
          <p:nvPr/>
        </p:nvSpPr>
        <p:spPr>
          <a:xfrm>
            <a:off x="6921635" y="7940814"/>
            <a:ext cx="4038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‘ANALYZE’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명령어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62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77124" y="4683984"/>
            <a:ext cx="6940267" cy="1434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42"/>
              </a:lnSpc>
              <a:spcBef>
                <a:spcPct val="0"/>
              </a:spcBef>
            </a:pPr>
            <a:r>
              <a:rPr lang="en-US" sz="8387">
                <a:solidFill>
                  <a:srgbClr val="4B6587"/>
                </a:solidFill>
                <a:ea typeface="Open Sans Bold"/>
              </a:rPr>
              <a:t>감사합니다</a:t>
            </a:r>
          </a:p>
        </p:txBody>
      </p:sp>
      <p:sp>
        <p:nvSpPr>
          <p:cNvPr id="5" name="AutoShape 5"/>
          <p:cNvSpPr/>
          <p:nvPr/>
        </p:nvSpPr>
        <p:spPr>
          <a:xfrm>
            <a:off x="6049547" y="7093262"/>
            <a:ext cx="12238453" cy="0"/>
          </a:xfrm>
          <a:prstGeom prst="line">
            <a:avLst/>
          </a:prstGeom>
          <a:ln w="19050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B5E91-FA27-696B-13BA-C40F4BB1F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67C60BA-3A5B-2F36-38EF-AEDA7624DCEE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BD6E59D-3263-3AEB-9BC7-BD33288D85F2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1714CCE-12AC-D568-0111-EA8DFA5AC839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CBD66E3-DB25-209C-DC26-E08DA8FFADA8}"/>
              </a:ext>
            </a:extLst>
          </p:cNvPr>
          <p:cNvSpPr txBox="1"/>
          <p:nvPr/>
        </p:nvSpPr>
        <p:spPr>
          <a:xfrm>
            <a:off x="818059" y="419100"/>
            <a:ext cx="1334103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dirty="0">
                <a:solidFill>
                  <a:srgbClr val="4B6587"/>
                </a:solidFill>
                <a:latin typeface="Open Sans Ultra-Bold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5899BA1-DE52-E5C0-5B94-537476BC5C54}"/>
              </a:ext>
            </a:extLst>
          </p:cNvPr>
          <p:cNvSpPr txBox="1"/>
          <p:nvPr/>
        </p:nvSpPr>
        <p:spPr>
          <a:xfrm>
            <a:off x="2038590" y="419100"/>
            <a:ext cx="13889228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altLang="ko-KR" sz="8000" dirty="0" err="1">
                <a:solidFill>
                  <a:srgbClr val="4B6587"/>
                </a:solidFill>
                <a:ea typeface="Open Sans"/>
              </a:rPr>
              <a:t>인덱스</a:t>
            </a:r>
            <a:r>
              <a:rPr lang="en-US" altLang="ko-KR" sz="8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ko-KR" altLang="en-US" sz="8000" dirty="0">
                <a:solidFill>
                  <a:srgbClr val="4B6587"/>
                </a:solidFill>
                <a:ea typeface="Open Sans"/>
              </a:rPr>
              <a:t>최적화</a:t>
            </a:r>
            <a:endParaRPr lang="en-US" altLang="ko-KR" sz="8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8F3EDA8-F827-E29E-2836-FEFCD77FB68F}"/>
              </a:ext>
            </a:extLst>
          </p:cNvPr>
          <p:cNvSpPr/>
          <p:nvPr/>
        </p:nvSpPr>
        <p:spPr>
          <a:xfrm flipH="1">
            <a:off x="9143999" y="2917834"/>
            <a:ext cx="6389" cy="5197466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50B9BB0-14FB-BD0A-9C60-EDF284304CA2}"/>
              </a:ext>
            </a:extLst>
          </p:cNvPr>
          <p:cNvSpPr txBox="1"/>
          <p:nvPr/>
        </p:nvSpPr>
        <p:spPr>
          <a:xfrm>
            <a:off x="2476133" y="3231190"/>
            <a:ext cx="4328036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4B6587"/>
                </a:solidFill>
                <a:ea typeface="Open Sans Bold"/>
              </a:rPr>
              <a:t>클러스터형</a:t>
            </a:r>
            <a:r>
              <a:rPr lang="en-US" sz="3999" b="1" dirty="0">
                <a:solidFill>
                  <a:srgbClr val="4B6587"/>
                </a:solidFill>
                <a:ea typeface="Open Sans Bold"/>
              </a:rPr>
              <a:t> </a:t>
            </a:r>
            <a:r>
              <a:rPr lang="en-US" sz="3999" b="1" dirty="0" err="1">
                <a:solidFill>
                  <a:srgbClr val="4B6587"/>
                </a:solidFill>
                <a:ea typeface="Open Sans Bold"/>
              </a:rPr>
              <a:t>인덱스</a:t>
            </a:r>
            <a:endParaRPr lang="en-US" sz="3999" b="1" dirty="0">
              <a:solidFill>
                <a:srgbClr val="4B6587"/>
              </a:solidFill>
              <a:ea typeface="Open Sans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08FA3C9-ABCF-2BA0-5C64-FE4382A04F71}"/>
              </a:ext>
            </a:extLst>
          </p:cNvPr>
          <p:cNvSpPr txBox="1"/>
          <p:nvPr/>
        </p:nvSpPr>
        <p:spPr>
          <a:xfrm>
            <a:off x="11599781" y="3231190"/>
            <a:ext cx="432803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4B6587"/>
                </a:solidFill>
                <a:ea typeface="Open Sans Bold"/>
              </a:rPr>
              <a:t>보조</a:t>
            </a:r>
            <a:r>
              <a:rPr lang="en-US" sz="3999" b="1" dirty="0">
                <a:solidFill>
                  <a:srgbClr val="4B6587"/>
                </a:solidFill>
                <a:ea typeface="Open Sans Bold"/>
              </a:rPr>
              <a:t> </a:t>
            </a:r>
            <a:r>
              <a:rPr lang="en-US" sz="3999" b="1" dirty="0" err="1">
                <a:solidFill>
                  <a:srgbClr val="4B6587"/>
                </a:solidFill>
                <a:ea typeface="Open Sans Bold"/>
              </a:rPr>
              <a:t>인덱스</a:t>
            </a:r>
            <a:endParaRPr lang="en-US" sz="3999" b="1" dirty="0">
              <a:solidFill>
                <a:srgbClr val="4B6587"/>
              </a:solidFill>
              <a:ea typeface="Open Sans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C2AB64F-FC20-EE10-82B3-9B15734D3ACF}"/>
              </a:ext>
            </a:extLst>
          </p:cNvPr>
          <p:cNvSpPr txBox="1"/>
          <p:nvPr/>
        </p:nvSpPr>
        <p:spPr>
          <a:xfrm>
            <a:off x="1028700" y="3932870"/>
            <a:ext cx="7588289" cy="494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9999"/>
              </a:lnSpc>
              <a:buFont typeface="Arial"/>
              <a:buChar char="•"/>
            </a:pPr>
            <a:r>
              <a:rPr lang="en-US" sz="3999" dirty="0" err="1">
                <a:solidFill>
                  <a:srgbClr val="4B6587"/>
                </a:solidFill>
                <a:latin typeface="Open Sans"/>
                <a:ea typeface="Open Sans"/>
              </a:rPr>
              <a:t>테이블</a:t>
            </a:r>
            <a:r>
              <a:rPr lang="en-US" sz="3999" dirty="0">
                <a:solidFill>
                  <a:srgbClr val="4B6587"/>
                </a:solidFill>
                <a:latin typeface="Open Sans"/>
                <a:ea typeface="Open Sans"/>
              </a:rPr>
              <a:t> 당 </a:t>
            </a:r>
            <a:r>
              <a:rPr lang="en-US" sz="3999" b="1" dirty="0">
                <a:solidFill>
                  <a:srgbClr val="4B6587"/>
                </a:solidFill>
                <a:latin typeface="Open Sans"/>
                <a:ea typeface="Open Sans"/>
              </a:rPr>
              <a:t>1개만 </a:t>
            </a:r>
            <a:r>
              <a:rPr lang="en-US" sz="3999" dirty="0" err="1">
                <a:solidFill>
                  <a:srgbClr val="4B6587"/>
                </a:solidFill>
                <a:latin typeface="Open Sans"/>
                <a:ea typeface="Open Sans"/>
              </a:rPr>
              <a:t>존재</a:t>
            </a:r>
            <a:r>
              <a:rPr lang="en-US" sz="3999" dirty="0">
                <a:solidFill>
                  <a:srgbClr val="4B6587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latin typeface="Open Sans"/>
                <a:ea typeface="Open Sans"/>
              </a:rPr>
              <a:t>가능</a:t>
            </a:r>
            <a:endParaRPr lang="en-US" sz="3999" dirty="0">
              <a:solidFill>
                <a:srgbClr val="4B6587"/>
              </a:solidFill>
              <a:latin typeface="Open Sans"/>
              <a:ea typeface="Open Sans"/>
            </a:endParaRPr>
          </a:p>
          <a:p>
            <a:pPr marL="863599" lvl="1" indent="-431800">
              <a:lnSpc>
                <a:spcPts val="9999"/>
              </a:lnSpc>
              <a:buFont typeface="Arial"/>
              <a:buChar char="•"/>
            </a:pPr>
            <a:r>
              <a:rPr lang="en-US" altLang="ko-KR" sz="3999" dirty="0" err="1">
                <a:solidFill>
                  <a:srgbClr val="4B6587"/>
                </a:solidFill>
                <a:ea typeface="Open Sans"/>
              </a:rPr>
              <a:t>데이터</a:t>
            </a:r>
            <a:r>
              <a:rPr lang="en-US" altLang="ko-KR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999" dirty="0" err="1">
                <a:solidFill>
                  <a:srgbClr val="4B6587"/>
                </a:solidFill>
                <a:ea typeface="Open Sans"/>
              </a:rPr>
              <a:t>정렬에</a:t>
            </a:r>
            <a:r>
              <a:rPr lang="en-US" altLang="ko-KR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999" dirty="0" err="1">
                <a:solidFill>
                  <a:srgbClr val="4B6587"/>
                </a:solidFill>
                <a:ea typeface="Open Sans"/>
              </a:rPr>
              <a:t>따른</a:t>
            </a:r>
            <a:r>
              <a:rPr lang="en-US" altLang="ko-KR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999" dirty="0" err="1">
                <a:solidFill>
                  <a:srgbClr val="4B6587"/>
                </a:solidFill>
                <a:ea typeface="Open Sans"/>
              </a:rPr>
              <a:t>영향</a:t>
            </a:r>
            <a:endParaRPr lang="en-US" altLang="ko-KR" sz="3999" dirty="0">
              <a:solidFill>
                <a:srgbClr val="4B6587"/>
              </a:solidFill>
              <a:ea typeface="Open Sans"/>
            </a:endParaRPr>
          </a:p>
          <a:p>
            <a:pPr marL="863599" lvl="1" indent="-431800">
              <a:lnSpc>
                <a:spcPts val="9999"/>
              </a:lnSpc>
              <a:buFont typeface="Arial"/>
              <a:buChar char="•"/>
            </a:pPr>
            <a:r>
              <a:rPr lang="en-US" sz="3999" dirty="0" err="1">
                <a:solidFill>
                  <a:srgbClr val="4B6587"/>
                </a:solidFill>
                <a:ea typeface="Open Sans"/>
              </a:rPr>
              <a:t>물리적으로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"/>
              </a:rPr>
              <a:t>레코드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"/>
              </a:rPr>
              <a:t>정렬</a:t>
            </a:r>
            <a:endParaRPr lang="en-US" sz="3999" dirty="0">
              <a:solidFill>
                <a:srgbClr val="4B6587"/>
              </a:solidFill>
              <a:ea typeface="Open Sans"/>
            </a:endParaRPr>
          </a:p>
          <a:p>
            <a:pPr>
              <a:lnSpc>
                <a:spcPts val="9999"/>
              </a:lnSpc>
            </a:pPr>
            <a:endParaRPr lang="en-US" sz="3999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3CEDAF1-C5F2-C6EE-BB3A-C6608C17B2C6}"/>
              </a:ext>
            </a:extLst>
          </p:cNvPr>
          <p:cNvSpPr txBox="1"/>
          <p:nvPr/>
        </p:nvSpPr>
        <p:spPr>
          <a:xfrm>
            <a:off x="9680146" y="4418645"/>
            <a:ext cx="8167308" cy="3105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679"/>
              </a:lnSpc>
              <a:buFont typeface="Arial"/>
              <a:buChar char="•"/>
            </a:pPr>
            <a:r>
              <a:rPr lang="en-US" sz="3999" dirty="0" err="1">
                <a:solidFill>
                  <a:srgbClr val="4B6587"/>
                </a:solidFill>
                <a:ea typeface="Open Sans"/>
              </a:rPr>
              <a:t>테이블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당 </a:t>
            </a:r>
            <a:r>
              <a:rPr lang="en-US" sz="3999" b="1" dirty="0" err="1">
                <a:solidFill>
                  <a:srgbClr val="4B6587"/>
                </a:solidFill>
                <a:ea typeface="Open Sans"/>
              </a:rPr>
              <a:t>여러</a:t>
            </a:r>
            <a:r>
              <a:rPr lang="en-US" sz="3999" b="1" dirty="0">
                <a:solidFill>
                  <a:srgbClr val="4B6587"/>
                </a:solidFill>
                <a:ea typeface="Open Sans"/>
              </a:rPr>
              <a:t> 개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"/>
              </a:rPr>
              <a:t>존재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"/>
              </a:rPr>
              <a:t>가능</a:t>
            </a:r>
            <a:endParaRPr lang="en-US" sz="3999" dirty="0">
              <a:solidFill>
                <a:srgbClr val="4B6587"/>
              </a:solidFill>
              <a:ea typeface="Open Sans"/>
            </a:endParaRPr>
          </a:p>
          <a:p>
            <a:pPr marL="863599" lvl="1" indent="-431800">
              <a:lnSpc>
                <a:spcPts val="9999"/>
              </a:lnSpc>
              <a:buFont typeface="Arial"/>
              <a:buChar char="•"/>
            </a:pPr>
            <a:r>
              <a:rPr lang="en-US" sz="3999" dirty="0" err="1">
                <a:solidFill>
                  <a:srgbClr val="4B6587"/>
                </a:solidFill>
                <a:ea typeface="Open Sans"/>
              </a:rPr>
              <a:t>데이터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"/>
              </a:rPr>
              <a:t>정렬에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"/>
              </a:rPr>
              <a:t>영향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"/>
              </a:rPr>
              <a:t>미치지</a:t>
            </a:r>
            <a:r>
              <a:rPr lang="en-US" sz="3999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"/>
              </a:rPr>
              <a:t>않음</a:t>
            </a:r>
            <a:endParaRPr lang="en-US" sz="3999" dirty="0">
              <a:solidFill>
                <a:srgbClr val="4B6587"/>
              </a:solidFill>
              <a:ea typeface="Open Sans"/>
            </a:endParaRPr>
          </a:p>
          <a:p>
            <a:pPr marL="863599" lvl="1" indent="-431800">
              <a:lnSpc>
                <a:spcPts val="9999"/>
              </a:lnSpc>
              <a:buFont typeface="Arial"/>
              <a:buChar char="•"/>
            </a:pPr>
            <a:r>
              <a:rPr lang="en-US" sz="3999" dirty="0" err="1">
                <a:solidFill>
                  <a:srgbClr val="4B6587"/>
                </a:solidFill>
                <a:ea typeface="Open Sans Light"/>
              </a:rPr>
              <a:t>다양한</a:t>
            </a:r>
            <a:r>
              <a:rPr lang="en-US" sz="3999" dirty="0">
                <a:solidFill>
                  <a:srgbClr val="4B6587"/>
                </a:solidFill>
                <a:ea typeface="Open Sans Light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 Light"/>
              </a:rPr>
              <a:t>쿼리</a:t>
            </a:r>
            <a:r>
              <a:rPr lang="en-US" sz="3999" dirty="0">
                <a:solidFill>
                  <a:srgbClr val="4B6587"/>
                </a:solidFill>
                <a:ea typeface="Open Sans Light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 Light"/>
              </a:rPr>
              <a:t>유형</a:t>
            </a:r>
            <a:r>
              <a:rPr lang="en-US" sz="3999" dirty="0">
                <a:solidFill>
                  <a:srgbClr val="4B6587"/>
                </a:solidFill>
                <a:ea typeface="Open Sans Light"/>
              </a:rPr>
              <a:t> </a:t>
            </a:r>
            <a:r>
              <a:rPr lang="en-US" sz="3999" dirty="0" err="1">
                <a:solidFill>
                  <a:srgbClr val="4B6587"/>
                </a:solidFill>
                <a:ea typeface="Open Sans Light"/>
              </a:rPr>
              <a:t>지원</a:t>
            </a:r>
            <a:endParaRPr lang="en-US" sz="3999" dirty="0">
              <a:solidFill>
                <a:srgbClr val="4B6587"/>
              </a:solidFill>
              <a:ea typeface="Open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D6080-BC57-628A-C71A-80F5D1111BF7}"/>
              </a:ext>
            </a:extLst>
          </p:cNvPr>
          <p:cNvSpPr txBox="1"/>
          <p:nvPr/>
        </p:nvSpPr>
        <p:spPr>
          <a:xfrm>
            <a:off x="1676399" y="1753969"/>
            <a:ext cx="693784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인덱스 종류</a:t>
            </a:r>
            <a:r>
              <a:rPr lang="en-US" altLang="ko-KR" sz="3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저장방식</a:t>
            </a:r>
            <a:r>
              <a:rPr lang="en-US" altLang="ko-KR" sz="3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7A346-E84D-9E93-48CE-231D1793B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404426-22AA-54D8-58E0-8BC055FAF244}"/>
              </a:ext>
            </a:extLst>
          </p:cNvPr>
          <p:cNvSpPr/>
          <p:nvPr/>
        </p:nvSpPr>
        <p:spPr>
          <a:xfrm>
            <a:off x="9296400" y="419100"/>
            <a:ext cx="8458200" cy="26467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31F2EAEB-1B6B-3B03-9B4B-67626D3CF9B9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36BB1F9-AAD3-DFBC-0150-6CF0751B9F5E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FD7CEBB-735A-9385-D0F1-CDC6278A322F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97747D8-91B6-6ADC-18AD-CB0D7AFC7A8A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dirty="0">
                <a:solidFill>
                  <a:srgbClr val="4B6587"/>
                </a:solidFill>
                <a:latin typeface="Open Sans Ultra-Bold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96B9E89-1D8B-AE68-2B08-AD9B212D1699}"/>
              </a:ext>
            </a:extLst>
          </p:cNvPr>
          <p:cNvSpPr txBox="1"/>
          <p:nvPr/>
        </p:nvSpPr>
        <p:spPr>
          <a:xfrm>
            <a:off x="2155335" y="419100"/>
            <a:ext cx="96556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ko-KR" altLang="en-US" sz="8000" dirty="0">
                <a:solidFill>
                  <a:srgbClr val="4B6587"/>
                </a:solidFill>
                <a:ea typeface="Open Sans"/>
              </a:rPr>
              <a:t>인덱스 최적화</a:t>
            </a:r>
            <a:endParaRPr lang="en-US" sz="8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3E007EC-421F-EC1C-1EB7-FBDF55D23A22}"/>
              </a:ext>
            </a:extLst>
          </p:cNvPr>
          <p:cNvSpPr txBox="1"/>
          <p:nvPr/>
        </p:nvSpPr>
        <p:spPr>
          <a:xfrm>
            <a:off x="1439072" y="3170396"/>
            <a:ext cx="12676678" cy="210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184" lvl="1" algn="just">
              <a:lnSpc>
                <a:spcPts val="9072"/>
              </a:lnSpc>
            </a:pPr>
            <a:r>
              <a:rPr lang="en-US" sz="4299" dirty="0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sz="4299" b="1" dirty="0" err="1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카디널리티</a:t>
            </a:r>
            <a:r>
              <a:rPr lang="en-US" sz="4299" b="1" dirty="0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(Cardinality)</a:t>
            </a:r>
            <a:r>
              <a:rPr lang="en-US" sz="4299" dirty="0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 </a:t>
            </a:r>
            <a:r>
              <a:rPr lang="en-US" sz="4299" dirty="0" err="1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높은</a:t>
            </a:r>
            <a:r>
              <a:rPr lang="en-US" sz="4299" dirty="0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299" dirty="0" err="1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컬럼에</a:t>
            </a:r>
            <a:r>
              <a:rPr lang="en-US" sz="4299" dirty="0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299" dirty="0" err="1">
                <a:solidFill>
                  <a:srgbClr val="4B65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지정</a:t>
            </a:r>
            <a:endParaRPr lang="en-US" sz="4299" dirty="0">
              <a:solidFill>
                <a:srgbClr val="4B658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4B6587"/>
                </a:solidFill>
                <a:latin typeface="Open Sans"/>
              </a:rPr>
              <a:t>    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=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데이터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중복이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적은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컬럼</a:t>
            </a:r>
            <a:r>
              <a:rPr lang="en-US" sz="3999" dirty="0">
                <a:solidFill>
                  <a:srgbClr val="4B6587"/>
                </a:solidFill>
                <a:latin typeface="Open Sans"/>
                <a:ea typeface="Open Sans"/>
              </a:rPr>
              <a:t>      ex) ID, </a:t>
            </a:r>
            <a:r>
              <a:rPr lang="en-US" sz="3999" dirty="0" err="1">
                <a:solidFill>
                  <a:srgbClr val="4B6587"/>
                </a:solidFill>
                <a:latin typeface="Open Sans"/>
                <a:ea typeface="Open Sans"/>
              </a:rPr>
              <a:t>주민번호</a:t>
            </a:r>
            <a:endParaRPr lang="en-US" sz="3999" dirty="0">
              <a:solidFill>
                <a:srgbClr val="4B6587"/>
              </a:solidFill>
              <a:latin typeface="Open Sans"/>
              <a:ea typeface="Open San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BED7633-961C-22FC-5680-0FC4BDE15491}"/>
              </a:ext>
            </a:extLst>
          </p:cNvPr>
          <p:cNvSpPr txBox="1"/>
          <p:nvPr/>
        </p:nvSpPr>
        <p:spPr>
          <a:xfrm>
            <a:off x="9528642" y="343729"/>
            <a:ext cx="7997358" cy="2646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 algn="just">
              <a:lnSpc>
                <a:spcPts val="8439"/>
              </a:lnSpc>
              <a:buFont typeface="Arial"/>
              <a:buChar char="•"/>
            </a:pPr>
            <a:r>
              <a:rPr lang="en-US" sz="3999" b="1" dirty="0" err="1">
                <a:solidFill>
                  <a:srgbClr val="4B6587"/>
                </a:solidFill>
                <a:latin typeface="Open Sans Bold"/>
                <a:ea typeface="Open Sans Bold"/>
              </a:rPr>
              <a:t>카디널리티</a:t>
            </a:r>
            <a:r>
              <a:rPr lang="en-US" sz="3999" b="1" dirty="0">
                <a:solidFill>
                  <a:srgbClr val="4B6587"/>
                </a:solidFill>
                <a:latin typeface="Open Sans Bold"/>
                <a:ea typeface="Open Sans Bold"/>
              </a:rPr>
              <a:t>(Cardinality)</a:t>
            </a:r>
            <a:r>
              <a:rPr lang="en-US" sz="3999" dirty="0">
                <a:solidFill>
                  <a:srgbClr val="4B6587"/>
                </a:solidFill>
                <a:latin typeface="Open Sans"/>
                <a:ea typeface="Open Sans"/>
              </a:rPr>
              <a:t>란?</a:t>
            </a:r>
          </a:p>
          <a:p>
            <a:pPr algn="just">
              <a:lnSpc>
                <a:spcPct val="150000"/>
              </a:lnSpc>
            </a:pPr>
            <a:r>
              <a:rPr lang="en-US" sz="3600" dirty="0" err="1">
                <a:solidFill>
                  <a:srgbClr val="4B6587"/>
                </a:solidFill>
                <a:latin typeface="Open Sans"/>
                <a:ea typeface="Open Sans"/>
              </a:rPr>
              <a:t>데이터베이스에서</a:t>
            </a:r>
            <a:r>
              <a:rPr lang="en-US" sz="3600" dirty="0">
                <a:solidFill>
                  <a:srgbClr val="4B6587"/>
                </a:solidFill>
                <a:latin typeface="Open Sans"/>
                <a:ea typeface="Open Sans"/>
              </a:rPr>
              <a:t> </a:t>
            </a:r>
            <a:r>
              <a:rPr lang="en-US" sz="3600" dirty="0" err="1">
                <a:solidFill>
                  <a:srgbClr val="4B6587"/>
                </a:solidFill>
                <a:latin typeface="Open Sans"/>
                <a:ea typeface="Open Sans"/>
              </a:rPr>
              <a:t>특정</a:t>
            </a:r>
            <a:r>
              <a:rPr lang="en-US" sz="3600" dirty="0">
                <a:solidFill>
                  <a:srgbClr val="4B6587"/>
                </a:solidFill>
                <a:latin typeface="Open Sans"/>
                <a:ea typeface="Open Sans"/>
              </a:rPr>
              <a:t> </a:t>
            </a:r>
            <a:r>
              <a:rPr lang="en-US" sz="3600" dirty="0" err="1">
                <a:solidFill>
                  <a:srgbClr val="4B6587"/>
                </a:solidFill>
                <a:latin typeface="Open Sans"/>
                <a:ea typeface="Open Sans"/>
              </a:rPr>
              <a:t>열이나</a:t>
            </a:r>
            <a:r>
              <a:rPr lang="en-US" sz="3600" dirty="0">
                <a:solidFill>
                  <a:srgbClr val="4B6587"/>
                </a:solidFill>
                <a:latin typeface="Open Sans"/>
                <a:ea typeface="Open Sans"/>
              </a:rPr>
              <a:t> </a:t>
            </a:r>
            <a:r>
              <a:rPr lang="en-US" sz="3600" dirty="0" err="1">
                <a:solidFill>
                  <a:srgbClr val="4B6587"/>
                </a:solidFill>
                <a:latin typeface="Open Sans"/>
                <a:ea typeface="Open Sans"/>
              </a:rPr>
              <a:t>인덱스의</a:t>
            </a:r>
            <a:r>
              <a:rPr lang="en-US" sz="3600" dirty="0">
                <a:solidFill>
                  <a:srgbClr val="4B6587"/>
                </a:solidFill>
                <a:latin typeface="Open Sans"/>
                <a:ea typeface="Open Sans"/>
              </a:rPr>
              <a:t> </a:t>
            </a:r>
            <a:r>
              <a:rPr lang="en-US" sz="3600" dirty="0" err="1">
                <a:solidFill>
                  <a:srgbClr val="4B6587"/>
                </a:solidFill>
                <a:latin typeface="Open Sans"/>
                <a:ea typeface="Open Sans"/>
              </a:rPr>
              <a:t>고유한</a:t>
            </a:r>
            <a:r>
              <a:rPr lang="en-US" sz="3600" dirty="0">
                <a:solidFill>
                  <a:srgbClr val="4B6587"/>
                </a:solidFill>
                <a:latin typeface="Open Sans"/>
                <a:ea typeface="Open Sans"/>
              </a:rPr>
              <a:t> </a:t>
            </a:r>
            <a:r>
              <a:rPr lang="en-US" sz="3600" dirty="0" err="1">
                <a:solidFill>
                  <a:srgbClr val="4B6587"/>
                </a:solidFill>
                <a:latin typeface="Open Sans"/>
                <a:ea typeface="Open Sans"/>
              </a:rPr>
              <a:t>값들의</a:t>
            </a:r>
            <a:r>
              <a:rPr lang="en-US" sz="3600" dirty="0">
                <a:solidFill>
                  <a:srgbClr val="4B6587"/>
                </a:solidFill>
                <a:latin typeface="Open Sans"/>
                <a:ea typeface="Open Sans"/>
              </a:rPr>
              <a:t> </a:t>
            </a:r>
            <a:r>
              <a:rPr lang="en-US" sz="3600" dirty="0" err="1">
                <a:solidFill>
                  <a:srgbClr val="4B6587"/>
                </a:solidFill>
                <a:latin typeface="Open Sans"/>
                <a:ea typeface="Open Sans"/>
              </a:rPr>
              <a:t>개수</a:t>
            </a:r>
            <a:endParaRPr lang="en-US" sz="3600" dirty="0">
              <a:solidFill>
                <a:srgbClr val="4B6587"/>
              </a:solidFill>
              <a:latin typeface="Open Sans"/>
              <a:ea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3D864-DE79-5795-7952-F54C67402944}"/>
              </a:ext>
            </a:extLst>
          </p:cNvPr>
          <p:cNvSpPr txBox="1"/>
          <p:nvPr/>
        </p:nvSpPr>
        <p:spPr>
          <a:xfrm>
            <a:off x="1676399" y="1753969"/>
            <a:ext cx="693784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인덱스 생성 조건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9CF5656-976F-8818-0869-A4D512993408}"/>
              </a:ext>
            </a:extLst>
          </p:cNvPr>
          <p:cNvSpPr txBox="1"/>
          <p:nvPr/>
        </p:nvSpPr>
        <p:spPr>
          <a:xfrm>
            <a:off x="1600201" y="7463155"/>
            <a:ext cx="15401128" cy="2023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4B6587"/>
                </a:solidFill>
                <a:latin typeface="Open Sans"/>
                <a:ea typeface="Open Sans"/>
              </a:rPr>
              <a:t>  3. </a:t>
            </a:r>
            <a:r>
              <a:rPr lang="en-US" sz="3999" dirty="0" err="1">
                <a:solidFill>
                  <a:srgbClr val="4B6587"/>
                </a:solidFill>
                <a:latin typeface="Open Sans"/>
                <a:ea typeface="Open Sans"/>
              </a:rPr>
              <a:t>필터링과</a:t>
            </a:r>
            <a:r>
              <a:rPr lang="en-US" sz="3999" dirty="0">
                <a:solidFill>
                  <a:srgbClr val="4B6587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4B6587"/>
                </a:solidFill>
                <a:latin typeface="Open Sans"/>
                <a:ea typeface="Open Sans"/>
              </a:rPr>
              <a:t>정렬</a:t>
            </a:r>
            <a:endParaRPr lang="en-US" sz="3999" dirty="0">
              <a:solidFill>
                <a:srgbClr val="4B6587"/>
              </a:solidFill>
              <a:latin typeface="Open Sans"/>
              <a:ea typeface="Open Sans"/>
            </a:endParaRPr>
          </a:p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WHERE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절에서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필터링이나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ORDER BY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절에서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정렬에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사용되는</a:t>
            </a:r>
            <a:r>
              <a:rPr lang="en-US" sz="3999" dirty="0">
                <a:solidFill>
                  <a:srgbClr val="95AECF"/>
                </a:solidFill>
                <a:latin typeface="Open Sans"/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latin typeface="Open Sans"/>
                <a:ea typeface="Open Sans"/>
              </a:rPr>
              <a:t>필드</a:t>
            </a:r>
            <a:endParaRPr lang="en-US" sz="3999" dirty="0">
              <a:solidFill>
                <a:srgbClr val="95AECF"/>
              </a:solidFill>
              <a:latin typeface="Open Sans"/>
              <a:ea typeface="Open Sans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914FC80-5AAD-B94D-C64C-63D559273F80}"/>
              </a:ext>
            </a:extLst>
          </p:cNvPr>
          <p:cNvSpPr txBox="1"/>
          <p:nvPr/>
        </p:nvSpPr>
        <p:spPr>
          <a:xfrm>
            <a:off x="1295400" y="5295900"/>
            <a:ext cx="13075507" cy="2101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072"/>
              </a:lnSpc>
            </a:pPr>
            <a:r>
              <a:rPr lang="en-US" sz="4299" dirty="0">
                <a:solidFill>
                  <a:srgbClr val="4B6587"/>
                </a:solidFill>
                <a:latin typeface="Open Sans"/>
                <a:ea typeface="Open Sans"/>
              </a:rPr>
              <a:t>    2.  </a:t>
            </a:r>
            <a:r>
              <a:rPr lang="en-US" sz="4299" dirty="0" err="1">
                <a:solidFill>
                  <a:srgbClr val="4B6587"/>
                </a:solidFill>
                <a:latin typeface="Open Sans"/>
                <a:ea typeface="Open Sans"/>
              </a:rPr>
              <a:t>검색빈도</a:t>
            </a:r>
            <a:r>
              <a:rPr lang="en-US" sz="4299" dirty="0">
                <a:solidFill>
                  <a:srgbClr val="4B6587"/>
                </a:solidFill>
                <a:latin typeface="Open Sans"/>
                <a:ea typeface="Open Sans"/>
              </a:rPr>
              <a:t>(</a:t>
            </a:r>
            <a:r>
              <a:rPr lang="ko-KR" altLang="en-US" sz="4299" dirty="0">
                <a:solidFill>
                  <a:srgbClr val="4B6587"/>
                </a:solidFill>
                <a:latin typeface="Open Sans"/>
                <a:ea typeface="Open Sans"/>
              </a:rPr>
              <a:t>활용도</a:t>
            </a:r>
            <a:r>
              <a:rPr lang="en-US" altLang="ko-KR" sz="4299" dirty="0">
                <a:solidFill>
                  <a:srgbClr val="4B6587"/>
                </a:solidFill>
                <a:latin typeface="Open Sans"/>
                <a:ea typeface="Open Sans"/>
              </a:rPr>
              <a:t>)</a:t>
            </a:r>
            <a:endParaRPr lang="en-US" sz="4299" dirty="0">
              <a:solidFill>
                <a:srgbClr val="4B6587"/>
              </a:solidFill>
              <a:latin typeface="Open Sans"/>
              <a:ea typeface="Open Sans"/>
            </a:endParaRPr>
          </a:p>
          <a:p>
            <a:pPr algn="just">
              <a:lnSpc>
                <a:spcPts val="8439"/>
              </a:lnSpc>
            </a:pPr>
            <a:r>
              <a:rPr lang="en-US" sz="3999" dirty="0">
                <a:solidFill>
                  <a:srgbClr val="4B6587"/>
                </a:solidFill>
                <a:latin typeface="Open Sans"/>
              </a:rPr>
              <a:t>    </a:t>
            </a:r>
            <a:r>
              <a:rPr lang="en-US" sz="3999" dirty="0" err="1">
                <a:solidFill>
                  <a:srgbClr val="95AECF"/>
                </a:solidFill>
                <a:ea typeface="Open Sans"/>
              </a:rPr>
              <a:t>자주</a:t>
            </a:r>
            <a:r>
              <a:rPr lang="en-US" sz="3999" dirty="0">
                <a:solidFill>
                  <a:srgbClr val="95AECF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ea typeface="Open Sans"/>
              </a:rPr>
              <a:t>검색되는</a:t>
            </a:r>
            <a:r>
              <a:rPr lang="en-US" sz="3999" dirty="0">
                <a:solidFill>
                  <a:srgbClr val="95AECF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ea typeface="Open Sans"/>
              </a:rPr>
              <a:t>필드일수록</a:t>
            </a:r>
            <a:r>
              <a:rPr lang="en-US" sz="3999" dirty="0">
                <a:solidFill>
                  <a:srgbClr val="95AECF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ea typeface="Open Sans"/>
              </a:rPr>
              <a:t>인덱스</a:t>
            </a:r>
            <a:r>
              <a:rPr lang="en-US" sz="3999" dirty="0">
                <a:solidFill>
                  <a:srgbClr val="95AECF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ea typeface="Open Sans"/>
              </a:rPr>
              <a:t>생성하는</a:t>
            </a:r>
            <a:r>
              <a:rPr lang="en-US" sz="3999" dirty="0">
                <a:solidFill>
                  <a:srgbClr val="95AECF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ea typeface="Open Sans"/>
              </a:rPr>
              <a:t>것이</a:t>
            </a:r>
            <a:r>
              <a:rPr lang="en-US" sz="3999" dirty="0">
                <a:solidFill>
                  <a:srgbClr val="95AECF"/>
                </a:solidFill>
                <a:ea typeface="Open Sans"/>
              </a:rPr>
              <a:t> </a:t>
            </a:r>
            <a:r>
              <a:rPr lang="en-US" sz="3999" dirty="0" err="1">
                <a:solidFill>
                  <a:srgbClr val="95AECF"/>
                </a:solidFill>
                <a:ea typeface="Open Sans"/>
              </a:rPr>
              <a:t>좋음</a:t>
            </a:r>
            <a:r>
              <a:rPr lang="en-US" sz="3999" dirty="0">
                <a:solidFill>
                  <a:srgbClr val="4B6587"/>
                </a:solidFill>
                <a:latin typeface="Open Sans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0914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83D7A-36E9-1315-43DE-64779BB4B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FB83E55-2ADC-6385-DEE5-CBAA8E853DD8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B2022F0-36E9-5B64-E659-642C36CDC66B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C72905F-9C06-198F-4058-3BD69351F8D7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8C45D30F-0472-F9CD-6038-989DDE68D6B4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87D2D4C-31CA-6F2D-2232-5E4EFF5DD20E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2FC4827A-331E-0585-1A21-41AA860A2DBC}"/>
              </a:ext>
            </a:extLst>
          </p:cNvPr>
          <p:cNvSpPr txBox="1"/>
          <p:nvPr/>
        </p:nvSpPr>
        <p:spPr>
          <a:xfrm>
            <a:off x="1439072" y="1638300"/>
            <a:ext cx="12048328" cy="1003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35684" lvl="1" indent="-571500" algn="just">
              <a:lnSpc>
                <a:spcPts val="9072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B6587"/>
                </a:solidFill>
                <a:latin typeface="Open Sans"/>
              </a:rPr>
              <a:t>Execution Plan(</a:t>
            </a:r>
            <a:r>
              <a:rPr lang="ko-KR" altLang="en-US" sz="4000" dirty="0">
                <a:solidFill>
                  <a:srgbClr val="4B6587"/>
                </a:solidFill>
                <a:latin typeface="Open Sans"/>
              </a:rPr>
              <a:t>실행 계획</a:t>
            </a:r>
            <a:r>
              <a:rPr lang="en-US" altLang="ko-KR" sz="4000" dirty="0">
                <a:solidFill>
                  <a:srgbClr val="4B6587"/>
                </a:solidFill>
                <a:latin typeface="Open Sans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33DFC0-31FA-7D3B-6547-8CF86DA7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0" y="1424527"/>
            <a:ext cx="2480334" cy="789514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742C7B-8AF8-2932-2536-5E4FC6D2787D}"/>
              </a:ext>
            </a:extLst>
          </p:cNvPr>
          <p:cNvGrpSpPr/>
          <p:nvPr/>
        </p:nvGrpSpPr>
        <p:grpSpPr>
          <a:xfrm>
            <a:off x="6019800" y="3009900"/>
            <a:ext cx="4917952" cy="6223575"/>
            <a:chOff x="6019800" y="3009900"/>
            <a:chExt cx="4917952" cy="62235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65DC3C5-B4FB-1A22-7461-5821F8158778}"/>
                </a:ext>
              </a:extLst>
            </p:cNvPr>
            <p:cNvSpPr/>
            <p:nvPr/>
          </p:nvSpPr>
          <p:spPr>
            <a:xfrm>
              <a:off x="6019800" y="3584924"/>
              <a:ext cx="4572000" cy="17871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err="1"/>
                <a:t>Query_block</a:t>
              </a:r>
              <a:r>
                <a:rPr lang="en-US" altLang="ko-KR" sz="4400" dirty="0"/>
                <a:t> #1</a:t>
              </a:r>
              <a:endParaRPr lang="ko-KR" altLang="en-US" sz="4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CDE5D3-0D11-0AAE-DEA1-EBB42177788B}"/>
                </a:ext>
              </a:extLst>
            </p:cNvPr>
            <p:cNvSpPr/>
            <p:nvPr/>
          </p:nvSpPr>
          <p:spPr>
            <a:xfrm>
              <a:off x="6019800" y="6863100"/>
              <a:ext cx="4572000" cy="1785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Full Table Scan</a:t>
              </a:r>
              <a:endParaRPr lang="ko-KR" altLang="en-US" sz="4400" dirty="0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41C91FA5-33EC-D225-0113-B29010439C1B}"/>
                </a:ext>
              </a:extLst>
            </p:cNvPr>
            <p:cNvSpPr/>
            <p:nvPr/>
          </p:nvSpPr>
          <p:spPr>
            <a:xfrm>
              <a:off x="8077200" y="5372101"/>
              <a:ext cx="457200" cy="1491000"/>
            </a:xfrm>
            <a:prstGeom prst="upArrow">
              <a:avLst>
                <a:gd name="adj1" fmla="val 50000"/>
                <a:gd name="adj2" fmla="val 10714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8219B1-18D4-C8F4-1DF4-CFD6E1024F8A}"/>
                </a:ext>
              </a:extLst>
            </p:cNvPr>
            <p:cNvSpPr txBox="1"/>
            <p:nvPr/>
          </p:nvSpPr>
          <p:spPr>
            <a:xfrm>
              <a:off x="6019800" y="3009900"/>
              <a:ext cx="441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Query cost : 3665.75</a:t>
              </a:r>
              <a:endParaRPr lang="ko-KR" altLang="en-US" sz="3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EDA616-ED58-C1D8-A48E-F76478A18A56}"/>
                </a:ext>
              </a:extLst>
            </p:cNvPr>
            <p:cNvSpPr txBox="1"/>
            <p:nvPr/>
          </p:nvSpPr>
          <p:spPr>
            <a:xfrm>
              <a:off x="6130120" y="8648700"/>
              <a:ext cx="441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BOX_OFFICE</a:t>
              </a:r>
              <a:endParaRPr lang="ko-KR" altLang="en-US" sz="3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EE6758-FA01-3C9D-C154-32D642DE52EA}"/>
                </a:ext>
              </a:extLst>
            </p:cNvPr>
            <p:cNvSpPr txBox="1"/>
            <p:nvPr/>
          </p:nvSpPr>
          <p:spPr>
            <a:xfrm>
              <a:off x="6019800" y="6364276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3665.75</a:t>
              </a:r>
              <a:endParaRPr lang="ko-KR" altLang="en-US" sz="3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831080-34D0-FEDD-3832-9968129EE559}"/>
                </a:ext>
              </a:extLst>
            </p:cNvPr>
            <p:cNvSpPr txBox="1"/>
            <p:nvPr/>
          </p:nvSpPr>
          <p:spPr>
            <a:xfrm>
              <a:off x="8568666" y="6328125"/>
              <a:ext cx="2369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35.62K rows</a:t>
              </a:r>
              <a:endParaRPr lang="ko-KR" altLang="en-US" sz="3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D17955-6334-EEF5-BD68-5D6626F682D2}"/>
              </a:ext>
            </a:extLst>
          </p:cNvPr>
          <p:cNvSpPr txBox="1"/>
          <p:nvPr/>
        </p:nvSpPr>
        <p:spPr>
          <a:xfrm>
            <a:off x="3295408" y="2857500"/>
            <a:ext cx="1581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‘cost’ </a:t>
            </a:r>
            <a:endParaRPr lang="ko-KR" altLang="en-US" sz="4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1387D07-7526-0F0D-59E4-903F4E16FA4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13655" y="3302288"/>
            <a:ext cx="1306145" cy="8943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CB69F5-D577-5C95-4C52-2AAE81E37D92}"/>
              </a:ext>
            </a:extLst>
          </p:cNvPr>
          <p:cNvCxnSpPr>
            <a:cxnSpLocks/>
          </p:cNvCxnSpPr>
          <p:nvPr/>
        </p:nvCxnSpPr>
        <p:spPr>
          <a:xfrm flipH="1">
            <a:off x="10820400" y="6603712"/>
            <a:ext cx="1066018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AE0D25-3BE8-4DF8-EA68-C1E3CC999552}"/>
              </a:ext>
            </a:extLst>
          </p:cNvPr>
          <p:cNvSpPr txBox="1"/>
          <p:nvPr/>
        </p:nvSpPr>
        <p:spPr>
          <a:xfrm>
            <a:off x="11906008" y="6126659"/>
            <a:ext cx="4172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‘</a:t>
            </a:r>
            <a:r>
              <a:rPr lang="ko-KR" altLang="en-US" sz="4000" dirty="0"/>
              <a:t>필터링  후 사용할 행의 수</a:t>
            </a:r>
            <a:r>
              <a:rPr lang="en-US" altLang="ko-KR" sz="4000" dirty="0"/>
              <a:t>’ </a:t>
            </a:r>
            <a:endParaRPr lang="ko-KR" altLang="en-US" sz="4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F4E62A1-EC8B-7424-4DAE-8942CAE59D8A}"/>
              </a:ext>
            </a:extLst>
          </p:cNvPr>
          <p:cNvCxnSpPr>
            <a:cxnSpLocks/>
          </p:cNvCxnSpPr>
          <p:nvPr/>
        </p:nvCxnSpPr>
        <p:spPr>
          <a:xfrm flipH="1">
            <a:off x="4713655" y="7734300"/>
            <a:ext cx="1763345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71443D-DF4A-C427-3CA8-E55913BDB692}"/>
              </a:ext>
            </a:extLst>
          </p:cNvPr>
          <p:cNvSpPr txBox="1"/>
          <p:nvPr/>
        </p:nvSpPr>
        <p:spPr>
          <a:xfrm>
            <a:off x="1905000" y="7345859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색이 표시됨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ko-KR" altLang="en-US" sz="4000" dirty="0"/>
              <a:t>초록색에 가까울수록 </a:t>
            </a:r>
            <a:r>
              <a:rPr lang="en-US" altLang="ko-KR" sz="4000" dirty="0"/>
              <a:t>cost</a:t>
            </a:r>
            <a:r>
              <a:rPr lang="en-US" altLang="ko-KR" sz="4000" dirty="0">
                <a:latin typeface="Batang" panose="02030600000101010101" pitchFamily="18" charset="-127"/>
                <a:ea typeface="Batang" panose="02030600000101010101" pitchFamily="18" charset="-127"/>
              </a:rPr>
              <a:t>↓</a:t>
            </a:r>
            <a:r>
              <a:rPr lang="en-US" altLang="ko-KR" sz="4000" dirty="0"/>
              <a:t>, </a:t>
            </a:r>
            <a:r>
              <a:rPr lang="ko-KR" altLang="en-US" sz="4000" dirty="0"/>
              <a:t>성능</a:t>
            </a:r>
            <a:r>
              <a:rPr lang="ko-KR" altLang="en-US" sz="4000" dirty="0">
                <a:latin typeface="Batang" panose="02030600000101010101" pitchFamily="18" charset="-127"/>
                <a:ea typeface="Batang" panose="02030600000101010101" pitchFamily="18" charset="-127"/>
              </a:rPr>
              <a:t>↑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524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E88DD-B3C1-1D0C-4978-B5192CC75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EC84AAD-9C8F-6684-5728-B1D158C4A798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4BE5C99-6001-52F9-574C-3260180AFBDE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72D0FAE-784F-95FA-9DD9-F45DBFA06913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2BFFC8D-DE93-4F8A-09F9-BB5D0AADE2A5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2804BF-2E02-90CF-A44A-CB81807B518C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6B7921-33BE-79C7-5382-9A733DE73CCB}"/>
              </a:ext>
            </a:extLst>
          </p:cNvPr>
          <p:cNvGrpSpPr/>
          <p:nvPr/>
        </p:nvGrpSpPr>
        <p:grpSpPr>
          <a:xfrm>
            <a:off x="2743200" y="1717233"/>
            <a:ext cx="13030200" cy="8218075"/>
            <a:chOff x="2819400" y="1717233"/>
            <a:chExt cx="13030200" cy="82180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0DCE694-9A40-EE5D-5DF8-8E8C71875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1717233"/>
              <a:ext cx="7476328" cy="82180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AD433E-78A0-6106-3166-FEBBE39B16B0}"/>
                </a:ext>
              </a:extLst>
            </p:cNvPr>
            <p:cNvSpPr txBox="1"/>
            <p:nvPr/>
          </p:nvSpPr>
          <p:spPr>
            <a:xfrm>
              <a:off x="10668000" y="3162300"/>
              <a:ext cx="5181600" cy="45966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35684" lvl="1" indent="-571500" algn="just">
                <a:lnSpc>
                  <a:spcPts val="9072"/>
                </a:lnSpc>
                <a:buFont typeface="Arial" panose="020B0604020202020204" pitchFamily="34" charset="0"/>
                <a:buChar char="•"/>
              </a:pPr>
              <a:r>
                <a:rPr lang="ko-KR" altLang="en-US" sz="4000" dirty="0">
                  <a:solidFill>
                    <a:srgbClr val="4B6587"/>
                  </a:solidFill>
                  <a:latin typeface="Open Sans"/>
                </a:rPr>
                <a:t>사용한 데이터</a:t>
              </a:r>
              <a:endParaRPr lang="en-US" altLang="ko-KR" sz="4000" dirty="0">
                <a:solidFill>
                  <a:srgbClr val="4B6587"/>
                </a:solidFill>
                <a:latin typeface="Open Sans"/>
              </a:endParaRPr>
            </a:p>
            <a:p>
              <a:pPr marL="464184" lvl="1" algn="just">
                <a:lnSpc>
                  <a:spcPts val="9072"/>
                </a:lnSpc>
              </a:pPr>
              <a:r>
                <a:rPr lang="en-US" altLang="ko-KR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/>
                </a:rPr>
                <a:t>MySQL </a:t>
              </a:r>
              <a:r>
                <a:rPr lang="ko-KR" alt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/>
                </a:rPr>
                <a:t>샘플 데이터 </a:t>
              </a:r>
              <a:endPara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</a:endParaRPr>
            </a:p>
            <a:p>
              <a:pPr marL="464184" lvl="1" algn="just">
                <a:lnSpc>
                  <a:spcPts val="9072"/>
                </a:lnSpc>
              </a:pPr>
              <a:r>
                <a:rPr lang="en-US" altLang="ko-KR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/>
                </a:rPr>
                <a:t>employees </a:t>
              </a:r>
              <a:r>
                <a:rPr lang="ko-KR" alt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/>
                </a:rPr>
                <a:t>테이블</a:t>
              </a:r>
              <a:endPara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</a:endParaRPr>
            </a:p>
            <a:p>
              <a:pPr marL="464184" lvl="1" algn="just">
                <a:lnSpc>
                  <a:spcPts val="9072"/>
                </a:lnSpc>
              </a:pPr>
              <a:r>
                <a:rPr lang="en-US" altLang="ko-KR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/>
                </a:rPr>
                <a:t>300,024</a:t>
              </a:r>
              <a:r>
                <a:rPr lang="ko-KR" alt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/>
                </a:rPr>
                <a:t>건</a:t>
              </a:r>
              <a:endPara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BDFD474-9CD3-255A-644E-12D333B05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78277"/>
              </p:ext>
            </p:extLst>
          </p:nvPr>
        </p:nvGraphicFramePr>
        <p:xfrm>
          <a:off x="13792200" y="6946900"/>
          <a:ext cx="2209800" cy="177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67316739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count(*)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82007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300024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5874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6D5749-2842-C93D-AFA7-D00750F87D83}"/>
              </a:ext>
            </a:extLst>
          </p:cNvPr>
          <p:cNvSpPr/>
          <p:nvPr/>
        </p:nvSpPr>
        <p:spPr>
          <a:xfrm>
            <a:off x="6934200" y="4686300"/>
            <a:ext cx="1905000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8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995EF-FBFB-E3B6-B936-782EFF80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15A6BCC-2B92-3464-4A14-46666E073819}"/>
              </a:ext>
            </a:extLst>
          </p:cNvPr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78D2DA7-EA3E-429F-675D-E70BEBA9ED6E}"/>
                </a:ext>
              </a:extLst>
            </p:cNvPr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0EE3454-C5F5-3023-AA92-C3490C7A886E}"/>
                </a:ext>
              </a:extLst>
            </p:cNvPr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9A5E166-73EE-9B5D-2103-501D84EBC3F0}"/>
              </a:ext>
            </a:extLst>
          </p:cNvPr>
          <p:cNvSpPr txBox="1"/>
          <p:nvPr/>
        </p:nvSpPr>
        <p:spPr>
          <a:xfrm>
            <a:off x="818059" y="419100"/>
            <a:ext cx="1242026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Open Sans Ultra-Bold"/>
                <a:ea typeface="+mn-ea"/>
                <a:cs typeface="+mn-cs"/>
              </a:rPr>
              <a:t>01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044DC53-EE67-AAAD-37D0-D81FB36ADD4E}"/>
              </a:ext>
            </a:extLst>
          </p:cNvPr>
          <p:cNvSpPr txBox="1"/>
          <p:nvPr/>
        </p:nvSpPr>
        <p:spPr>
          <a:xfrm>
            <a:off x="2155335" y="419100"/>
            <a:ext cx="9808065" cy="136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6587"/>
                </a:solidFill>
                <a:effectLst/>
                <a:uLnTx/>
                <a:uFillTx/>
                <a:latin typeface="Calibri"/>
                <a:ea typeface="Open Sans"/>
                <a:cs typeface="+mn-cs"/>
              </a:rPr>
              <a:t>인덱스 최적화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4B6587"/>
              </a:solidFill>
              <a:effectLst/>
              <a:uLnTx/>
              <a:uFillTx/>
              <a:latin typeface="Calibri"/>
              <a:ea typeface="Open Sans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BF107-0AFC-12AD-E934-3BA4A4235A43}"/>
              </a:ext>
            </a:extLst>
          </p:cNvPr>
          <p:cNvSpPr txBox="1"/>
          <p:nvPr/>
        </p:nvSpPr>
        <p:spPr>
          <a:xfrm>
            <a:off x="1676398" y="1753969"/>
            <a:ext cx="160020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인덱스 생성에 따른 성능 차이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0B6DC1-9EF3-41C7-39A4-1F76DE50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1" y="6438900"/>
            <a:ext cx="17691880" cy="4732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48F3A6-07B2-48EC-410D-831177AF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6972300"/>
            <a:ext cx="3200400" cy="32596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1D7818-2621-F4B9-C0FB-6D596A3E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335" y="2560396"/>
            <a:ext cx="10574324" cy="3497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DE7D12-A605-A1C9-8869-1D8F80E77205}"/>
              </a:ext>
            </a:extLst>
          </p:cNvPr>
          <p:cNvSpPr/>
          <p:nvPr/>
        </p:nvSpPr>
        <p:spPr>
          <a:xfrm>
            <a:off x="15316200" y="6372165"/>
            <a:ext cx="1219200" cy="752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F6F53B-7AB6-B337-72C0-51B0D0659A31}"/>
              </a:ext>
            </a:extLst>
          </p:cNvPr>
          <p:cNvSpPr/>
          <p:nvPr/>
        </p:nvSpPr>
        <p:spPr>
          <a:xfrm>
            <a:off x="9067800" y="7067065"/>
            <a:ext cx="1219200" cy="514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8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1490</Words>
  <Application>Microsoft Office PowerPoint</Application>
  <PresentationFormat>사용자 지정</PresentationFormat>
  <Paragraphs>336</Paragraphs>
  <Slides>43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Arial</vt:lpstr>
      <vt:lpstr>Open Sans Ultra-Bold</vt:lpstr>
      <vt:lpstr>Open Sans Light</vt:lpstr>
      <vt:lpstr>Open Sans Bold</vt:lpstr>
      <vt:lpstr>맑은 고딕</vt:lpstr>
      <vt:lpstr>Bauhaus 93</vt:lpstr>
      <vt:lpstr>Batang</vt:lpstr>
      <vt:lpstr>Open Sans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아이보리 블루 마케팅 전략 프레젠테이션</dc:title>
  <dc:creator>김가영</dc:creator>
  <cp:lastModifiedBy>가영 김</cp:lastModifiedBy>
  <cp:revision>31</cp:revision>
  <dcterms:created xsi:type="dcterms:W3CDTF">2006-08-16T00:00:00Z</dcterms:created>
  <dcterms:modified xsi:type="dcterms:W3CDTF">2024-03-07T02:17:58Z</dcterms:modified>
  <dc:identifier>DAF-XNNsbS0</dc:identifier>
</cp:coreProperties>
</file>