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pic>
        <p:nvPicPr>
          <p:cNvPr id="0" name="Google Shape;9;p1" descr=""/>
          <p:cNvPicPr/>
          <p:nvPr/>
        </p:nvPicPr>
        <p:blipFill>
          <a:blip r:embed="rId2"/>
          <a:stretch/>
        </p:blipFill>
        <p:spPr>
          <a:xfrm>
            <a:off x="0" y="0"/>
            <a:ext cx="12190320" cy="685620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br/>
            <a:r>
              <a:rPr b="1" lang="en-US" sz="3000" spc="-1" strike="noStrike">
                <a:solidFill>
                  <a:srgbClr val="1b2327"/>
                </a:solidFill>
                <a:latin typeface="Times New Roman"/>
                <a:ea typeface="Oswald"/>
              </a:rPr>
              <a:t>INTRODUCTION TO MACHINE LEARNING</a:t>
            </a:r>
            <a:endParaRPr b="0" lang="en-US" sz="3000" spc="-1" strike="noStrike">
              <a:latin typeface="Arial"/>
            </a:endParaRPr>
          </a:p>
        </p:txBody>
      </p:sp>
      <p:sp>
        <p:nvSpPr>
          <p:cNvPr id="40"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The field of study known as machine learning is concerned with the question of how to construct computer programs that automatically improve with experience.</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Machine learning is a sub-field of artificial intelligence that involves the development of algorithms and statistical models that enable computers to improve their performance in tasks through experience. These algorithms and models are designed to learn from data and make predictions or decisions without explicit instructions.</a:t>
            </a:r>
            <a:endParaRPr b="0" lang="en-US" sz="1870" spc="-1" strike="noStrike">
              <a:latin typeface="Arial"/>
            </a:endParaRPr>
          </a:p>
        </p:txBody>
      </p:sp>
      <p:sp>
        <p:nvSpPr>
          <p:cNvPr id="41"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4E6A8885-40C3-46BA-96F8-0D7B74C58921}"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UNSUPERVISED MACHINE LEARNING</a:t>
            </a:r>
            <a:endParaRPr b="0" lang="en-US" sz="3000" spc="-1" strike="noStrike">
              <a:latin typeface="Arial"/>
            </a:endParaRPr>
          </a:p>
        </p:txBody>
      </p:sp>
      <p:sp>
        <p:nvSpPr>
          <p:cNvPr id="66"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Arial"/>
              </a:rPr>
              <a:t>Here we only have input data X with no corresponding output variables. The goal is to learn more about the data as a result there is no correct answer and there is no teacher. The algorithm is left on its own to discover and present interesting structure in the data.</a:t>
            </a:r>
            <a:endParaRPr b="0" lang="en-US" sz="1870" spc="-1" strike="noStrike">
              <a:latin typeface="Arial"/>
            </a:endParaRPr>
          </a:p>
          <a:p>
            <a:pPr>
              <a:lnSpc>
                <a:spcPct val="100000"/>
              </a:lnSpc>
              <a:spcBef>
                <a:spcPts val="1417"/>
              </a:spcBef>
            </a:pPr>
            <a:endParaRPr b="0" lang="en-US" sz="1870" spc="-1" strike="noStrike">
              <a:latin typeface="Arial"/>
            </a:endParaRPr>
          </a:p>
        </p:txBody>
      </p:sp>
      <p:sp>
        <p:nvSpPr>
          <p:cNvPr id="67"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39221881-80A6-4664-BAB2-ED8723450497}"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1067040" y="640080"/>
            <a:ext cx="9904320" cy="1476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3000" spc="-1" strike="noStrike">
                <a:solidFill>
                  <a:srgbClr val="1b2327"/>
                </a:solidFill>
                <a:latin typeface="Times New Roman"/>
                <a:ea typeface="Oswald"/>
              </a:rPr>
              <a:t>UNSUPERVISED MACHINE LEARNING</a:t>
            </a:r>
            <a:endParaRPr b="0" lang="en-US" sz="3000" spc="-1" strike="noStrike">
              <a:latin typeface="Arial"/>
            </a:endParaRPr>
          </a:p>
        </p:txBody>
      </p:sp>
      <p:pic>
        <p:nvPicPr>
          <p:cNvPr id="69" name="" descr=""/>
          <p:cNvPicPr/>
          <p:nvPr/>
        </p:nvPicPr>
        <p:blipFill>
          <a:blip r:embed="rId1"/>
          <a:stretch/>
        </p:blipFill>
        <p:spPr>
          <a:xfrm>
            <a:off x="1315800" y="1297800"/>
            <a:ext cx="9838440" cy="49186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UNSUPERVISED ML GROUPS</a:t>
            </a:r>
            <a:endParaRPr b="0" lang="en-US" sz="3000" spc="-1" strike="noStrike">
              <a:latin typeface="Arial"/>
            </a:endParaRPr>
          </a:p>
        </p:txBody>
      </p:sp>
      <p:sp>
        <p:nvSpPr>
          <p:cNvPr id="71"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Supervised machine learning problems can be grouped into clustering and association problems:</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1870" spc="-1" strike="noStrike">
                <a:solidFill>
                  <a:srgbClr val="000000"/>
                </a:solidFill>
                <a:latin typeface="Arial"/>
                <a:ea typeface="DejaVu Sans"/>
              </a:rPr>
              <a:t>Clustering: </a:t>
            </a:r>
            <a:r>
              <a:rPr b="0" lang="en-US" sz="1870" spc="-1" strike="noStrike">
                <a:solidFill>
                  <a:srgbClr val="000000"/>
                </a:solidFill>
                <a:latin typeface="Arial"/>
                <a:ea typeface="DejaVu Sans"/>
              </a:rPr>
              <a:t>A clustering problem is where you want to discover the inherent groupings in the data for example grouping customers by their purchasing power. </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1870" spc="-1" strike="noStrike">
                <a:solidFill>
                  <a:srgbClr val="000000"/>
                </a:solidFill>
                <a:latin typeface="Arial"/>
                <a:ea typeface="DejaVu Sans"/>
              </a:rPr>
              <a:t>Association: </a:t>
            </a:r>
            <a:r>
              <a:rPr b="0" lang="en-US" sz="1870" spc="-1" strike="noStrike">
                <a:solidFill>
                  <a:srgbClr val="000000"/>
                </a:solidFill>
                <a:latin typeface="Arial"/>
                <a:ea typeface="DejaVu Sans"/>
              </a:rPr>
              <a:t>This is where you want to discover the rules that describe large portions of your data, such as people that buy X and also tend to by Y.</a:t>
            </a:r>
            <a:endParaRPr b="0" lang="en-US" sz="1870" spc="-1" strike="noStrike">
              <a:latin typeface="Arial"/>
            </a:endParaRPr>
          </a:p>
          <a:p>
            <a:pPr>
              <a:lnSpc>
                <a:spcPct val="100000"/>
              </a:lnSpc>
              <a:spcBef>
                <a:spcPts val="1417"/>
              </a:spcBef>
            </a:pPr>
            <a:endParaRPr b="0" lang="en-US" sz="1870" spc="-1" strike="noStrike">
              <a:latin typeface="Arial"/>
            </a:endParaRPr>
          </a:p>
        </p:txBody>
      </p:sp>
      <p:sp>
        <p:nvSpPr>
          <p:cNvPr id="72"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34AC9B5F-1B5D-41DD-BA87-F14995938EC6}"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UNSUPERVISED ML ALGORITHMS</a:t>
            </a:r>
            <a:endParaRPr b="0" lang="en-US" sz="3000" spc="-1" strike="noStrike">
              <a:latin typeface="Arial"/>
            </a:endParaRPr>
          </a:p>
        </p:txBody>
      </p:sp>
      <p:sp>
        <p:nvSpPr>
          <p:cNvPr id="74"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Some of the common ML algorithms include:</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K-Means clustering.</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K-Nearest Neighbor (KNN).</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Dimensionality Reduction.</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Hierarchical clustering.</a:t>
            </a:r>
            <a:endParaRPr b="0" lang="en-US" sz="1870" spc="-1" strike="noStrike">
              <a:latin typeface="Arial"/>
            </a:endParaRPr>
          </a:p>
          <a:p>
            <a:pPr>
              <a:lnSpc>
                <a:spcPct val="100000"/>
              </a:lnSpc>
              <a:spcBef>
                <a:spcPts val="1417"/>
              </a:spcBef>
            </a:pPr>
            <a:endParaRPr b="0" lang="en-US" sz="1870" spc="-1" strike="noStrike">
              <a:latin typeface="Arial"/>
            </a:endParaRPr>
          </a:p>
        </p:txBody>
      </p:sp>
      <p:sp>
        <p:nvSpPr>
          <p:cNvPr id="75"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20CC25EB-FAC6-4A62-AC61-329A9FE7771D}"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ADVANTAGES of UNSUPERVISED ML</a:t>
            </a:r>
            <a:endParaRPr b="0" lang="en-US" sz="3000" spc="-1" strike="noStrike">
              <a:latin typeface="Arial"/>
            </a:endParaRPr>
          </a:p>
        </p:txBody>
      </p:sp>
      <p:sp>
        <p:nvSpPr>
          <p:cNvPr id="77"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It has less complexity when compared with supervised machine learning algorithm.</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 </a:t>
            </a:r>
            <a:endParaRPr b="0" lang="en-US" sz="1870" spc="-1" strike="noStrike">
              <a:latin typeface="Arial"/>
            </a:endParaRPr>
          </a:p>
          <a:p>
            <a:pPr>
              <a:lnSpc>
                <a:spcPct val="100000"/>
              </a:lnSpc>
              <a:spcBef>
                <a:spcPts val="1417"/>
              </a:spcBef>
            </a:pPr>
            <a:endParaRPr b="0" lang="en-US" sz="1870" spc="-1" strike="noStrike">
              <a:latin typeface="Arial"/>
            </a:endParaRPr>
          </a:p>
        </p:txBody>
      </p:sp>
      <p:sp>
        <p:nvSpPr>
          <p:cNvPr id="78"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C9EFE7D1-39B3-4E95-B47E-D26258D89305}"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DISADVANTAGES of UNSUPERVISED ML</a:t>
            </a:r>
            <a:endParaRPr b="0" lang="en-US" sz="3000" spc="-1" strike="noStrike">
              <a:latin typeface="Arial"/>
            </a:endParaRPr>
          </a:p>
        </p:txBody>
      </p:sp>
      <p:sp>
        <p:nvSpPr>
          <p:cNvPr id="80"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Arial"/>
              </a:rPr>
              <a:t>You cannot be specific about the definition of the sorting classes and output.</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Arial"/>
              </a:rPr>
              <a:t>Its difficult to prove the accuracy of results.</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Arial"/>
              </a:rPr>
              <a:t>Lack of specificity with the output classes limits its industrial applicability.</a:t>
            </a:r>
            <a:endParaRPr b="0" lang="en-US" sz="1870" spc="-1" strike="noStrike">
              <a:latin typeface="Arial"/>
            </a:endParaRPr>
          </a:p>
          <a:p>
            <a:pPr>
              <a:lnSpc>
                <a:spcPct val="100000"/>
              </a:lnSpc>
              <a:spcBef>
                <a:spcPts val="1417"/>
              </a:spcBef>
            </a:pPr>
            <a:endParaRPr b="0" lang="en-US" sz="1870" spc="-1" strike="noStrike">
              <a:latin typeface="Arial"/>
            </a:endParaRPr>
          </a:p>
        </p:txBody>
      </p:sp>
      <p:sp>
        <p:nvSpPr>
          <p:cNvPr id="81"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F942C46D-F357-4357-B821-047FA15847AF}"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Questions</a:t>
            </a:r>
            <a:endParaRPr b="0" lang="en-US" sz="3000" spc="-1" strike="noStrike">
              <a:latin typeface="Arial"/>
            </a:endParaRPr>
          </a:p>
        </p:txBody>
      </p:sp>
      <p:sp>
        <p:nvSpPr>
          <p:cNvPr id="83"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
        <p:nvSpPr>
          <p:cNvPr id="84"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E8887A4A-900A-45FC-BA64-C94F44CFA332}"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Intentionally Left Blank</a:t>
            </a:r>
            <a:endParaRPr b="0" lang="en-US" sz="3000" spc="-1" strike="noStrike">
              <a:latin typeface="Arial"/>
            </a:endParaRPr>
          </a:p>
        </p:txBody>
      </p:sp>
      <p:sp>
        <p:nvSpPr>
          <p:cNvPr id="86"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
        <p:nvSpPr>
          <p:cNvPr id="87"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6E525936-26C2-41A3-A337-2517CD9C78AF}"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RECOMMENDATION ENGINES</a:t>
            </a:r>
            <a:endParaRPr b="0" lang="en-US" sz="3000" spc="-1" strike="noStrike">
              <a:latin typeface="Arial"/>
            </a:endParaRPr>
          </a:p>
        </p:txBody>
      </p:sp>
      <p:sp>
        <p:nvSpPr>
          <p:cNvPr id="89"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1417"/>
              </a:spcBef>
            </a:pPr>
            <a:r>
              <a:rPr b="0" lang="en-US" sz="1870" spc="-1" strike="noStrike">
                <a:solidFill>
                  <a:srgbClr val="000000"/>
                </a:solidFill>
                <a:latin typeface="Arial"/>
                <a:ea typeface="Arial"/>
              </a:rPr>
              <a:t>Recommender systems are a subclass of information filtering system that seek to predict the rating or preference that a user would give to an item.</a:t>
            </a:r>
            <a:endParaRPr b="0" lang="en-US" sz="1870" spc="-1" strike="noStrike">
              <a:latin typeface="Arial"/>
            </a:endParaRPr>
          </a:p>
          <a:p>
            <a:pPr>
              <a:lnSpc>
                <a:spcPct val="100000"/>
              </a:lnSpc>
              <a:spcBef>
                <a:spcPts val="1417"/>
              </a:spcBef>
            </a:pPr>
            <a:r>
              <a:rPr b="0" lang="en-US" sz="1870" spc="-1" strike="noStrike">
                <a:solidFill>
                  <a:srgbClr val="000000"/>
                </a:solidFill>
                <a:latin typeface="Arial"/>
                <a:ea typeface="Arial"/>
              </a:rPr>
              <a:t>Systems for recommending items (e.g. books, movies, CD’s, web pages, newsgroup messages) to users based on examples of their preferences.</a:t>
            </a:r>
            <a:endParaRPr b="0" lang="en-US" sz="1870" spc="-1" strike="noStrike">
              <a:latin typeface="Arial"/>
            </a:endParaRPr>
          </a:p>
          <a:p>
            <a:pPr>
              <a:lnSpc>
                <a:spcPct val="100000"/>
              </a:lnSpc>
              <a:spcBef>
                <a:spcPts val="1417"/>
              </a:spcBef>
            </a:pPr>
            <a:r>
              <a:rPr b="0" lang="en-US" sz="1870" spc="-1" strike="noStrike">
                <a:solidFill>
                  <a:srgbClr val="000000"/>
                </a:solidFill>
                <a:latin typeface="Arial"/>
                <a:ea typeface="Arial"/>
              </a:rPr>
              <a:t>In this topic our focus will be on: Content based collaborative filtering.</a:t>
            </a:r>
            <a:endParaRPr b="0" lang="en-US" sz="1870" spc="-1" strike="noStrike">
              <a:latin typeface="Arial"/>
            </a:endParaRPr>
          </a:p>
          <a:p>
            <a:pPr>
              <a:lnSpc>
                <a:spcPct val="100000"/>
              </a:lnSpc>
              <a:spcBef>
                <a:spcPts val="1417"/>
              </a:spcBef>
            </a:pPr>
            <a:endParaRPr b="0" lang="en-US" sz="1870" spc="-1" strike="noStrike">
              <a:latin typeface="Arial"/>
            </a:endParaRPr>
          </a:p>
          <a:p>
            <a:pPr>
              <a:lnSpc>
                <a:spcPct val="100000"/>
              </a:lnSpc>
              <a:spcBef>
                <a:spcPts val="1417"/>
              </a:spcBef>
            </a:pPr>
            <a:endParaRPr b="0" lang="en-US" sz="1870" spc="-1" strike="noStrike">
              <a:latin typeface="Arial"/>
            </a:endParaRPr>
          </a:p>
        </p:txBody>
      </p:sp>
      <p:sp>
        <p:nvSpPr>
          <p:cNvPr id="90"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E0F03EE7-3EFF-4F1F-ADC1-3FFBF1FD3BAD}"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TECHNIQUES OF RECOMMENDATION</a:t>
            </a:r>
            <a:endParaRPr b="0" lang="en-US" sz="3000" spc="-1" strike="noStrike">
              <a:latin typeface="Arial"/>
            </a:endParaRPr>
          </a:p>
        </p:txBody>
      </p:sp>
      <p:sp>
        <p:nvSpPr>
          <p:cNvPr id="92"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1417"/>
              </a:spcBef>
            </a:pPr>
            <a:r>
              <a:rPr b="1" lang="en-US" sz="1870" spc="-1" strike="noStrike">
                <a:solidFill>
                  <a:srgbClr val="000000"/>
                </a:solidFill>
                <a:latin typeface="Arial"/>
                <a:ea typeface="Arial"/>
              </a:rPr>
              <a:t>1. Collaborative Filtering: </a:t>
            </a:r>
            <a:r>
              <a:rPr b="0" lang="en-US" sz="1870" spc="-1" strike="noStrike">
                <a:solidFill>
                  <a:srgbClr val="000000"/>
                </a:solidFill>
                <a:latin typeface="Arial"/>
                <a:ea typeface="Arial"/>
              </a:rPr>
              <a:t>This is mostly used on social media engines such as Facebook, Netflix and Twitter. The main logic behind this method is to find users who have similar taste and preferences to the target user then use this subset to provide recommendations. This method works best when you have a large number of user preferences. There are two main approaches when implementing collaborative filtering:</a:t>
            </a:r>
            <a:endParaRPr b="0" lang="en-US" sz="1870" spc="-1" strike="noStrike">
              <a:latin typeface="Arial"/>
            </a:endParaRPr>
          </a:p>
          <a:p>
            <a:pPr>
              <a:lnSpc>
                <a:spcPct val="100000"/>
              </a:lnSpc>
              <a:spcBef>
                <a:spcPts val="1417"/>
              </a:spcBef>
            </a:pPr>
            <a:r>
              <a:rPr b="0" lang="en-US" sz="1870" spc="-1" strike="noStrike">
                <a:solidFill>
                  <a:srgbClr val="000000"/>
                </a:solidFill>
                <a:latin typeface="Arial"/>
                <a:ea typeface="Arial"/>
              </a:rPr>
              <a:t>	</a:t>
            </a:r>
            <a:r>
              <a:rPr b="0" lang="en-US" sz="1870" spc="-1" strike="noStrike">
                <a:solidFill>
                  <a:srgbClr val="000000"/>
                </a:solidFill>
                <a:latin typeface="Arial"/>
                <a:ea typeface="Arial"/>
              </a:rPr>
              <a:t>I. User based: Which uses user attributes such as location and gender.</a:t>
            </a:r>
            <a:endParaRPr b="0" lang="en-US" sz="1870" spc="-1" strike="noStrike">
              <a:latin typeface="Arial"/>
            </a:endParaRPr>
          </a:p>
          <a:p>
            <a:pPr>
              <a:lnSpc>
                <a:spcPct val="100000"/>
              </a:lnSpc>
              <a:spcBef>
                <a:spcPts val="1417"/>
              </a:spcBef>
            </a:pPr>
            <a:r>
              <a:rPr b="0" lang="en-US" sz="1870" spc="-1" strike="noStrike">
                <a:solidFill>
                  <a:srgbClr val="000000"/>
                </a:solidFill>
                <a:latin typeface="Arial"/>
                <a:ea typeface="Arial"/>
              </a:rPr>
              <a:t>	</a:t>
            </a:r>
            <a:r>
              <a:rPr b="0" lang="en-US" sz="1870" spc="-1" strike="noStrike">
                <a:solidFill>
                  <a:srgbClr val="000000"/>
                </a:solidFill>
                <a:latin typeface="Arial"/>
                <a:ea typeface="Arial"/>
              </a:rPr>
              <a:t>II. Item based: Which focuses on attributes such as items purchased.</a:t>
            </a:r>
            <a:endParaRPr b="0" lang="en-US" sz="1870" spc="-1" strike="noStrike">
              <a:latin typeface="Arial"/>
            </a:endParaRPr>
          </a:p>
          <a:p>
            <a:pPr>
              <a:lnSpc>
                <a:spcPct val="100000"/>
              </a:lnSpc>
              <a:spcBef>
                <a:spcPts val="1417"/>
              </a:spcBef>
            </a:pPr>
            <a:endParaRPr b="0" lang="en-US" sz="1870" spc="-1" strike="noStrike">
              <a:latin typeface="Arial"/>
            </a:endParaRPr>
          </a:p>
          <a:p>
            <a:pPr>
              <a:lnSpc>
                <a:spcPct val="100000"/>
              </a:lnSpc>
              <a:spcBef>
                <a:spcPts val="1417"/>
              </a:spcBef>
            </a:pPr>
            <a:endParaRPr b="0" lang="en-US" sz="1870" spc="-1" strike="noStrike">
              <a:latin typeface="Arial"/>
            </a:endParaRPr>
          </a:p>
        </p:txBody>
      </p:sp>
      <p:sp>
        <p:nvSpPr>
          <p:cNvPr id="93"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0BDAB1E1-A105-4F0E-BB00-D1904C8C8C6B}"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TECHNOLOGY STACK</a:t>
            </a:r>
            <a:endParaRPr b="0" lang="en-US" sz="3000" spc="-1" strike="noStrike">
              <a:latin typeface="Arial"/>
            </a:endParaRPr>
          </a:p>
        </p:txBody>
      </p:sp>
      <p:sp>
        <p:nvSpPr>
          <p:cNvPr id="43"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Anaconda</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Integrated Development Environment (IDE): Pycharm</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Python</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Jupyter Notebook</a:t>
            </a:r>
            <a:endParaRPr b="0" lang="en-US" sz="1870" spc="-1" strike="noStrike">
              <a:latin typeface="Arial"/>
            </a:endParaRPr>
          </a:p>
        </p:txBody>
      </p:sp>
      <p:sp>
        <p:nvSpPr>
          <p:cNvPr id="44"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DD2E588A-3B11-4E67-9BE5-C16C5083B081}"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TECHNIQUES OF RECOMMENDATION</a:t>
            </a:r>
            <a:endParaRPr b="0" lang="en-US" sz="3000" spc="-1" strike="noStrike">
              <a:latin typeface="Arial"/>
            </a:endParaRPr>
          </a:p>
        </p:txBody>
      </p:sp>
      <p:sp>
        <p:nvSpPr>
          <p:cNvPr id="95"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1417"/>
              </a:spcBef>
            </a:pPr>
            <a:r>
              <a:rPr b="1" lang="en-US" sz="1870" spc="-1" strike="noStrike">
                <a:solidFill>
                  <a:srgbClr val="000000"/>
                </a:solidFill>
                <a:latin typeface="Arial"/>
                <a:ea typeface="Arial"/>
              </a:rPr>
              <a:t>2. Content based Systems: </a:t>
            </a:r>
            <a:r>
              <a:rPr b="0" lang="en-US" sz="1870" spc="-1" strike="noStrike">
                <a:solidFill>
                  <a:srgbClr val="000000"/>
                </a:solidFill>
                <a:latin typeface="Arial"/>
                <a:ea typeface="Arial"/>
              </a:rPr>
              <a:t>This recommends items similar to those a user has liked (browsed/purchased) in the past. The major focus is on items and not other user’s opinions.</a:t>
            </a:r>
            <a:endParaRPr b="0" lang="en-US" sz="1870" spc="-1" strike="noStrike">
              <a:latin typeface="Arial"/>
            </a:endParaRPr>
          </a:p>
          <a:p>
            <a:pPr>
              <a:lnSpc>
                <a:spcPct val="100000"/>
              </a:lnSpc>
              <a:spcBef>
                <a:spcPts val="1417"/>
              </a:spcBef>
            </a:pPr>
            <a:r>
              <a:rPr b="0" lang="en-US" sz="1870" spc="-1" strike="noStrike">
                <a:solidFill>
                  <a:srgbClr val="000000"/>
                </a:solidFill>
                <a:latin typeface="Arial"/>
                <a:ea typeface="Arial"/>
              </a:rPr>
              <a:t>This method has the advantage of not requiring the data on other users to make a recommendation.</a:t>
            </a:r>
            <a:endParaRPr b="0" lang="en-US" sz="1870" spc="-1" strike="noStrike">
              <a:latin typeface="Arial"/>
            </a:endParaRPr>
          </a:p>
          <a:p>
            <a:pPr>
              <a:lnSpc>
                <a:spcPct val="100000"/>
              </a:lnSpc>
              <a:spcBef>
                <a:spcPts val="1417"/>
              </a:spcBef>
            </a:pPr>
            <a:endParaRPr b="0" lang="en-US" sz="1870" spc="-1" strike="noStrike">
              <a:latin typeface="Arial"/>
            </a:endParaRPr>
          </a:p>
          <a:p>
            <a:pPr>
              <a:lnSpc>
                <a:spcPct val="100000"/>
              </a:lnSpc>
              <a:spcBef>
                <a:spcPts val="1417"/>
              </a:spcBef>
            </a:pPr>
            <a:endParaRPr b="0" lang="en-US" sz="1870" spc="-1" strike="noStrike">
              <a:latin typeface="Arial"/>
            </a:endParaRPr>
          </a:p>
        </p:txBody>
      </p:sp>
      <p:sp>
        <p:nvSpPr>
          <p:cNvPr id="96"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0CD4FF60-B465-41BF-9112-44D162B7A6D2}"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DEMO AND QA</a:t>
            </a:r>
            <a:endParaRPr b="0" lang="en-US" sz="3000" spc="-1" strike="noStrike">
              <a:latin typeface="Arial"/>
            </a:endParaRPr>
          </a:p>
        </p:txBody>
      </p:sp>
      <p:sp>
        <p:nvSpPr>
          <p:cNvPr id="98"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
        <p:nvSpPr>
          <p:cNvPr id="99"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43D477A0-2168-4328-A5A7-548E73782F78}"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DEEP LEARNING</a:t>
            </a:r>
            <a:endParaRPr b="0" lang="en-US" sz="3000" spc="-1" strike="noStrike">
              <a:latin typeface="Arial"/>
            </a:endParaRPr>
          </a:p>
        </p:txBody>
      </p:sp>
      <p:sp>
        <p:nvSpPr>
          <p:cNvPr id="101"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This is a machine learning technique that teaches computers to do what naturally comes to humans.</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Deep learning is highly used in driver-less cars enabling them to recognize traffic signs, lampposts and pedestrians.</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With deep learning we aim to simulate the brain, helping systems to learn and perform complex tasks with increasing accuracy without human intervention.</a:t>
            </a:r>
            <a:endParaRPr b="0" lang="en-US" sz="1870" spc="-1" strike="noStrike">
              <a:latin typeface="Arial"/>
            </a:endParaRPr>
          </a:p>
        </p:txBody>
      </p:sp>
      <p:sp>
        <p:nvSpPr>
          <p:cNvPr id="102"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42F2FFBC-C7B5-4178-ADBD-DF63C443E97C}"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Convolutional Neural Networks</a:t>
            </a:r>
            <a:endParaRPr b="0" lang="en-US" sz="3000" spc="-1" strike="noStrike">
              <a:latin typeface="Arial"/>
            </a:endParaRPr>
          </a:p>
        </p:txBody>
      </p:sp>
      <p:sp>
        <p:nvSpPr>
          <p:cNvPr id="104"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This is a machine learning technique that teaches computers to do what naturally comes to humans.</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Deep learning is highly used in driver-less cars enabling them to recognize traffic signs, lampposts and pedestrians.</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With deep learning we aim to simulate the brain, helping systems to learn and perform complex tasks with increasing accuracy without human intervention.</a:t>
            </a:r>
            <a:endParaRPr b="0" lang="en-US" sz="1870" spc="-1" strike="noStrike">
              <a:latin typeface="Arial"/>
            </a:endParaRPr>
          </a:p>
        </p:txBody>
      </p:sp>
      <p:sp>
        <p:nvSpPr>
          <p:cNvPr id="105"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D08DA998-FE44-489A-9ABD-CC0A15D49EC5}"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SUPERVISED MACHINE LEARNING</a:t>
            </a:r>
            <a:endParaRPr b="0" lang="en-US" sz="3000" spc="-1" strike="noStrike">
              <a:latin typeface="Arial"/>
            </a:endParaRPr>
          </a:p>
        </p:txBody>
      </p:sp>
      <p:sp>
        <p:nvSpPr>
          <p:cNvPr id="46"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The main goal in supervised learning is to learn a model from labeled training data that allows us to make predictions about unseen or future data. Here, the term supervised refers to a set of samples where the desired output signals (labels) are already known.</a:t>
            </a:r>
            <a:endParaRPr b="0" lang="en-US" sz="1870" spc="-1" strike="noStrike">
              <a:latin typeface="Arial"/>
            </a:endParaRPr>
          </a:p>
          <a:p>
            <a:pPr>
              <a:lnSpc>
                <a:spcPct val="100000"/>
              </a:lnSpc>
              <a:spcBef>
                <a:spcPts val="1417"/>
              </a:spcBef>
            </a:pPr>
            <a:endParaRPr b="0" lang="en-US" sz="1870" spc="-1" strike="noStrike">
              <a:latin typeface="Arial"/>
            </a:endParaRPr>
          </a:p>
        </p:txBody>
      </p:sp>
      <p:sp>
        <p:nvSpPr>
          <p:cNvPr id="47"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EDDB9B0E-F5CE-4CA3-AF8E-9E4155FF9C85}"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1141560" y="618480"/>
            <a:ext cx="9904320" cy="1476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3000" spc="-1" strike="noStrike">
                <a:solidFill>
                  <a:srgbClr val="1b2327"/>
                </a:solidFill>
                <a:latin typeface="Times New Roman"/>
                <a:ea typeface="Oswald"/>
              </a:rPr>
              <a:t>SUPERVISED MACHINE LEARNING</a:t>
            </a:r>
            <a:endParaRPr b="0" lang="en-US" sz="3000" spc="-1" strike="noStrike">
              <a:latin typeface="Arial"/>
            </a:endParaRPr>
          </a:p>
        </p:txBody>
      </p:sp>
      <p:pic>
        <p:nvPicPr>
          <p:cNvPr id="49" name="" descr=""/>
          <p:cNvPicPr/>
          <p:nvPr/>
        </p:nvPicPr>
        <p:blipFill>
          <a:blip r:embed="rId1"/>
          <a:stretch/>
        </p:blipFill>
        <p:spPr>
          <a:xfrm>
            <a:off x="1346400" y="1645920"/>
            <a:ext cx="9350640" cy="46749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SUPERVISED ML STEPS</a:t>
            </a:r>
            <a:endParaRPr b="0" lang="en-US" sz="3000" spc="-1" strike="noStrike">
              <a:latin typeface="Arial"/>
            </a:endParaRPr>
          </a:p>
        </p:txBody>
      </p:sp>
      <p:sp>
        <p:nvSpPr>
          <p:cNvPr id="51"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Supervised machine learning model involves two steps namely:</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1870" spc="-1" strike="noStrike">
                <a:solidFill>
                  <a:srgbClr val="000000"/>
                </a:solidFill>
                <a:latin typeface="Arial"/>
                <a:ea typeface="DejaVu Sans"/>
              </a:rPr>
              <a:t>Learning (Training): </a:t>
            </a:r>
            <a:r>
              <a:rPr b="0" lang="en-US" sz="1870" spc="-1" strike="noStrike">
                <a:solidFill>
                  <a:srgbClr val="000000"/>
                </a:solidFill>
                <a:latin typeface="Arial"/>
                <a:ea typeface="DejaVu Sans"/>
              </a:rPr>
              <a:t>Learn a model using the training data.</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1870" spc="-1" strike="noStrike">
                <a:solidFill>
                  <a:srgbClr val="000000"/>
                </a:solidFill>
                <a:latin typeface="Arial"/>
                <a:ea typeface="DejaVu Sans"/>
              </a:rPr>
              <a:t>Testing: </a:t>
            </a:r>
            <a:r>
              <a:rPr b="0" lang="en-US" sz="1870" spc="-1" strike="noStrike">
                <a:solidFill>
                  <a:srgbClr val="000000"/>
                </a:solidFill>
                <a:latin typeface="Arial"/>
                <a:ea typeface="DejaVu Sans"/>
              </a:rPr>
              <a:t>Test the model using unseen test data to assess model accuracy.</a:t>
            </a:r>
            <a:endParaRPr b="0" lang="en-US" sz="1870" spc="-1" strike="noStrike">
              <a:latin typeface="Arial"/>
            </a:endParaRPr>
          </a:p>
          <a:p>
            <a:pPr lvl="1" marL="864000" indent="-322560">
              <a:lnSpc>
                <a:spcPct val="100000"/>
              </a:lnSpc>
              <a:spcBef>
                <a:spcPts val="1134"/>
              </a:spcBef>
              <a:buClr>
                <a:srgbClr val="000000"/>
              </a:buClr>
              <a:buSzPct val="75000"/>
              <a:buFont typeface="Symbol"/>
              <a:buChar char=""/>
            </a:pPr>
            <a:r>
              <a:rPr b="0" lang="en-US" sz="1870" spc="-1" strike="noStrike">
                <a:solidFill>
                  <a:srgbClr val="000000"/>
                </a:solidFill>
                <a:latin typeface="Arial"/>
                <a:ea typeface="DejaVu Sans"/>
              </a:rPr>
              <a:t>Accuracy = No of correct classifications/Total no of test cases.</a:t>
            </a:r>
            <a:endParaRPr b="0" lang="en-US" sz="1870" spc="-1" strike="noStrike">
              <a:latin typeface="Arial"/>
            </a:endParaRPr>
          </a:p>
          <a:p>
            <a:pPr>
              <a:lnSpc>
                <a:spcPct val="100000"/>
              </a:lnSpc>
              <a:spcBef>
                <a:spcPts val="1417"/>
              </a:spcBef>
            </a:pPr>
            <a:endParaRPr b="0" lang="en-US" sz="1870" spc="-1" strike="noStrike">
              <a:latin typeface="Arial"/>
            </a:endParaRPr>
          </a:p>
        </p:txBody>
      </p:sp>
      <p:sp>
        <p:nvSpPr>
          <p:cNvPr id="52"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93E2B575-1142-4F45-8031-3F15FD711277}"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SUPERVISED ML PROBLEMS</a:t>
            </a:r>
            <a:endParaRPr b="0" lang="en-US" sz="3000" spc="-1" strike="noStrike">
              <a:latin typeface="Arial"/>
            </a:endParaRPr>
          </a:p>
        </p:txBody>
      </p:sp>
      <p:sp>
        <p:nvSpPr>
          <p:cNvPr id="54"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Supervised machine learning problems can be grouped into two major categories:</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1870" spc="-1" strike="noStrike">
                <a:solidFill>
                  <a:srgbClr val="000000"/>
                </a:solidFill>
                <a:latin typeface="Arial"/>
                <a:ea typeface="DejaVu Sans"/>
              </a:rPr>
              <a:t>Classification Problems: </a:t>
            </a:r>
            <a:r>
              <a:rPr b="0" lang="en-US" sz="1870" spc="-1" strike="noStrike">
                <a:solidFill>
                  <a:srgbClr val="000000"/>
                </a:solidFill>
                <a:latin typeface="Arial"/>
                <a:ea typeface="DejaVu Sans"/>
              </a:rPr>
              <a:t>This is when the output variable is a category such as male/female, red/blue or rose/lilly.</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1870" spc="-1" strike="noStrike">
                <a:solidFill>
                  <a:srgbClr val="000000"/>
                </a:solidFill>
                <a:latin typeface="Arial"/>
                <a:ea typeface="DejaVu Sans"/>
              </a:rPr>
              <a:t>Regression Problems: </a:t>
            </a:r>
            <a:r>
              <a:rPr b="0" lang="en-US" sz="1870" spc="-1" strike="noStrike">
                <a:solidFill>
                  <a:srgbClr val="000000"/>
                </a:solidFill>
                <a:latin typeface="Arial"/>
                <a:ea typeface="DejaVu Sans"/>
              </a:rPr>
              <a:t>A regression problem is when the output variable is a real value such as weight or house price.</a:t>
            </a:r>
            <a:endParaRPr b="0" lang="en-US" sz="1870" spc="-1" strike="noStrike">
              <a:latin typeface="Arial"/>
            </a:endParaRPr>
          </a:p>
          <a:p>
            <a:pPr>
              <a:lnSpc>
                <a:spcPct val="100000"/>
              </a:lnSpc>
              <a:spcBef>
                <a:spcPts val="1417"/>
              </a:spcBef>
            </a:pPr>
            <a:endParaRPr b="0" lang="en-US" sz="1870" spc="-1" strike="noStrike">
              <a:latin typeface="Arial"/>
            </a:endParaRPr>
          </a:p>
        </p:txBody>
      </p:sp>
      <p:sp>
        <p:nvSpPr>
          <p:cNvPr id="55"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0AA767EA-022B-4D3D-AF0E-68B41C2442A8}"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COMMON SUPERVISED ML ALGORITHMS</a:t>
            </a:r>
            <a:endParaRPr b="0" lang="en-US" sz="3000" spc="-1" strike="noStrike">
              <a:latin typeface="Arial"/>
            </a:endParaRPr>
          </a:p>
        </p:txBody>
      </p:sp>
      <p:sp>
        <p:nvSpPr>
          <p:cNvPr id="57"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Some of the common supervised machine learning algorithms include:</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Decision tree.</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K-Nearest Neighbors.</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Support Vector classifier (SVC).</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Logistic Regression.</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Linear Regression.</a:t>
            </a:r>
            <a:endParaRPr b="0" lang="en-US" sz="1870" spc="-1" strike="noStrike">
              <a:latin typeface="Arial"/>
            </a:endParaRPr>
          </a:p>
          <a:p>
            <a:pPr>
              <a:lnSpc>
                <a:spcPct val="100000"/>
              </a:lnSpc>
              <a:spcBef>
                <a:spcPts val="1417"/>
              </a:spcBef>
            </a:pPr>
            <a:endParaRPr b="0" lang="en-US" sz="1870" spc="-1" strike="noStrike">
              <a:latin typeface="Arial"/>
            </a:endParaRPr>
          </a:p>
        </p:txBody>
      </p:sp>
      <p:sp>
        <p:nvSpPr>
          <p:cNvPr id="58"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83621EBB-9900-4044-9EB5-6803D1C111E0}"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ADVANTAGES of SUPERVISED ML</a:t>
            </a:r>
            <a:endParaRPr b="0" lang="en-US" sz="3000" spc="-1" strike="noStrike">
              <a:latin typeface="Arial"/>
            </a:endParaRPr>
          </a:p>
        </p:txBody>
      </p:sp>
      <p:sp>
        <p:nvSpPr>
          <p:cNvPr id="60"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Some of the advantages of supervised ML include:</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It allows you to be very specific with the definition of lables.</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You are able to determine the number of classes you want to have.</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DejaVu Sans"/>
              </a:rPr>
              <a:t>The input data is very well known and is labeled.</a:t>
            </a:r>
            <a:endParaRPr b="0" lang="en-US" sz="1870" spc="-1" strike="noStrike">
              <a:latin typeface="Arial"/>
            </a:endParaRPr>
          </a:p>
          <a:p>
            <a:pPr>
              <a:lnSpc>
                <a:spcPct val="100000"/>
              </a:lnSpc>
              <a:spcBef>
                <a:spcPts val="1417"/>
              </a:spcBef>
            </a:pPr>
            <a:endParaRPr b="0" lang="en-US" sz="1870" spc="-1" strike="noStrike">
              <a:latin typeface="Arial"/>
            </a:endParaRPr>
          </a:p>
        </p:txBody>
      </p:sp>
      <p:sp>
        <p:nvSpPr>
          <p:cNvPr id="61"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8D70A752-CD0E-4834-9F17-CD4D4EE797D3}"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1144440" y="1222920"/>
            <a:ext cx="9901080" cy="6667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1b2327"/>
                </a:solidFill>
                <a:latin typeface="Times New Roman"/>
                <a:ea typeface="Oswald"/>
              </a:rPr>
              <a:t>DISADVANTAGES of SUPERVISED ML</a:t>
            </a:r>
            <a:endParaRPr b="0" lang="en-US" sz="3000" spc="-1" strike="noStrike">
              <a:latin typeface="Arial"/>
            </a:endParaRPr>
          </a:p>
        </p:txBody>
      </p:sp>
      <p:sp>
        <p:nvSpPr>
          <p:cNvPr id="63" name="CustomShape 2"/>
          <p:cNvSpPr/>
          <p:nvPr/>
        </p:nvSpPr>
        <p:spPr>
          <a:xfrm>
            <a:off x="1144440" y="2377440"/>
            <a:ext cx="9901080" cy="3840840"/>
          </a:xfrm>
          <a:prstGeom prst="rect">
            <a:avLst/>
          </a:prstGeom>
          <a:noFill/>
          <a:ln>
            <a:noFill/>
          </a:ln>
        </p:spPr>
        <p:style>
          <a:lnRef idx="0"/>
          <a:fillRef idx="0"/>
          <a:effectRef idx="0"/>
          <a:fontRef idx="minor"/>
        </p:style>
        <p:txBody>
          <a:bodyPr lIns="90000" rIns="90000" tIns="91440" bIns="91440">
            <a:noAutofit/>
          </a:bodyPr>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Arial"/>
              </a:rPr>
              <a:t>Some of the disadvantages of supervised ML include::</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Arial"/>
              </a:rPr>
              <a:t>Growing data requires continuous training.</a:t>
            </a:r>
            <a:endParaRPr b="0" lang="en-US" sz="187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70" spc="-1" strike="noStrike">
                <a:solidFill>
                  <a:srgbClr val="000000"/>
                </a:solidFill>
                <a:latin typeface="Arial"/>
                <a:ea typeface="Arial"/>
              </a:rPr>
              <a:t>Cannot discover new classes apart from the already labled ones during training.</a:t>
            </a:r>
            <a:endParaRPr b="0" lang="en-US" sz="1870" spc="-1" strike="noStrike">
              <a:latin typeface="Arial"/>
            </a:endParaRPr>
          </a:p>
          <a:p>
            <a:pPr>
              <a:lnSpc>
                <a:spcPct val="100000"/>
              </a:lnSpc>
              <a:spcBef>
                <a:spcPts val="1417"/>
              </a:spcBef>
            </a:pPr>
            <a:endParaRPr b="0" lang="en-US" sz="1870" spc="-1" strike="noStrike">
              <a:latin typeface="Arial"/>
            </a:endParaRPr>
          </a:p>
        </p:txBody>
      </p:sp>
      <p:sp>
        <p:nvSpPr>
          <p:cNvPr id="64" name="CustomShape 3"/>
          <p:cNvSpPr/>
          <p:nvPr/>
        </p:nvSpPr>
        <p:spPr>
          <a:xfrm>
            <a:off x="10276200" y="6420960"/>
            <a:ext cx="769320" cy="36324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7D3D228E-E529-45BC-9EC3-6ED0336F8621}" type="slidenum">
              <a:rPr b="0" lang="ru-RU" sz="1340" spc="-1" strike="noStrike">
                <a:solidFill>
                  <a:srgbClr val="cacaca"/>
                </a:solidFill>
                <a:latin typeface="Average"/>
                <a:ea typeface="Average"/>
              </a:rPr>
              <a:t>&lt;number&gt;</a:t>
            </a:fld>
            <a:endParaRPr b="0" lang="en-US" sz="134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116</TotalTime>
  <Application>LibreOffice/6.4.7.2$Linux_X86_64 LibreOffice_project/40$Build-2</Application>
  <Words>1</Words>
  <Paragraphs>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2020-07-17T07:38:35Z</dcterms:created>
  <dc:creator>Mary Oriedo</dc:creator>
  <dc:description/>
  <dc:language>en-US</dc:language>
  <cp:lastModifiedBy/>
  <dcterms:modified xsi:type="dcterms:W3CDTF">2023-03-20T16:52:21Z</dcterms:modified>
  <cp:revision>26</cp:revision>
  <dc:subject/>
  <dc:titl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