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87" r:id="rId3"/>
    <p:sldMasterId id="2147483702" r:id="rId4"/>
  </p:sldMasterIdLst>
  <p:notesMasterIdLst>
    <p:notesMasterId r:id="rId54"/>
  </p:notesMasterIdLst>
  <p:sldIdLst>
    <p:sldId id="267" r:id="rId5"/>
    <p:sldId id="268" r:id="rId6"/>
    <p:sldId id="324" r:id="rId7"/>
    <p:sldId id="284" r:id="rId8"/>
    <p:sldId id="279" r:id="rId9"/>
    <p:sldId id="280" r:id="rId10"/>
    <p:sldId id="281" r:id="rId11"/>
    <p:sldId id="282" r:id="rId12"/>
    <p:sldId id="283" r:id="rId13"/>
    <p:sldId id="285" r:id="rId14"/>
    <p:sldId id="258" r:id="rId15"/>
    <p:sldId id="286" r:id="rId16"/>
    <p:sldId id="287" r:id="rId17"/>
    <p:sldId id="295" r:id="rId18"/>
    <p:sldId id="288" r:id="rId19"/>
    <p:sldId id="289" r:id="rId20"/>
    <p:sldId id="298" r:id="rId21"/>
    <p:sldId id="299" r:id="rId22"/>
    <p:sldId id="300" r:id="rId23"/>
    <p:sldId id="301" r:id="rId24"/>
    <p:sldId id="303" r:id="rId25"/>
    <p:sldId id="309" r:id="rId26"/>
    <p:sldId id="304" r:id="rId27"/>
    <p:sldId id="290" r:id="rId28"/>
    <p:sldId id="291" r:id="rId29"/>
    <p:sldId id="306" r:id="rId30"/>
    <p:sldId id="308" r:id="rId31"/>
    <p:sldId id="307" r:id="rId32"/>
    <p:sldId id="310" r:id="rId33"/>
    <p:sldId id="311" r:id="rId34"/>
    <p:sldId id="313" r:id="rId35"/>
    <p:sldId id="315" r:id="rId36"/>
    <p:sldId id="316" r:id="rId37"/>
    <p:sldId id="317" r:id="rId38"/>
    <p:sldId id="318" r:id="rId39"/>
    <p:sldId id="319" r:id="rId40"/>
    <p:sldId id="312" r:id="rId41"/>
    <p:sldId id="321" r:id="rId42"/>
    <p:sldId id="320" r:id="rId43"/>
    <p:sldId id="292" r:id="rId44"/>
    <p:sldId id="293" r:id="rId45"/>
    <p:sldId id="294" r:id="rId46"/>
    <p:sldId id="322" r:id="rId47"/>
    <p:sldId id="275" r:id="rId48"/>
    <p:sldId id="271" r:id="rId49"/>
    <p:sldId id="265" r:id="rId50"/>
    <p:sldId id="266" r:id="rId51"/>
    <p:sldId id="323" r:id="rId52"/>
    <p:sldId id="325"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304" y="-10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notesMaster" Target="notesMasters/notesMaster1.xml"/><Relationship Id="rId55" Type="http://schemas.openxmlformats.org/officeDocument/2006/relationships/printerSettings" Target="printerSettings/printerSettings1.bin"/><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4D4411-E902-416E-A1A7-85FF1DA3F146}" type="datetimeFigureOut">
              <a:rPr lang="en-US" smtClean="0"/>
              <a:t>1/10/13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94896E-6996-4D5A-9AE7-20C47B5EAC4D}" type="slidenum">
              <a:rPr lang="en-US" smtClean="0"/>
              <a:t>‹#›</a:t>
            </a:fld>
            <a:endParaRPr lang="en-US"/>
          </a:p>
        </p:txBody>
      </p:sp>
    </p:spTree>
    <p:extLst>
      <p:ext uri="{BB962C8B-B14F-4D97-AF65-F5344CB8AC3E}">
        <p14:creationId xmlns:p14="http://schemas.microsoft.com/office/powerpoint/2010/main" val="2867328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E481F3-2969-4713-AD13-D43640DF4668}"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188183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ea typeface="MS PGothic" charset="0"/>
            </a:endParaRPr>
          </a:p>
          <a:p>
            <a:r>
              <a:rPr lang="en-US">
                <a:ea typeface="MS PGothic" charset="0"/>
              </a:rPr>
              <a:t>Motivation for peak load reduction and demand-side energy management.   Instrumented 3 homes to conduct research.  Present deployment (most instrumented).</a:t>
            </a:r>
          </a:p>
          <a:p>
            <a:endParaRPr lang="en-US">
              <a:ea typeface="MS PGothic" charset="0"/>
            </a:endParaRPr>
          </a:p>
          <a:p>
            <a:r>
              <a:rPr lang="en-US">
                <a:ea typeface="MS PGothic" charset="0"/>
              </a:rPr>
              <a:t>SmartHome prototype</a:t>
            </a:r>
          </a:p>
          <a:p>
            <a:r>
              <a:rPr lang="en-US">
                <a:ea typeface="MS PGothic" charset="0"/>
              </a:rPr>
              <a:t>SmartCharge</a:t>
            </a:r>
          </a:p>
          <a:p>
            <a:endParaRPr lang="en-US">
              <a:ea typeface="MS PGothic" charset="0"/>
            </a:endParaRPr>
          </a:p>
          <a:p>
            <a:endParaRPr lang="en-US">
              <a:ea typeface="MS PGothic" charset="0"/>
            </a:endParaRPr>
          </a:p>
          <a:p>
            <a:r>
              <a:rPr lang="en-US">
                <a:ea typeface="MS PGothic" charset="0"/>
              </a:rPr>
              <a:t>Take Insteon switches with me.  Works like a normal switch.  You can query it. How much power are you drawing.  You can toggle the switch.  </a:t>
            </a:r>
          </a:p>
          <a:p>
            <a:r>
              <a:rPr lang="en-US">
                <a:ea typeface="MS PGothic" charset="0"/>
              </a:rPr>
              <a:t>Other homes instrumented to varying degrees.  NEST thermostat. Thermostat can learn.   My home is the most instrumented.  </a:t>
            </a:r>
          </a:p>
          <a:p>
            <a:r>
              <a:rPr lang="en-US">
                <a:ea typeface="MS PGothic" charset="0"/>
              </a:rPr>
              <a:t>Building smart home lab at UMass.  Show some live data.</a:t>
            </a:r>
          </a:p>
          <a:p>
            <a:endParaRPr lang="en-US">
              <a:ea typeface="MS PGothic" charset="0"/>
            </a:endParaRPr>
          </a:p>
          <a:p>
            <a:endParaRPr lang="en-US">
              <a:ea typeface="MS PGothic" charset="0"/>
            </a:endParaRPr>
          </a:p>
          <a:p>
            <a:endParaRPr lang="en-US">
              <a:ea typeface="MS PGothic" charset="0"/>
            </a:endParaRPr>
          </a:p>
          <a:p>
            <a:endParaRPr lang="en-US">
              <a:ea typeface="MS PGothic" charset="0"/>
            </a:endParaRPr>
          </a:p>
          <a:p>
            <a:endParaRPr lang="en-US">
              <a:ea typeface="MS PGothic" charset="0"/>
            </a:endParaRPr>
          </a:p>
          <a:p>
            <a:r>
              <a:rPr lang="en-US">
                <a:ea typeface="MS PGothic" charset="0"/>
              </a:rPr>
              <a:t>We can control switches, outlets, thermostats</a:t>
            </a:r>
          </a:p>
          <a:p>
            <a:r>
              <a:rPr lang="en-US">
                <a:ea typeface="MS PGothic" charset="0"/>
              </a:rPr>
              <a:t>Monitor devices: interrupts vs. polling</a:t>
            </a:r>
          </a:p>
          <a:p>
            <a:r>
              <a:rPr lang="en-US">
                <a:ea typeface="MS PGothic" charset="0"/>
              </a:rPr>
              <a:t>We use multiple different types of technology: Insteon (powerline, wireless), Zwave, HomePlug, </a:t>
            </a:r>
          </a:p>
          <a:p>
            <a:r>
              <a:rPr lang="en-US">
                <a:ea typeface="MS PGothic" charset="0"/>
              </a:rPr>
              <a:t>Utilities are rolling out smart meters.  Not as advanced as the ones in my panel, but they will get there.</a:t>
            </a:r>
          </a:p>
          <a:p>
            <a:r>
              <a:rPr lang="en-US">
                <a:ea typeface="MS PGothic" charset="0"/>
              </a:rPr>
              <a:t>Lots of analytics you could think about doing.</a:t>
            </a:r>
          </a:p>
          <a:p>
            <a:endParaRPr lang="en-US">
              <a:ea typeface="MS PGothic" charset="0"/>
            </a:endParaRPr>
          </a:p>
          <a:p>
            <a:r>
              <a:rPr lang="en-US">
                <a:ea typeface="MS PGothic" charset="0"/>
              </a:rPr>
              <a:t>Use as a tool for teaching.  Sean controlling stuff in my basement.</a:t>
            </a:r>
          </a:p>
          <a:p>
            <a:r>
              <a:rPr lang="en-US">
                <a:ea typeface="MS PGothic" charset="0"/>
              </a:rPr>
              <a:t>Keep you honest about implementing these techniques.</a:t>
            </a:r>
          </a:p>
          <a:p>
            <a:r>
              <a:rPr lang="en-US">
                <a:ea typeface="MS PGothic" charset="0"/>
              </a:rPr>
              <a:t>Learn interesting engineering issues related to scale, fidelity, granularity of sensors and network.  Getting highly accurate readings over low-bandwidth wireless/powerline links for lots of devices.</a:t>
            </a:r>
          </a:p>
          <a:p>
            <a:endParaRPr lang="en-US">
              <a:ea typeface="MS PGothic" charset="0"/>
            </a:endParaRPr>
          </a:p>
          <a:p>
            <a:r>
              <a:rPr lang="en-US">
                <a:ea typeface="MS PGothic" charset="0"/>
              </a:rPr>
              <a:t>Use data for a lot of other projects as well.</a:t>
            </a:r>
          </a:p>
          <a:p>
            <a:endParaRPr lang="en-US">
              <a:ea typeface="MS PGothic" charset="0"/>
            </a:endParaRPr>
          </a:p>
          <a:p>
            <a:r>
              <a:rPr lang="en-US">
                <a:ea typeface="MS PGothic" charset="0"/>
              </a:rPr>
              <a:t>Take advantage of mature sensing products.  Get lot of redundant data that we want to correlate and process.</a:t>
            </a:r>
          </a:p>
          <a:p>
            <a:endParaRPr lang="en-US">
              <a:ea typeface="MS PGothic" charset="0"/>
            </a:endParaRPr>
          </a:p>
          <a:p>
            <a:endParaRPr lang="en-US">
              <a:ea typeface="MS PGothic" charset="0"/>
            </a:endParaRPr>
          </a:p>
        </p:txBody>
      </p:sp>
      <p:sp>
        <p:nvSpPr>
          <p:cNvPr id="5120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21C42C54-75F3-2244-B1A3-E4F0186141B5}" type="slidenum">
              <a:rPr lang="en-US" sz="1200"/>
              <a:pPr/>
              <a:t>35</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E481F3-2969-4713-AD13-D43640DF4668}" type="slidenum">
              <a:rPr lang="en-US" smtClean="0">
                <a:solidFill>
                  <a:prstClr val="black"/>
                </a:solidFill>
              </a:rPr>
              <a:pPr/>
              <a:t>46</a:t>
            </a:fld>
            <a:endParaRPr lang="en-US">
              <a:solidFill>
                <a:prstClr val="black"/>
              </a:solidFill>
            </a:endParaRPr>
          </a:p>
        </p:txBody>
      </p:sp>
    </p:spTree>
    <p:extLst>
      <p:ext uri="{BB962C8B-B14F-4D97-AF65-F5344CB8AC3E}">
        <p14:creationId xmlns:p14="http://schemas.microsoft.com/office/powerpoint/2010/main" val="3188183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E481F3-2969-4713-AD13-D43640DF4668}" type="slidenum">
              <a:rPr lang="en-US" smtClean="0">
                <a:solidFill>
                  <a:prstClr val="black"/>
                </a:solidFill>
              </a:rPr>
              <a:pPr/>
              <a:t>47</a:t>
            </a:fld>
            <a:endParaRPr lang="en-US">
              <a:solidFill>
                <a:prstClr val="black"/>
              </a:solidFill>
            </a:endParaRPr>
          </a:p>
        </p:txBody>
      </p:sp>
    </p:spTree>
    <p:extLst>
      <p:ext uri="{BB962C8B-B14F-4D97-AF65-F5344CB8AC3E}">
        <p14:creationId xmlns:p14="http://schemas.microsoft.com/office/powerpoint/2010/main" val="3188183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E481F3-2969-4713-AD13-D43640DF4668}"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3188183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E481F3-2969-4713-AD13-D43640DF4668}"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3188183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E481F3-2969-4713-AD13-D43640DF4668}"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3188183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0962"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0962"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E481F3-2969-4713-AD13-D43640DF4668}"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3188183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MS PGothic" charset="0"/>
              </a:rPr>
              <a:t>Flip ordering of smartcharge and smartcap.  Complementary.  Bring back problem statement.  ACM e-Energy 2012, ACM BuildSys 11</a:t>
            </a:r>
          </a:p>
          <a:p>
            <a:endParaRPr lang="en-US">
              <a:ea typeface="MS PGothic" charset="0"/>
            </a:endParaRPr>
          </a:p>
          <a:p>
            <a:endParaRPr lang="en-US">
              <a:ea typeface="MS PGothic" charset="0"/>
            </a:endParaRPr>
          </a:p>
          <a:p>
            <a:endParaRPr lang="en-US">
              <a:ea typeface="MS PGothic" charset="0"/>
            </a:endParaRPr>
          </a:p>
          <a:p>
            <a:r>
              <a:rPr lang="en-US">
                <a:ea typeface="MS PGothic" charset="0"/>
              </a:rPr>
              <a:t>Go back to pricing.</a:t>
            </a:r>
          </a:p>
          <a:p>
            <a:r>
              <a:rPr lang="en-US">
                <a:ea typeface="MS PGothic" charset="0"/>
              </a:rPr>
              <a:t>Limitations to how much we can do with smartcap.</a:t>
            </a:r>
          </a:p>
          <a:p>
            <a:pPr lvl="1"/>
            <a:r>
              <a:rPr lang="en-US">
                <a:ea typeface="MS PGothic" charset="0"/>
              </a:rPr>
              <a:t>Solar panel can do the same thing.</a:t>
            </a:r>
          </a:p>
          <a:p>
            <a:pPr lvl="1"/>
            <a:endParaRPr lang="en-US">
              <a:ea typeface="MS PGothic" charset="0"/>
            </a:endParaRPr>
          </a:p>
          <a:p>
            <a:r>
              <a:rPr lang="en-US">
                <a:ea typeface="MS PGothic" charset="0"/>
              </a:rPr>
              <a:t>Use energy storage as buffer</a:t>
            </a:r>
          </a:p>
          <a:p>
            <a:pPr lvl="1"/>
            <a:r>
              <a:rPr lang="en-US">
                <a:ea typeface="MS PGothic" charset="0"/>
              </a:rPr>
              <a:t>Analagous to how people have used buffers to smooth out traffic.</a:t>
            </a:r>
          </a:p>
          <a:p>
            <a:pPr lvl="1"/>
            <a:r>
              <a:rPr lang="en-US">
                <a:ea typeface="MS PGothic" charset="0"/>
              </a:rPr>
              <a:t>Put ACM e-Energy reference.</a:t>
            </a:r>
          </a:p>
          <a:p>
            <a:endParaRPr lang="en-US">
              <a:ea typeface="MS PGothic" charset="0"/>
            </a:endParaRPr>
          </a:p>
          <a:p>
            <a:endParaRPr lang="en-US">
              <a:ea typeface="MS PGothic" charset="0"/>
            </a:endParaRPr>
          </a:p>
          <a:p>
            <a:endParaRPr lang="en-US">
              <a:ea typeface="MS PGothic" charset="0"/>
            </a:endParaRPr>
          </a:p>
          <a:p>
            <a:endParaRPr lang="en-US">
              <a:ea typeface="MS PGothic" charset="0"/>
            </a:endParaRPr>
          </a:p>
          <a:p>
            <a:endParaRPr lang="en-US">
              <a:ea typeface="MS PGothic" charset="0"/>
            </a:endParaRPr>
          </a:p>
          <a:p>
            <a:endParaRPr lang="en-US">
              <a:ea typeface="MS PGothic" charset="0"/>
            </a:endParaRPr>
          </a:p>
          <a:p>
            <a:endParaRPr lang="en-US">
              <a:ea typeface="MS PGothic" charset="0"/>
            </a:endParaRPr>
          </a:p>
          <a:p>
            <a:endParaRPr lang="en-US">
              <a:ea typeface="MS PGothic" charset="0"/>
            </a:endParaRPr>
          </a:p>
          <a:p>
            <a:r>
              <a:rPr lang="en-US">
                <a:ea typeface="MS PGothic" charset="0"/>
              </a:rPr>
              <a:t>I’ll first discuss smartcharge, which takes advantage of utilities adopting variable pricing.</a:t>
            </a:r>
          </a:p>
          <a:p>
            <a:r>
              <a:rPr lang="en-US">
                <a:ea typeface="MS PGothic" charset="0"/>
              </a:rPr>
              <a:t>The economics of power generation I described earlier make the real-time cost of power differ as demand rises and falls----other factors contribute as well (congested transmission lines, excess demand).</a:t>
            </a:r>
          </a:p>
          <a:p>
            <a:endParaRPr lang="en-US">
              <a:ea typeface="MS PGothic" charset="0"/>
            </a:endParaRPr>
          </a:p>
          <a:p>
            <a:r>
              <a:rPr lang="en-US">
                <a:ea typeface="MS PGothic" charset="0"/>
              </a:rPr>
              <a:t>However, most utilities still use fixed-rate pricing that just charges a fixed amount per kWh (or tiered).  Even though it costs utilities more to generate electricity at peak times, consumers have no incentive to decrease use during those times.   Variety of pricing plans that utilities are trying out:  TOU (ontario). Real-time (illinois) (Rod Blagoyavich).  Peak-load pricing ( ).  In many cases, the off-peak prices can be up to 5X lower than the peak prices.</a:t>
            </a:r>
          </a:p>
        </p:txBody>
      </p:sp>
      <p:sp>
        <p:nvSpPr>
          <p:cNvPr id="4710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7C1CF2E6-1645-A847-8787-FA4861CF8CD4}" type="slidenum">
              <a:rPr lang="en-US" sz="1200"/>
              <a:pPr/>
              <a:t>31</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MS PGothic" charset="0"/>
              </a:rPr>
              <a:t>Flip ordering of smartcharge and smartcap.  Complementary.  Bring back problem statement.  ACM e-Energy 2012, ACM BuildSys 11</a:t>
            </a:r>
          </a:p>
          <a:p>
            <a:endParaRPr lang="en-US">
              <a:ea typeface="MS PGothic" charset="0"/>
            </a:endParaRPr>
          </a:p>
          <a:p>
            <a:r>
              <a:rPr lang="en-US">
                <a:ea typeface="MS PGothic" charset="0"/>
              </a:rPr>
              <a:t>Lots of approaches.  Over TOU periods from Toronto.</a:t>
            </a:r>
          </a:p>
          <a:p>
            <a:endParaRPr lang="en-US">
              <a:ea typeface="MS PGothic" charset="0"/>
            </a:endParaRPr>
          </a:p>
          <a:p>
            <a:endParaRPr lang="en-US">
              <a:ea typeface="MS PGothic" charset="0"/>
            </a:endParaRPr>
          </a:p>
          <a:p>
            <a:endParaRPr lang="en-US">
              <a:ea typeface="MS PGothic" charset="0"/>
            </a:endParaRPr>
          </a:p>
          <a:p>
            <a:endParaRPr lang="en-US">
              <a:ea typeface="MS PGothic" charset="0"/>
            </a:endParaRPr>
          </a:p>
          <a:p>
            <a:r>
              <a:rPr lang="en-US">
                <a:ea typeface="MS PGothic" charset="0"/>
              </a:rPr>
              <a:t>I’ll first discuss smartcharge, which takes advantage of utilities adopting variable pricing.</a:t>
            </a:r>
          </a:p>
          <a:p>
            <a:r>
              <a:rPr lang="en-US">
                <a:ea typeface="MS PGothic" charset="0"/>
              </a:rPr>
              <a:t>The economics of power generation I described earlier make the real-time cost of power differ as demand rises and falls----other factors contribute as well (congested transmission lines, excess demand).</a:t>
            </a:r>
          </a:p>
          <a:p>
            <a:endParaRPr lang="en-US">
              <a:ea typeface="MS PGothic" charset="0"/>
            </a:endParaRPr>
          </a:p>
          <a:p>
            <a:r>
              <a:rPr lang="en-US">
                <a:ea typeface="MS PGothic" charset="0"/>
              </a:rPr>
              <a:t>However, most utilities still use fixed-rate pricing that just charges a fixed amount per kWh (or tiered).  Even though it costs utilities more to generate electricity at peak times, consumers have no incentive to decrease use during those times.   Variety of pricing plans that utilities are trying out:  TOU (ontario). Real-time (illinois) (Rod Blagoyavich).  Peak-load pricing ( ).  In many cases, the off-peak prices can be up to 5X lower than the peak prices.</a:t>
            </a:r>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2F8680EF-53C1-BE46-AB8C-23CE7364E8F9}" type="slidenum">
              <a:rPr lang="en-US" sz="1200"/>
              <a:pPr/>
              <a:t>33</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9465E45-0C56-40BF-8FE7-114B54F2DAF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86807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A0B622A-C558-42BD-AA79-D72937C5A82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62232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C99C9C7-141A-452E-A2C0-F69A5ED0ABE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84127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03571DE3-9885-4FD9-B5E0-6E37955FE9D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42257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solidFill>
                <a:srgbClr val="000000"/>
              </a:solidFill>
            </a:endParaRPr>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solidFill>
                <a:srgbClr val="000000"/>
              </a:solidFill>
            </a:endParaRPr>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B7D8422-3807-4224-8B9F-BB1E546EB79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985125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7406DAF1-5B2D-4C0D-ACC3-3FC4A77332C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57440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8FAD6DB-9710-475A-840B-4F36B4E4A0E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69936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FB01D60-03C9-4FD7-AE6F-658B9807C3B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15866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0183F67-6C2A-4A21-9063-92E48BB9739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93350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D30585D-5935-4223-AB3D-299D86D78BB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675056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6901560-D4A5-464B-B87B-E0855D01974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06344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E88615B-9E61-4B20-908B-BFA41E50BDA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245351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5D327292-280F-4962-95AD-4CB7F3AA331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159371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CB52B95A-23B1-40A2-B00D-2E5A4A638D5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298362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D0B1927E-B038-420A-B75B-4A8C8F8CB59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397743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E0410FE2-EB33-405A-A250-E24684C7EB3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24437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9EBB152-7EE9-41EC-8708-FB8AC9F2182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918855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458B703-9DFE-4F48-9488-DB9677861EF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602197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9465E45-0C56-40BF-8FE7-114B54F2DAF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767836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E88615B-9E61-4B20-908B-BFA41E50BDA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257108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40DE9F6-37BF-494D-AA96-A0FE996B96B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715573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83972F3-B0EE-455C-99C5-FBBD55F1E1E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81337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40DE9F6-37BF-494D-AA96-A0FE996B96B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495071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06C8C20A-E9E5-40C9-8E7B-D5307C82F94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450788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50B2AEB6-389C-445B-8229-FC68B90D68C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410202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F2BF6AC9-9714-41CB-B81D-425FCFFBDFB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940230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153EE34-7731-4606-9DAA-381A8E00104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294023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6FE36425-97A8-40CD-B9A6-DD51883C3BE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655060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A0B622A-C558-42BD-AA79-D72937C5A82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718486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C99C9C7-141A-452E-A2C0-F69A5ED0ABE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11685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03571DE3-9885-4FD9-B5E0-6E37955FE9D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050718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solidFill>
                <a:srgbClr val="000000"/>
              </a:solidFill>
            </a:endParaRPr>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solidFill>
                <a:srgbClr val="000000"/>
              </a:solidFill>
            </a:endParaRPr>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B7D8422-3807-4224-8B9F-BB1E546EB79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701826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7406DAF1-5B2D-4C0D-ACC3-3FC4A77332C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824576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83972F3-B0EE-455C-99C5-FBBD55F1E1E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829324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latin typeface="Aria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latin typeface="Arial"/>
            </a:endParaRPr>
          </a:p>
        </p:txBody>
      </p:sp>
      <p:sp>
        <p:nvSpPr>
          <p:cNvPr id="6" name="Slide Number Placeholder 5"/>
          <p:cNvSpPr>
            <a:spLocks noGrp="1"/>
          </p:cNvSpPr>
          <p:nvPr>
            <p:ph type="sldNum" sz="quarter" idx="12"/>
          </p:nvPr>
        </p:nvSpPr>
        <p:spPr/>
        <p:txBody>
          <a:bodyPr/>
          <a:lstStyle>
            <a:lvl1pPr>
              <a:defRPr/>
            </a:lvl1pPr>
          </a:lstStyle>
          <a:p>
            <a:fld id="{F9465E45-0C56-40BF-8FE7-114B54F2DAFC}"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874451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latin typeface="Aria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latin typeface="Arial"/>
            </a:endParaRPr>
          </a:p>
        </p:txBody>
      </p:sp>
      <p:sp>
        <p:nvSpPr>
          <p:cNvPr id="6" name="Slide Number Placeholder 5"/>
          <p:cNvSpPr>
            <a:spLocks noGrp="1"/>
          </p:cNvSpPr>
          <p:nvPr>
            <p:ph type="sldNum" sz="quarter" idx="12"/>
          </p:nvPr>
        </p:nvSpPr>
        <p:spPr/>
        <p:txBody>
          <a:bodyPr/>
          <a:lstStyle>
            <a:lvl1pPr>
              <a:defRPr/>
            </a:lvl1pPr>
          </a:lstStyle>
          <a:p>
            <a:fld id="{9E88615B-9E61-4B20-908B-BFA41E50BDA0}"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12945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latin typeface="Aria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latin typeface="Arial"/>
            </a:endParaRPr>
          </a:p>
        </p:txBody>
      </p:sp>
      <p:sp>
        <p:nvSpPr>
          <p:cNvPr id="6" name="Slide Number Placeholder 5"/>
          <p:cNvSpPr>
            <a:spLocks noGrp="1"/>
          </p:cNvSpPr>
          <p:nvPr>
            <p:ph type="sldNum" sz="quarter" idx="12"/>
          </p:nvPr>
        </p:nvSpPr>
        <p:spPr/>
        <p:txBody>
          <a:bodyPr/>
          <a:lstStyle>
            <a:lvl1pPr>
              <a:defRPr/>
            </a:lvl1pPr>
          </a:lstStyle>
          <a:p>
            <a:fld id="{140DE9F6-37BF-494D-AA96-A0FE996B96BD}"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24576753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latin typeface="Aria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latin typeface="Arial"/>
            </a:endParaRPr>
          </a:p>
        </p:txBody>
      </p:sp>
      <p:sp>
        <p:nvSpPr>
          <p:cNvPr id="7" name="Slide Number Placeholder 6"/>
          <p:cNvSpPr>
            <a:spLocks noGrp="1"/>
          </p:cNvSpPr>
          <p:nvPr>
            <p:ph type="sldNum" sz="quarter" idx="12"/>
          </p:nvPr>
        </p:nvSpPr>
        <p:spPr/>
        <p:txBody>
          <a:bodyPr/>
          <a:lstStyle>
            <a:lvl1pPr>
              <a:defRPr/>
            </a:lvl1pPr>
          </a:lstStyle>
          <a:p>
            <a:fld id="{983972F3-B0EE-455C-99C5-FBBD55F1E1E0}"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32863507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latin typeface="Aria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latin typeface="Arial"/>
            </a:endParaRPr>
          </a:p>
        </p:txBody>
      </p:sp>
      <p:sp>
        <p:nvSpPr>
          <p:cNvPr id="9" name="Slide Number Placeholder 8"/>
          <p:cNvSpPr>
            <a:spLocks noGrp="1"/>
          </p:cNvSpPr>
          <p:nvPr>
            <p:ph type="sldNum" sz="quarter" idx="12"/>
          </p:nvPr>
        </p:nvSpPr>
        <p:spPr/>
        <p:txBody>
          <a:bodyPr/>
          <a:lstStyle>
            <a:lvl1pPr>
              <a:defRPr/>
            </a:lvl1pPr>
          </a:lstStyle>
          <a:p>
            <a:fld id="{06C8C20A-E9E5-40C9-8E7B-D5307C82F946}"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28551555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latin typeface="Aria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latin typeface="Arial"/>
            </a:endParaRPr>
          </a:p>
        </p:txBody>
      </p:sp>
      <p:sp>
        <p:nvSpPr>
          <p:cNvPr id="5" name="Slide Number Placeholder 4"/>
          <p:cNvSpPr>
            <a:spLocks noGrp="1"/>
          </p:cNvSpPr>
          <p:nvPr>
            <p:ph type="sldNum" sz="quarter" idx="12"/>
          </p:nvPr>
        </p:nvSpPr>
        <p:spPr/>
        <p:txBody>
          <a:bodyPr/>
          <a:lstStyle>
            <a:lvl1pPr>
              <a:defRPr/>
            </a:lvl1pPr>
          </a:lstStyle>
          <a:p>
            <a:fld id="{50B2AEB6-389C-445B-8229-FC68B90D68C2}"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32507886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latin typeface="Aria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latin typeface="Arial"/>
            </a:endParaRPr>
          </a:p>
        </p:txBody>
      </p:sp>
      <p:sp>
        <p:nvSpPr>
          <p:cNvPr id="4" name="Slide Number Placeholder 3"/>
          <p:cNvSpPr>
            <a:spLocks noGrp="1"/>
          </p:cNvSpPr>
          <p:nvPr>
            <p:ph type="sldNum" sz="quarter" idx="12"/>
          </p:nvPr>
        </p:nvSpPr>
        <p:spPr/>
        <p:txBody>
          <a:bodyPr/>
          <a:lstStyle>
            <a:lvl1pPr>
              <a:defRPr/>
            </a:lvl1pPr>
          </a:lstStyle>
          <a:p>
            <a:fld id="{F2BF6AC9-9714-41CB-B81D-425FCFFBDFBE}"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42005369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latin typeface="Aria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latin typeface="Arial"/>
            </a:endParaRPr>
          </a:p>
        </p:txBody>
      </p:sp>
      <p:sp>
        <p:nvSpPr>
          <p:cNvPr id="7" name="Slide Number Placeholder 6"/>
          <p:cNvSpPr>
            <a:spLocks noGrp="1"/>
          </p:cNvSpPr>
          <p:nvPr>
            <p:ph type="sldNum" sz="quarter" idx="12"/>
          </p:nvPr>
        </p:nvSpPr>
        <p:spPr/>
        <p:txBody>
          <a:bodyPr/>
          <a:lstStyle>
            <a:lvl1pPr>
              <a:defRPr/>
            </a:lvl1pPr>
          </a:lstStyle>
          <a:p>
            <a:fld id="{C153EE34-7731-4606-9DAA-381A8E001044}"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32858437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latin typeface="Aria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latin typeface="Arial"/>
            </a:endParaRPr>
          </a:p>
        </p:txBody>
      </p:sp>
      <p:sp>
        <p:nvSpPr>
          <p:cNvPr id="7" name="Slide Number Placeholder 6"/>
          <p:cNvSpPr>
            <a:spLocks noGrp="1"/>
          </p:cNvSpPr>
          <p:nvPr>
            <p:ph type="sldNum" sz="quarter" idx="12"/>
          </p:nvPr>
        </p:nvSpPr>
        <p:spPr/>
        <p:txBody>
          <a:bodyPr/>
          <a:lstStyle>
            <a:lvl1pPr>
              <a:defRPr/>
            </a:lvl1pPr>
          </a:lstStyle>
          <a:p>
            <a:fld id="{6FE36425-97A8-40CD-B9A6-DD51883C3BEE}"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4630123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latin typeface="Aria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latin typeface="Arial"/>
            </a:endParaRPr>
          </a:p>
        </p:txBody>
      </p:sp>
      <p:sp>
        <p:nvSpPr>
          <p:cNvPr id="6" name="Slide Number Placeholder 5"/>
          <p:cNvSpPr>
            <a:spLocks noGrp="1"/>
          </p:cNvSpPr>
          <p:nvPr>
            <p:ph type="sldNum" sz="quarter" idx="12"/>
          </p:nvPr>
        </p:nvSpPr>
        <p:spPr/>
        <p:txBody>
          <a:bodyPr/>
          <a:lstStyle>
            <a:lvl1pPr>
              <a:defRPr/>
            </a:lvl1pPr>
          </a:lstStyle>
          <a:p>
            <a:fld id="{9A0B622A-C558-42BD-AA79-D72937C5A82E}"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1896750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06C8C20A-E9E5-40C9-8E7B-D5307C82F94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107892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latin typeface="Aria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latin typeface="Arial"/>
            </a:endParaRPr>
          </a:p>
        </p:txBody>
      </p:sp>
      <p:sp>
        <p:nvSpPr>
          <p:cNvPr id="6" name="Slide Number Placeholder 5"/>
          <p:cNvSpPr>
            <a:spLocks noGrp="1"/>
          </p:cNvSpPr>
          <p:nvPr>
            <p:ph type="sldNum" sz="quarter" idx="12"/>
          </p:nvPr>
        </p:nvSpPr>
        <p:spPr/>
        <p:txBody>
          <a:bodyPr/>
          <a:lstStyle>
            <a:lvl1pPr>
              <a:defRPr/>
            </a:lvl1pPr>
          </a:lstStyle>
          <a:p>
            <a:fld id="{CC99C9C7-141A-452E-A2C0-F69A5ED0ABE9}"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15236637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solidFill>
                <a:srgbClr val="000000"/>
              </a:solidFill>
              <a:latin typeface="Arial"/>
            </a:endParaRPr>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solidFill>
                <a:srgbClr val="000000"/>
              </a:solidFill>
              <a:latin typeface="Arial"/>
            </a:endParaRPr>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03571DE3-9885-4FD9-B5E0-6E37955FE9DC}"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17328827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solidFill>
                <a:srgbClr val="000000"/>
              </a:solidFill>
              <a:latin typeface="Arial"/>
            </a:endParaRPr>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solidFill>
                <a:srgbClr val="000000"/>
              </a:solidFill>
              <a:latin typeface="Arial"/>
            </a:endParaRPr>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B7D8422-3807-4224-8B9F-BB1E546EB79A}"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37733242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solidFill>
                <a:srgbClr val="000000"/>
              </a:solidFill>
              <a:latin typeface="Arial"/>
            </a:endParaRP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solidFill>
                <a:srgbClr val="000000"/>
              </a:solidFill>
              <a:latin typeface="Arial"/>
            </a:endParaRP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7406DAF1-5B2D-4C0D-ACC3-3FC4A77332C3}" type="slidenum">
              <a:rPr lang="en-US">
                <a:solidFill>
                  <a:srgbClr val="000000"/>
                </a:solidFill>
                <a:latin typeface="Arial"/>
              </a:rPr>
              <a:pPr/>
              <a:t>‹#›</a:t>
            </a:fld>
            <a:endParaRPr lang="en-US">
              <a:solidFill>
                <a:srgbClr val="000000"/>
              </a:solidFill>
              <a:latin typeface="Arial"/>
            </a:endParaRPr>
          </a:p>
        </p:txBody>
      </p:sp>
    </p:spTree>
    <p:extLst>
      <p:ext uri="{BB962C8B-B14F-4D97-AF65-F5344CB8AC3E}">
        <p14:creationId xmlns:p14="http://schemas.microsoft.com/office/powerpoint/2010/main" val="458939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50B2AEB6-389C-445B-8229-FC68B90D68C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11590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F2BF6AC9-9714-41CB-B81D-425FCFFBDFB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4222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153EE34-7731-4606-9DAA-381A8E00104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48308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6FE36425-97A8-40CD-B9A6-DD51883C3BE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8355146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theme" Target="../theme/theme2.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2" Type="http://schemas.openxmlformats.org/officeDocument/2006/relationships/slideLayout" Target="../slideLayouts/slideLayout37.xml"/><Relationship Id="rId13" Type="http://schemas.openxmlformats.org/officeDocument/2006/relationships/slideLayout" Target="../slideLayouts/slideLayout38.xml"/><Relationship Id="rId14" Type="http://schemas.openxmlformats.org/officeDocument/2006/relationships/slideLayout" Target="../slideLayouts/slideLayout39.xml"/><Relationship Id="rId15" Type="http://schemas.openxmlformats.org/officeDocument/2006/relationships/theme" Target="../theme/theme3.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0.xml"/><Relationship Id="rId12" Type="http://schemas.openxmlformats.org/officeDocument/2006/relationships/slideLayout" Target="../slideLayouts/slideLayout51.xml"/><Relationship Id="rId13" Type="http://schemas.openxmlformats.org/officeDocument/2006/relationships/slideLayout" Target="../slideLayouts/slideLayout52.xml"/><Relationship Id="rId14" Type="http://schemas.openxmlformats.org/officeDocument/2006/relationships/slideLayout" Target="../slideLayouts/slideLayout53.xml"/><Relationship Id="rId15" Type="http://schemas.openxmlformats.org/officeDocument/2006/relationships/theme" Target="../theme/theme4.xml"/><Relationship Id="rId1" Type="http://schemas.openxmlformats.org/officeDocument/2006/relationships/slideLayout" Target="../slideLayouts/slideLayout40.xml"/><Relationship Id="rId2" Type="http://schemas.openxmlformats.org/officeDocument/2006/relationships/slideLayout" Target="../slideLayouts/slideLayout41.xml"/><Relationship Id="rId3" Type="http://schemas.openxmlformats.org/officeDocument/2006/relationships/slideLayout" Target="../slideLayouts/slideLayout42.xml"/><Relationship Id="rId4" Type="http://schemas.openxmlformats.org/officeDocument/2006/relationships/slideLayout" Target="../slideLayouts/slideLayout43.xml"/><Relationship Id="rId5" Type="http://schemas.openxmlformats.org/officeDocument/2006/relationships/slideLayout" Target="../slideLayouts/slideLayout44.xml"/><Relationship Id="rId6" Type="http://schemas.openxmlformats.org/officeDocument/2006/relationships/slideLayout" Target="../slideLayouts/slideLayout45.xml"/><Relationship Id="rId7" Type="http://schemas.openxmlformats.org/officeDocument/2006/relationships/slideLayout" Target="../slideLayouts/slideLayout46.xml"/><Relationship Id="rId8" Type="http://schemas.openxmlformats.org/officeDocument/2006/relationships/slideLayout" Target="../slideLayouts/slideLayout47.xml"/><Relationship Id="rId9" Type="http://schemas.openxmlformats.org/officeDocument/2006/relationships/slideLayout" Target="../slideLayouts/slideLayout48.xml"/><Relationship Id="rId10"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696B47C3-5CA8-4767-9C5E-DC5E14C3DC5A}" type="slidenum">
              <a:rPr lang="en-US">
                <a:solidFill>
                  <a:srgbClr val="000000"/>
                </a:solidFill>
              </a:rPr>
              <a:pPr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3120075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rtl="0" fontAlgn="base">
        <a:spcBef>
          <a:spcPct val="0"/>
        </a:spcBef>
        <a:spcAft>
          <a:spcPct val="0"/>
        </a:spcAft>
        <a:defRPr sz="4000">
          <a:solidFill>
            <a:srgbClr val="993300"/>
          </a:solidFill>
          <a:latin typeface="+mj-lt"/>
          <a:ea typeface="+mj-ea"/>
          <a:cs typeface="+mj-cs"/>
        </a:defRPr>
      </a:lvl1pPr>
      <a:lvl2pPr algn="l" rtl="0" fontAlgn="base">
        <a:spcBef>
          <a:spcPct val="0"/>
        </a:spcBef>
        <a:spcAft>
          <a:spcPct val="0"/>
        </a:spcAft>
        <a:defRPr sz="4000">
          <a:solidFill>
            <a:srgbClr val="993300"/>
          </a:solidFill>
          <a:latin typeface="Arial" charset="0"/>
        </a:defRPr>
      </a:lvl2pPr>
      <a:lvl3pPr algn="l" rtl="0" fontAlgn="base">
        <a:spcBef>
          <a:spcPct val="0"/>
        </a:spcBef>
        <a:spcAft>
          <a:spcPct val="0"/>
        </a:spcAft>
        <a:defRPr sz="4000">
          <a:solidFill>
            <a:srgbClr val="993300"/>
          </a:solidFill>
          <a:latin typeface="Arial" charset="0"/>
        </a:defRPr>
      </a:lvl3pPr>
      <a:lvl4pPr algn="l" rtl="0" fontAlgn="base">
        <a:spcBef>
          <a:spcPct val="0"/>
        </a:spcBef>
        <a:spcAft>
          <a:spcPct val="0"/>
        </a:spcAft>
        <a:defRPr sz="4000">
          <a:solidFill>
            <a:srgbClr val="993300"/>
          </a:solidFill>
          <a:latin typeface="Arial" charset="0"/>
        </a:defRPr>
      </a:lvl4pPr>
      <a:lvl5pPr algn="l" rtl="0" fontAlgn="base">
        <a:spcBef>
          <a:spcPct val="0"/>
        </a:spcBef>
        <a:spcAft>
          <a:spcPct val="0"/>
        </a:spcAft>
        <a:defRPr sz="4000">
          <a:solidFill>
            <a:srgbClr val="993300"/>
          </a:solidFill>
          <a:latin typeface="Arial" charset="0"/>
        </a:defRPr>
      </a:lvl5pPr>
      <a:lvl6pPr marL="457200" algn="l" rtl="0" fontAlgn="base">
        <a:spcBef>
          <a:spcPct val="0"/>
        </a:spcBef>
        <a:spcAft>
          <a:spcPct val="0"/>
        </a:spcAft>
        <a:defRPr sz="4000">
          <a:solidFill>
            <a:srgbClr val="993300"/>
          </a:solidFill>
          <a:latin typeface="Arial" charset="0"/>
        </a:defRPr>
      </a:lvl6pPr>
      <a:lvl7pPr marL="914400" algn="l" rtl="0" fontAlgn="base">
        <a:spcBef>
          <a:spcPct val="0"/>
        </a:spcBef>
        <a:spcAft>
          <a:spcPct val="0"/>
        </a:spcAft>
        <a:defRPr sz="4000">
          <a:solidFill>
            <a:srgbClr val="993300"/>
          </a:solidFill>
          <a:latin typeface="Arial" charset="0"/>
        </a:defRPr>
      </a:lvl7pPr>
      <a:lvl8pPr marL="1371600" algn="l" rtl="0" fontAlgn="base">
        <a:spcBef>
          <a:spcPct val="0"/>
        </a:spcBef>
        <a:spcAft>
          <a:spcPct val="0"/>
        </a:spcAft>
        <a:defRPr sz="4000">
          <a:solidFill>
            <a:srgbClr val="993300"/>
          </a:solidFill>
          <a:latin typeface="Arial" charset="0"/>
        </a:defRPr>
      </a:lvl8pPr>
      <a:lvl9pPr marL="1828800" algn="l" rtl="0" fontAlgn="base">
        <a:spcBef>
          <a:spcPct val="0"/>
        </a:spcBef>
        <a:spcAft>
          <a:spcPct val="0"/>
        </a:spcAft>
        <a:defRPr sz="4000">
          <a:solidFill>
            <a:srgbClr val="993300"/>
          </a:solidFill>
          <a:latin typeface="Arial" charset="0"/>
        </a:defRPr>
      </a:lvl9pPr>
    </p:titleStyle>
    <p:bodyStyle>
      <a:lvl1pPr marL="342900" indent="-342900" algn="l" rtl="0" fontAlgn="base">
        <a:spcBef>
          <a:spcPct val="20000"/>
        </a:spcBef>
        <a:spcAft>
          <a:spcPct val="0"/>
        </a:spcAft>
        <a:buClr>
          <a:srgbClr val="993300"/>
        </a:buClr>
        <a:buSzPct val="80000"/>
        <a:buFont typeface="Wingdings" pitchFamily="2" charset="2"/>
        <a:buChar char="q"/>
        <a:defRPr sz="2800">
          <a:solidFill>
            <a:schemeClr val="tx1"/>
          </a:solidFill>
          <a:latin typeface="+mn-lt"/>
          <a:ea typeface="+mn-ea"/>
          <a:cs typeface="+mn-cs"/>
        </a:defRPr>
      </a:lvl1pPr>
      <a:lvl2pPr marL="742950" indent="-285750" algn="l" rtl="0" fontAlgn="base">
        <a:spcBef>
          <a:spcPct val="20000"/>
        </a:spcBef>
        <a:spcAft>
          <a:spcPct val="0"/>
        </a:spcAft>
        <a:buClr>
          <a:srgbClr val="993300"/>
        </a:buClr>
        <a:buSzPct val="80000"/>
        <a:buFont typeface="Wingdings" pitchFamily="2" charset="2"/>
        <a:buChar char="v"/>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173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173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solidFill>
                <a:srgbClr val="000000"/>
              </a:solidFill>
            </a:endParaRPr>
          </a:p>
        </p:txBody>
      </p:sp>
      <p:sp>
        <p:nvSpPr>
          <p:cNvPr id="20173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solidFill>
                <a:srgbClr val="000000"/>
              </a:solidFill>
            </a:endParaRPr>
          </a:p>
        </p:txBody>
      </p:sp>
      <p:sp>
        <p:nvSpPr>
          <p:cNvPr id="20173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88517C1B-93BE-40F6-8441-A8A114E7F4FC}" type="slidenum">
              <a:rPr lang="en-US">
                <a:solidFill>
                  <a:srgbClr val="000000"/>
                </a:solidFill>
              </a:rPr>
              <a:pPr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1187622702"/>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696B47C3-5CA8-4767-9C5E-DC5E14C3DC5A}" type="slidenum">
              <a:rPr lang="en-US">
                <a:solidFill>
                  <a:srgbClr val="000000"/>
                </a:solidFill>
              </a:rPr>
              <a:pPr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346049812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txStyles>
    <p:titleStyle>
      <a:lvl1pPr algn="l" rtl="0" fontAlgn="base">
        <a:spcBef>
          <a:spcPct val="0"/>
        </a:spcBef>
        <a:spcAft>
          <a:spcPct val="0"/>
        </a:spcAft>
        <a:defRPr sz="4000">
          <a:solidFill>
            <a:srgbClr val="993300"/>
          </a:solidFill>
          <a:latin typeface="+mj-lt"/>
          <a:ea typeface="+mj-ea"/>
          <a:cs typeface="+mj-cs"/>
        </a:defRPr>
      </a:lvl1pPr>
      <a:lvl2pPr algn="l" rtl="0" fontAlgn="base">
        <a:spcBef>
          <a:spcPct val="0"/>
        </a:spcBef>
        <a:spcAft>
          <a:spcPct val="0"/>
        </a:spcAft>
        <a:defRPr sz="4000">
          <a:solidFill>
            <a:srgbClr val="993300"/>
          </a:solidFill>
          <a:latin typeface="Arial" charset="0"/>
        </a:defRPr>
      </a:lvl2pPr>
      <a:lvl3pPr algn="l" rtl="0" fontAlgn="base">
        <a:spcBef>
          <a:spcPct val="0"/>
        </a:spcBef>
        <a:spcAft>
          <a:spcPct val="0"/>
        </a:spcAft>
        <a:defRPr sz="4000">
          <a:solidFill>
            <a:srgbClr val="993300"/>
          </a:solidFill>
          <a:latin typeface="Arial" charset="0"/>
        </a:defRPr>
      </a:lvl3pPr>
      <a:lvl4pPr algn="l" rtl="0" fontAlgn="base">
        <a:spcBef>
          <a:spcPct val="0"/>
        </a:spcBef>
        <a:spcAft>
          <a:spcPct val="0"/>
        </a:spcAft>
        <a:defRPr sz="4000">
          <a:solidFill>
            <a:srgbClr val="993300"/>
          </a:solidFill>
          <a:latin typeface="Arial" charset="0"/>
        </a:defRPr>
      </a:lvl4pPr>
      <a:lvl5pPr algn="l" rtl="0" fontAlgn="base">
        <a:spcBef>
          <a:spcPct val="0"/>
        </a:spcBef>
        <a:spcAft>
          <a:spcPct val="0"/>
        </a:spcAft>
        <a:defRPr sz="4000">
          <a:solidFill>
            <a:srgbClr val="993300"/>
          </a:solidFill>
          <a:latin typeface="Arial" charset="0"/>
        </a:defRPr>
      </a:lvl5pPr>
      <a:lvl6pPr marL="457200" algn="l" rtl="0" fontAlgn="base">
        <a:spcBef>
          <a:spcPct val="0"/>
        </a:spcBef>
        <a:spcAft>
          <a:spcPct val="0"/>
        </a:spcAft>
        <a:defRPr sz="4000">
          <a:solidFill>
            <a:srgbClr val="993300"/>
          </a:solidFill>
          <a:latin typeface="Arial" charset="0"/>
        </a:defRPr>
      </a:lvl6pPr>
      <a:lvl7pPr marL="914400" algn="l" rtl="0" fontAlgn="base">
        <a:spcBef>
          <a:spcPct val="0"/>
        </a:spcBef>
        <a:spcAft>
          <a:spcPct val="0"/>
        </a:spcAft>
        <a:defRPr sz="4000">
          <a:solidFill>
            <a:srgbClr val="993300"/>
          </a:solidFill>
          <a:latin typeface="Arial" charset="0"/>
        </a:defRPr>
      </a:lvl7pPr>
      <a:lvl8pPr marL="1371600" algn="l" rtl="0" fontAlgn="base">
        <a:spcBef>
          <a:spcPct val="0"/>
        </a:spcBef>
        <a:spcAft>
          <a:spcPct val="0"/>
        </a:spcAft>
        <a:defRPr sz="4000">
          <a:solidFill>
            <a:srgbClr val="993300"/>
          </a:solidFill>
          <a:latin typeface="Arial" charset="0"/>
        </a:defRPr>
      </a:lvl8pPr>
      <a:lvl9pPr marL="1828800" algn="l" rtl="0" fontAlgn="base">
        <a:spcBef>
          <a:spcPct val="0"/>
        </a:spcBef>
        <a:spcAft>
          <a:spcPct val="0"/>
        </a:spcAft>
        <a:defRPr sz="4000">
          <a:solidFill>
            <a:srgbClr val="993300"/>
          </a:solidFill>
          <a:latin typeface="Arial" charset="0"/>
        </a:defRPr>
      </a:lvl9pPr>
    </p:titleStyle>
    <p:bodyStyle>
      <a:lvl1pPr marL="342900" indent="-342900" algn="l" rtl="0" fontAlgn="base">
        <a:spcBef>
          <a:spcPct val="20000"/>
        </a:spcBef>
        <a:spcAft>
          <a:spcPct val="0"/>
        </a:spcAft>
        <a:buClr>
          <a:srgbClr val="993300"/>
        </a:buClr>
        <a:buSzPct val="80000"/>
        <a:buFont typeface="Wingdings" pitchFamily="2" charset="2"/>
        <a:buChar char="q"/>
        <a:defRPr sz="2800">
          <a:solidFill>
            <a:schemeClr val="tx1"/>
          </a:solidFill>
          <a:latin typeface="+mn-lt"/>
          <a:ea typeface="+mn-ea"/>
          <a:cs typeface="+mn-cs"/>
        </a:defRPr>
      </a:lvl1pPr>
      <a:lvl2pPr marL="742950" indent="-285750" algn="l" rtl="0" fontAlgn="base">
        <a:spcBef>
          <a:spcPct val="20000"/>
        </a:spcBef>
        <a:spcAft>
          <a:spcPct val="0"/>
        </a:spcAft>
        <a:buClr>
          <a:srgbClr val="993300"/>
        </a:buClr>
        <a:buSzPct val="80000"/>
        <a:buFont typeface="Wingdings" pitchFamily="2" charset="2"/>
        <a:buChar char="v"/>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solidFill>
                <a:srgbClr val="000000"/>
              </a:solidFill>
              <a:latin typeface="Aria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solidFill>
                <a:srgbClr val="000000"/>
              </a:solidFill>
              <a:latin typeface="Aria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696B47C3-5CA8-4767-9C5E-DC5E14C3DC5A}" type="slidenum">
              <a:rPr lang="en-US">
                <a:solidFill>
                  <a:srgbClr val="000000"/>
                </a:solidFill>
                <a:latin typeface="Arial"/>
              </a:rPr>
              <a:pPr fontAlgn="base">
                <a:spcBef>
                  <a:spcPct val="0"/>
                </a:spcBef>
                <a:spcAft>
                  <a:spcPct val="0"/>
                </a:spcAft>
              </a:pPr>
              <a:t>‹#›</a:t>
            </a:fld>
            <a:endParaRPr lang="en-US">
              <a:solidFill>
                <a:srgbClr val="000000"/>
              </a:solidFill>
              <a:latin typeface="Arial"/>
            </a:endParaRPr>
          </a:p>
        </p:txBody>
      </p:sp>
    </p:spTree>
    <p:extLst>
      <p:ext uri="{BB962C8B-B14F-4D97-AF65-F5344CB8AC3E}">
        <p14:creationId xmlns:p14="http://schemas.microsoft.com/office/powerpoint/2010/main" val="4229916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Lst>
  <p:txStyles>
    <p:titleStyle>
      <a:lvl1pPr algn="l" rtl="0" fontAlgn="base">
        <a:spcBef>
          <a:spcPct val="0"/>
        </a:spcBef>
        <a:spcAft>
          <a:spcPct val="0"/>
        </a:spcAft>
        <a:defRPr sz="4000">
          <a:solidFill>
            <a:srgbClr val="993300"/>
          </a:solidFill>
          <a:latin typeface="+mj-lt"/>
          <a:ea typeface="+mj-ea"/>
          <a:cs typeface="+mj-cs"/>
        </a:defRPr>
      </a:lvl1pPr>
      <a:lvl2pPr algn="l" rtl="0" fontAlgn="base">
        <a:spcBef>
          <a:spcPct val="0"/>
        </a:spcBef>
        <a:spcAft>
          <a:spcPct val="0"/>
        </a:spcAft>
        <a:defRPr sz="4000">
          <a:solidFill>
            <a:srgbClr val="993300"/>
          </a:solidFill>
          <a:latin typeface="Arial" charset="0"/>
        </a:defRPr>
      </a:lvl2pPr>
      <a:lvl3pPr algn="l" rtl="0" fontAlgn="base">
        <a:spcBef>
          <a:spcPct val="0"/>
        </a:spcBef>
        <a:spcAft>
          <a:spcPct val="0"/>
        </a:spcAft>
        <a:defRPr sz="4000">
          <a:solidFill>
            <a:srgbClr val="993300"/>
          </a:solidFill>
          <a:latin typeface="Arial" charset="0"/>
        </a:defRPr>
      </a:lvl3pPr>
      <a:lvl4pPr algn="l" rtl="0" fontAlgn="base">
        <a:spcBef>
          <a:spcPct val="0"/>
        </a:spcBef>
        <a:spcAft>
          <a:spcPct val="0"/>
        </a:spcAft>
        <a:defRPr sz="4000">
          <a:solidFill>
            <a:srgbClr val="993300"/>
          </a:solidFill>
          <a:latin typeface="Arial" charset="0"/>
        </a:defRPr>
      </a:lvl4pPr>
      <a:lvl5pPr algn="l" rtl="0" fontAlgn="base">
        <a:spcBef>
          <a:spcPct val="0"/>
        </a:spcBef>
        <a:spcAft>
          <a:spcPct val="0"/>
        </a:spcAft>
        <a:defRPr sz="4000">
          <a:solidFill>
            <a:srgbClr val="993300"/>
          </a:solidFill>
          <a:latin typeface="Arial" charset="0"/>
        </a:defRPr>
      </a:lvl5pPr>
      <a:lvl6pPr marL="457200" algn="l" rtl="0" fontAlgn="base">
        <a:spcBef>
          <a:spcPct val="0"/>
        </a:spcBef>
        <a:spcAft>
          <a:spcPct val="0"/>
        </a:spcAft>
        <a:defRPr sz="4000">
          <a:solidFill>
            <a:srgbClr val="993300"/>
          </a:solidFill>
          <a:latin typeface="Arial" charset="0"/>
        </a:defRPr>
      </a:lvl6pPr>
      <a:lvl7pPr marL="914400" algn="l" rtl="0" fontAlgn="base">
        <a:spcBef>
          <a:spcPct val="0"/>
        </a:spcBef>
        <a:spcAft>
          <a:spcPct val="0"/>
        </a:spcAft>
        <a:defRPr sz="4000">
          <a:solidFill>
            <a:srgbClr val="993300"/>
          </a:solidFill>
          <a:latin typeface="Arial" charset="0"/>
        </a:defRPr>
      </a:lvl7pPr>
      <a:lvl8pPr marL="1371600" algn="l" rtl="0" fontAlgn="base">
        <a:spcBef>
          <a:spcPct val="0"/>
        </a:spcBef>
        <a:spcAft>
          <a:spcPct val="0"/>
        </a:spcAft>
        <a:defRPr sz="4000">
          <a:solidFill>
            <a:srgbClr val="993300"/>
          </a:solidFill>
          <a:latin typeface="Arial" charset="0"/>
        </a:defRPr>
      </a:lvl8pPr>
      <a:lvl9pPr marL="1828800" algn="l" rtl="0" fontAlgn="base">
        <a:spcBef>
          <a:spcPct val="0"/>
        </a:spcBef>
        <a:spcAft>
          <a:spcPct val="0"/>
        </a:spcAft>
        <a:defRPr sz="4000">
          <a:solidFill>
            <a:srgbClr val="993300"/>
          </a:solidFill>
          <a:latin typeface="Arial" charset="0"/>
        </a:defRPr>
      </a:lvl9pPr>
    </p:titleStyle>
    <p:bodyStyle>
      <a:lvl1pPr marL="342900" indent="-342900" algn="l" rtl="0" fontAlgn="base">
        <a:spcBef>
          <a:spcPct val="20000"/>
        </a:spcBef>
        <a:spcAft>
          <a:spcPct val="0"/>
        </a:spcAft>
        <a:buClr>
          <a:srgbClr val="993300"/>
        </a:buClr>
        <a:buSzPct val="80000"/>
        <a:buFont typeface="Wingdings" pitchFamily="2" charset="2"/>
        <a:buChar char="q"/>
        <a:defRPr sz="2800">
          <a:solidFill>
            <a:schemeClr val="tx1"/>
          </a:solidFill>
          <a:latin typeface="+mn-lt"/>
          <a:ea typeface="+mn-ea"/>
          <a:cs typeface="+mn-cs"/>
        </a:defRPr>
      </a:lvl1pPr>
      <a:lvl2pPr marL="742950" indent="-285750" algn="l" rtl="0" fontAlgn="base">
        <a:spcBef>
          <a:spcPct val="20000"/>
        </a:spcBef>
        <a:spcAft>
          <a:spcPct val="0"/>
        </a:spcAft>
        <a:buClr>
          <a:srgbClr val="993300"/>
        </a:buClr>
        <a:buSzPct val="80000"/>
        <a:buFont typeface="Wingdings" pitchFamily="2" charset="2"/>
        <a:buChar char="v"/>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27.xml"/><Relationship Id="rId2"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emf"/><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image" Target="../media/image33.png"/><Relationship Id="rId9" Type="http://schemas.openxmlformats.org/officeDocument/2006/relationships/image" Target="../media/image34.png"/><Relationship Id="rId10" Type="http://schemas.openxmlformats.org/officeDocument/2006/relationships/image" Target="../media/image35.png"/><Relationship Id="rId11" Type="http://schemas.openxmlformats.org/officeDocument/2006/relationships/image" Target="../media/image3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6.png"/><Relationship Id="rId5" Type="http://schemas.openxmlformats.org/officeDocument/2006/relationships/image" Target="../media/image37.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6.png"/><Relationship Id="rId5" Type="http://schemas.openxmlformats.org/officeDocument/2006/relationships/image" Target="../media/image37.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6.png"/><Relationship Id="rId5" Type="http://schemas.openxmlformats.org/officeDocument/2006/relationships/image" Target="../media/image37.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6.png"/><Relationship Id="rId5" Type="http://schemas.openxmlformats.org/officeDocument/2006/relationships/image" Target="../media/image37.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1" Type="http://schemas.openxmlformats.org/officeDocument/2006/relationships/image" Target="../media/image20.png"/><Relationship Id="rId12"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 Id="rId3"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1" Type="http://schemas.openxmlformats.org/officeDocument/2006/relationships/slideLayout" Target="../slideLayouts/slideLayout27.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42.png"/><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11" Type="http://schemas.openxmlformats.org/officeDocument/2006/relationships/image" Target="../media/image53.png"/><Relationship Id="rId12" Type="http://schemas.openxmlformats.org/officeDocument/2006/relationships/image" Target="../media/image54.png"/><Relationship Id="rId13" Type="http://schemas.openxmlformats.org/officeDocument/2006/relationships/image" Target="../media/image5.png"/><Relationship Id="rId14" Type="http://schemas.openxmlformats.org/officeDocument/2006/relationships/image" Target="../media/image55.png"/><Relationship Id="rId15" Type="http://schemas.openxmlformats.org/officeDocument/2006/relationships/image" Target="../media/image56.png"/><Relationship Id="rId16" Type="http://schemas.openxmlformats.org/officeDocument/2006/relationships/image" Target="../media/image8.png"/><Relationship Id="rId17" Type="http://schemas.openxmlformats.org/officeDocument/2006/relationships/image" Target="../media/image57.png"/><Relationship Id="rId1" Type="http://schemas.openxmlformats.org/officeDocument/2006/relationships/slideLayout" Target="../slideLayouts/slideLayout2.xml"/><Relationship Id="rId2" Type="http://schemas.openxmlformats.org/officeDocument/2006/relationships/image" Target="../media/image45.png"/><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png"/><Relationship Id="rId6" Type="http://schemas.openxmlformats.org/officeDocument/2006/relationships/image" Target="../media/image49.png"/><Relationship Id="rId7" Type="http://schemas.openxmlformats.org/officeDocument/2006/relationships/image" Target="../media/image50.png"/><Relationship Id="rId8" Type="http://schemas.openxmlformats.org/officeDocument/2006/relationships/image" Target="../media/image11.png"/><Relationship Id="rId9" Type="http://schemas.openxmlformats.org/officeDocument/2006/relationships/image" Target="../media/image51.png"/><Relationship Id="rId10" Type="http://schemas.openxmlformats.org/officeDocument/2006/relationships/image" Target="../media/image52.png"/></Relationships>
</file>

<file path=ppt/slides/_rels/slide41.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 Type="http://schemas.openxmlformats.org/officeDocument/2006/relationships/slideLayout" Target="../slideLayouts/slideLayout27.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s/_rels/slide6.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 Type="http://schemas.openxmlformats.org/officeDocument/2006/relationships/slideLayout" Target="../slideLayouts/slideLayout29.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Word_Document1.docx"/><Relationship Id="rId5" Type="http://schemas.openxmlformats.org/officeDocument/2006/relationships/image" Target="../media/image17.emf"/><Relationship Id="rId1" Type="http://schemas.openxmlformats.org/officeDocument/2006/relationships/vmlDrawing" Target="../drawings/vmlDrawing1.vml"/><Relationship Id="rId2"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package" Target="../embeddings/Microsoft_Word_Document2.docx"/><Relationship Id="rId5" Type="http://schemas.openxmlformats.org/officeDocument/2006/relationships/image" Target="../media/image18.emf"/><Relationship Id="rId1" Type="http://schemas.openxmlformats.org/officeDocument/2006/relationships/vmlDrawing" Target="../drawings/vmlDrawing2.vml"/><Relationship Id="rId2"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 Type="http://schemas.openxmlformats.org/officeDocument/2006/relationships/slideLayout" Target="../slideLayouts/slideLayout27.xml"/><Relationship Id="rId2" Type="http://schemas.openxmlformats.org/officeDocument/2006/relationships/image" Target="../media/image5.png"/><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0413" y="935038"/>
            <a:ext cx="7772400" cy="1470025"/>
          </a:xfrm>
        </p:spPr>
        <p:txBody>
          <a:bodyPr/>
          <a:lstStyle/>
          <a:p>
            <a:r>
              <a:rPr lang="en-US" sz="3600" dirty="0">
                <a:solidFill>
                  <a:srgbClr val="800000"/>
                </a:solidFill>
              </a:rPr>
              <a:t>Networking </a:t>
            </a:r>
            <a:r>
              <a:rPr lang="en-US" sz="3600" dirty="0" smtClean="0">
                <a:solidFill>
                  <a:srgbClr val="800000"/>
                </a:solidFill>
              </a:rPr>
              <a:t>(related) Challenges </a:t>
            </a:r>
            <a:r>
              <a:rPr lang="en-US" sz="3600" dirty="0">
                <a:solidFill>
                  <a:srgbClr val="800000"/>
                </a:solidFill>
              </a:rPr>
              <a:t>for the Smart Grid</a:t>
            </a:r>
          </a:p>
        </p:txBody>
      </p:sp>
      <p:sp>
        <p:nvSpPr>
          <p:cNvPr id="2052" name="Text Box 4"/>
          <p:cNvSpPr txBox="1">
            <a:spLocks noChangeArrowheads="1"/>
          </p:cNvSpPr>
          <p:nvPr/>
        </p:nvSpPr>
        <p:spPr bwMode="auto">
          <a:xfrm>
            <a:off x="3270250" y="3430588"/>
            <a:ext cx="471011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a:solidFill>
                  <a:srgbClr val="000000"/>
                </a:solidFill>
              </a:rPr>
              <a:t>Jim Kurose</a:t>
            </a:r>
          </a:p>
          <a:p>
            <a:pPr eaLnBrk="0" fontAlgn="base" hangingPunct="0">
              <a:spcBef>
                <a:spcPct val="0"/>
              </a:spcBef>
              <a:spcAft>
                <a:spcPct val="0"/>
              </a:spcAft>
            </a:pPr>
            <a:r>
              <a:rPr lang="en-US" sz="2400">
                <a:solidFill>
                  <a:srgbClr val="000000"/>
                </a:solidFill>
              </a:rPr>
              <a:t>Department of Computer Science</a:t>
            </a:r>
          </a:p>
          <a:p>
            <a:pPr eaLnBrk="0" fontAlgn="base" hangingPunct="0">
              <a:spcBef>
                <a:spcPct val="0"/>
              </a:spcBef>
              <a:spcAft>
                <a:spcPct val="0"/>
              </a:spcAft>
            </a:pPr>
            <a:r>
              <a:rPr lang="en-US" sz="2400">
                <a:solidFill>
                  <a:srgbClr val="000000"/>
                </a:solidFill>
              </a:rPr>
              <a:t>University of Massachusetts</a:t>
            </a:r>
          </a:p>
          <a:p>
            <a:pPr eaLnBrk="0" fontAlgn="base" hangingPunct="0">
              <a:spcBef>
                <a:spcPct val="0"/>
              </a:spcBef>
              <a:spcAft>
                <a:spcPct val="0"/>
              </a:spcAft>
            </a:pPr>
            <a:r>
              <a:rPr lang="en-US" sz="2400">
                <a:solidFill>
                  <a:srgbClr val="000000"/>
                </a:solidFill>
              </a:rPr>
              <a:t>Amherst MA USA</a:t>
            </a:r>
          </a:p>
          <a:p>
            <a:pPr eaLnBrk="0" fontAlgn="base" hangingPunct="0">
              <a:spcBef>
                <a:spcPct val="0"/>
              </a:spcBef>
              <a:spcAft>
                <a:spcPct val="0"/>
              </a:spcAft>
            </a:pPr>
            <a:endParaRPr lang="en-US" sz="2400">
              <a:solidFill>
                <a:srgbClr val="000000"/>
              </a:solidFill>
            </a:endParaRPr>
          </a:p>
        </p:txBody>
      </p:sp>
      <p:pic>
        <p:nvPicPr>
          <p:cNvPr id="205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7550" y="3263900"/>
            <a:ext cx="21336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 Box 6"/>
          <p:cNvSpPr txBox="1">
            <a:spLocks noChangeArrowheads="1"/>
          </p:cNvSpPr>
          <p:nvPr/>
        </p:nvSpPr>
        <p:spPr bwMode="auto">
          <a:xfrm>
            <a:off x="3313113" y="5334000"/>
            <a:ext cx="37544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sz="2400" dirty="0" smtClean="0">
                <a:solidFill>
                  <a:srgbClr val="800000"/>
                </a:solidFill>
              </a:rPr>
              <a:t>IIT Mumbai, January 2013</a:t>
            </a:r>
            <a:endParaRPr lang="en-US" sz="2400" dirty="0">
              <a:solidFill>
                <a:srgbClr val="800000"/>
              </a:solidFill>
            </a:endParaRPr>
          </a:p>
        </p:txBody>
      </p:sp>
    </p:spTree>
    <p:extLst>
      <p:ext uri="{BB962C8B-B14F-4D97-AF65-F5344CB8AC3E}">
        <p14:creationId xmlns:p14="http://schemas.microsoft.com/office/powerpoint/2010/main" val="39667493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136" y="125987"/>
            <a:ext cx="8229600" cy="1143000"/>
          </a:xfrm>
        </p:spPr>
        <p:txBody>
          <a:bodyPr/>
          <a:lstStyle/>
          <a:p>
            <a:r>
              <a:rPr lang="en-US" sz="3200" dirty="0" smtClean="0">
                <a:solidFill>
                  <a:srgbClr val="C00000"/>
                </a:solidFill>
              </a:rPr>
              <a:t>Grid communication network topology: from hierarchical to mesh topologies</a:t>
            </a:r>
            <a:endParaRPr lang="en-US" sz="3200" dirty="0">
              <a:solidFill>
                <a:srgbClr val="C00000"/>
              </a:solidFill>
            </a:endParaRPr>
          </a:p>
        </p:txBody>
      </p:sp>
      <p:grpSp>
        <p:nvGrpSpPr>
          <p:cNvPr id="4" name="Group 3"/>
          <p:cNvGrpSpPr/>
          <p:nvPr/>
        </p:nvGrpSpPr>
        <p:grpSpPr>
          <a:xfrm>
            <a:off x="377066" y="1526667"/>
            <a:ext cx="5785608" cy="1551126"/>
            <a:chOff x="377066" y="1526667"/>
            <a:chExt cx="5785608" cy="1551126"/>
          </a:xfrm>
        </p:grpSpPr>
        <p:grpSp>
          <p:nvGrpSpPr>
            <p:cNvPr id="3" name="Group 2"/>
            <p:cNvGrpSpPr/>
            <p:nvPr/>
          </p:nvGrpSpPr>
          <p:grpSpPr>
            <a:xfrm>
              <a:off x="1968500" y="1526667"/>
              <a:ext cx="4194174" cy="1551126"/>
              <a:chOff x="1968500" y="1526667"/>
              <a:chExt cx="4194174" cy="1551126"/>
            </a:xfrm>
          </p:grpSpPr>
          <p:pic>
            <p:nvPicPr>
              <p:cNvPr id="74" name="Picture 73"/>
              <p:cNvPicPr>
                <a:picLocks noChangeAspect="1"/>
              </p:cNvPicPr>
              <p:nvPr/>
            </p:nvPicPr>
            <p:blipFill>
              <a:blip r:embed="rId2"/>
              <a:stretch>
                <a:fillRect/>
              </a:stretch>
            </p:blipFill>
            <p:spPr>
              <a:xfrm>
                <a:off x="1968500" y="1526667"/>
                <a:ext cx="1793875" cy="1551126"/>
              </a:xfrm>
              <a:prstGeom prst="rect">
                <a:avLst/>
              </a:prstGeom>
            </p:spPr>
          </p:pic>
          <p:pic>
            <p:nvPicPr>
              <p:cNvPr id="76" name="Picture 75"/>
              <p:cNvPicPr>
                <a:picLocks noChangeAspect="1"/>
              </p:cNvPicPr>
              <p:nvPr/>
            </p:nvPicPr>
            <p:blipFill>
              <a:blip r:embed="rId3"/>
              <a:stretch>
                <a:fillRect/>
              </a:stretch>
            </p:blipFill>
            <p:spPr>
              <a:xfrm>
                <a:off x="3857626" y="1531569"/>
                <a:ext cx="2305048" cy="1536699"/>
              </a:xfrm>
              <a:prstGeom prst="rect">
                <a:avLst/>
              </a:prstGeom>
            </p:spPr>
          </p:pic>
        </p:grpSp>
        <p:sp>
          <p:nvSpPr>
            <p:cNvPr id="78" name="TextBox 77"/>
            <p:cNvSpPr txBox="1"/>
            <p:nvPr/>
          </p:nvSpPr>
          <p:spPr>
            <a:xfrm>
              <a:off x="377066" y="1664089"/>
              <a:ext cx="1492250" cy="1200329"/>
            </a:xfrm>
            <a:prstGeom prst="rect">
              <a:avLst/>
            </a:prstGeom>
            <a:noFill/>
          </p:spPr>
          <p:txBody>
            <a:bodyPr wrap="square" rtlCol="0">
              <a:spAutoFit/>
            </a:bodyPr>
            <a:lstStyle/>
            <a:p>
              <a:pPr algn="ctr"/>
              <a:r>
                <a:rPr lang="en-US" dirty="0" smtClean="0"/>
                <a:t>Electricity flow (distribution network)</a:t>
              </a:r>
              <a:endParaRPr lang="en-US" dirty="0"/>
            </a:p>
          </p:txBody>
        </p:sp>
      </p:grpSp>
      <p:grpSp>
        <p:nvGrpSpPr>
          <p:cNvPr id="5" name="Group 4"/>
          <p:cNvGrpSpPr/>
          <p:nvPr/>
        </p:nvGrpSpPr>
        <p:grpSpPr>
          <a:xfrm>
            <a:off x="1445940" y="3194518"/>
            <a:ext cx="7079039" cy="1825626"/>
            <a:chOff x="1445940" y="3119068"/>
            <a:chExt cx="7079039" cy="1825626"/>
          </a:xfrm>
        </p:grpSpPr>
        <p:pic>
          <p:nvPicPr>
            <p:cNvPr id="85" name="Picture 84"/>
            <p:cNvPicPr>
              <a:picLocks noChangeAspect="1"/>
            </p:cNvPicPr>
            <p:nvPr/>
          </p:nvPicPr>
          <p:blipFill>
            <a:blip r:embed="rId4"/>
            <a:stretch>
              <a:fillRect/>
            </a:stretch>
          </p:blipFill>
          <p:spPr>
            <a:xfrm>
              <a:off x="3855589" y="3119068"/>
              <a:ext cx="2002286" cy="1818205"/>
            </a:xfrm>
            <a:prstGeom prst="rect">
              <a:avLst/>
            </a:prstGeom>
          </p:spPr>
        </p:pic>
        <p:sp>
          <p:nvSpPr>
            <p:cNvPr id="126" name="TextBox 125"/>
            <p:cNvSpPr txBox="1"/>
            <p:nvPr/>
          </p:nvSpPr>
          <p:spPr>
            <a:xfrm>
              <a:off x="1445940" y="3456165"/>
              <a:ext cx="2362415" cy="1200329"/>
            </a:xfrm>
            <a:prstGeom prst="rect">
              <a:avLst/>
            </a:prstGeom>
            <a:noFill/>
          </p:spPr>
          <p:txBody>
            <a:bodyPr wrap="square" rtlCol="0">
              <a:spAutoFit/>
            </a:bodyPr>
            <a:lstStyle/>
            <a:p>
              <a:pPr algn="ctr"/>
              <a:r>
                <a:rPr lang="en-US" dirty="0" smtClean="0"/>
                <a:t>Data communication flow between control room, substations and field devices </a:t>
              </a:r>
              <a:endParaRPr lang="en-US" dirty="0"/>
            </a:p>
          </p:txBody>
        </p:sp>
        <p:pic>
          <p:nvPicPr>
            <p:cNvPr id="127" name="Picture 126"/>
            <p:cNvPicPr>
              <a:picLocks noChangeAspect="1"/>
            </p:cNvPicPr>
            <p:nvPr/>
          </p:nvPicPr>
          <p:blipFill>
            <a:blip r:embed="rId5"/>
            <a:stretch>
              <a:fillRect/>
            </a:stretch>
          </p:blipFill>
          <p:spPr>
            <a:xfrm>
              <a:off x="5857875" y="3140667"/>
              <a:ext cx="2667104" cy="1804027"/>
            </a:xfrm>
            <a:prstGeom prst="rect">
              <a:avLst/>
            </a:prstGeom>
          </p:spPr>
        </p:pic>
      </p:grpSp>
      <p:sp>
        <p:nvSpPr>
          <p:cNvPr id="128" name="TextBox 127"/>
          <p:cNvSpPr txBox="1"/>
          <p:nvPr/>
        </p:nvSpPr>
        <p:spPr>
          <a:xfrm>
            <a:off x="571500" y="5151694"/>
            <a:ext cx="8572500" cy="1200329"/>
          </a:xfrm>
          <a:prstGeom prst="rect">
            <a:avLst/>
          </a:prstGeom>
          <a:noFill/>
        </p:spPr>
        <p:txBody>
          <a:bodyPr wrap="square" rtlCol="0">
            <a:spAutoFit/>
          </a:bodyPr>
          <a:lstStyle/>
          <a:p>
            <a:r>
              <a:rPr lang="en-US" b="1" i="1" dirty="0" smtClean="0">
                <a:solidFill>
                  <a:srgbClr val="000090"/>
                </a:solidFill>
              </a:rPr>
              <a:t>Focus: </a:t>
            </a:r>
            <a:r>
              <a:rPr lang="en-US" dirty="0" smtClean="0"/>
              <a:t>“ enhancing </a:t>
            </a:r>
            <a:r>
              <a:rPr lang="en-US" dirty="0"/>
              <a:t>the distributed </a:t>
            </a:r>
            <a:r>
              <a:rPr lang="en-US" dirty="0" smtClean="0"/>
              <a:t>control signaling </a:t>
            </a:r>
            <a:r>
              <a:rPr lang="en-US" dirty="0"/>
              <a:t>architecture such that some level of device </a:t>
            </a:r>
            <a:r>
              <a:rPr lang="en-US" dirty="0" smtClean="0"/>
              <a:t>collaboration can </a:t>
            </a:r>
            <a:r>
              <a:rPr lang="en-US" dirty="0"/>
              <a:t>be performed even when there are losses of </a:t>
            </a:r>
            <a:r>
              <a:rPr lang="en-US" dirty="0" smtClean="0"/>
              <a:t>control capability </a:t>
            </a:r>
            <a:r>
              <a:rPr lang="en-US" dirty="0"/>
              <a:t>from the still dominant hierarchical control system</a:t>
            </a:r>
          </a:p>
          <a:p>
            <a:r>
              <a:rPr lang="en-US" dirty="0" smtClean="0"/>
              <a:t>architecture.”</a:t>
            </a:r>
            <a:endParaRPr lang="en-US" dirty="0"/>
          </a:p>
        </p:txBody>
      </p:sp>
      <p:sp>
        <p:nvSpPr>
          <p:cNvPr id="129" name="TextBox 128"/>
          <p:cNvSpPr txBox="1"/>
          <p:nvPr/>
        </p:nvSpPr>
        <p:spPr>
          <a:xfrm>
            <a:off x="2954747" y="6249392"/>
            <a:ext cx="5997509" cy="461665"/>
          </a:xfrm>
          <a:prstGeom prst="rect">
            <a:avLst/>
          </a:prstGeom>
          <a:noFill/>
        </p:spPr>
        <p:txBody>
          <a:bodyPr wrap="square" rtlCol="0">
            <a:spAutoFit/>
          </a:bodyPr>
          <a:lstStyle/>
          <a:p>
            <a:r>
              <a:rPr lang="en-US" sz="1200" dirty="0"/>
              <a:t>T.M. </a:t>
            </a:r>
            <a:r>
              <a:rPr lang="en-US" sz="1200" dirty="0" err="1"/>
              <a:t>Overman</a:t>
            </a:r>
            <a:r>
              <a:rPr lang="en-US" sz="1200" dirty="0"/>
              <a:t> and R.W. </a:t>
            </a:r>
            <a:r>
              <a:rPr lang="en-US" sz="1200" dirty="0" err="1"/>
              <a:t>Sackman</a:t>
            </a:r>
            <a:r>
              <a:rPr lang="en-US" sz="1200" dirty="0"/>
              <a:t>, "High Assurance Smart Grid: Smart Grid Control Systems Communications Architecture," 2010 </a:t>
            </a:r>
            <a:r>
              <a:rPr lang="en-US" sz="1200" i="1" dirty="0" err="1" smtClean="0"/>
              <a:t>SmartGridComm</a:t>
            </a:r>
            <a:r>
              <a:rPr lang="en-US" sz="1200" dirty="0" smtClean="0"/>
              <a:t>, </a:t>
            </a:r>
            <a:r>
              <a:rPr lang="en-US" sz="1200" dirty="0"/>
              <a:t>2010. </a:t>
            </a:r>
          </a:p>
        </p:txBody>
      </p:sp>
    </p:spTree>
    <p:extLst>
      <p:ext uri="{BB962C8B-B14F-4D97-AF65-F5344CB8AC3E}">
        <p14:creationId xmlns:p14="http://schemas.microsoft.com/office/powerpoint/2010/main" val="2021095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8"/>
                                        </p:tgtEl>
                                        <p:attrNameLst>
                                          <p:attrName>style.visibility</p:attrName>
                                        </p:attrNameLst>
                                      </p:cBhvr>
                                      <p:to>
                                        <p:strVal val="visible"/>
                                      </p:to>
                                    </p:set>
                                    <p:animEffect transition="in" filter="dissolve">
                                      <p:cBhvr>
                                        <p:cTn id="17" dur="500"/>
                                        <p:tgtEl>
                                          <p:spTgt spid="128"/>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29"/>
                                        </p:tgtEl>
                                        <p:attrNameLst>
                                          <p:attrName>style.visibility</p:attrName>
                                        </p:attrNameLst>
                                      </p:cBhvr>
                                      <p:to>
                                        <p:strVal val="visible"/>
                                      </p:to>
                                    </p:set>
                                    <p:animEffect transition="in" filter="dissolve">
                                      <p:cBhvr>
                                        <p:cTn id="20"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1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548" y="0"/>
            <a:ext cx="8555973" cy="1143000"/>
          </a:xfrm>
        </p:spPr>
        <p:txBody>
          <a:bodyPr/>
          <a:lstStyle/>
          <a:p>
            <a:r>
              <a:rPr lang="en-US" sz="3600" dirty="0" smtClean="0">
                <a:solidFill>
                  <a:srgbClr val="C00000"/>
                </a:solidFill>
              </a:rPr>
              <a:t>Today’s grid control architecture: SCADA</a:t>
            </a:r>
            <a:endParaRPr lang="en-US" sz="3600" dirty="0">
              <a:solidFill>
                <a:srgbClr val="C00000"/>
              </a:solidFill>
            </a:endParaRPr>
          </a:p>
        </p:txBody>
      </p:sp>
      <p:sp>
        <p:nvSpPr>
          <p:cNvPr id="4" name="Content Placeholder 3"/>
          <p:cNvSpPr>
            <a:spLocks noGrp="1"/>
          </p:cNvSpPr>
          <p:nvPr>
            <p:ph idx="1"/>
          </p:nvPr>
        </p:nvSpPr>
        <p:spPr>
          <a:xfrm>
            <a:off x="356616" y="1084630"/>
            <a:ext cx="5351707" cy="4525963"/>
          </a:xfrm>
        </p:spPr>
        <p:txBody>
          <a:bodyPr/>
          <a:lstStyle/>
          <a:p>
            <a:r>
              <a:rPr lang="en-US" sz="2400" dirty="0"/>
              <a:t>supervisory control </a:t>
            </a:r>
            <a:r>
              <a:rPr lang="en-US" sz="2400" dirty="0" smtClean="0"/>
              <a:t>&amp; data acquisition</a:t>
            </a:r>
          </a:p>
          <a:p>
            <a:r>
              <a:rPr lang="en-US" sz="2400" i="1" dirty="0" smtClean="0">
                <a:solidFill>
                  <a:srgbClr val="000090"/>
                </a:solidFill>
              </a:rPr>
              <a:t>centralized</a:t>
            </a:r>
            <a:r>
              <a:rPr lang="en-US" sz="2400" dirty="0" smtClean="0"/>
              <a:t> industrial measurement/control system:</a:t>
            </a:r>
          </a:p>
          <a:p>
            <a:pPr lvl="1"/>
            <a:r>
              <a:rPr lang="en-US" dirty="0" smtClean="0"/>
              <a:t>master </a:t>
            </a:r>
            <a:r>
              <a:rPr lang="en-US" dirty="0"/>
              <a:t>terminal unit  </a:t>
            </a:r>
            <a:r>
              <a:rPr lang="en-US" dirty="0" smtClean="0"/>
              <a:t>(MTU</a:t>
            </a:r>
            <a:r>
              <a:rPr lang="en-US" dirty="0"/>
              <a:t>)</a:t>
            </a:r>
          </a:p>
          <a:p>
            <a:pPr lvl="1"/>
            <a:r>
              <a:rPr lang="en-US" dirty="0" smtClean="0"/>
              <a:t>remote terminal units (RTUs): data gathering, control units, </a:t>
            </a:r>
            <a:r>
              <a:rPr lang="en-US" i="1" dirty="0" smtClean="0"/>
              <a:t>polled</a:t>
            </a:r>
            <a:r>
              <a:rPr lang="en-US" dirty="0" smtClean="0"/>
              <a:t> by MTU</a:t>
            </a:r>
          </a:p>
          <a:p>
            <a:r>
              <a:rPr lang="en-US" sz="2400" dirty="0" smtClean="0"/>
              <a:t>SCADA protocols: often proprietary, sometimes open</a:t>
            </a:r>
            <a:endParaRPr lang="en-US" sz="2400" dirty="0"/>
          </a:p>
        </p:txBody>
      </p:sp>
      <p:sp>
        <p:nvSpPr>
          <p:cNvPr id="46" name="Content Placeholder 3"/>
          <p:cNvSpPr txBox="1">
            <a:spLocks/>
          </p:cNvSpPr>
          <p:nvPr/>
        </p:nvSpPr>
        <p:spPr bwMode="auto">
          <a:xfrm>
            <a:off x="-176009" y="5084930"/>
            <a:ext cx="8939664" cy="1542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993300"/>
              </a:buClr>
              <a:buSzPct val="80000"/>
              <a:buFont typeface="Wingdings" pitchFamily="2" charset="2"/>
              <a:buChar char="q"/>
              <a:defRPr sz="2800">
                <a:solidFill>
                  <a:schemeClr val="tx1"/>
                </a:solidFill>
                <a:latin typeface="+mn-lt"/>
                <a:ea typeface="+mn-ea"/>
                <a:cs typeface="+mn-cs"/>
              </a:defRPr>
            </a:lvl1pPr>
            <a:lvl2pPr marL="742950" indent="-285750" algn="l" rtl="0" fontAlgn="base">
              <a:spcBef>
                <a:spcPct val="20000"/>
              </a:spcBef>
              <a:spcAft>
                <a:spcPct val="0"/>
              </a:spcAft>
              <a:buClr>
                <a:srgbClr val="993300"/>
              </a:buClr>
              <a:buSzPct val="80000"/>
              <a:buFont typeface="Wingdings" pitchFamily="2" charset="2"/>
              <a:buChar char="v"/>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2"/>
            <a:r>
              <a:rPr lang="en-US" sz="2000" dirty="0" smtClean="0">
                <a:solidFill>
                  <a:srgbClr val="000090"/>
                </a:solidFill>
              </a:rPr>
              <a:t>DNP3: </a:t>
            </a:r>
            <a:r>
              <a:rPr lang="en-US" sz="2000" dirty="0" smtClean="0"/>
              <a:t>point-to-point link-layer polling protocol: addressing multiplexing, fragmentation, error checking/</a:t>
            </a:r>
            <a:r>
              <a:rPr lang="en-US" sz="2000" dirty="0" err="1" smtClean="0"/>
              <a:t>retrans</a:t>
            </a:r>
            <a:r>
              <a:rPr lang="en-US" sz="2000" dirty="0" smtClean="0"/>
              <a:t>, link control, prioritization</a:t>
            </a:r>
          </a:p>
          <a:p>
            <a:pPr lvl="2"/>
            <a:r>
              <a:rPr lang="en-US" sz="2000" dirty="0" smtClean="0"/>
              <a:t>DNP3: can poll over TCP/IP</a:t>
            </a:r>
          </a:p>
          <a:p>
            <a:pPr marL="0" indent="0">
              <a:buFont typeface="Wingdings" pitchFamily="2" charset="2"/>
              <a:buNone/>
            </a:pPr>
            <a:endParaRPr lang="en-US" dirty="0"/>
          </a:p>
        </p:txBody>
      </p:sp>
      <p:grpSp>
        <p:nvGrpSpPr>
          <p:cNvPr id="48" name="Group 249"/>
          <p:cNvGrpSpPr>
            <a:grpSpLocks/>
          </p:cNvGrpSpPr>
          <p:nvPr/>
        </p:nvGrpSpPr>
        <p:grpSpPr bwMode="auto">
          <a:xfrm>
            <a:off x="6978235" y="1244908"/>
            <a:ext cx="374368" cy="616133"/>
            <a:chOff x="4140" y="429"/>
            <a:chExt cx="1425" cy="2396"/>
          </a:xfrm>
        </p:grpSpPr>
        <p:sp>
          <p:nvSpPr>
            <p:cNvPr id="50" name="Freeform 250"/>
            <p:cNvSpPr>
              <a:spLocks/>
            </p:cNvSpPr>
            <p:nvPr/>
          </p:nvSpPr>
          <p:spPr bwMode="auto">
            <a:xfrm>
              <a:off x="5268" y="433"/>
              <a:ext cx="283" cy="2286"/>
            </a:xfrm>
            <a:custGeom>
              <a:avLst/>
              <a:gdLst>
                <a:gd name="T0" fmla="*/ 17 w 354"/>
                <a:gd name="T1" fmla="*/ 0 h 2742"/>
                <a:gd name="T2" fmla="*/ 93 w 354"/>
                <a:gd name="T3" fmla="*/ 114 h 2742"/>
                <a:gd name="T4" fmla="*/ 91 w 354"/>
                <a:gd name="T5" fmla="*/ 881 h 2742"/>
                <a:gd name="T6" fmla="*/ 0 w 354"/>
                <a:gd name="T7" fmla="*/ 921 h 2742"/>
                <a:gd name="T8" fmla="*/ 1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Rectangle 251"/>
            <p:cNvSpPr>
              <a:spLocks noChangeArrowheads="1"/>
            </p:cNvSpPr>
            <p:nvPr/>
          </p:nvSpPr>
          <p:spPr bwMode="auto">
            <a:xfrm>
              <a:off x="4205" y="429"/>
              <a:ext cx="1048"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54" name="Freeform 252"/>
            <p:cNvSpPr>
              <a:spLocks/>
            </p:cNvSpPr>
            <p:nvPr/>
          </p:nvSpPr>
          <p:spPr bwMode="auto">
            <a:xfrm>
              <a:off x="5321" y="570"/>
              <a:ext cx="169" cy="2115"/>
            </a:xfrm>
            <a:custGeom>
              <a:avLst/>
              <a:gdLst>
                <a:gd name="T0" fmla="*/ 2 w 211"/>
                <a:gd name="T1" fmla="*/ 0 h 2537"/>
                <a:gd name="T2" fmla="*/ 56 w 211"/>
                <a:gd name="T3" fmla="*/ 73 h 2537"/>
                <a:gd name="T4" fmla="*/ 2 w 211"/>
                <a:gd name="T5" fmla="*/ 839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Freeform 253"/>
            <p:cNvSpPr>
              <a:spLocks/>
            </p:cNvSpPr>
            <p:nvPr/>
          </p:nvSpPr>
          <p:spPr bwMode="auto">
            <a:xfrm>
              <a:off x="5284" y="1640"/>
              <a:ext cx="263" cy="189"/>
            </a:xfrm>
            <a:custGeom>
              <a:avLst/>
              <a:gdLst>
                <a:gd name="T0" fmla="*/ 2 w 328"/>
                <a:gd name="T1" fmla="*/ 0 h 226"/>
                <a:gd name="T2" fmla="*/ 87 w 328"/>
                <a:gd name="T3" fmla="*/ 43 h 226"/>
                <a:gd name="T4" fmla="*/ 87 w 328"/>
                <a:gd name="T5" fmla="*/ 77 h 226"/>
                <a:gd name="T6" fmla="*/ 0 w 328"/>
                <a:gd name="T7" fmla="*/ 34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Rectangle 254"/>
            <p:cNvSpPr>
              <a:spLocks noChangeArrowheads="1"/>
            </p:cNvSpPr>
            <p:nvPr/>
          </p:nvSpPr>
          <p:spPr bwMode="auto">
            <a:xfrm>
              <a:off x="4213" y="693"/>
              <a:ext cx="595"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grpSp>
          <p:nvGrpSpPr>
            <p:cNvPr id="57" name="Group 255"/>
            <p:cNvGrpSpPr>
              <a:grpSpLocks/>
            </p:cNvGrpSpPr>
            <p:nvPr/>
          </p:nvGrpSpPr>
          <p:grpSpPr bwMode="auto">
            <a:xfrm>
              <a:off x="4749" y="668"/>
              <a:ext cx="581" cy="145"/>
              <a:chOff x="614" y="2568"/>
              <a:chExt cx="725" cy="139"/>
            </a:xfrm>
          </p:grpSpPr>
          <p:sp>
            <p:nvSpPr>
              <p:cNvPr id="87" name="AutoShape 256"/>
              <p:cNvSpPr>
                <a:spLocks noChangeArrowheads="1"/>
              </p:cNvSpPr>
              <p:nvPr/>
            </p:nvSpPr>
            <p:spPr bwMode="auto">
              <a:xfrm>
                <a:off x="615" y="2568"/>
                <a:ext cx="725" cy="140"/>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88" name="AutoShape 257"/>
              <p:cNvSpPr>
                <a:spLocks noChangeArrowheads="1"/>
              </p:cNvSpPr>
              <p:nvPr/>
            </p:nvSpPr>
            <p:spPr bwMode="auto">
              <a:xfrm>
                <a:off x="630" y="2583"/>
                <a:ext cx="691"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grpSp>
        <p:sp>
          <p:nvSpPr>
            <p:cNvPr id="58" name="Rectangle 258"/>
            <p:cNvSpPr>
              <a:spLocks noChangeArrowheads="1"/>
            </p:cNvSpPr>
            <p:nvPr/>
          </p:nvSpPr>
          <p:spPr bwMode="auto">
            <a:xfrm>
              <a:off x="4225" y="1020"/>
              <a:ext cx="595"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grpSp>
          <p:nvGrpSpPr>
            <p:cNvPr id="59" name="Group 259"/>
            <p:cNvGrpSpPr>
              <a:grpSpLocks/>
            </p:cNvGrpSpPr>
            <p:nvPr/>
          </p:nvGrpSpPr>
          <p:grpSpPr bwMode="auto">
            <a:xfrm>
              <a:off x="4747" y="994"/>
              <a:ext cx="581" cy="134"/>
              <a:chOff x="614" y="2568"/>
              <a:chExt cx="725" cy="139"/>
            </a:xfrm>
          </p:grpSpPr>
          <p:sp>
            <p:nvSpPr>
              <p:cNvPr id="84" name="AutoShape 260"/>
              <p:cNvSpPr>
                <a:spLocks noChangeArrowheads="1"/>
              </p:cNvSpPr>
              <p:nvPr/>
            </p:nvSpPr>
            <p:spPr bwMode="auto">
              <a:xfrm>
                <a:off x="614" y="2568"/>
                <a:ext cx="725" cy="139"/>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86" name="AutoShape 261"/>
              <p:cNvSpPr>
                <a:spLocks noChangeArrowheads="1"/>
              </p:cNvSpPr>
              <p:nvPr/>
            </p:nvSpPr>
            <p:spPr bwMode="auto">
              <a:xfrm>
                <a:off x="629" y="2585"/>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grpSp>
        <p:sp>
          <p:nvSpPr>
            <p:cNvPr id="60" name="Rectangle 262"/>
            <p:cNvSpPr>
              <a:spLocks noChangeArrowheads="1"/>
            </p:cNvSpPr>
            <p:nvPr/>
          </p:nvSpPr>
          <p:spPr bwMode="auto">
            <a:xfrm>
              <a:off x="4217" y="1358"/>
              <a:ext cx="595"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61" name="Rectangle 263"/>
            <p:cNvSpPr>
              <a:spLocks noChangeArrowheads="1"/>
            </p:cNvSpPr>
            <p:nvPr/>
          </p:nvSpPr>
          <p:spPr bwMode="auto">
            <a:xfrm>
              <a:off x="4227" y="1655"/>
              <a:ext cx="598"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grpSp>
          <p:nvGrpSpPr>
            <p:cNvPr id="62" name="Group 264"/>
            <p:cNvGrpSpPr>
              <a:grpSpLocks/>
            </p:cNvGrpSpPr>
            <p:nvPr/>
          </p:nvGrpSpPr>
          <p:grpSpPr bwMode="auto">
            <a:xfrm>
              <a:off x="4735" y="1627"/>
              <a:ext cx="582" cy="151"/>
              <a:chOff x="614" y="2568"/>
              <a:chExt cx="725" cy="139"/>
            </a:xfrm>
          </p:grpSpPr>
          <p:sp>
            <p:nvSpPr>
              <p:cNvPr id="82" name="AutoShape 265"/>
              <p:cNvSpPr>
                <a:spLocks noChangeArrowheads="1"/>
              </p:cNvSpPr>
              <p:nvPr/>
            </p:nvSpPr>
            <p:spPr bwMode="auto">
              <a:xfrm>
                <a:off x="614" y="2568"/>
                <a:ext cx="711" cy="139"/>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83" name="AutoShape 266"/>
              <p:cNvSpPr>
                <a:spLocks noChangeArrowheads="1"/>
              </p:cNvSpPr>
              <p:nvPr/>
            </p:nvSpPr>
            <p:spPr bwMode="auto">
              <a:xfrm>
                <a:off x="629" y="2583"/>
                <a:ext cx="678"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grpSp>
        <p:sp>
          <p:nvSpPr>
            <p:cNvPr id="63" name="Freeform 267"/>
            <p:cNvSpPr>
              <a:spLocks/>
            </p:cNvSpPr>
            <p:nvPr/>
          </p:nvSpPr>
          <p:spPr bwMode="auto">
            <a:xfrm>
              <a:off x="5288" y="1354"/>
              <a:ext cx="263" cy="188"/>
            </a:xfrm>
            <a:custGeom>
              <a:avLst/>
              <a:gdLst>
                <a:gd name="T0" fmla="*/ 2 w 328"/>
                <a:gd name="T1" fmla="*/ 0 h 226"/>
                <a:gd name="T2" fmla="*/ 87 w 328"/>
                <a:gd name="T3" fmla="*/ 42 h 226"/>
                <a:gd name="T4" fmla="*/ 87 w 328"/>
                <a:gd name="T5" fmla="*/ 75 h 226"/>
                <a:gd name="T6" fmla="*/ 0 w 328"/>
                <a:gd name="T7" fmla="*/ 3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4" name="Group 268"/>
            <p:cNvGrpSpPr>
              <a:grpSpLocks/>
            </p:cNvGrpSpPr>
            <p:nvPr/>
          </p:nvGrpSpPr>
          <p:grpSpPr bwMode="auto">
            <a:xfrm>
              <a:off x="4739" y="1327"/>
              <a:ext cx="582" cy="139"/>
              <a:chOff x="614" y="2568"/>
              <a:chExt cx="725" cy="139"/>
            </a:xfrm>
          </p:grpSpPr>
          <p:sp>
            <p:nvSpPr>
              <p:cNvPr id="80" name="AutoShape 269"/>
              <p:cNvSpPr>
                <a:spLocks noChangeArrowheads="1"/>
              </p:cNvSpPr>
              <p:nvPr/>
            </p:nvSpPr>
            <p:spPr bwMode="auto">
              <a:xfrm>
                <a:off x="615" y="2569"/>
                <a:ext cx="723" cy="139"/>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81" name="AutoShape 270"/>
              <p:cNvSpPr>
                <a:spLocks noChangeArrowheads="1"/>
              </p:cNvSpPr>
              <p:nvPr/>
            </p:nvSpPr>
            <p:spPr bwMode="auto">
              <a:xfrm>
                <a:off x="630" y="2585"/>
                <a:ext cx="690"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grpSp>
        <p:sp>
          <p:nvSpPr>
            <p:cNvPr id="65" name="Rectangle 271"/>
            <p:cNvSpPr>
              <a:spLocks noChangeArrowheads="1"/>
            </p:cNvSpPr>
            <p:nvPr/>
          </p:nvSpPr>
          <p:spPr bwMode="auto">
            <a:xfrm>
              <a:off x="5250" y="431"/>
              <a:ext cx="68" cy="228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66" name="Freeform 272"/>
            <p:cNvSpPr>
              <a:spLocks/>
            </p:cNvSpPr>
            <p:nvPr/>
          </p:nvSpPr>
          <p:spPr bwMode="auto">
            <a:xfrm>
              <a:off x="5312" y="1007"/>
              <a:ext cx="237" cy="213"/>
            </a:xfrm>
            <a:custGeom>
              <a:avLst/>
              <a:gdLst>
                <a:gd name="T0" fmla="*/ 2 w 296"/>
                <a:gd name="T1" fmla="*/ 0 h 256"/>
                <a:gd name="T2" fmla="*/ 77 w 296"/>
                <a:gd name="T3" fmla="*/ 47 h 256"/>
                <a:gd name="T4" fmla="*/ 78 w 296"/>
                <a:gd name="T5" fmla="*/ 85 h 256"/>
                <a:gd name="T6" fmla="*/ 0 w 296"/>
                <a:gd name="T7" fmla="*/ 3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Freeform 273"/>
            <p:cNvSpPr>
              <a:spLocks/>
            </p:cNvSpPr>
            <p:nvPr/>
          </p:nvSpPr>
          <p:spPr bwMode="auto">
            <a:xfrm>
              <a:off x="5315" y="680"/>
              <a:ext cx="244" cy="240"/>
            </a:xfrm>
            <a:custGeom>
              <a:avLst/>
              <a:gdLst>
                <a:gd name="T0" fmla="*/ 0 w 304"/>
                <a:gd name="T1" fmla="*/ 0 h 288"/>
                <a:gd name="T2" fmla="*/ 81 w 304"/>
                <a:gd name="T3" fmla="*/ 55 h 288"/>
                <a:gd name="T4" fmla="*/ 76 w 304"/>
                <a:gd name="T5" fmla="*/ 97 h 288"/>
                <a:gd name="T6" fmla="*/ 2 w 304"/>
                <a:gd name="T7" fmla="*/ 4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Oval 274"/>
            <p:cNvSpPr>
              <a:spLocks noChangeArrowheads="1"/>
            </p:cNvSpPr>
            <p:nvPr/>
          </p:nvSpPr>
          <p:spPr bwMode="auto">
            <a:xfrm>
              <a:off x="5517" y="2612"/>
              <a:ext cx="48" cy="95"/>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69" name="Freeform 275"/>
            <p:cNvSpPr>
              <a:spLocks/>
            </p:cNvSpPr>
            <p:nvPr/>
          </p:nvSpPr>
          <p:spPr bwMode="auto">
            <a:xfrm>
              <a:off x="5302" y="2614"/>
              <a:ext cx="245" cy="200"/>
            </a:xfrm>
            <a:custGeom>
              <a:avLst/>
              <a:gdLst>
                <a:gd name="T0" fmla="*/ 0 w 306"/>
                <a:gd name="T1" fmla="*/ 36 h 240"/>
                <a:gd name="T2" fmla="*/ 2 w 306"/>
                <a:gd name="T3" fmla="*/ 81 h 240"/>
                <a:gd name="T4" fmla="*/ 81 w 306"/>
                <a:gd name="T5" fmla="*/ 37 h 240"/>
                <a:gd name="T6" fmla="*/ 78 w 306"/>
                <a:gd name="T7" fmla="*/ 0 h 240"/>
                <a:gd name="T8" fmla="*/ 0 w 306"/>
                <a:gd name="T9" fmla="*/ 36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AutoShape 276"/>
            <p:cNvSpPr>
              <a:spLocks noChangeArrowheads="1"/>
            </p:cNvSpPr>
            <p:nvPr/>
          </p:nvSpPr>
          <p:spPr bwMode="auto">
            <a:xfrm>
              <a:off x="4140" y="2679"/>
              <a:ext cx="1200" cy="146"/>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72" name="AutoShape 277"/>
            <p:cNvSpPr>
              <a:spLocks noChangeArrowheads="1"/>
            </p:cNvSpPr>
            <p:nvPr/>
          </p:nvSpPr>
          <p:spPr bwMode="auto">
            <a:xfrm>
              <a:off x="4205" y="2711"/>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73" name="Oval 278"/>
            <p:cNvSpPr>
              <a:spLocks noChangeArrowheads="1"/>
            </p:cNvSpPr>
            <p:nvPr/>
          </p:nvSpPr>
          <p:spPr bwMode="auto">
            <a:xfrm>
              <a:off x="4307" y="2382"/>
              <a:ext cx="160" cy="144"/>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75" name="Oval 279"/>
            <p:cNvSpPr>
              <a:spLocks noChangeArrowheads="1"/>
            </p:cNvSpPr>
            <p:nvPr/>
          </p:nvSpPr>
          <p:spPr bwMode="auto">
            <a:xfrm>
              <a:off x="4486" y="2385"/>
              <a:ext cx="160" cy="141"/>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solidFill>
                  <a:srgbClr val="FF0000"/>
                </a:solidFill>
                <a:cs typeface="Arial" charset="0"/>
              </a:endParaRPr>
            </a:p>
          </p:txBody>
        </p:sp>
        <p:sp>
          <p:nvSpPr>
            <p:cNvPr id="77" name="Oval 280"/>
            <p:cNvSpPr>
              <a:spLocks noChangeArrowheads="1"/>
            </p:cNvSpPr>
            <p:nvPr/>
          </p:nvSpPr>
          <p:spPr bwMode="auto">
            <a:xfrm>
              <a:off x="4663" y="2380"/>
              <a:ext cx="157" cy="141"/>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79" name="Rectangle 281"/>
            <p:cNvSpPr>
              <a:spLocks noChangeArrowheads="1"/>
            </p:cNvSpPr>
            <p:nvPr/>
          </p:nvSpPr>
          <p:spPr bwMode="auto">
            <a:xfrm>
              <a:off x="5062" y="1836"/>
              <a:ext cx="85" cy="760"/>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grpSp>
      <p:grpSp>
        <p:nvGrpSpPr>
          <p:cNvPr id="90" name="Group 494"/>
          <p:cNvGrpSpPr>
            <a:grpSpLocks/>
          </p:cNvGrpSpPr>
          <p:nvPr/>
        </p:nvGrpSpPr>
        <p:grpSpPr bwMode="auto">
          <a:xfrm>
            <a:off x="6072949" y="3282033"/>
            <a:ext cx="628669" cy="251496"/>
            <a:chOff x="322" y="890"/>
            <a:chExt cx="872" cy="339"/>
          </a:xfrm>
        </p:grpSpPr>
        <p:sp>
          <p:nvSpPr>
            <p:cNvPr id="91" name="Rectangle 488"/>
            <p:cNvSpPr>
              <a:spLocks noChangeArrowheads="1"/>
            </p:cNvSpPr>
            <p:nvPr/>
          </p:nvSpPr>
          <p:spPr bwMode="auto">
            <a:xfrm>
              <a:off x="323" y="1004"/>
              <a:ext cx="871" cy="225"/>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92" name="Rectangle 489"/>
            <p:cNvSpPr>
              <a:spLocks noChangeArrowheads="1"/>
            </p:cNvSpPr>
            <p:nvPr/>
          </p:nvSpPr>
          <p:spPr bwMode="auto">
            <a:xfrm>
              <a:off x="393" y="1073"/>
              <a:ext cx="56"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93" name="Rectangle 490"/>
            <p:cNvSpPr>
              <a:spLocks noChangeArrowheads="1"/>
            </p:cNvSpPr>
            <p:nvPr/>
          </p:nvSpPr>
          <p:spPr bwMode="auto">
            <a:xfrm>
              <a:off x="467" y="1073"/>
              <a:ext cx="56" cy="56"/>
            </a:xfrm>
            <a:prstGeom prst="rect">
              <a:avLst/>
            </a:prstGeom>
            <a:solidFill>
              <a:srgbClr val="33CC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94" name="Rectangle 491"/>
            <p:cNvSpPr>
              <a:spLocks noChangeArrowheads="1"/>
            </p:cNvSpPr>
            <p:nvPr/>
          </p:nvSpPr>
          <p:spPr bwMode="auto">
            <a:xfrm>
              <a:off x="541" y="1072"/>
              <a:ext cx="56"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95" name="Rectangle 492"/>
            <p:cNvSpPr>
              <a:spLocks noChangeArrowheads="1"/>
            </p:cNvSpPr>
            <p:nvPr/>
          </p:nvSpPr>
          <p:spPr bwMode="auto">
            <a:xfrm>
              <a:off x="615" y="1072"/>
              <a:ext cx="56"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96" name="AutoShape 493"/>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1" name="Group 494"/>
          <p:cNvGrpSpPr>
            <a:grpSpLocks/>
          </p:cNvGrpSpPr>
          <p:nvPr/>
        </p:nvGrpSpPr>
        <p:grpSpPr bwMode="auto">
          <a:xfrm>
            <a:off x="6866594" y="3283536"/>
            <a:ext cx="628669" cy="251496"/>
            <a:chOff x="322" y="890"/>
            <a:chExt cx="872" cy="339"/>
          </a:xfrm>
        </p:grpSpPr>
        <p:sp>
          <p:nvSpPr>
            <p:cNvPr id="112" name="Rectangle 488"/>
            <p:cNvSpPr>
              <a:spLocks noChangeArrowheads="1"/>
            </p:cNvSpPr>
            <p:nvPr/>
          </p:nvSpPr>
          <p:spPr bwMode="auto">
            <a:xfrm>
              <a:off x="323" y="1004"/>
              <a:ext cx="871" cy="225"/>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13" name="Rectangle 489"/>
            <p:cNvSpPr>
              <a:spLocks noChangeArrowheads="1"/>
            </p:cNvSpPr>
            <p:nvPr/>
          </p:nvSpPr>
          <p:spPr bwMode="auto">
            <a:xfrm>
              <a:off x="393" y="1073"/>
              <a:ext cx="56"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14" name="Rectangle 490"/>
            <p:cNvSpPr>
              <a:spLocks noChangeArrowheads="1"/>
            </p:cNvSpPr>
            <p:nvPr/>
          </p:nvSpPr>
          <p:spPr bwMode="auto">
            <a:xfrm>
              <a:off x="467" y="1073"/>
              <a:ext cx="56" cy="56"/>
            </a:xfrm>
            <a:prstGeom prst="rect">
              <a:avLst/>
            </a:prstGeom>
            <a:solidFill>
              <a:srgbClr val="33CC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15" name="Rectangle 491"/>
            <p:cNvSpPr>
              <a:spLocks noChangeArrowheads="1"/>
            </p:cNvSpPr>
            <p:nvPr/>
          </p:nvSpPr>
          <p:spPr bwMode="auto">
            <a:xfrm>
              <a:off x="541" y="1072"/>
              <a:ext cx="56"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16" name="Rectangle 492"/>
            <p:cNvSpPr>
              <a:spLocks noChangeArrowheads="1"/>
            </p:cNvSpPr>
            <p:nvPr/>
          </p:nvSpPr>
          <p:spPr bwMode="auto">
            <a:xfrm>
              <a:off x="615" y="1072"/>
              <a:ext cx="56"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17" name="AutoShape 493"/>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7" name="Straight Connector 6"/>
          <p:cNvCxnSpPr/>
          <p:nvPr/>
        </p:nvCxnSpPr>
        <p:spPr>
          <a:xfrm flipH="1">
            <a:off x="6399857" y="1911375"/>
            <a:ext cx="590949" cy="127005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7306661" y="1912878"/>
            <a:ext cx="590949" cy="127005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96091" y="3168858"/>
            <a:ext cx="0" cy="113173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7130634" y="1950601"/>
            <a:ext cx="0" cy="131885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a:endCxn id="121" idx="1"/>
          </p:cNvCxnSpPr>
          <p:nvPr/>
        </p:nvCxnSpPr>
        <p:spPr>
          <a:xfrm>
            <a:off x="7877691" y="3420355"/>
            <a:ext cx="283604" cy="864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7897609" y="3811678"/>
            <a:ext cx="283604" cy="864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7899128" y="4215576"/>
            <a:ext cx="283604" cy="864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8" name="Group 494"/>
          <p:cNvGrpSpPr>
            <a:grpSpLocks/>
          </p:cNvGrpSpPr>
          <p:nvPr/>
        </p:nvGrpSpPr>
        <p:grpSpPr bwMode="auto">
          <a:xfrm>
            <a:off x="8056757" y="3272465"/>
            <a:ext cx="628669" cy="251496"/>
            <a:chOff x="322" y="890"/>
            <a:chExt cx="872" cy="339"/>
          </a:xfrm>
        </p:grpSpPr>
        <p:sp>
          <p:nvSpPr>
            <p:cNvPr id="119" name="Rectangle 488"/>
            <p:cNvSpPr>
              <a:spLocks noChangeArrowheads="1"/>
            </p:cNvSpPr>
            <p:nvPr/>
          </p:nvSpPr>
          <p:spPr bwMode="auto">
            <a:xfrm>
              <a:off x="323" y="1004"/>
              <a:ext cx="871" cy="225"/>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20" name="Rectangle 489"/>
            <p:cNvSpPr>
              <a:spLocks noChangeArrowheads="1"/>
            </p:cNvSpPr>
            <p:nvPr/>
          </p:nvSpPr>
          <p:spPr bwMode="auto">
            <a:xfrm>
              <a:off x="393" y="1073"/>
              <a:ext cx="56"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21" name="Rectangle 490"/>
            <p:cNvSpPr>
              <a:spLocks noChangeArrowheads="1"/>
            </p:cNvSpPr>
            <p:nvPr/>
          </p:nvSpPr>
          <p:spPr bwMode="auto">
            <a:xfrm>
              <a:off x="467" y="1073"/>
              <a:ext cx="56" cy="56"/>
            </a:xfrm>
            <a:prstGeom prst="rect">
              <a:avLst/>
            </a:prstGeom>
            <a:solidFill>
              <a:srgbClr val="33CC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22" name="Rectangle 491"/>
            <p:cNvSpPr>
              <a:spLocks noChangeArrowheads="1"/>
            </p:cNvSpPr>
            <p:nvPr/>
          </p:nvSpPr>
          <p:spPr bwMode="auto">
            <a:xfrm>
              <a:off x="541" y="1072"/>
              <a:ext cx="56"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23" name="Rectangle 492"/>
            <p:cNvSpPr>
              <a:spLocks noChangeArrowheads="1"/>
            </p:cNvSpPr>
            <p:nvPr/>
          </p:nvSpPr>
          <p:spPr bwMode="auto">
            <a:xfrm>
              <a:off x="615" y="1072"/>
              <a:ext cx="56"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24" name="AutoShape 493"/>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6" name="Group 494"/>
          <p:cNvGrpSpPr>
            <a:grpSpLocks/>
          </p:cNvGrpSpPr>
          <p:nvPr/>
        </p:nvGrpSpPr>
        <p:grpSpPr bwMode="auto">
          <a:xfrm>
            <a:off x="8071771" y="3663787"/>
            <a:ext cx="628669" cy="251496"/>
            <a:chOff x="322" y="890"/>
            <a:chExt cx="872" cy="339"/>
          </a:xfrm>
        </p:grpSpPr>
        <p:sp>
          <p:nvSpPr>
            <p:cNvPr id="127" name="Rectangle 488"/>
            <p:cNvSpPr>
              <a:spLocks noChangeArrowheads="1"/>
            </p:cNvSpPr>
            <p:nvPr/>
          </p:nvSpPr>
          <p:spPr bwMode="auto">
            <a:xfrm>
              <a:off x="323" y="1004"/>
              <a:ext cx="871" cy="225"/>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28" name="Rectangle 489"/>
            <p:cNvSpPr>
              <a:spLocks noChangeArrowheads="1"/>
            </p:cNvSpPr>
            <p:nvPr/>
          </p:nvSpPr>
          <p:spPr bwMode="auto">
            <a:xfrm>
              <a:off x="393" y="1073"/>
              <a:ext cx="56"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29" name="Rectangle 490"/>
            <p:cNvSpPr>
              <a:spLocks noChangeArrowheads="1"/>
            </p:cNvSpPr>
            <p:nvPr/>
          </p:nvSpPr>
          <p:spPr bwMode="auto">
            <a:xfrm>
              <a:off x="467" y="1073"/>
              <a:ext cx="56" cy="56"/>
            </a:xfrm>
            <a:prstGeom prst="rect">
              <a:avLst/>
            </a:prstGeom>
            <a:solidFill>
              <a:srgbClr val="33CC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0" name="Rectangle 491"/>
            <p:cNvSpPr>
              <a:spLocks noChangeArrowheads="1"/>
            </p:cNvSpPr>
            <p:nvPr/>
          </p:nvSpPr>
          <p:spPr bwMode="auto">
            <a:xfrm>
              <a:off x="541" y="1072"/>
              <a:ext cx="56"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1" name="Rectangle 492"/>
            <p:cNvSpPr>
              <a:spLocks noChangeArrowheads="1"/>
            </p:cNvSpPr>
            <p:nvPr/>
          </p:nvSpPr>
          <p:spPr bwMode="auto">
            <a:xfrm>
              <a:off x="615" y="1072"/>
              <a:ext cx="56"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2" name="AutoShape 493"/>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3" name="Group 494"/>
          <p:cNvGrpSpPr>
            <a:grpSpLocks/>
          </p:cNvGrpSpPr>
          <p:nvPr/>
        </p:nvGrpSpPr>
        <p:grpSpPr bwMode="auto">
          <a:xfrm>
            <a:off x="8086785" y="4092834"/>
            <a:ext cx="628669" cy="251496"/>
            <a:chOff x="322" y="890"/>
            <a:chExt cx="872" cy="339"/>
          </a:xfrm>
        </p:grpSpPr>
        <p:sp>
          <p:nvSpPr>
            <p:cNvPr id="134" name="Rectangle 488"/>
            <p:cNvSpPr>
              <a:spLocks noChangeArrowheads="1"/>
            </p:cNvSpPr>
            <p:nvPr/>
          </p:nvSpPr>
          <p:spPr bwMode="auto">
            <a:xfrm>
              <a:off x="323" y="1004"/>
              <a:ext cx="871" cy="225"/>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5" name="Rectangle 489"/>
            <p:cNvSpPr>
              <a:spLocks noChangeArrowheads="1"/>
            </p:cNvSpPr>
            <p:nvPr/>
          </p:nvSpPr>
          <p:spPr bwMode="auto">
            <a:xfrm>
              <a:off x="393" y="1073"/>
              <a:ext cx="56"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6" name="Rectangle 490"/>
            <p:cNvSpPr>
              <a:spLocks noChangeArrowheads="1"/>
            </p:cNvSpPr>
            <p:nvPr/>
          </p:nvSpPr>
          <p:spPr bwMode="auto">
            <a:xfrm>
              <a:off x="467" y="1073"/>
              <a:ext cx="56" cy="56"/>
            </a:xfrm>
            <a:prstGeom prst="rect">
              <a:avLst/>
            </a:prstGeom>
            <a:solidFill>
              <a:srgbClr val="33CC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7" name="Rectangle 491"/>
            <p:cNvSpPr>
              <a:spLocks noChangeArrowheads="1"/>
            </p:cNvSpPr>
            <p:nvPr/>
          </p:nvSpPr>
          <p:spPr bwMode="auto">
            <a:xfrm>
              <a:off x="541" y="1072"/>
              <a:ext cx="56"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8" name="Rectangle 492"/>
            <p:cNvSpPr>
              <a:spLocks noChangeArrowheads="1"/>
            </p:cNvSpPr>
            <p:nvPr/>
          </p:nvSpPr>
          <p:spPr bwMode="auto">
            <a:xfrm>
              <a:off x="615" y="1072"/>
              <a:ext cx="56" cy="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9" name="AutoShape 493"/>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 name="TextBox 28"/>
          <p:cNvSpPr txBox="1"/>
          <p:nvPr/>
        </p:nvSpPr>
        <p:spPr>
          <a:xfrm>
            <a:off x="7405729" y="1395807"/>
            <a:ext cx="684653" cy="369332"/>
          </a:xfrm>
          <a:prstGeom prst="rect">
            <a:avLst/>
          </a:prstGeom>
          <a:noFill/>
        </p:spPr>
        <p:txBody>
          <a:bodyPr wrap="none" rtlCol="0">
            <a:spAutoFit/>
          </a:bodyPr>
          <a:lstStyle/>
          <a:p>
            <a:r>
              <a:rPr lang="en-US" dirty="0" smtClean="0"/>
              <a:t>MTU</a:t>
            </a:r>
            <a:endParaRPr lang="en-US" dirty="0"/>
          </a:p>
        </p:txBody>
      </p:sp>
      <p:sp>
        <p:nvSpPr>
          <p:cNvPr id="146" name="TextBox 145"/>
          <p:cNvSpPr txBox="1"/>
          <p:nvPr/>
        </p:nvSpPr>
        <p:spPr>
          <a:xfrm>
            <a:off x="6036748" y="3572755"/>
            <a:ext cx="654897" cy="369332"/>
          </a:xfrm>
          <a:prstGeom prst="rect">
            <a:avLst/>
          </a:prstGeom>
          <a:noFill/>
        </p:spPr>
        <p:txBody>
          <a:bodyPr wrap="none" rtlCol="0">
            <a:spAutoFit/>
          </a:bodyPr>
          <a:lstStyle/>
          <a:p>
            <a:r>
              <a:rPr lang="en-US" dirty="0" smtClean="0"/>
              <a:t>RTU</a:t>
            </a:r>
            <a:endParaRPr lang="en-US" dirty="0"/>
          </a:p>
        </p:txBody>
      </p:sp>
      <p:sp>
        <p:nvSpPr>
          <p:cNvPr id="147" name="TextBox 146"/>
          <p:cNvSpPr txBox="1"/>
          <p:nvPr/>
        </p:nvSpPr>
        <p:spPr>
          <a:xfrm>
            <a:off x="6855537" y="3574256"/>
            <a:ext cx="654897" cy="369332"/>
          </a:xfrm>
          <a:prstGeom prst="rect">
            <a:avLst/>
          </a:prstGeom>
          <a:noFill/>
        </p:spPr>
        <p:txBody>
          <a:bodyPr wrap="none" rtlCol="0">
            <a:spAutoFit/>
          </a:bodyPr>
          <a:lstStyle/>
          <a:p>
            <a:r>
              <a:rPr lang="en-US" dirty="0" smtClean="0"/>
              <a:t>RTU</a:t>
            </a:r>
            <a:endParaRPr lang="en-US" dirty="0"/>
          </a:p>
        </p:txBody>
      </p:sp>
      <p:sp>
        <p:nvSpPr>
          <p:cNvPr id="148" name="TextBox 147"/>
          <p:cNvSpPr txBox="1"/>
          <p:nvPr/>
        </p:nvSpPr>
        <p:spPr>
          <a:xfrm>
            <a:off x="8064101" y="4367971"/>
            <a:ext cx="770313" cy="369332"/>
          </a:xfrm>
          <a:prstGeom prst="rect">
            <a:avLst/>
          </a:prstGeom>
          <a:noFill/>
        </p:spPr>
        <p:txBody>
          <a:bodyPr wrap="none" rtlCol="0">
            <a:spAutoFit/>
          </a:bodyPr>
          <a:lstStyle/>
          <a:p>
            <a:r>
              <a:rPr lang="en-US" dirty="0" smtClean="0"/>
              <a:t>RTUs</a:t>
            </a:r>
            <a:endParaRPr lang="en-US" dirty="0"/>
          </a:p>
        </p:txBody>
      </p:sp>
    </p:spTree>
    <p:extLst>
      <p:ext uri="{BB962C8B-B14F-4D97-AF65-F5344CB8AC3E}">
        <p14:creationId xmlns:p14="http://schemas.microsoft.com/office/powerpoint/2010/main" val="156943996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548" y="0"/>
            <a:ext cx="8555973" cy="1143000"/>
          </a:xfrm>
        </p:spPr>
        <p:txBody>
          <a:bodyPr/>
          <a:lstStyle/>
          <a:p>
            <a:r>
              <a:rPr lang="en-US" sz="3200" dirty="0" smtClean="0">
                <a:solidFill>
                  <a:srgbClr val="C00000"/>
                </a:solidFill>
              </a:rPr>
              <a:t>Smart grid communication and the Internet</a:t>
            </a:r>
            <a:endParaRPr lang="en-US" sz="3200" dirty="0">
              <a:solidFill>
                <a:srgbClr val="C00000"/>
              </a:solidFill>
            </a:endParaRPr>
          </a:p>
        </p:txBody>
      </p:sp>
      <p:sp>
        <p:nvSpPr>
          <p:cNvPr id="4" name="Content Placeholder 3"/>
          <p:cNvSpPr>
            <a:spLocks noGrp="1"/>
          </p:cNvSpPr>
          <p:nvPr>
            <p:ph idx="1"/>
          </p:nvPr>
        </p:nvSpPr>
        <p:spPr>
          <a:xfrm>
            <a:off x="432053" y="1172656"/>
            <a:ext cx="8407042" cy="4525963"/>
          </a:xfrm>
        </p:spPr>
        <p:txBody>
          <a:bodyPr/>
          <a:lstStyle/>
          <a:p>
            <a:r>
              <a:rPr lang="en-US" dirty="0" smtClean="0"/>
              <a:t>grid communication:</a:t>
            </a:r>
          </a:p>
          <a:p>
            <a:pPr lvl="1"/>
            <a:r>
              <a:rPr lang="en-US" dirty="0" smtClean="0"/>
              <a:t>stringent reliability, delay requirements for control</a:t>
            </a:r>
          </a:p>
          <a:p>
            <a:r>
              <a:rPr lang="en-US" dirty="0" smtClean="0"/>
              <a:t>Internet: </a:t>
            </a:r>
            <a:r>
              <a:rPr lang="en-US" i="1" dirty="0" smtClean="0">
                <a:solidFill>
                  <a:srgbClr val="000090"/>
                </a:solidFill>
              </a:rPr>
              <a:t>“best effort” </a:t>
            </a:r>
            <a:r>
              <a:rPr lang="en-US" dirty="0" smtClean="0"/>
              <a:t>service model</a:t>
            </a:r>
          </a:p>
          <a:p>
            <a:pPr lvl="1"/>
            <a:r>
              <a:rPr lang="en-US" dirty="0" smtClean="0"/>
              <a:t>network layer (IP):</a:t>
            </a:r>
          </a:p>
          <a:p>
            <a:pPr lvl="2"/>
            <a:r>
              <a:rPr lang="en-US" dirty="0" smtClean="0"/>
              <a:t>“best effort” to deliver packet between hosts, but no promises</a:t>
            </a:r>
          </a:p>
          <a:p>
            <a:pPr lvl="2"/>
            <a:r>
              <a:rPr lang="en-US" dirty="0" smtClean="0"/>
              <a:t> unreliable host-host delivery</a:t>
            </a:r>
          </a:p>
          <a:p>
            <a:pPr lvl="2"/>
            <a:r>
              <a:rPr lang="en-US" dirty="0" smtClean="0"/>
              <a:t>no delay guarantees</a:t>
            </a:r>
          </a:p>
          <a:p>
            <a:pPr lvl="1"/>
            <a:r>
              <a:rPr lang="en-US" dirty="0" smtClean="0"/>
              <a:t>transport layer (TCP): “laid back” transmission: </a:t>
            </a:r>
            <a:r>
              <a:rPr lang="en-US" dirty="0"/>
              <a:t> </a:t>
            </a:r>
            <a:r>
              <a:rPr lang="en-US" dirty="0" smtClean="0"/>
              <a:t>“send … data </a:t>
            </a:r>
            <a:r>
              <a:rPr lang="en-US" dirty="0"/>
              <a:t>in segments at its own convenience.</a:t>
            </a:r>
            <a:r>
              <a:rPr lang="en-US" dirty="0" smtClean="0"/>
              <a:t>” </a:t>
            </a:r>
            <a:r>
              <a:rPr lang="en-US" sz="1600" dirty="0" smtClean="0"/>
              <a:t>[RFC 793]</a:t>
            </a:r>
          </a:p>
          <a:p>
            <a:pPr lvl="1"/>
            <a:r>
              <a:rPr lang="en-US" dirty="0" smtClean="0"/>
              <a:t>transport layer (UDP): unreliable datagram transfer between </a:t>
            </a:r>
          </a:p>
          <a:p>
            <a:pPr lvl="1"/>
            <a:endParaRPr lang="en-US" dirty="0"/>
          </a:p>
        </p:txBody>
      </p:sp>
    </p:spTree>
    <p:extLst>
      <p:ext uri="{BB962C8B-B14F-4D97-AF65-F5344CB8AC3E}">
        <p14:creationId xmlns:p14="http://schemas.microsoft.com/office/powerpoint/2010/main" val="194364125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548" y="0"/>
            <a:ext cx="8555973" cy="1143000"/>
          </a:xfrm>
        </p:spPr>
        <p:txBody>
          <a:bodyPr/>
          <a:lstStyle/>
          <a:p>
            <a:r>
              <a:rPr lang="en-US" sz="3200" dirty="0" smtClean="0">
                <a:solidFill>
                  <a:srgbClr val="C00000"/>
                </a:solidFill>
              </a:rPr>
              <a:t>Smart grid communication and the Internet</a:t>
            </a:r>
            <a:endParaRPr lang="en-US" sz="3200" dirty="0">
              <a:solidFill>
                <a:srgbClr val="C00000"/>
              </a:solidFill>
            </a:endParaRPr>
          </a:p>
        </p:txBody>
      </p:sp>
      <p:sp>
        <p:nvSpPr>
          <p:cNvPr id="4" name="Content Placeholder 3"/>
          <p:cNvSpPr>
            <a:spLocks noGrp="1"/>
          </p:cNvSpPr>
          <p:nvPr>
            <p:ph idx="1"/>
          </p:nvPr>
        </p:nvSpPr>
        <p:spPr>
          <a:xfrm>
            <a:off x="432053" y="1172656"/>
            <a:ext cx="8407042" cy="4525963"/>
          </a:xfrm>
        </p:spPr>
        <p:txBody>
          <a:bodyPr/>
          <a:lstStyle/>
          <a:p>
            <a:pPr>
              <a:buClr>
                <a:schemeClr val="bg1">
                  <a:lumMod val="65000"/>
                </a:schemeClr>
              </a:buClr>
              <a:buFont typeface="Wingdings" charset="2"/>
              <a:buChar char="v"/>
            </a:pPr>
            <a:r>
              <a:rPr lang="en-US" dirty="0" smtClean="0">
                <a:solidFill>
                  <a:schemeClr val="bg1">
                    <a:lumMod val="75000"/>
                  </a:schemeClr>
                </a:solidFill>
              </a:rPr>
              <a:t>grid communication:</a:t>
            </a:r>
          </a:p>
          <a:p>
            <a:pPr lvl="1">
              <a:buClr>
                <a:schemeClr val="bg1">
                  <a:lumMod val="65000"/>
                </a:schemeClr>
              </a:buClr>
              <a:buFont typeface="Wingdings" charset="2"/>
              <a:buChar char="v"/>
            </a:pPr>
            <a:r>
              <a:rPr lang="en-US" dirty="0" smtClean="0">
                <a:solidFill>
                  <a:schemeClr val="bg1">
                    <a:lumMod val="75000"/>
                  </a:schemeClr>
                </a:solidFill>
              </a:rPr>
              <a:t>stringent reliability, delay requirements for control</a:t>
            </a:r>
          </a:p>
          <a:p>
            <a:pPr>
              <a:buClr>
                <a:schemeClr val="bg1">
                  <a:lumMod val="65000"/>
                </a:schemeClr>
              </a:buClr>
              <a:buFont typeface="Wingdings" charset="2"/>
              <a:buChar char="v"/>
            </a:pPr>
            <a:r>
              <a:rPr lang="en-US" dirty="0" smtClean="0">
                <a:solidFill>
                  <a:schemeClr val="bg1">
                    <a:lumMod val="75000"/>
                  </a:schemeClr>
                </a:solidFill>
              </a:rPr>
              <a:t>Internet: </a:t>
            </a:r>
            <a:r>
              <a:rPr lang="en-US" i="1" dirty="0" smtClean="0">
                <a:solidFill>
                  <a:schemeClr val="bg1">
                    <a:lumMod val="75000"/>
                  </a:schemeClr>
                </a:solidFill>
              </a:rPr>
              <a:t>“best effort” </a:t>
            </a:r>
            <a:r>
              <a:rPr lang="en-US" dirty="0" smtClean="0">
                <a:solidFill>
                  <a:schemeClr val="bg1">
                    <a:lumMod val="75000"/>
                  </a:schemeClr>
                </a:solidFill>
              </a:rPr>
              <a:t>service model</a:t>
            </a:r>
          </a:p>
          <a:p>
            <a:pPr lvl="1">
              <a:buClr>
                <a:schemeClr val="bg1">
                  <a:lumMod val="65000"/>
                </a:schemeClr>
              </a:buClr>
              <a:buFont typeface="Wingdings" charset="2"/>
              <a:buChar char="v"/>
            </a:pPr>
            <a:r>
              <a:rPr lang="en-US" dirty="0" smtClean="0">
                <a:solidFill>
                  <a:schemeClr val="bg1">
                    <a:lumMod val="75000"/>
                  </a:schemeClr>
                </a:solidFill>
              </a:rPr>
              <a:t>network layer (IP):</a:t>
            </a:r>
          </a:p>
          <a:p>
            <a:pPr lvl="2">
              <a:buClr>
                <a:schemeClr val="bg1">
                  <a:lumMod val="65000"/>
                </a:schemeClr>
              </a:buClr>
              <a:buSzPct val="80000"/>
              <a:buFont typeface="Wingdings" charset="2"/>
              <a:buChar char="v"/>
            </a:pPr>
            <a:r>
              <a:rPr lang="en-US" dirty="0" smtClean="0">
                <a:solidFill>
                  <a:schemeClr val="bg1">
                    <a:lumMod val="75000"/>
                  </a:schemeClr>
                </a:solidFill>
              </a:rPr>
              <a:t>“best effort” to deliver packet between hosts, but no promises</a:t>
            </a:r>
          </a:p>
          <a:p>
            <a:pPr lvl="2">
              <a:buClr>
                <a:schemeClr val="bg1">
                  <a:lumMod val="65000"/>
                </a:schemeClr>
              </a:buClr>
              <a:buSzPct val="80000"/>
              <a:buFont typeface="Wingdings" charset="2"/>
              <a:buChar char="v"/>
            </a:pPr>
            <a:r>
              <a:rPr lang="en-US" dirty="0" smtClean="0">
                <a:solidFill>
                  <a:schemeClr val="bg1">
                    <a:lumMod val="75000"/>
                  </a:schemeClr>
                </a:solidFill>
              </a:rPr>
              <a:t> unreliable host-host delivery</a:t>
            </a:r>
          </a:p>
          <a:p>
            <a:pPr lvl="2">
              <a:buClr>
                <a:schemeClr val="bg1">
                  <a:lumMod val="65000"/>
                </a:schemeClr>
              </a:buClr>
              <a:buSzPct val="80000"/>
              <a:buFont typeface="Wingdings" charset="2"/>
              <a:buChar char="v"/>
            </a:pPr>
            <a:r>
              <a:rPr lang="en-US" dirty="0" smtClean="0">
                <a:solidFill>
                  <a:schemeClr val="bg1">
                    <a:lumMod val="75000"/>
                  </a:schemeClr>
                </a:solidFill>
              </a:rPr>
              <a:t>no delay guarantees</a:t>
            </a:r>
          </a:p>
          <a:p>
            <a:pPr lvl="1">
              <a:buClr>
                <a:schemeClr val="bg1">
                  <a:lumMod val="65000"/>
                </a:schemeClr>
              </a:buClr>
              <a:buFont typeface="Wingdings" charset="2"/>
              <a:buChar char="v"/>
            </a:pPr>
            <a:r>
              <a:rPr lang="en-US" dirty="0" smtClean="0">
                <a:solidFill>
                  <a:schemeClr val="bg1">
                    <a:lumMod val="75000"/>
                  </a:schemeClr>
                </a:solidFill>
              </a:rPr>
              <a:t>transport layer (TCP): “laid back” transmission: </a:t>
            </a:r>
            <a:r>
              <a:rPr lang="en-US" dirty="0">
                <a:solidFill>
                  <a:schemeClr val="bg1">
                    <a:lumMod val="75000"/>
                  </a:schemeClr>
                </a:solidFill>
              </a:rPr>
              <a:t> </a:t>
            </a:r>
            <a:r>
              <a:rPr lang="en-US" dirty="0" smtClean="0">
                <a:solidFill>
                  <a:schemeClr val="bg1">
                    <a:lumMod val="75000"/>
                  </a:schemeClr>
                </a:solidFill>
              </a:rPr>
              <a:t>“send … data </a:t>
            </a:r>
            <a:r>
              <a:rPr lang="en-US" dirty="0">
                <a:solidFill>
                  <a:schemeClr val="bg1">
                    <a:lumMod val="75000"/>
                  </a:schemeClr>
                </a:solidFill>
              </a:rPr>
              <a:t>in segments at its own convenience.</a:t>
            </a:r>
            <a:r>
              <a:rPr lang="en-US" dirty="0" smtClean="0">
                <a:solidFill>
                  <a:schemeClr val="bg1">
                    <a:lumMod val="75000"/>
                  </a:schemeClr>
                </a:solidFill>
              </a:rPr>
              <a:t>” </a:t>
            </a:r>
            <a:r>
              <a:rPr lang="en-US" sz="1600" dirty="0" smtClean="0">
                <a:solidFill>
                  <a:schemeClr val="bg1">
                    <a:lumMod val="75000"/>
                  </a:schemeClr>
                </a:solidFill>
              </a:rPr>
              <a:t>[RFC 793]</a:t>
            </a:r>
          </a:p>
          <a:p>
            <a:pPr lvl="1">
              <a:buClr>
                <a:schemeClr val="bg1">
                  <a:lumMod val="65000"/>
                </a:schemeClr>
              </a:buClr>
              <a:buFont typeface="Wingdings" charset="2"/>
              <a:buChar char="v"/>
            </a:pPr>
            <a:r>
              <a:rPr lang="en-US" dirty="0" smtClean="0">
                <a:solidFill>
                  <a:schemeClr val="bg1">
                    <a:lumMod val="75000"/>
                  </a:schemeClr>
                </a:solidFill>
              </a:rPr>
              <a:t>transport layer (UDP): unreliable datagram transfer between </a:t>
            </a:r>
          </a:p>
          <a:p>
            <a:pPr lvl="1"/>
            <a:endParaRPr lang="en-US" dirty="0"/>
          </a:p>
        </p:txBody>
      </p:sp>
      <p:sp>
        <p:nvSpPr>
          <p:cNvPr id="3" name="TextBox 2"/>
          <p:cNvSpPr txBox="1"/>
          <p:nvPr/>
        </p:nvSpPr>
        <p:spPr>
          <a:xfrm>
            <a:off x="1923730" y="2213171"/>
            <a:ext cx="5305972" cy="2677656"/>
          </a:xfrm>
          <a:prstGeom prst="rect">
            <a:avLst/>
          </a:prstGeom>
          <a:solidFill>
            <a:srgbClr val="FFFFFF">
              <a:alpha val="90000"/>
            </a:srgbClr>
          </a:solidFill>
          <a:ln>
            <a:solidFill>
              <a:srgbClr val="CC0000"/>
            </a:solidFill>
          </a:ln>
        </p:spPr>
        <p:txBody>
          <a:bodyPr wrap="square" rtlCol="0">
            <a:spAutoFit/>
          </a:bodyPr>
          <a:lstStyle/>
          <a:p>
            <a:pPr algn="ctr"/>
            <a:r>
              <a:rPr lang="en-US" sz="2800" i="1" dirty="0" smtClean="0"/>
              <a:t>Internet’s traditional best effort delivery, transport protocols not well-suited for high assurance grid communication (but that doesn’t mean they can’t be fixed or used!)</a:t>
            </a:r>
            <a:endParaRPr lang="en-US" sz="2800" i="1" dirty="0"/>
          </a:p>
        </p:txBody>
      </p:sp>
    </p:spTree>
    <p:extLst>
      <p:ext uri="{BB962C8B-B14F-4D97-AF65-F5344CB8AC3E}">
        <p14:creationId xmlns:p14="http://schemas.microsoft.com/office/powerpoint/2010/main" val="336663036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8549" y="391885"/>
            <a:ext cx="4334468" cy="3693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txBox="1">
            <a:spLocks noChangeArrowheads="1"/>
          </p:cNvSpPr>
          <p:nvPr/>
        </p:nvSpPr>
        <p:spPr>
          <a:xfrm>
            <a:off x="805821" y="4104334"/>
            <a:ext cx="7772400" cy="1470025"/>
          </a:xfrm>
          <a:prstGeom prst="rect">
            <a:avLst/>
          </a:prstGeom>
        </p:spPr>
        <p:txBody>
          <a:bodyPr/>
          <a:lstStyle>
            <a:lvl1pPr algn="l" rtl="0" fontAlgn="base">
              <a:spcBef>
                <a:spcPct val="0"/>
              </a:spcBef>
              <a:spcAft>
                <a:spcPct val="0"/>
              </a:spcAft>
              <a:defRPr sz="4000">
                <a:solidFill>
                  <a:srgbClr val="993300"/>
                </a:solidFill>
                <a:latin typeface="+mj-lt"/>
                <a:ea typeface="+mj-ea"/>
                <a:cs typeface="+mj-cs"/>
              </a:defRPr>
            </a:lvl1pPr>
            <a:lvl2pPr algn="l" rtl="0" fontAlgn="base">
              <a:spcBef>
                <a:spcPct val="0"/>
              </a:spcBef>
              <a:spcAft>
                <a:spcPct val="0"/>
              </a:spcAft>
              <a:defRPr sz="4000">
                <a:solidFill>
                  <a:srgbClr val="993300"/>
                </a:solidFill>
                <a:latin typeface="Arial" charset="0"/>
              </a:defRPr>
            </a:lvl2pPr>
            <a:lvl3pPr algn="l" rtl="0" fontAlgn="base">
              <a:spcBef>
                <a:spcPct val="0"/>
              </a:spcBef>
              <a:spcAft>
                <a:spcPct val="0"/>
              </a:spcAft>
              <a:defRPr sz="4000">
                <a:solidFill>
                  <a:srgbClr val="993300"/>
                </a:solidFill>
                <a:latin typeface="Arial" charset="0"/>
              </a:defRPr>
            </a:lvl3pPr>
            <a:lvl4pPr algn="l" rtl="0" fontAlgn="base">
              <a:spcBef>
                <a:spcPct val="0"/>
              </a:spcBef>
              <a:spcAft>
                <a:spcPct val="0"/>
              </a:spcAft>
              <a:defRPr sz="4000">
                <a:solidFill>
                  <a:srgbClr val="993300"/>
                </a:solidFill>
                <a:latin typeface="Arial" charset="0"/>
              </a:defRPr>
            </a:lvl4pPr>
            <a:lvl5pPr algn="l" rtl="0" fontAlgn="base">
              <a:spcBef>
                <a:spcPct val="0"/>
              </a:spcBef>
              <a:spcAft>
                <a:spcPct val="0"/>
              </a:spcAft>
              <a:defRPr sz="4000">
                <a:solidFill>
                  <a:srgbClr val="993300"/>
                </a:solidFill>
                <a:latin typeface="Arial" charset="0"/>
              </a:defRPr>
            </a:lvl5pPr>
            <a:lvl6pPr marL="457200" algn="l" rtl="0" fontAlgn="base">
              <a:spcBef>
                <a:spcPct val="0"/>
              </a:spcBef>
              <a:spcAft>
                <a:spcPct val="0"/>
              </a:spcAft>
              <a:defRPr sz="4000">
                <a:solidFill>
                  <a:srgbClr val="993300"/>
                </a:solidFill>
                <a:latin typeface="Arial" charset="0"/>
              </a:defRPr>
            </a:lvl6pPr>
            <a:lvl7pPr marL="914400" algn="l" rtl="0" fontAlgn="base">
              <a:spcBef>
                <a:spcPct val="0"/>
              </a:spcBef>
              <a:spcAft>
                <a:spcPct val="0"/>
              </a:spcAft>
              <a:defRPr sz="4000">
                <a:solidFill>
                  <a:srgbClr val="993300"/>
                </a:solidFill>
                <a:latin typeface="Arial" charset="0"/>
              </a:defRPr>
            </a:lvl7pPr>
            <a:lvl8pPr marL="1371600" algn="l" rtl="0" fontAlgn="base">
              <a:spcBef>
                <a:spcPct val="0"/>
              </a:spcBef>
              <a:spcAft>
                <a:spcPct val="0"/>
              </a:spcAft>
              <a:defRPr sz="4000">
                <a:solidFill>
                  <a:srgbClr val="993300"/>
                </a:solidFill>
                <a:latin typeface="Arial" charset="0"/>
              </a:defRPr>
            </a:lvl8pPr>
            <a:lvl9pPr marL="1828800" algn="l" rtl="0" fontAlgn="base">
              <a:spcBef>
                <a:spcPct val="0"/>
              </a:spcBef>
              <a:spcAft>
                <a:spcPct val="0"/>
              </a:spcAft>
              <a:defRPr sz="4000">
                <a:solidFill>
                  <a:srgbClr val="993300"/>
                </a:solidFill>
                <a:latin typeface="Arial" charset="0"/>
              </a:defRPr>
            </a:lvl9pPr>
          </a:lstStyle>
          <a:p>
            <a:pPr algn="ctr"/>
            <a:r>
              <a:rPr lang="en-US" sz="3600" i="1" dirty="0" smtClean="0">
                <a:solidFill>
                  <a:srgbClr val="800000"/>
                </a:solidFill>
              </a:rPr>
              <a:t>How can we, as networking researchers and computer scientists</a:t>
            </a:r>
          </a:p>
          <a:p>
            <a:pPr algn="ctr"/>
            <a:r>
              <a:rPr lang="en-US" sz="3600" i="1" dirty="0">
                <a:solidFill>
                  <a:srgbClr val="800000"/>
                </a:solidFill>
              </a:rPr>
              <a:t>i</a:t>
            </a:r>
            <a:r>
              <a:rPr lang="en-US" sz="3600" i="1" dirty="0" smtClean="0">
                <a:solidFill>
                  <a:srgbClr val="800000"/>
                </a:solidFill>
              </a:rPr>
              <a:t>nform design, analysis of smart grid communications </a:t>
            </a:r>
          </a:p>
        </p:txBody>
      </p:sp>
    </p:spTree>
    <p:extLst>
      <p:ext uri="{BB962C8B-B14F-4D97-AF65-F5344CB8AC3E}">
        <p14:creationId xmlns:p14="http://schemas.microsoft.com/office/powerpoint/2010/main" val="5289276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Overview</a:t>
            </a:r>
            <a:endParaRPr lang="en-US" dirty="0">
              <a:solidFill>
                <a:srgbClr val="C00000"/>
              </a:solidFill>
            </a:endParaRPr>
          </a:p>
        </p:txBody>
      </p:sp>
      <p:sp>
        <p:nvSpPr>
          <p:cNvPr id="3" name="Content Placeholder 2"/>
          <p:cNvSpPr>
            <a:spLocks noGrp="1"/>
          </p:cNvSpPr>
          <p:nvPr>
            <p:ph idx="1"/>
          </p:nvPr>
        </p:nvSpPr>
        <p:spPr>
          <a:xfrm>
            <a:off x="457200" y="1362075"/>
            <a:ext cx="8229600" cy="4525963"/>
          </a:xfrm>
        </p:spPr>
        <p:txBody>
          <a:bodyPr/>
          <a:lstStyle/>
          <a:p>
            <a:pPr>
              <a:buClr>
                <a:schemeClr val="bg1">
                  <a:lumMod val="75000"/>
                </a:schemeClr>
              </a:buClr>
              <a:buFont typeface="Wingdings" pitchFamily="2" charset="2"/>
              <a:buChar char="v"/>
            </a:pPr>
            <a:r>
              <a:rPr lang="en-US" dirty="0" smtClean="0">
                <a:solidFill>
                  <a:srgbClr val="BFBFBF"/>
                </a:solidFill>
              </a:rPr>
              <a:t>yesterday’s, today’s and tomorrow’s electric grid: a networking perspective</a:t>
            </a:r>
          </a:p>
          <a:p>
            <a:pPr>
              <a:buClr>
                <a:srgbClr val="C00000"/>
              </a:buClr>
              <a:buFont typeface="Wingdings" pitchFamily="2" charset="2"/>
              <a:buChar char="v"/>
            </a:pPr>
            <a:r>
              <a:rPr lang="en-US" dirty="0" smtClean="0"/>
              <a:t>five </a:t>
            </a:r>
            <a:r>
              <a:rPr lang="en-US" i="1" dirty="0" smtClean="0"/>
              <a:t>(networking) smart grid </a:t>
            </a:r>
            <a:r>
              <a:rPr lang="en-US" dirty="0" smtClean="0"/>
              <a:t>challenges </a:t>
            </a:r>
          </a:p>
          <a:p>
            <a:pPr lvl="1">
              <a:buClr>
                <a:srgbClr val="C00000"/>
              </a:buClr>
            </a:pPr>
            <a:r>
              <a:rPr lang="en-US" sz="2000" dirty="0" smtClean="0"/>
              <a:t>richer data gathering and distribution architecture</a:t>
            </a:r>
            <a:endParaRPr lang="en-US" sz="2000" dirty="0"/>
          </a:p>
          <a:p>
            <a:pPr lvl="1">
              <a:buClr>
                <a:schemeClr val="bg1">
                  <a:lumMod val="75000"/>
                </a:schemeClr>
              </a:buClr>
            </a:pPr>
            <a:r>
              <a:rPr lang="en-US" sz="2000" dirty="0">
                <a:solidFill>
                  <a:srgbClr val="BFBFBF"/>
                </a:solidFill>
              </a:rPr>
              <a:t>monitoring, measurement</a:t>
            </a:r>
          </a:p>
          <a:p>
            <a:pPr lvl="1">
              <a:buClr>
                <a:schemeClr val="bg1">
                  <a:lumMod val="75000"/>
                </a:schemeClr>
              </a:buClr>
            </a:pPr>
            <a:r>
              <a:rPr lang="en-US" sz="2000" dirty="0">
                <a:solidFill>
                  <a:srgbClr val="BFBFBF"/>
                </a:solidFill>
              </a:rPr>
              <a:t>security and privacy</a:t>
            </a:r>
          </a:p>
          <a:p>
            <a:pPr lvl="1">
              <a:buClr>
                <a:schemeClr val="bg1">
                  <a:lumMod val="75000"/>
                </a:schemeClr>
              </a:buClr>
            </a:pPr>
            <a:r>
              <a:rPr lang="en-US" sz="2000" dirty="0">
                <a:solidFill>
                  <a:srgbClr val="BFBFBF"/>
                </a:solidFill>
              </a:rPr>
              <a:t>dealing with demand: network-inspired approaches</a:t>
            </a:r>
          </a:p>
          <a:p>
            <a:pPr lvl="1">
              <a:buClr>
                <a:schemeClr val="bg1">
                  <a:lumMod val="75000"/>
                </a:schemeClr>
              </a:buClr>
            </a:pPr>
            <a:r>
              <a:rPr lang="en-US" sz="2000" dirty="0">
                <a:solidFill>
                  <a:srgbClr val="BFBFBF"/>
                </a:solidFill>
              </a:rPr>
              <a:t>power routing </a:t>
            </a:r>
          </a:p>
          <a:p>
            <a:pPr>
              <a:buClr>
                <a:schemeClr val="bg1">
                  <a:lumMod val="75000"/>
                </a:schemeClr>
              </a:buClr>
              <a:buFont typeface="Wingdings" pitchFamily="2" charset="2"/>
              <a:buChar char="v"/>
            </a:pPr>
            <a:r>
              <a:rPr lang="en-US" dirty="0" smtClean="0">
                <a:solidFill>
                  <a:srgbClr val="BFBFBF"/>
                </a:solidFill>
              </a:rPr>
              <a:t>grid </a:t>
            </a:r>
            <a:r>
              <a:rPr lang="en-US" dirty="0">
                <a:solidFill>
                  <a:srgbClr val="BFBFBF"/>
                </a:solidFill>
              </a:rPr>
              <a:t>v. Internet: similarities and dis-similarities</a:t>
            </a:r>
          </a:p>
          <a:p>
            <a:pPr lvl="1">
              <a:buClr>
                <a:schemeClr val="bg1">
                  <a:lumMod val="75000"/>
                </a:schemeClr>
              </a:buClr>
            </a:pPr>
            <a:r>
              <a:rPr lang="en-US" dirty="0" smtClean="0">
                <a:solidFill>
                  <a:srgbClr val="BFBFBF"/>
                </a:solidFill>
              </a:rPr>
              <a:t>reflections on </a:t>
            </a:r>
            <a:r>
              <a:rPr lang="en-US" dirty="0" err="1" smtClean="0">
                <a:solidFill>
                  <a:srgbClr val="BFBFBF"/>
                </a:solidFill>
              </a:rPr>
              <a:t>Keshav’s</a:t>
            </a:r>
            <a:r>
              <a:rPr lang="en-US" dirty="0" smtClean="0">
                <a:solidFill>
                  <a:srgbClr val="BFBFBF"/>
                </a:solidFill>
              </a:rPr>
              <a:t> 1</a:t>
            </a:r>
            <a:r>
              <a:rPr lang="en-US" baseline="30000" dirty="0" smtClean="0">
                <a:solidFill>
                  <a:srgbClr val="BFBFBF"/>
                </a:solidFill>
              </a:rPr>
              <a:t>st</a:t>
            </a:r>
            <a:r>
              <a:rPr lang="en-US" dirty="0" smtClean="0">
                <a:solidFill>
                  <a:srgbClr val="BFBFBF"/>
                </a:solidFill>
              </a:rPr>
              <a:t>  and 2</a:t>
            </a:r>
            <a:r>
              <a:rPr lang="en-US" baseline="30000" dirty="0" smtClean="0">
                <a:solidFill>
                  <a:srgbClr val="BFBFBF"/>
                </a:solidFill>
              </a:rPr>
              <a:t>nd</a:t>
            </a:r>
            <a:r>
              <a:rPr lang="en-US" dirty="0" smtClean="0">
                <a:solidFill>
                  <a:srgbClr val="BFBFBF"/>
                </a:solidFill>
              </a:rPr>
              <a:t> hypotheses</a:t>
            </a:r>
            <a:endParaRPr lang="en-US" dirty="0">
              <a:solidFill>
                <a:srgbClr val="BFBFBF"/>
              </a:solidFill>
            </a:endParaRPr>
          </a:p>
        </p:txBody>
      </p:sp>
    </p:spTree>
    <p:extLst>
      <p:ext uri="{BB962C8B-B14F-4D97-AF65-F5344CB8AC3E}">
        <p14:creationId xmlns:p14="http://schemas.microsoft.com/office/powerpoint/2010/main" val="316325405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540379" y="2376638"/>
            <a:ext cx="6330557" cy="1383766"/>
            <a:chOff x="386610" y="3854822"/>
            <a:chExt cx="7851955" cy="2097409"/>
          </a:xfrm>
        </p:grpSpPr>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0081" y="4150659"/>
              <a:ext cx="272654" cy="516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2890477" y="4184597"/>
              <a:ext cx="4898571" cy="783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6" name="Oval 5"/>
            <p:cNvSpPr/>
            <p:nvPr/>
          </p:nvSpPr>
          <p:spPr>
            <a:xfrm>
              <a:off x="5537629" y="4706472"/>
              <a:ext cx="2700936" cy="4245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610" y="4838770"/>
              <a:ext cx="1257133" cy="1113461"/>
            </a:xfrm>
            <a:prstGeom prst="rect">
              <a:avLst/>
            </a:prstGeom>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6143" y="4700125"/>
              <a:ext cx="426518" cy="34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1878" y="4887686"/>
              <a:ext cx="493259" cy="394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Freeform 16"/>
            <p:cNvSpPr/>
            <p:nvPr/>
          </p:nvSpPr>
          <p:spPr>
            <a:xfrm>
              <a:off x="2039815" y="4707652"/>
              <a:ext cx="1261069" cy="100671"/>
            </a:xfrm>
            <a:custGeom>
              <a:avLst/>
              <a:gdLst>
                <a:gd name="connsiteX0" fmla="*/ 0 w 713433"/>
                <a:gd name="connsiteY0" fmla="*/ 20097 h 100672"/>
                <a:gd name="connsiteX1" fmla="*/ 331596 w 713433"/>
                <a:gd name="connsiteY1" fmla="*/ 100484 h 100672"/>
                <a:gd name="connsiteX2" fmla="*/ 713433 w 713433"/>
                <a:gd name="connsiteY2" fmla="*/ 0 h 100672"/>
              </a:gdLst>
              <a:ahLst/>
              <a:cxnLst>
                <a:cxn ang="0">
                  <a:pos x="connsiteX0" y="connsiteY0"/>
                </a:cxn>
                <a:cxn ang="0">
                  <a:pos x="connsiteX1" y="connsiteY1"/>
                </a:cxn>
                <a:cxn ang="0">
                  <a:pos x="connsiteX2" y="connsiteY2"/>
                </a:cxn>
              </a:cxnLst>
              <a:rect l="l" t="t" r="r" b="b"/>
              <a:pathLst>
                <a:path w="713433" h="100672">
                  <a:moveTo>
                    <a:pt x="0" y="20097"/>
                  </a:moveTo>
                  <a:cubicBezTo>
                    <a:pt x="106345" y="61965"/>
                    <a:pt x="212691" y="103833"/>
                    <a:pt x="331596" y="100484"/>
                  </a:cubicBezTo>
                  <a:cubicBezTo>
                    <a:pt x="450501" y="97135"/>
                    <a:pt x="581967" y="48567"/>
                    <a:pt x="713433"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sp>
          <p:nvSpPr>
            <p:cNvPr id="18" name="Freeform 17"/>
            <p:cNvSpPr/>
            <p:nvPr/>
          </p:nvSpPr>
          <p:spPr>
            <a:xfrm>
              <a:off x="2059912" y="4742822"/>
              <a:ext cx="602901" cy="252661"/>
            </a:xfrm>
            <a:custGeom>
              <a:avLst/>
              <a:gdLst>
                <a:gd name="connsiteX0" fmla="*/ 0 w 602901"/>
                <a:gd name="connsiteY0" fmla="*/ 0 h 228434"/>
                <a:gd name="connsiteX1" fmla="*/ 185895 w 602901"/>
                <a:gd name="connsiteY1" fmla="*/ 211016 h 228434"/>
                <a:gd name="connsiteX2" fmla="*/ 602901 w 602901"/>
                <a:gd name="connsiteY2" fmla="*/ 216040 h 228434"/>
                <a:gd name="connsiteX0" fmla="*/ 0 w 602901"/>
                <a:gd name="connsiteY0" fmla="*/ 0 h 243965"/>
                <a:gd name="connsiteX1" fmla="*/ 251209 w 602901"/>
                <a:gd name="connsiteY1" fmla="*/ 231113 h 243965"/>
                <a:gd name="connsiteX2" fmla="*/ 602901 w 602901"/>
                <a:gd name="connsiteY2" fmla="*/ 216040 h 243965"/>
                <a:gd name="connsiteX0" fmla="*/ 0 w 602901"/>
                <a:gd name="connsiteY0" fmla="*/ 0 h 252661"/>
                <a:gd name="connsiteX1" fmla="*/ 251209 w 602901"/>
                <a:gd name="connsiteY1" fmla="*/ 231113 h 252661"/>
                <a:gd name="connsiteX2" fmla="*/ 602901 w 602901"/>
                <a:gd name="connsiteY2" fmla="*/ 216040 h 252661"/>
              </a:gdLst>
              <a:ahLst/>
              <a:cxnLst>
                <a:cxn ang="0">
                  <a:pos x="connsiteX0" y="connsiteY0"/>
                </a:cxn>
                <a:cxn ang="0">
                  <a:pos x="connsiteX1" y="connsiteY1"/>
                </a:cxn>
                <a:cxn ang="0">
                  <a:pos x="connsiteX2" y="connsiteY2"/>
                </a:cxn>
              </a:cxnLst>
              <a:rect l="l" t="t" r="r" b="b"/>
              <a:pathLst>
                <a:path w="602901" h="252661">
                  <a:moveTo>
                    <a:pt x="0" y="0"/>
                  </a:moveTo>
                  <a:cubicBezTo>
                    <a:pt x="42706" y="87504"/>
                    <a:pt x="70339" y="175009"/>
                    <a:pt x="251209" y="231113"/>
                  </a:cubicBezTo>
                  <a:cubicBezTo>
                    <a:pt x="432079" y="287217"/>
                    <a:pt x="602901" y="216040"/>
                    <a:pt x="602901" y="21604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sp>
          <p:nvSpPr>
            <p:cNvPr id="21" name="Freeform 20"/>
            <p:cNvSpPr/>
            <p:nvPr/>
          </p:nvSpPr>
          <p:spPr>
            <a:xfrm>
              <a:off x="2885551" y="4704303"/>
              <a:ext cx="427055" cy="206615"/>
            </a:xfrm>
            <a:custGeom>
              <a:avLst/>
              <a:gdLst>
                <a:gd name="connsiteX0" fmla="*/ 0 w 602901"/>
                <a:gd name="connsiteY0" fmla="*/ 0 h 228434"/>
                <a:gd name="connsiteX1" fmla="*/ 185895 w 602901"/>
                <a:gd name="connsiteY1" fmla="*/ 211016 h 228434"/>
                <a:gd name="connsiteX2" fmla="*/ 602901 w 602901"/>
                <a:gd name="connsiteY2" fmla="*/ 216040 h 228434"/>
                <a:gd name="connsiteX0" fmla="*/ 0 w 602901"/>
                <a:gd name="connsiteY0" fmla="*/ 0 h 243965"/>
                <a:gd name="connsiteX1" fmla="*/ 251209 w 602901"/>
                <a:gd name="connsiteY1" fmla="*/ 231113 h 243965"/>
                <a:gd name="connsiteX2" fmla="*/ 602901 w 602901"/>
                <a:gd name="connsiteY2" fmla="*/ 216040 h 243965"/>
                <a:gd name="connsiteX0" fmla="*/ 0 w 602901"/>
                <a:gd name="connsiteY0" fmla="*/ 0 h 252661"/>
                <a:gd name="connsiteX1" fmla="*/ 251209 w 602901"/>
                <a:gd name="connsiteY1" fmla="*/ 231113 h 252661"/>
                <a:gd name="connsiteX2" fmla="*/ 602901 w 602901"/>
                <a:gd name="connsiteY2" fmla="*/ 216040 h 252661"/>
                <a:gd name="connsiteX0" fmla="*/ 0 w 427055"/>
                <a:gd name="connsiteY0" fmla="*/ 200966 h 436239"/>
                <a:gd name="connsiteX1" fmla="*/ 251209 w 427055"/>
                <a:gd name="connsiteY1" fmla="*/ 432079 h 436239"/>
                <a:gd name="connsiteX2" fmla="*/ 427055 w 427055"/>
                <a:gd name="connsiteY2" fmla="*/ 0 h 436239"/>
                <a:gd name="connsiteX0" fmla="*/ 0 w 427055"/>
                <a:gd name="connsiteY0" fmla="*/ 200966 h 276538"/>
                <a:gd name="connsiteX1" fmla="*/ 316523 w 427055"/>
                <a:gd name="connsiteY1" fmla="*/ 256233 h 276538"/>
                <a:gd name="connsiteX2" fmla="*/ 427055 w 427055"/>
                <a:gd name="connsiteY2" fmla="*/ 0 h 276538"/>
                <a:gd name="connsiteX0" fmla="*/ 0 w 427055"/>
                <a:gd name="connsiteY0" fmla="*/ 200966 h 242129"/>
                <a:gd name="connsiteX1" fmla="*/ 271306 w 427055"/>
                <a:gd name="connsiteY1" fmla="*/ 180870 h 242129"/>
                <a:gd name="connsiteX2" fmla="*/ 427055 w 427055"/>
                <a:gd name="connsiteY2" fmla="*/ 0 h 242129"/>
                <a:gd name="connsiteX0" fmla="*/ 0 w 427055"/>
                <a:gd name="connsiteY0" fmla="*/ 200966 h 200966"/>
                <a:gd name="connsiteX1" fmla="*/ 271306 w 427055"/>
                <a:gd name="connsiteY1" fmla="*/ 180870 h 200966"/>
                <a:gd name="connsiteX2" fmla="*/ 427055 w 427055"/>
                <a:gd name="connsiteY2" fmla="*/ 0 h 200966"/>
                <a:gd name="connsiteX0" fmla="*/ 0 w 427055"/>
                <a:gd name="connsiteY0" fmla="*/ 200966 h 208788"/>
                <a:gd name="connsiteX1" fmla="*/ 271306 w 427055"/>
                <a:gd name="connsiteY1" fmla="*/ 180870 h 208788"/>
                <a:gd name="connsiteX2" fmla="*/ 427055 w 427055"/>
                <a:gd name="connsiteY2" fmla="*/ 0 h 208788"/>
                <a:gd name="connsiteX0" fmla="*/ 0 w 427055"/>
                <a:gd name="connsiteY0" fmla="*/ 200966 h 206615"/>
                <a:gd name="connsiteX1" fmla="*/ 271306 w 427055"/>
                <a:gd name="connsiteY1" fmla="*/ 180870 h 206615"/>
                <a:gd name="connsiteX2" fmla="*/ 427055 w 427055"/>
                <a:gd name="connsiteY2" fmla="*/ 0 h 206615"/>
              </a:gdLst>
              <a:ahLst/>
              <a:cxnLst>
                <a:cxn ang="0">
                  <a:pos x="connsiteX0" y="connsiteY0"/>
                </a:cxn>
                <a:cxn ang="0">
                  <a:pos x="connsiteX1" y="connsiteY1"/>
                </a:cxn>
                <a:cxn ang="0">
                  <a:pos x="connsiteX2" y="connsiteY2"/>
                </a:cxn>
              </a:cxnLst>
              <a:rect l="l" t="t" r="r" b="b"/>
              <a:pathLst>
                <a:path w="427055" h="206615">
                  <a:moveTo>
                    <a:pt x="0" y="200966"/>
                  </a:moveTo>
                  <a:cubicBezTo>
                    <a:pt x="67826" y="208083"/>
                    <a:pt x="200130" y="214364"/>
                    <a:pt x="271306" y="180870"/>
                  </a:cubicBezTo>
                  <a:cubicBezTo>
                    <a:pt x="342482" y="147376"/>
                    <a:pt x="427055" y="0"/>
                    <a:pt x="427055"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sp>
          <p:nvSpPr>
            <p:cNvPr id="22" name="Freeform 21"/>
            <p:cNvSpPr/>
            <p:nvPr/>
          </p:nvSpPr>
          <p:spPr>
            <a:xfrm>
              <a:off x="1222550" y="4745912"/>
              <a:ext cx="622694" cy="163137"/>
            </a:xfrm>
            <a:custGeom>
              <a:avLst/>
              <a:gdLst>
                <a:gd name="connsiteX0" fmla="*/ 0 w 602901"/>
                <a:gd name="connsiteY0" fmla="*/ 0 h 228434"/>
                <a:gd name="connsiteX1" fmla="*/ 185895 w 602901"/>
                <a:gd name="connsiteY1" fmla="*/ 211016 h 228434"/>
                <a:gd name="connsiteX2" fmla="*/ 602901 w 602901"/>
                <a:gd name="connsiteY2" fmla="*/ 216040 h 228434"/>
                <a:gd name="connsiteX0" fmla="*/ 0 w 602901"/>
                <a:gd name="connsiteY0" fmla="*/ 0 h 243965"/>
                <a:gd name="connsiteX1" fmla="*/ 251209 w 602901"/>
                <a:gd name="connsiteY1" fmla="*/ 231113 h 243965"/>
                <a:gd name="connsiteX2" fmla="*/ 602901 w 602901"/>
                <a:gd name="connsiteY2" fmla="*/ 216040 h 243965"/>
                <a:gd name="connsiteX0" fmla="*/ 0 w 602901"/>
                <a:gd name="connsiteY0" fmla="*/ 0 h 252661"/>
                <a:gd name="connsiteX1" fmla="*/ 251209 w 602901"/>
                <a:gd name="connsiteY1" fmla="*/ 231113 h 252661"/>
                <a:gd name="connsiteX2" fmla="*/ 602901 w 602901"/>
                <a:gd name="connsiteY2" fmla="*/ 216040 h 252661"/>
                <a:gd name="connsiteX0" fmla="*/ 0 w 602901"/>
                <a:gd name="connsiteY0" fmla="*/ 0 h 357181"/>
                <a:gd name="connsiteX1" fmla="*/ 326572 w 602901"/>
                <a:gd name="connsiteY1" fmla="*/ 346669 h 357181"/>
                <a:gd name="connsiteX2" fmla="*/ 602901 w 602901"/>
                <a:gd name="connsiteY2" fmla="*/ 216040 h 357181"/>
                <a:gd name="connsiteX0" fmla="*/ 0 w 582804"/>
                <a:gd name="connsiteY0" fmla="*/ 100483 h 154746"/>
                <a:gd name="connsiteX1" fmla="*/ 306475 w 582804"/>
                <a:gd name="connsiteY1" fmla="*/ 130629 h 154746"/>
                <a:gd name="connsiteX2" fmla="*/ 582804 w 582804"/>
                <a:gd name="connsiteY2" fmla="*/ 0 h 154746"/>
                <a:gd name="connsiteX0" fmla="*/ 0 w 582804"/>
                <a:gd name="connsiteY0" fmla="*/ 100483 h 143855"/>
                <a:gd name="connsiteX1" fmla="*/ 306475 w 582804"/>
                <a:gd name="connsiteY1" fmla="*/ 130629 h 143855"/>
                <a:gd name="connsiteX2" fmla="*/ 582804 w 582804"/>
                <a:gd name="connsiteY2" fmla="*/ 0 h 143855"/>
                <a:gd name="connsiteX0" fmla="*/ 0 w 582804"/>
                <a:gd name="connsiteY0" fmla="*/ 100483 h 135578"/>
                <a:gd name="connsiteX1" fmla="*/ 306475 w 582804"/>
                <a:gd name="connsiteY1" fmla="*/ 130629 h 135578"/>
                <a:gd name="connsiteX2" fmla="*/ 582804 w 582804"/>
                <a:gd name="connsiteY2" fmla="*/ 0 h 135578"/>
                <a:gd name="connsiteX0" fmla="*/ 0 w 582804"/>
                <a:gd name="connsiteY0" fmla="*/ 100483 h 126945"/>
                <a:gd name="connsiteX1" fmla="*/ 336620 w 582804"/>
                <a:gd name="connsiteY1" fmla="*/ 120580 h 126945"/>
                <a:gd name="connsiteX2" fmla="*/ 582804 w 582804"/>
                <a:gd name="connsiteY2" fmla="*/ 0 h 126945"/>
                <a:gd name="connsiteX0" fmla="*/ 0 w 622694"/>
                <a:gd name="connsiteY0" fmla="*/ 134236 h 163137"/>
                <a:gd name="connsiteX1" fmla="*/ 336620 w 622694"/>
                <a:gd name="connsiteY1" fmla="*/ 154333 h 163137"/>
                <a:gd name="connsiteX2" fmla="*/ 622694 w 622694"/>
                <a:gd name="connsiteY2" fmla="*/ 0 h 163137"/>
              </a:gdLst>
              <a:ahLst/>
              <a:cxnLst>
                <a:cxn ang="0">
                  <a:pos x="connsiteX0" y="connsiteY0"/>
                </a:cxn>
                <a:cxn ang="0">
                  <a:pos x="connsiteX1" y="connsiteY1"/>
                </a:cxn>
                <a:cxn ang="0">
                  <a:pos x="connsiteX2" y="connsiteY2"/>
                </a:cxn>
              </a:cxnLst>
              <a:rect l="l" t="t" r="r" b="b"/>
              <a:pathLst>
                <a:path w="622694" h="163137">
                  <a:moveTo>
                    <a:pt x="0" y="134236"/>
                  </a:moveTo>
                  <a:cubicBezTo>
                    <a:pt x="62803" y="151402"/>
                    <a:pt x="232838" y="176706"/>
                    <a:pt x="336620" y="154333"/>
                  </a:cubicBezTo>
                  <a:cubicBezTo>
                    <a:pt x="440402" y="131960"/>
                    <a:pt x="622694" y="0"/>
                    <a:pt x="622694"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sp>
          <p:nvSpPr>
            <p:cNvPr id="20" name="Oval 19"/>
            <p:cNvSpPr/>
            <p:nvPr/>
          </p:nvSpPr>
          <p:spPr>
            <a:xfrm>
              <a:off x="558350" y="4612459"/>
              <a:ext cx="3285367" cy="598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70830" y="4636736"/>
              <a:ext cx="447828" cy="358262"/>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82848" y="3854822"/>
              <a:ext cx="462646" cy="630419"/>
            </a:xfrm>
            <a:prstGeom prst="rect">
              <a:avLst/>
            </a:prstGeom>
          </p:spPr>
        </p:pic>
        <p:pic>
          <p:nvPicPr>
            <p:cNvPr id="25" name="Picture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53526" y="3854825"/>
              <a:ext cx="827992" cy="1005161"/>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0024" y="3882064"/>
              <a:ext cx="515023" cy="701790"/>
            </a:xfrm>
            <a:prstGeom prst="rect">
              <a:avLst/>
            </a:prstGeom>
          </p:spPr>
        </p:pic>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89395" y="4392221"/>
              <a:ext cx="361264" cy="289011"/>
            </a:xfrm>
            <a:prstGeom prst="rect">
              <a:avLst/>
            </a:prstGeom>
          </p:spPr>
        </p:pic>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56193" y="4150174"/>
              <a:ext cx="307475" cy="245980"/>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10616" y="4203963"/>
              <a:ext cx="307475" cy="245980"/>
            </a:xfrm>
            <a:prstGeom prst="rect">
              <a:avLst/>
            </a:prstGeom>
          </p:spPr>
        </p:pic>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0900" y="4302575"/>
              <a:ext cx="307475" cy="245980"/>
            </a:xfrm>
            <a:prstGeom prst="rect">
              <a:avLst/>
            </a:prstGeom>
          </p:spPr>
        </p:pic>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54802" y="4634269"/>
              <a:ext cx="307475" cy="245980"/>
            </a:xfrm>
            <a:prstGeom prst="rect">
              <a:avLst/>
            </a:prstGeom>
          </p:spPr>
        </p:pic>
        <p:pic>
          <p:nvPicPr>
            <p:cNvPr id="102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6683" y="4373283"/>
              <a:ext cx="395288" cy="364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1319" y="4507753"/>
              <a:ext cx="395288" cy="364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6165" y="3987801"/>
              <a:ext cx="395288" cy="364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4"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2118" y="4095377"/>
              <a:ext cx="395288" cy="364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74" descr="Coal_power_plant_Icon_32.png"/>
            <p:cNvPicPr>
              <a:picLocks noChangeAspect="1"/>
            </p:cNvPicPr>
            <p:nvPr/>
          </p:nvPicPr>
          <p:blipFill>
            <a:blip r:embed="rId10"/>
            <a:stretch>
              <a:fillRect/>
            </a:stretch>
          </p:blipFill>
          <p:spPr>
            <a:xfrm>
              <a:off x="6438900" y="4699000"/>
              <a:ext cx="406400" cy="406400"/>
            </a:xfrm>
            <a:prstGeom prst="rect">
              <a:avLst/>
            </a:prstGeom>
          </p:spPr>
        </p:pic>
        <p:pic>
          <p:nvPicPr>
            <p:cNvPr id="59" name="Picture 58" descr="Coal_power_plant_Icon_32.png"/>
            <p:cNvPicPr>
              <a:picLocks noChangeAspect="1"/>
            </p:cNvPicPr>
            <p:nvPr/>
          </p:nvPicPr>
          <p:blipFill>
            <a:blip r:embed="rId10"/>
            <a:stretch>
              <a:fillRect/>
            </a:stretch>
          </p:blipFill>
          <p:spPr>
            <a:xfrm>
              <a:off x="7391400" y="4699000"/>
              <a:ext cx="406400" cy="406400"/>
            </a:xfrm>
            <a:prstGeom prst="rect">
              <a:avLst/>
            </a:prstGeom>
          </p:spPr>
        </p:pic>
        <p:pic>
          <p:nvPicPr>
            <p:cNvPr id="2"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2525" y="4837113"/>
              <a:ext cx="323850"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5000" y="4779963"/>
              <a:ext cx="323850"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999038"/>
              <a:ext cx="323850"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71850" y="4732338"/>
              <a:ext cx="323850"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38600" y="4465639"/>
              <a:ext cx="323850" cy="14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72050" y="4217990"/>
              <a:ext cx="323850" cy="14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48250" y="4703766"/>
              <a:ext cx="323850" cy="14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62700" y="4332288"/>
              <a:ext cx="323850"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29275" y="4179888"/>
              <a:ext cx="323850"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 name="Rectangle 72"/>
            <p:cNvSpPr/>
            <p:nvPr/>
          </p:nvSpPr>
          <p:spPr>
            <a:xfrm>
              <a:off x="638251" y="4409847"/>
              <a:ext cx="188292" cy="19576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74" name="Rectangle 73"/>
            <p:cNvSpPr/>
            <p:nvPr/>
          </p:nvSpPr>
          <p:spPr>
            <a:xfrm>
              <a:off x="2297582" y="4291585"/>
              <a:ext cx="188292" cy="19576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76" name="Rectangle 75"/>
            <p:cNvSpPr/>
            <p:nvPr/>
          </p:nvSpPr>
          <p:spPr>
            <a:xfrm>
              <a:off x="4221479" y="3918509"/>
              <a:ext cx="188292" cy="19576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77" name="Rectangle 76"/>
            <p:cNvSpPr/>
            <p:nvPr/>
          </p:nvSpPr>
          <p:spPr>
            <a:xfrm>
              <a:off x="7021980" y="4034332"/>
              <a:ext cx="188292" cy="19576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79" name="Rectangle 78"/>
            <p:cNvSpPr/>
            <p:nvPr/>
          </p:nvSpPr>
          <p:spPr>
            <a:xfrm rot="2583986">
              <a:off x="1767958" y="4496849"/>
              <a:ext cx="143575" cy="14156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81" name="Rectangle 80"/>
            <p:cNvSpPr/>
            <p:nvPr/>
          </p:nvSpPr>
          <p:spPr>
            <a:xfrm rot="2583986">
              <a:off x="6571871" y="4848032"/>
              <a:ext cx="143575" cy="14156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82" name="Rectangle 81"/>
            <p:cNvSpPr/>
            <p:nvPr/>
          </p:nvSpPr>
          <p:spPr>
            <a:xfrm rot="2583986">
              <a:off x="7543255" y="4849356"/>
              <a:ext cx="143575" cy="14156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3" name="Oval 2"/>
            <p:cNvSpPr/>
            <p:nvPr/>
          </p:nvSpPr>
          <p:spPr>
            <a:xfrm>
              <a:off x="659958" y="5518205"/>
              <a:ext cx="143124" cy="13517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83" name="Oval 82"/>
            <p:cNvSpPr/>
            <p:nvPr/>
          </p:nvSpPr>
          <p:spPr>
            <a:xfrm>
              <a:off x="1114508" y="5368455"/>
              <a:ext cx="143124" cy="13517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84" name="Oval 83"/>
            <p:cNvSpPr/>
            <p:nvPr/>
          </p:nvSpPr>
          <p:spPr>
            <a:xfrm>
              <a:off x="1449788" y="5226657"/>
              <a:ext cx="143124" cy="13517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grpSp>
      <p:sp>
        <p:nvSpPr>
          <p:cNvPr id="55" name="Rectangle 3"/>
          <p:cNvSpPr txBox="1">
            <a:spLocks noChangeArrowheads="1"/>
          </p:cNvSpPr>
          <p:nvPr/>
        </p:nvSpPr>
        <p:spPr bwMode="auto">
          <a:xfrm>
            <a:off x="369250" y="1117573"/>
            <a:ext cx="7931150" cy="3018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39725" lvl="1" indent="-276225" defTabSz="288925">
              <a:lnSpc>
                <a:spcPts val="2800"/>
              </a:lnSpc>
              <a:buClr>
                <a:srgbClr val="A50021"/>
              </a:buClr>
              <a:buSzPct val="70000"/>
              <a:buFont typeface="Wingdings" pitchFamily="2" charset="2"/>
              <a:buChar char="v"/>
            </a:pPr>
            <a:r>
              <a:rPr lang="en-US" sz="2400" kern="0" dirty="0" smtClean="0">
                <a:solidFill>
                  <a:srgbClr val="000000"/>
                </a:solidFill>
              </a:rPr>
              <a:t>smart grid: many data sources and sink with interests in subsets of data:</a:t>
            </a:r>
          </a:p>
          <a:p>
            <a:pPr lvl="2" indent="-342900">
              <a:lnSpc>
                <a:spcPts val="2800"/>
              </a:lnSpc>
              <a:buClr>
                <a:srgbClr val="A50021"/>
              </a:buClr>
              <a:buSzPct val="100000"/>
              <a:buFont typeface="Wingdings" pitchFamily="2" charset="2"/>
              <a:buChar char="§"/>
            </a:pPr>
            <a:r>
              <a:rPr lang="en-US" kern="0" dirty="0" smtClean="0">
                <a:solidFill>
                  <a:srgbClr val="800000"/>
                </a:solidFill>
              </a:rPr>
              <a:t>real-time control, data analytics, archiving</a:t>
            </a:r>
          </a:p>
        </p:txBody>
      </p:sp>
      <p:sp>
        <p:nvSpPr>
          <p:cNvPr id="53" name="Title 1"/>
          <p:cNvSpPr txBox="1">
            <a:spLocks/>
          </p:cNvSpPr>
          <p:nvPr/>
        </p:nvSpPr>
        <p:spPr bwMode="auto">
          <a:xfrm>
            <a:off x="371135" y="37962"/>
            <a:ext cx="8649039"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4000">
                <a:solidFill>
                  <a:srgbClr val="993300"/>
                </a:solidFill>
                <a:latin typeface="+mj-lt"/>
                <a:ea typeface="+mj-ea"/>
                <a:cs typeface="+mj-cs"/>
              </a:defRPr>
            </a:lvl1pPr>
            <a:lvl2pPr algn="l" rtl="0" fontAlgn="base">
              <a:spcBef>
                <a:spcPct val="0"/>
              </a:spcBef>
              <a:spcAft>
                <a:spcPct val="0"/>
              </a:spcAft>
              <a:defRPr sz="4000">
                <a:solidFill>
                  <a:srgbClr val="993300"/>
                </a:solidFill>
                <a:latin typeface="Arial" charset="0"/>
              </a:defRPr>
            </a:lvl2pPr>
            <a:lvl3pPr algn="l" rtl="0" fontAlgn="base">
              <a:spcBef>
                <a:spcPct val="0"/>
              </a:spcBef>
              <a:spcAft>
                <a:spcPct val="0"/>
              </a:spcAft>
              <a:defRPr sz="4000">
                <a:solidFill>
                  <a:srgbClr val="993300"/>
                </a:solidFill>
                <a:latin typeface="Arial" charset="0"/>
              </a:defRPr>
            </a:lvl3pPr>
            <a:lvl4pPr algn="l" rtl="0" fontAlgn="base">
              <a:spcBef>
                <a:spcPct val="0"/>
              </a:spcBef>
              <a:spcAft>
                <a:spcPct val="0"/>
              </a:spcAft>
              <a:defRPr sz="4000">
                <a:solidFill>
                  <a:srgbClr val="993300"/>
                </a:solidFill>
                <a:latin typeface="Arial" charset="0"/>
              </a:defRPr>
            </a:lvl4pPr>
            <a:lvl5pPr algn="l" rtl="0" fontAlgn="base">
              <a:spcBef>
                <a:spcPct val="0"/>
              </a:spcBef>
              <a:spcAft>
                <a:spcPct val="0"/>
              </a:spcAft>
              <a:defRPr sz="4000">
                <a:solidFill>
                  <a:srgbClr val="993300"/>
                </a:solidFill>
                <a:latin typeface="Arial" charset="0"/>
              </a:defRPr>
            </a:lvl5pPr>
            <a:lvl6pPr marL="457200" algn="l" rtl="0" fontAlgn="base">
              <a:spcBef>
                <a:spcPct val="0"/>
              </a:spcBef>
              <a:spcAft>
                <a:spcPct val="0"/>
              </a:spcAft>
              <a:defRPr sz="4000">
                <a:solidFill>
                  <a:srgbClr val="993300"/>
                </a:solidFill>
                <a:latin typeface="Arial" charset="0"/>
              </a:defRPr>
            </a:lvl6pPr>
            <a:lvl7pPr marL="914400" algn="l" rtl="0" fontAlgn="base">
              <a:spcBef>
                <a:spcPct val="0"/>
              </a:spcBef>
              <a:spcAft>
                <a:spcPct val="0"/>
              </a:spcAft>
              <a:defRPr sz="4000">
                <a:solidFill>
                  <a:srgbClr val="993300"/>
                </a:solidFill>
                <a:latin typeface="Arial" charset="0"/>
              </a:defRPr>
            </a:lvl7pPr>
            <a:lvl8pPr marL="1371600" algn="l" rtl="0" fontAlgn="base">
              <a:spcBef>
                <a:spcPct val="0"/>
              </a:spcBef>
              <a:spcAft>
                <a:spcPct val="0"/>
              </a:spcAft>
              <a:defRPr sz="4000">
                <a:solidFill>
                  <a:srgbClr val="993300"/>
                </a:solidFill>
                <a:latin typeface="Arial" charset="0"/>
              </a:defRPr>
            </a:lvl8pPr>
            <a:lvl9pPr marL="1828800" algn="l" rtl="0" fontAlgn="base">
              <a:spcBef>
                <a:spcPct val="0"/>
              </a:spcBef>
              <a:spcAft>
                <a:spcPct val="0"/>
              </a:spcAft>
              <a:defRPr sz="4000">
                <a:solidFill>
                  <a:srgbClr val="993300"/>
                </a:solidFill>
                <a:latin typeface="Arial" charset="0"/>
              </a:defRPr>
            </a:lvl9pPr>
          </a:lstStyle>
          <a:p>
            <a:pPr>
              <a:defRPr/>
            </a:pPr>
            <a:r>
              <a:rPr lang="en-US" sz="3200" kern="0" dirty="0" smtClean="0">
                <a:solidFill>
                  <a:srgbClr val="C00000"/>
                </a:solidFill>
              </a:rPr>
              <a:t>1. Rich </a:t>
            </a:r>
            <a:r>
              <a:rPr lang="en-US" sz="3200" kern="0" dirty="0">
                <a:solidFill>
                  <a:srgbClr val="C00000"/>
                </a:solidFill>
              </a:rPr>
              <a:t>data </a:t>
            </a:r>
            <a:r>
              <a:rPr lang="en-US" sz="3200" kern="0" dirty="0" smtClean="0">
                <a:solidFill>
                  <a:srgbClr val="C00000"/>
                </a:solidFill>
              </a:rPr>
              <a:t>gathering, distribution </a:t>
            </a:r>
            <a:r>
              <a:rPr lang="en-US" sz="3200" kern="0" dirty="0">
                <a:solidFill>
                  <a:srgbClr val="C00000"/>
                </a:solidFill>
              </a:rPr>
              <a:t>architecture</a:t>
            </a:r>
          </a:p>
        </p:txBody>
      </p:sp>
      <p:sp>
        <p:nvSpPr>
          <p:cNvPr id="50" name="Rectangle 3"/>
          <p:cNvSpPr txBox="1">
            <a:spLocks noChangeArrowheads="1"/>
          </p:cNvSpPr>
          <p:nvPr/>
        </p:nvSpPr>
        <p:spPr bwMode="auto">
          <a:xfrm>
            <a:off x="496504" y="3801993"/>
            <a:ext cx="8116270" cy="2735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39725" lvl="1" indent="-276225" defTabSz="288925">
              <a:lnSpc>
                <a:spcPts val="2800"/>
              </a:lnSpc>
              <a:buClr>
                <a:srgbClr val="A50021"/>
              </a:buClr>
              <a:buSzPct val="70000"/>
              <a:buFont typeface="Wingdings" pitchFamily="2" charset="2"/>
              <a:buChar char="v"/>
            </a:pPr>
            <a:r>
              <a:rPr lang="en-US" sz="2400" kern="0" dirty="0" smtClean="0">
                <a:solidFill>
                  <a:srgbClr val="000000"/>
                </a:solidFill>
              </a:rPr>
              <a:t>SCADA: simple centralized polling</a:t>
            </a:r>
          </a:p>
        </p:txBody>
      </p:sp>
      <p:sp>
        <p:nvSpPr>
          <p:cNvPr id="51" name="Rectangle 3"/>
          <p:cNvSpPr txBox="1">
            <a:spLocks noChangeArrowheads="1"/>
          </p:cNvSpPr>
          <p:nvPr/>
        </p:nvSpPr>
        <p:spPr bwMode="auto">
          <a:xfrm>
            <a:off x="518061" y="4207566"/>
            <a:ext cx="8116270" cy="2503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39725" lvl="1" indent="-276225" defTabSz="288925">
              <a:lnSpc>
                <a:spcPts val="2800"/>
              </a:lnSpc>
              <a:buClr>
                <a:srgbClr val="A50021"/>
              </a:buClr>
              <a:buSzPct val="70000"/>
              <a:buFont typeface="Wingdings" pitchFamily="2" charset="2"/>
              <a:buChar char="v"/>
            </a:pPr>
            <a:r>
              <a:rPr lang="en-US" sz="2400" kern="0" dirty="0" smtClean="0">
                <a:solidFill>
                  <a:srgbClr val="000000"/>
                </a:solidFill>
              </a:rPr>
              <a:t>richer communication paradigms:</a:t>
            </a:r>
          </a:p>
          <a:p>
            <a:pPr lvl="2" indent="-342900">
              <a:lnSpc>
                <a:spcPts val="2800"/>
              </a:lnSpc>
              <a:buClr>
                <a:srgbClr val="A50021"/>
              </a:buClr>
              <a:buSzPct val="100000"/>
              <a:buFont typeface="Wingdings" pitchFamily="2" charset="2"/>
              <a:buChar char="§"/>
            </a:pPr>
            <a:r>
              <a:rPr lang="en-US" kern="0" dirty="0" smtClean="0"/>
              <a:t>self-healing mesh network</a:t>
            </a:r>
          </a:p>
          <a:p>
            <a:pPr lvl="2" indent="-342900">
              <a:lnSpc>
                <a:spcPts val="2800"/>
              </a:lnSpc>
              <a:buClr>
                <a:srgbClr val="A50021"/>
              </a:buClr>
              <a:buSzPct val="100000"/>
              <a:buFont typeface="Wingdings" pitchFamily="2" charset="2"/>
              <a:buChar char="§"/>
            </a:pPr>
            <a:r>
              <a:rPr lang="en-US" kern="0" dirty="0" smtClean="0"/>
              <a:t>QoS bandwidth, delay guarantees</a:t>
            </a:r>
          </a:p>
          <a:p>
            <a:pPr lvl="2" indent="-342900">
              <a:lnSpc>
                <a:spcPts val="2800"/>
              </a:lnSpc>
              <a:buClr>
                <a:srgbClr val="A50021"/>
              </a:buClr>
              <a:buSzPct val="100000"/>
              <a:buFont typeface="Wingdings" pitchFamily="2" charset="2"/>
              <a:buChar char="§"/>
            </a:pPr>
            <a:r>
              <a:rPr lang="en-US" kern="0" dirty="0" smtClean="0"/>
              <a:t>multicast (1-many)</a:t>
            </a:r>
          </a:p>
          <a:p>
            <a:pPr lvl="2" indent="-342900">
              <a:lnSpc>
                <a:spcPts val="2800"/>
              </a:lnSpc>
              <a:buClr>
                <a:srgbClr val="A50021"/>
              </a:buClr>
              <a:buSzPct val="100000"/>
              <a:buFont typeface="Wingdings" pitchFamily="2" charset="2"/>
              <a:buChar char="§"/>
            </a:pPr>
            <a:r>
              <a:rPr lang="en-US" kern="0" dirty="0" smtClean="0"/>
              <a:t>higher-level abstractions (pub-sub, e.g., </a:t>
            </a:r>
            <a:r>
              <a:rPr lang="en-US" kern="0" dirty="0" err="1" smtClean="0"/>
              <a:t>Gridstat</a:t>
            </a:r>
            <a:r>
              <a:rPr lang="en-US" kern="0" dirty="0" smtClean="0"/>
              <a:t>)</a:t>
            </a:r>
          </a:p>
        </p:txBody>
      </p:sp>
      <p:grpSp>
        <p:nvGrpSpPr>
          <p:cNvPr id="7" name="Group 6"/>
          <p:cNvGrpSpPr/>
          <p:nvPr/>
        </p:nvGrpSpPr>
        <p:grpSpPr>
          <a:xfrm>
            <a:off x="1828857" y="2415313"/>
            <a:ext cx="5232640" cy="740089"/>
            <a:chOff x="1828857" y="2415313"/>
            <a:chExt cx="5232640" cy="740089"/>
          </a:xfrm>
        </p:grpSpPr>
        <p:sp>
          <p:nvSpPr>
            <p:cNvPr id="54" name="Rectangle 53"/>
            <p:cNvSpPr/>
            <p:nvPr/>
          </p:nvSpPr>
          <p:spPr>
            <a:xfrm rot="371197">
              <a:off x="5001200" y="2859896"/>
              <a:ext cx="1543906" cy="150248"/>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rot="8157345">
              <a:off x="6448286" y="2756075"/>
              <a:ext cx="613211"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rot="3869143">
              <a:off x="4668200" y="2609557"/>
              <a:ext cx="523617"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rot="3561907">
              <a:off x="2644464" y="2924082"/>
              <a:ext cx="347067" cy="115573"/>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rot="934275">
              <a:off x="1828857" y="2941415"/>
              <a:ext cx="1095461"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rot="10352794">
              <a:off x="2829359" y="2915220"/>
              <a:ext cx="2268292" cy="162575"/>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91797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1"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dissolve">
                                      <p:cBhvr>
                                        <p:cTn id="17" dur="500"/>
                                        <p:tgtEl>
                                          <p:spTgt spid="51"/>
                                        </p:tgtEl>
                                      </p:cBhvr>
                                    </p:animEffect>
                                  </p:childTnLst>
                                </p:cTn>
                              </p:par>
                              <p:par>
                                <p:cTn id="18" presetID="9"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0" grpId="0"/>
      <p:bldP spid="51"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0" name="Straight Connector 119"/>
          <p:cNvCxnSpPr>
            <a:endCxn id="111" idx="2"/>
          </p:cNvCxnSpPr>
          <p:nvPr/>
        </p:nvCxnSpPr>
        <p:spPr>
          <a:xfrm>
            <a:off x="2335429" y="1949846"/>
            <a:ext cx="1303796" cy="9853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2191285" y="2477256"/>
            <a:ext cx="937604" cy="15520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2416689" y="1995861"/>
            <a:ext cx="746001" cy="62694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a:endCxn id="126" idx="3"/>
          </p:cNvCxnSpPr>
          <p:nvPr/>
        </p:nvCxnSpPr>
        <p:spPr>
          <a:xfrm flipH="1">
            <a:off x="3173896" y="2073731"/>
            <a:ext cx="375545" cy="53367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a:endCxn id="91" idx="1"/>
          </p:cNvCxnSpPr>
          <p:nvPr/>
        </p:nvCxnSpPr>
        <p:spPr>
          <a:xfrm flipH="1">
            <a:off x="2114554" y="2034504"/>
            <a:ext cx="267658" cy="41326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587738" y="1618032"/>
            <a:ext cx="0" cy="533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3234164" y="2584792"/>
            <a:ext cx="0" cy="533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2176480" y="2432392"/>
            <a:ext cx="0" cy="533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401282" y="1424904"/>
            <a:ext cx="0" cy="533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5977" y="1521556"/>
            <a:ext cx="350169" cy="26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5911" y="2983456"/>
            <a:ext cx="318697" cy="2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3995" y="2310154"/>
            <a:ext cx="318697" cy="2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646" y="2862290"/>
            <a:ext cx="318697" cy="2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2916" y="1043713"/>
            <a:ext cx="465257" cy="169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 name="Rectangle 72"/>
          <p:cNvSpPr/>
          <p:nvPr/>
        </p:nvSpPr>
        <p:spPr>
          <a:xfrm>
            <a:off x="3340082" y="2931438"/>
            <a:ext cx="151808" cy="12915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76" name="Rectangle 75"/>
          <p:cNvSpPr/>
          <p:nvPr/>
        </p:nvSpPr>
        <p:spPr>
          <a:xfrm>
            <a:off x="3676623" y="1437820"/>
            <a:ext cx="151808" cy="12915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53" name="Title 1"/>
          <p:cNvSpPr txBox="1">
            <a:spLocks/>
          </p:cNvSpPr>
          <p:nvPr/>
        </p:nvSpPr>
        <p:spPr bwMode="auto">
          <a:xfrm>
            <a:off x="333415" y="0"/>
            <a:ext cx="8649039"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4000">
                <a:solidFill>
                  <a:srgbClr val="993300"/>
                </a:solidFill>
                <a:latin typeface="+mj-lt"/>
                <a:ea typeface="+mj-ea"/>
                <a:cs typeface="+mj-cs"/>
              </a:defRPr>
            </a:lvl1pPr>
            <a:lvl2pPr algn="l" rtl="0" fontAlgn="base">
              <a:spcBef>
                <a:spcPct val="0"/>
              </a:spcBef>
              <a:spcAft>
                <a:spcPct val="0"/>
              </a:spcAft>
              <a:defRPr sz="4000">
                <a:solidFill>
                  <a:srgbClr val="993300"/>
                </a:solidFill>
                <a:latin typeface="Arial" charset="0"/>
              </a:defRPr>
            </a:lvl2pPr>
            <a:lvl3pPr algn="l" rtl="0" fontAlgn="base">
              <a:spcBef>
                <a:spcPct val="0"/>
              </a:spcBef>
              <a:spcAft>
                <a:spcPct val="0"/>
              </a:spcAft>
              <a:defRPr sz="4000">
                <a:solidFill>
                  <a:srgbClr val="993300"/>
                </a:solidFill>
                <a:latin typeface="Arial" charset="0"/>
              </a:defRPr>
            </a:lvl3pPr>
            <a:lvl4pPr algn="l" rtl="0" fontAlgn="base">
              <a:spcBef>
                <a:spcPct val="0"/>
              </a:spcBef>
              <a:spcAft>
                <a:spcPct val="0"/>
              </a:spcAft>
              <a:defRPr sz="4000">
                <a:solidFill>
                  <a:srgbClr val="993300"/>
                </a:solidFill>
                <a:latin typeface="Arial" charset="0"/>
              </a:defRPr>
            </a:lvl4pPr>
            <a:lvl5pPr algn="l" rtl="0" fontAlgn="base">
              <a:spcBef>
                <a:spcPct val="0"/>
              </a:spcBef>
              <a:spcAft>
                <a:spcPct val="0"/>
              </a:spcAft>
              <a:defRPr sz="4000">
                <a:solidFill>
                  <a:srgbClr val="993300"/>
                </a:solidFill>
                <a:latin typeface="Arial" charset="0"/>
              </a:defRPr>
            </a:lvl5pPr>
            <a:lvl6pPr marL="457200" algn="l" rtl="0" fontAlgn="base">
              <a:spcBef>
                <a:spcPct val="0"/>
              </a:spcBef>
              <a:spcAft>
                <a:spcPct val="0"/>
              </a:spcAft>
              <a:defRPr sz="4000">
                <a:solidFill>
                  <a:srgbClr val="993300"/>
                </a:solidFill>
                <a:latin typeface="Arial" charset="0"/>
              </a:defRPr>
            </a:lvl6pPr>
            <a:lvl7pPr marL="914400" algn="l" rtl="0" fontAlgn="base">
              <a:spcBef>
                <a:spcPct val="0"/>
              </a:spcBef>
              <a:spcAft>
                <a:spcPct val="0"/>
              </a:spcAft>
              <a:defRPr sz="4000">
                <a:solidFill>
                  <a:srgbClr val="993300"/>
                </a:solidFill>
                <a:latin typeface="Arial" charset="0"/>
              </a:defRPr>
            </a:lvl7pPr>
            <a:lvl8pPr marL="1371600" algn="l" rtl="0" fontAlgn="base">
              <a:spcBef>
                <a:spcPct val="0"/>
              </a:spcBef>
              <a:spcAft>
                <a:spcPct val="0"/>
              </a:spcAft>
              <a:defRPr sz="4000">
                <a:solidFill>
                  <a:srgbClr val="993300"/>
                </a:solidFill>
                <a:latin typeface="Arial" charset="0"/>
              </a:defRPr>
            </a:lvl8pPr>
            <a:lvl9pPr marL="1828800" algn="l" rtl="0" fontAlgn="base">
              <a:spcBef>
                <a:spcPct val="0"/>
              </a:spcBef>
              <a:spcAft>
                <a:spcPct val="0"/>
              </a:spcAft>
              <a:defRPr sz="4000">
                <a:solidFill>
                  <a:srgbClr val="993300"/>
                </a:solidFill>
                <a:latin typeface="Arial" charset="0"/>
              </a:defRPr>
            </a:lvl9pPr>
          </a:lstStyle>
          <a:p>
            <a:pPr>
              <a:defRPr/>
            </a:pPr>
            <a:r>
              <a:rPr lang="en-US" sz="3200" kern="0" dirty="0" smtClean="0">
                <a:solidFill>
                  <a:srgbClr val="C00000"/>
                </a:solidFill>
              </a:rPr>
              <a:t>Challenge: self healing, multicast mesh</a:t>
            </a:r>
            <a:endParaRPr lang="en-US" sz="3200" kern="0" dirty="0">
              <a:solidFill>
                <a:srgbClr val="C00000"/>
              </a:solidFill>
            </a:endParaRPr>
          </a:p>
        </p:txBody>
      </p:sp>
      <p:pic>
        <p:nvPicPr>
          <p:cNvPr id="7" name="Picture 6"/>
          <p:cNvPicPr>
            <a:picLocks noChangeAspect="1"/>
          </p:cNvPicPr>
          <p:nvPr/>
        </p:nvPicPr>
        <p:blipFill>
          <a:blip r:embed="rId5"/>
          <a:stretch>
            <a:fillRect/>
          </a:stretch>
        </p:blipFill>
        <p:spPr>
          <a:xfrm>
            <a:off x="2105208" y="1188803"/>
            <a:ext cx="580768" cy="458501"/>
          </a:xfrm>
          <a:prstGeom prst="rect">
            <a:avLst/>
          </a:prstGeom>
        </p:spPr>
      </p:pic>
      <p:sp>
        <p:nvSpPr>
          <p:cNvPr id="52" name="Rectangle 51"/>
          <p:cNvSpPr/>
          <p:nvPr/>
        </p:nvSpPr>
        <p:spPr>
          <a:xfrm>
            <a:off x="2207056" y="2797404"/>
            <a:ext cx="151808" cy="12915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grpSp>
        <p:nvGrpSpPr>
          <p:cNvPr id="54" name="Group 332"/>
          <p:cNvGrpSpPr>
            <a:grpSpLocks/>
          </p:cNvGrpSpPr>
          <p:nvPr/>
        </p:nvGrpSpPr>
        <p:grpSpPr bwMode="auto">
          <a:xfrm>
            <a:off x="2087183" y="1810776"/>
            <a:ext cx="572218" cy="279394"/>
            <a:chOff x="2356" y="1300"/>
            <a:chExt cx="555" cy="194"/>
          </a:xfrm>
        </p:grpSpPr>
        <p:sp>
          <p:nvSpPr>
            <p:cNvPr id="5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sp>
          <p:nvSpPr>
            <p:cNvPr id="5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en-US" sz="2400">
                <a:latin typeface="Times New Roman" charset="0"/>
              </a:endParaRPr>
            </a:p>
          </p:txBody>
        </p:sp>
        <p:sp>
          <p:nvSpPr>
            <p:cNvPr id="5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grpSp>
          <p:nvGrpSpPr>
            <p:cNvPr id="60" name="Group 329"/>
            <p:cNvGrpSpPr>
              <a:grpSpLocks/>
            </p:cNvGrpSpPr>
            <p:nvPr/>
          </p:nvGrpSpPr>
          <p:grpSpPr bwMode="auto">
            <a:xfrm>
              <a:off x="2468" y="1332"/>
              <a:ext cx="310" cy="60"/>
              <a:chOff x="2468" y="1332"/>
              <a:chExt cx="310" cy="60"/>
            </a:xfrm>
          </p:grpSpPr>
          <p:sp>
            <p:nvSpPr>
              <p:cNvPr id="71"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68"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nvGrpSpPr>
          <p:cNvPr id="80" name="Group 332"/>
          <p:cNvGrpSpPr>
            <a:grpSpLocks/>
          </p:cNvGrpSpPr>
          <p:nvPr/>
        </p:nvGrpSpPr>
        <p:grpSpPr bwMode="auto">
          <a:xfrm>
            <a:off x="1900101" y="2315271"/>
            <a:ext cx="572218" cy="279394"/>
            <a:chOff x="2356" y="1300"/>
            <a:chExt cx="555" cy="194"/>
          </a:xfrm>
        </p:grpSpPr>
        <p:sp>
          <p:nvSpPr>
            <p:cNvPr id="8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sp>
          <p:nvSpPr>
            <p:cNvPr id="8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en-US" sz="2400">
                <a:latin typeface="Times New Roman" charset="0"/>
              </a:endParaRPr>
            </a:p>
          </p:txBody>
        </p:sp>
        <p:sp>
          <p:nvSpPr>
            <p:cNvPr id="8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grpSp>
          <p:nvGrpSpPr>
            <p:cNvPr id="88" name="Group 329"/>
            <p:cNvGrpSpPr>
              <a:grpSpLocks/>
            </p:cNvGrpSpPr>
            <p:nvPr/>
          </p:nvGrpSpPr>
          <p:grpSpPr bwMode="auto">
            <a:xfrm>
              <a:off x="2468" y="1332"/>
              <a:ext cx="310" cy="60"/>
              <a:chOff x="2468" y="1332"/>
              <a:chExt cx="310" cy="60"/>
            </a:xfrm>
          </p:grpSpPr>
          <p:sp>
            <p:nvSpPr>
              <p:cNvPr id="91"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9"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90"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nvGrpSpPr>
          <p:cNvPr id="93" name="Group 332"/>
          <p:cNvGrpSpPr>
            <a:grpSpLocks/>
          </p:cNvGrpSpPr>
          <p:nvPr/>
        </p:nvGrpSpPr>
        <p:grpSpPr bwMode="auto">
          <a:xfrm>
            <a:off x="2945212" y="2530547"/>
            <a:ext cx="572218" cy="279394"/>
            <a:chOff x="2356" y="1300"/>
            <a:chExt cx="555" cy="194"/>
          </a:xfrm>
        </p:grpSpPr>
        <p:sp>
          <p:nvSpPr>
            <p:cNvPr id="9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sp>
          <p:nvSpPr>
            <p:cNvPr id="9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en-US" sz="2400">
                <a:latin typeface="Times New Roman" charset="0"/>
              </a:endParaRPr>
            </a:p>
          </p:txBody>
        </p:sp>
        <p:sp>
          <p:nvSpPr>
            <p:cNvPr id="9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grpSp>
          <p:nvGrpSpPr>
            <p:cNvPr id="98" name="Group 329"/>
            <p:cNvGrpSpPr>
              <a:grpSpLocks/>
            </p:cNvGrpSpPr>
            <p:nvPr/>
          </p:nvGrpSpPr>
          <p:grpSpPr bwMode="auto">
            <a:xfrm>
              <a:off x="2468" y="1332"/>
              <a:ext cx="310" cy="60"/>
              <a:chOff x="2468" y="1332"/>
              <a:chExt cx="310" cy="60"/>
            </a:xfrm>
          </p:grpSpPr>
          <p:sp>
            <p:nvSpPr>
              <p:cNvPr id="101"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9"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00"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nvGrpSpPr>
          <p:cNvPr id="103" name="Group 332"/>
          <p:cNvGrpSpPr>
            <a:grpSpLocks/>
          </p:cNvGrpSpPr>
          <p:nvPr/>
        </p:nvGrpSpPr>
        <p:grpSpPr bwMode="auto">
          <a:xfrm>
            <a:off x="3311360" y="1915881"/>
            <a:ext cx="572218" cy="279394"/>
            <a:chOff x="2356" y="1300"/>
            <a:chExt cx="555" cy="194"/>
          </a:xfrm>
        </p:grpSpPr>
        <p:sp>
          <p:nvSpPr>
            <p:cNvPr id="10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sp>
          <p:nvSpPr>
            <p:cNvPr id="10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en-US" sz="2400">
                <a:latin typeface="Times New Roman" charset="0"/>
              </a:endParaRPr>
            </a:p>
          </p:txBody>
        </p:sp>
        <p:sp>
          <p:nvSpPr>
            <p:cNvPr id="10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grpSp>
          <p:nvGrpSpPr>
            <p:cNvPr id="107" name="Group 329"/>
            <p:cNvGrpSpPr>
              <a:grpSpLocks/>
            </p:cNvGrpSpPr>
            <p:nvPr/>
          </p:nvGrpSpPr>
          <p:grpSpPr bwMode="auto">
            <a:xfrm>
              <a:off x="2468" y="1332"/>
              <a:ext cx="310" cy="60"/>
              <a:chOff x="2468" y="1332"/>
              <a:chExt cx="310" cy="60"/>
            </a:xfrm>
          </p:grpSpPr>
          <p:sp>
            <p:nvSpPr>
              <p:cNvPr id="110"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8"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09"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nvGrpSpPr>
          <p:cNvPr id="41" name="Group 40"/>
          <p:cNvGrpSpPr/>
          <p:nvPr/>
        </p:nvGrpSpPr>
        <p:grpSpPr>
          <a:xfrm>
            <a:off x="2083286" y="1362512"/>
            <a:ext cx="1565249" cy="1561050"/>
            <a:chOff x="2875410" y="1463110"/>
            <a:chExt cx="1565249" cy="1561050"/>
          </a:xfrm>
        </p:grpSpPr>
        <p:sp>
          <p:nvSpPr>
            <p:cNvPr id="36" name="Rectangle 35"/>
            <p:cNvSpPr/>
            <p:nvPr/>
          </p:nvSpPr>
          <p:spPr>
            <a:xfrm rot="2416317">
              <a:off x="3018366" y="2322656"/>
              <a:ext cx="1095461"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Rectangle 121"/>
            <p:cNvSpPr/>
            <p:nvPr/>
          </p:nvSpPr>
          <p:spPr>
            <a:xfrm rot="5400000">
              <a:off x="2846915" y="1702151"/>
              <a:ext cx="613211"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Rectangle 123"/>
            <p:cNvSpPr/>
            <p:nvPr/>
          </p:nvSpPr>
          <p:spPr>
            <a:xfrm rot="5400000">
              <a:off x="4111285" y="1829071"/>
              <a:ext cx="523617"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p:cNvSpPr/>
            <p:nvPr/>
          </p:nvSpPr>
          <p:spPr>
            <a:xfrm rot="5400000">
              <a:off x="2681166" y="2694787"/>
              <a:ext cx="523617"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Rectangle 125"/>
            <p:cNvSpPr/>
            <p:nvPr/>
          </p:nvSpPr>
          <p:spPr>
            <a:xfrm rot="494198">
              <a:off x="2876209" y="2561974"/>
              <a:ext cx="1095461"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Rectangle 126"/>
            <p:cNvSpPr/>
            <p:nvPr/>
          </p:nvSpPr>
          <p:spPr>
            <a:xfrm rot="7559801">
              <a:off x="3733907" y="2358356"/>
              <a:ext cx="781328" cy="139905"/>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2" name="TextBox 41"/>
          <p:cNvSpPr txBox="1"/>
          <p:nvPr/>
        </p:nvSpPr>
        <p:spPr>
          <a:xfrm>
            <a:off x="941427" y="1251445"/>
            <a:ext cx="1108446" cy="646331"/>
          </a:xfrm>
          <a:prstGeom prst="rect">
            <a:avLst/>
          </a:prstGeom>
          <a:noFill/>
        </p:spPr>
        <p:txBody>
          <a:bodyPr wrap="none" rtlCol="0">
            <a:spAutoFit/>
          </a:bodyPr>
          <a:lstStyle/>
          <a:p>
            <a:r>
              <a:rPr lang="en-US" dirty="0" smtClean="0">
                <a:solidFill>
                  <a:srgbClr val="000090"/>
                </a:solidFill>
              </a:rPr>
              <a:t>multicast</a:t>
            </a:r>
          </a:p>
          <a:p>
            <a:r>
              <a:rPr lang="en-US" dirty="0" smtClean="0">
                <a:solidFill>
                  <a:srgbClr val="000090"/>
                </a:solidFill>
              </a:rPr>
              <a:t>QoS tree</a:t>
            </a:r>
            <a:endParaRPr lang="en-US" dirty="0">
              <a:solidFill>
                <a:srgbClr val="000090"/>
              </a:solidFill>
            </a:endParaRPr>
          </a:p>
        </p:txBody>
      </p:sp>
      <p:sp>
        <p:nvSpPr>
          <p:cNvPr id="43" name="TextBox 42"/>
          <p:cNvSpPr txBox="1"/>
          <p:nvPr/>
        </p:nvSpPr>
        <p:spPr>
          <a:xfrm>
            <a:off x="2552399" y="1974249"/>
            <a:ext cx="428322" cy="523220"/>
          </a:xfrm>
          <a:prstGeom prst="rect">
            <a:avLst/>
          </a:prstGeom>
          <a:noFill/>
        </p:spPr>
        <p:txBody>
          <a:bodyPr wrap="none" rtlCol="0">
            <a:spAutoFit/>
          </a:bodyPr>
          <a:lstStyle/>
          <a:p>
            <a:r>
              <a:rPr lang="en-US" sz="2800" dirty="0" smtClean="0">
                <a:solidFill>
                  <a:srgbClr val="CC0000"/>
                </a:solidFill>
              </a:rPr>
              <a:t>X</a:t>
            </a:r>
            <a:endParaRPr lang="en-US" sz="2800" dirty="0">
              <a:solidFill>
                <a:srgbClr val="CC0000"/>
              </a:solidFill>
            </a:endParaRPr>
          </a:p>
        </p:txBody>
      </p:sp>
      <p:grpSp>
        <p:nvGrpSpPr>
          <p:cNvPr id="44" name="Group 43"/>
          <p:cNvGrpSpPr/>
          <p:nvPr/>
        </p:nvGrpSpPr>
        <p:grpSpPr>
          <a:xfrm>
            <a:off x="5013940" y="1046633"/>
            <a:ext cx="3064040" cy="2203812"/>
            <a:chOff x="5013940" y="1046633"/>
            <a:chExt cx="3064040" cy="2203812"/>
          </a:xfrm>
        </p:grpSpPr>
        <p:cxnSp>
          <p:nvCxnSpPr>
            <p:cNvPr id="128" name="Straight Connector 127"/>
            <p:cNvCxnSpPr>
              <a:endCxn id="183" idx="2"/>
            </p:cNvCxnSpPr>
            <p:nvPr/>
          </p:nvCxnSpPr>
          <p:spPr>
            <a:xfrm>
              <a:off x="6410717" y="1976498"/>
              <a:ext cx="1303796" cy="9853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a:off x="6266573" y="2503908"/>
              <a:ext cx="937604" cy="15520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491977" y="2022513"/>
              <a:ext cx="746001" cy="626943"/>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a:endCxn id="189" idx="3"/>
            </p:cNvCxnSpPr>
            <p:nvPr/>
          </p:nvCxnSpPr>
          <p:spPr>
            <a:xfrm flipH="1">
              <a:off x="7249184" y="2100383"/>
              <a:ext cx="375545" cy="53367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a:endCxn id="164" idx="1"/>
            </p:cNvCxnSpPr>
            <p:nvPr/>
          </p:nvCxnSpPr>
          <p:spPr>
            <a:xfrm flipH="1">
              <a:off x="6189842" y="2061156"/>
              <a:ext cx="267658" cy="41326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7663026" y="1644684"/>
              <a:ext cx="0" cy="533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7309452" y="2611444"/>
              <a:ext cx="0" cy="533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251768" y="2459044"/>
              <a:ext cx="0" cy="533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6476570" y="1451556"/>
              <a:ext cx="0" cy="533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1265" y="1548208"/>
              <a:ext cx="350169" cy="26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1199" y="3010108"/>
              <a:ext cx="318697" cy="2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9283" y="2336806"/>
              <a:ext cx="318697" cy="2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9934" y="2888942"/>
              <a:ext cx="318697" cy="2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8204" y="1070365"/>
              <a:ext cx="465257" cy="169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Rectangle 141"/>
            <p:cNvSpPr/>
            <p:nvPr/>
          </p:nvSpPr>
          <p:spPr>
            <a:xfrm>
              <a:off x="7415370" y="2958090"/>
              <a:ext cx="151808" cy="12915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145" name="Rectangle 144"/>
            <p:cNvSpPr/>
            <p:nvPr/>
          </p:nvSpPr>
          <p:spPr>
            <a:xfrm>
              <a:off x="7751911" y="1464472"/>
              <a:ext cx="151808" cy="12915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pic>
          <p:nvPicPr>
            <p:cNvPr id="146" name="Picture 145"/>
            <p:cNvPicPr>
              <a:picLocks noChangeAspect="1"/>
            </p:cNvPicPr>
            <p:nvPr/>
          </p:nvPicPr>
          <p:blipFill>
            <a:blip r:embed="rId5"/>
            <a:stretch>
              <a:fillRect/>
            </a:stretch>
          </p:blipFill>
          <p:spPr>
            <a:xfrm>
              <a:off x="6180496" y="1215455"/>
              <a:ext cx="580768" cy="458501"/>
            </a:xfrm>
            <a:prstGeom prst="rect">
              <a:avLst/>
            </a:prstGeom>
          </p:spPr>
        </p:pic>
        <p:sp>
          <p:nvSpPr>
            <p:cNvPr id="147" name="Rectangle 146"/>
            <p:cNvSpPr/>
            <p:nvPr/>
          </p:nvSpPr>
          <p:spPr>
            <a:xfrm>
              <a:off x="6282344" y="2824056"/>
              <a:ext cx="151808" cy="12915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grpSp>
          <p:nvGrpSpPr>
            <p:cNvPr id="148" name="Group 332"/>
            <p:cNvGrpSpPr>
              <a:grpSpLocks/>
            </p:cNvGrpSpPr>
            <p:nvPr/>
          </p:nvGrpSpPr>
          <p:grpSpPr bwMode="auto">
            <a:xfrm>
              <a:off x="6162471" y="1837428"/>
              <a:ext cx="572218" cy="279394"/>
              <a:chOff x="2356" y="1300"/>
              <a:chExt cx="555" cy="194"/>
            </a:xfrm>
          </p:grpSpPr>
          <p:sp>
            <p:nvSpPr>
              <p:cNvPr id="14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sp>
            <p:nvSpPr>
              <p:cNvPr id="15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en-US" sz="2400">
                  <a:latin typeface="Times New Roman" charset="0"/>
                </a:endParaRPr>
              </a:p>
            </p:txBody>
          </p:sp>
          <p:sp>
            <p:nvSpPr>
              <p:cNvPr id="15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grpSp>
            <p:nvGrpSpPr>
              <p:cNvPr id="152" name="Group 329"/>
              <p:cNvGrpSpPr>
                <a:grpSpLocks/>
              </p:cNvGrpSpPr>
              <p:nvPr/>
            </p:nvGrpSpPr>
            <p:grpSpPr bwMode="auto">
              <a:xfrm>
                <a:off x="2468" y="1332"/>
                <a:ext cx="310" cy="60"/>
                <a:chOff x="2468" y="1332"/>
                <a:chExt cx="310" cy="60"/>
              </a:xfrm>
            </p:grpSpPr>
            <p:sp>
              <p:nvSpPr>
                <p:cNvPr id="155"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3"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54"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nvGrpSpPr>
            <p:cNvPr id="157" name="Group 332"/>
            <p:cNvGrpSpPr>
              <a:grpSpLocks/>
            </p:cNvGrpSpPr>
            <p:nvPr/>
          </p:nvGrpSpPr>
          <p:grpSpPr bwMode="auto">
            <a:xfrm>
              <a:off x="5975389" y="2341923"/>
              <a:ext cx="572218" cy="279394"/>
              <a:chOff x="2356" y="1300"/>
              <a:chExt cx="555" cy="194"/>
            </a:xfrm>
          </p:grpSpPr>
          <p:sp>
            <p:nvSpPr>
              <p:cNvPr id="15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sp>
            <p:nvSpPr>
              <p:cNvPr id="15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en-US" sz="2400">
                  <a:latin typeface="Times New Roman" charset="0"/>
                </a:endParaRPr>
              </a:p>
            </p:txBody>
          </p:sp>
          <p:sp>
            <p:nvSpPr>
              <p:cNvPr id="16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grpSp>
            <p:nvGrpSpPr>
              <p:cNvPr id="161" name="Group 329"/>
              <p:cNvGrpSpPr>
                <a:grpSpLocks/>
              </p:cNvGrpSpPr>
              <p:nvPr/>
            </p:nvGrpSpPr>
            <p:grpSpPr bwMode="auto">
              <a:xfrm>
                <a:off x="2468" y="1332"/>
                <a:ext cx="310" cy="60"/>
                <a:chOff x="2468" y="1332"/>
                <a:chExt cx="310" cy="60"/>
              </a:xfrm>
            </p:grpSpPr>
            <p:sp>
              <p:nvSpPr>
                <p:cNvPr id="164"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2"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63"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nvGrpSpPr>
            <p:cNvPr id="166" name="Group 332"/>
            <p:cNvGrpSpPr>
              <a:grpSpLocks/>
            </p:cNvGrpSpPr>
            <p:nvPr/>
          </p:nvGrpSpPr>
          <p:grpSpPr bwMode="auto">
            <a:xfrm>
              <a:off x="7020500" y="2557199"/>
              <a:ext cx="572218" cy="279394"/>
              <a:chOff x="2356" y="1300"/>
              <a:chExt cx="555" cy="194"/>
            </a:xfrm>
          </p:grpSpPr>
          <p:sp>
            <p:nvSpPr>
              <p:cNvPr id="16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sp>
            <p:nvSpPr>
              <p:cNvPr id="16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en-US" sz="2400">
                  <a:latin typeface="Times New Roman" charset="0"/>
                </a:endParaRPr>
              </a:p>
            </p:txBody>
          </p:sp>
          <p:sp>
            <p:nvSpPr>
              <p:cNvPr id="16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grpSp>
            <p:nvGrpSpPr>
              <p:cNvPr id="170" name="Group 329"/>
              <p:cNvGrpSpPr>
                <a:grpSpLocks/>
              </p:cNvGrpSpPr>
              <p:nvPr/>
            </p:nvGrpSpPr>
            <p:grpSpPr bwMode="auto">
              <a:xfrm>
                <a:off x="2468" y="1332"/>
                <a:ext cx="310" cy="60"/>
                <a:chOff x="2468" y="1332"/>
                <a:chExt cx="310" cy="60"/>
              </a:xfrm>
            </p:grpSpPr>
            <p:sp>
              <p:nvSpPr>
                <p:cNvPr id="173"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1"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72"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nvGrpSpPr>
            <p:cNvPr id="175" name="Group 332"/>
            <p:cNvGrpSpPr>
              <a:grpSpLocks/>
            </p:cNvGrpSpPr>
            <p:nvPr/>
          </p:nvGrpSpPr>
          <p:grpSpPr bwMode="auto">
            <a:xfrm>
              <a:off x="7386648" y="1942533"/>
              <a:ext cx="572218" cy="279394"/>
              <a:chOff x="2356" y="1300"/>
              <a:chExt cx="555" cy="194"/>
            </a:xfrm>
          </p:grpSpPr>
          <p:sp>
            <p:nvSpPr>
              <p:cNvPr id="17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sp>
            <p:nvSpPr>
              <p:cNvPr id="17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en-US" sz="2400">
                  <a:latin typeface="Times New Roman" charset="0"/>
                </a:endParaRPr>
              </a:p>
            </p:txBody>
          </p:sp>
          <p:sp>
            <p:nvSpPr>
              <p:cNvPr id="17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grpSp>
            <p:nvGrpSpPr>
              <p:cNvPr id="179" name="Group 329"/>
              <p:cNvGrpSpPr>
                <a:grpSpLocks/>
              </p:cNvGrpSpPr>
              <p:nvPr/>
            </p:nvGrpSpPr>
            <p:grpSpPr bwMode="auto">
              <a:xfrm>
                <a:off x="2468" y="1332"/>
                <a:ext cx="310" cy="60"/>
                <a:chOff x="2468" y="1332"/>
                <a:chExt cx="310" cy="60"/>
              </a:xfrm>
            </p:grpSpPr>
            <p:sp>
              <p:nvSpPr>
                <p:cNvPr id="182"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0"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81"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nvGrpSpPr>
            <p:cNvPr id="184" name="Group 183"/>
            <p:cNvGrpSpPr/>
            <p:nvPr/>
          </p:nvGrpSpPr>
          <p:grpSpPr>
            <a:xfrm>
              <a:off x="6158574" y="1389164"/>
              <a:ext cx="1565249" cy="1561050"/>
              <a:chOff x="2875410" y="1463110"/>
              <a:chExt cx="1565249" cy="1561050"/>
            </a:xfrm>
          </p:grpSpPr>
          <p:sp>
            <p:nvSpPr>
              <p:cNvPr id="185" name="Rectangle 184"/>
              <p:cNvSpPr/>
              <p:nvPr/>
            </p:nvSpPr>
            <p:spPr>
              <a:xfrm rot="302790">
                <a:off x="3106093" y="2002105"/>
                <a:ext cx="1240337"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Rectangle 185"/>
              <p:cNvSpPr/>
              <p:nvPr/>
            </p:nvSpPr>
            <p:spPr>
              <a:xfrm rot="5400000">
                <a:off x="2846915" y="1702151"/>
                <a:ext cx="613211"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Rectangle 186"/>
              <p:cNvSpPr/>
              <p:nvPr/>
            </p:nvSpPr>
            <p:spPr>
              <a:xfrm rot="5400000">
                <a:off x="4111285" y="1829071"/>
                <a:ext cx="523617"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Rectangle 187"/>
              <p:cNvSpPr/>
              <p:nvPr/>
            </p:nvSpPr>
            <p:spPr>
              <a:xfrm rot="5400000">
                <a:off x="2681166" y="2694787"/>
                <a:ext cx="523617"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Rectangle 188"/>
              <p:cNvSpPr/>
              <p:nvPr/>
            </p:nvSpPr>
            <p:spPr>
              <a:xfrm rot="494198">
                <a:off x="2876209" y="2561974"/>
                <a:ext cx="1095461"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0" name="Rectangle 189"/>
              <p:cNvSpPr/>
              <p:nvPr/>
            </p:nvSpPr>
            <p:spPr>
              <a:xfrm rot="7559801">
                <a:off x="3733907" y="2358356"/>
                <a:ext cx="781328" cy="139905"/>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1" name="TextBox 190"/>
            <p:cNvSpPr txBox="1"/>
            <p:nvPr/>
          </p:nvSpPr>
          <p:spPr>
            <a:xfrm>
              <a:off x="5016715" y="1278097"/>
              <a:ext cx="1108446" cy="646331"/>
            </a:xfrm>
            <a:prstGeom prst="rect">
              <a:avLst/>
            </a:prstGeom>
            <a:noFill/>
          </p:spPr>
          <p:txBody>
            <a:bodyPr wrap="none" rtlCol="0">
              <a:spAutoFit/>
            </a:bodyPr>
            <a:lstStyle/>
            <a:p>
              <a:r>
                <a:rPr lang="en-US" dirty="0" smtClean="0">
                  <a:solidFill>
                    <a:srgbClr val="000090"/>
                  </a:solidFill>
                </a:rPr>
                <a:t>multicast</a:t>
              </a:r>
            </a:p>
            <a:p>
              <a:r>
                <a:rPr lang="en-US" dirty="0" smtClean="0">
                  <a:solidFill>
                    <a:srgbClr val="000090"/>
                  </a:solidFill>
                </a:rPr>
                <a:t>QoS tree</a:t>
              </a:r>
              <a:endParaRPr lang="en-US" dirty="0">
                <a:solidFill>
                  <a:srgbClr val="000090"/>
                </a:solidFill>
              </a:endParaRPr>
            </a:p>
          </p:txBody>
        </p:sp>
        <p:sp>
          <p:nvSpPr>
            <p:cNvPr id="193" name="TextBox 192"/>
            <p:cNvSpPr txBox="1"/>
            <p:nvPr/>
          </p:nvSpPr>
          <p:spPr>
            <a:xfrm>
              <a:off x="5013940" y="1046633"/>
              <a:ext cx="877839" cy="369332"/>
            </a:xfrm>
            <a:prstGeom prst="rect">
              <a:avLst/>
            </a:prstGeom>
            <a:noFill/>
          </p:spPr>
          <p:txBody>
            <a:bodyPr wrap="none" rtlCol="0">
              <a:spAutoFit/>
            </a:bodyPr>
            <a:lstStyle/>
            <a:p>
              <a:r>
                <a:rPr lang="en-US" dirty="0" smtClean="0">
                  <a:solidFill>
                    <a:srgbClr val="000090"/>
                  </a:solidFill>
                </a:rPr>
                <a:t>healed</a:t>
              </a:r>
              <a:endParaRPr lang="en-US" dirty="0">
                <a:solidFill>
                  <a:srgbClr val="000090"/>
                </a:solidFill>
              </a:endParaRPr>
            </a:p>
          </p:txBody>
        </p:sp>
      </p:grpSp>
      <p:sp>
        <p:nvSpPr>
          <p:cNvPr id="45" name="Right Arrow 44"/>
          <p:cNvSpPr/>
          <p:nvPr/>
        </p:nvSpPr>
        <p:spPr>
          <a:xfrm>
            <a:off x="4438408" y="2037122"/>
            <a:ext cx="978408" cy="484632"/>
          </a:xfrm>
          <a:prstGeom prst="rightArrow">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18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dissolve">
                                      <p:cBhvr>
                                        <p:cTn id="10" dur="5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dissolve">
                                      <p:cBhvr>
                                        <p:cTn id="15" dur="5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wipe(left)">
                                      <p:cBhvr>
                                        <p:cTn id="20" dur="500"/>
                                        <p:tgtEl>
                                          <p:spTgt spid="45"/>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dissolve">
                                      <p:cBhvr>
                                        <p:cTn id="2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0" name="Straight Connector 119"/>
          <p:cNvCxnSpPr>
            <a:endCxn id="111" idx="2"/>
          </p:cNvCxnSpPr>
          <p:nvPr/>
        </p:nvCxnSpPr>
        <p:spPr>
          <a:xfrm>
            <a:off x="2335429" y="1949846"/>
            <a:ext cx="1303796" cy="9853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2191285" y="2477256"/>
            <a:ext cx="937604" cy="15520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2416689" y="1995861"/>
            <a:ext cx="746001" cy="62694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a:endCxn id="126" idx="3"/>
          </p:cNvCxnSpPr>
          <p:nvPr/>
        </p:nvCxnSpPr>
        <p:spPr>
          <a:xfrm flipH="1">
            <a:off x="3173896" y="2073731"/>
            <a:ext cx="375545" cy="53367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a:endCxn id="91" idx="1"/>
          </p:cNvCxnSpPr>
          <p:nvPr/>
        </p:nvCxnSpPr>
        <p:spPr>
          <a:xfrm flipH="1">
            <a:off x="2114554" y="2034504"/>
            <a:ext cx="267658" cy="41326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587738" y="1618032"/>
            <a:ext cx="0" cy="533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3234164" y="2584792"/>
            <a:ext cx="0" cy="533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2176480" y="2432392"/>
            <a:ext cx="0" cy="533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401282" y="1424904"/>
            <a:ext cx="0" cy="533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5977" y="1521556"/>
            <a:ext cx="350169" cy="26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5911" y="2983456"/>
            <a:ext cx="318697" cy="2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3995" y="2310154"/>
            <a:ext cx="318697" cy="2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646" y="2862290"/>
            <a:ext cx="318697" cy="2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2916" y="1043713"/>
            <a:ext cx="465257" cy="169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 name="Rectangle 72"/>
          <p:cNvSpPr/>
          <p:nvPr/>
        </p:nvSpPr>
        <p:spPr>
          <a:xfrm>
            <a:off x="3340082" y="2931438"/>
            <a:ext cx="151808" cy="12915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76" name="Rectangle 75"/>
          <p:cNvSpPr/>
          <p:nvPr/>
        </p:nvSpPr>
        <p:spPr>
          <a:xfrm>
            <a:off x="3676623" y="1437820"/>
            <a:ext cx="151808" cy="12915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53" name="Title 1"/>
          <p:cNvSpPr txBox="1">
            <a:spLocks/>
          </p:cNvSpPr>
          <p:nvPr/>
        </p:nvSpPr>
        <p:spPr bwMode="auto">
          <a:xfrm>
            <a:off x="333415" y="0"/>
            <a:ext cx="8649039"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4000">
                <a:solidFill>
                  <a:srgbClr val="993300"/>
                </a:solidFill>
                <a:latin typeface="+mj-lt"/>
                <a:ea typeface="+mj-ea"/>
                <a:cs typeface="+mj-cs"/>
              </a:defRPr>
            </a:lvl1pPr>
            <a:lvl2pPr algn="l" rtl="0" fontAlgn="base">
              <a:spcBef>
                <a:spcPct val="0"/>
              </a:spcBef>
              <a:spcAft>
                <a:spcPct val="0"/>
              </a:spcAft>
              <a:defRPr sz="4000">
                <a:solidFill>
                  <a:srgbClr val="993300"/>
                </a:solidFill>
                <a:latin typeface="Arial" charset="0"/>
              </a:defRPr>
            </a:lvl2pPr>
            <a:lvl3pPr algn="l" rtl="0" fontAlgn="base">
              <a:spcBef>
                <a:spcPct val="0"/>
              </a:spcBef>
              <a:spcAft>
                <a:spcPct val="0"/>
              </a:spcAft>
              <a:defRPr sz="4000">
                <a:solidFill>
                  <a:srgbClr val="993300"/>
                </a:solidFill>
                <a:latin typeface="Arial" charset="0"/>
              </a:defRPr>
            </a:lvl3pPr>
            <a:lvl4pPr algn="l" rtl="0" fontAlgn="base">
              <a:spcBef>
                <a:spcPct val="0"/>
              </a:spcBef>
              <a:spcAft>
                <a:spcPct val="0"/>
              </a:spcAft>
              <a:defRPr sz="4000">
                <a:solidFill>
                  <a:srgbClr val="993300"/>
                </a:solidFill>
                <a:latin typeface="Arial" charset="0"/>
              </a:defRPr>
            </a:lvl4pPr>
            <a:lvl5pPr algn="l" rtl="0" fontAlgn="base">
              <a:spcBef>
                <a:spcPct val="0"/>
              </a:spcBef>
              <a:spcAft>
                <a:spcPct val="0"/>
              </a:spcAft>
              <a:defRPr sz="4000">
                <a:solidFill>
                  <a:srgbClr val="993300"/>
                </a:solidFill>
                <a:latin typeface="Arial" charset="0"/>
              </a:defRPr>
            </a:lvl5pPr>
            <a:lvl6pPr marL="457200" algn="l" rtl="0" fontAlgn="base">
              <a:spcBef>
                <a:spcPct val="0"/>
              </a:spcBef>
              <a:spcAft>
                <a:spcPct val="0"/>
              </a:spcAft>
              <a:defRPr sz="4000">
                <a:solidFill>
                  <a:srgbClr val="993300"/>
                </a:solidFill>
                <a:latin typeface="Arial" charset="0"/>
              </a:defRPr>
            </a:lvl6pPr>
            <a:lvl7pPr marL="914400" algn="l" rtl="0" fontAlgn="base">
              <a:spcBef>
                <a:spcPct val="0"/>
              </a:spcBef>
              <a:spcAft>
                <a:spcPct val="0"/>
              </a:spcAft>
              <a:defRPr sz="4000">
                <a:solidFill>
                  <a:srgbClr val="993300"/>
                </a:solidFill>
                <a:latin typeface="Arial" charset="0"/>
              </a:defRPr>
            </a:lvl7pPr>
            <a:lvl8pPr marL="1371600" algn="l" rtl="0" fontAlgn="base">
              <a:spcBef>
                <a:spcPct val="0"/>
              </a:spcBef>
              <a:spcAft>
                <a:spcPct val="0"/>
              </a:spcAft>
              <a:defRPr sz="4000">
                <a:solidFill>
                  <a:srgbClr val="993300"/>
                </a:solidFill>
                <a:latin typeface="Arial" charset="0"/>
              </a:defRPr>
            </a:lvl8pPr>
            <a:lvl9pPr marL="1828800" algn="l" rtl="0" fontAlgn="base">
              <a:spcBef>
                <a:spcPct val="0"/>
              </a:spcBef>
              <a:spcAft>
                <a:spcPct val="0"/>
              </a:spcAft>
              <a:defRPr sz="4000">
                <a:solidFill>
                  <a:srgbClr val="993300"/>
                </a:solidFill>
                <a:latin typeface="Arial" charset="0"/>
              </a:defRPr>
            </a:lvl9pPr>
          </a:lstStyle>
          <a:p>
            <a:pPr>
              <a:defRPr/>
            </a:pPr>
            <a:r>
              <a:rPr lang="en-US" sz="3200" kern="0" dirty="0" smtClean="0">
                <a:solidFill>
                  <a:srgbClr val="C00000"/>
                </a:solidFill>
              </a:rPr>
              <a:t>Challenge: self healing, multicast mesh</a:t>
            </a:r>
            <a:endParaRPr lang="en-US" sz="3200" kern="0" dirty="0">
              <a:solidFill>
                <a:srgbClr val="C00000"/>
              </a:solidFill>
            </a:endParaRPr>
          </a:p>
        </p:txBody>
      </p:sp>
      <p:sp>
        <p:nvSpPr>
          <p:cNvPr id="50" name="Rectangle 3"/>
          <p:cNvSpPr txBox="1">
            <a:spLocks noChangeArrowheads="1"/>
          </p:cNvSpPr>
          <p:nvPr/>
        </p:nvSpPr>
        <p:spPr bwMode="auto">
          <a:xfrm>
            <a:off x="483930" y="3525347"/>
            <a:ext cx="8116270" cy="3018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63500" lvl="1" indent="0" defTabSz="288925">
              <a:lnSpc>
                <a:spcPts val="2800"/>
              </a:lnSpc>
              <a:buClr>
                <a:srgbClr val="A50021"/>
              </a:buClr>
              <a:buSzPct val="70000"/>
              <a:buNone/>
            </a:pPr>
            <a:r>
              <a:rPr lang="en-US" sz="2400" kern="0" dirty="0">
                <a:solidFill>
                  <a:srgbClr val="800000"/>
                </a:solidFill>
              </a:rPr>
              <a:t>M</a:t>
            </a:r>
            <a:r>
              <a:rPr lang="en-US" sz="2400" kern="0" dirty="0" smtClean="0">
                <a:solidFill>
                  <a:srgbClr val="800000"/>
                </a:solidFill>
              </a:rPr>
              <a:t>ulticast QoS: </a:t>
            </a:r>
            <a:r>
              <a:rPr lang="en-US" sz="2400" kern="0" dirty="0" smtClean="0">
                <a:solidFill>
                  <a:srgbClr val="000000"/>
                </a:solidFill>
              </a:rPr>
              <a:t>path reservation, as in MPLS</a:t>
            </a:r>
          </a:p>
          <a:p>
            <a:pPr marL="339725" lvl="1" indent="-276225" defTabSz="288925">
              <a:lnSpc>
                <a:spcPts val="2800"/>
              </a:lnSpc>
              <a:buClr>
                <a:srgbClr val="A50021"/>
              </a:buClr>
              <a:buSzPct val="70000"/>
              <a:buFont typeface="Wingdings" pitchFamily="2" charset="2"/>
              <a:buChar char="v"/>
            </a:pPr>
            <a:r>
              <a:rPr lang="en-US" sz="2400" kern="0" dirty="0" smtClean="0">
                <a:solidFill>
                  <a:srgbClr val="000000"/>
                </a:solidFill>
              </a:rPr>
              <a:t>compute source-specific multicast trees, with known link bandwidths and source-to-destination traffic rates</a:t>
            </a:r>
          </a:p>
          <a:p>
            <a:pPr marL="739775" lvl="2" indent="-276225" defTabSz="288925">
              <a:lnSpc>
                <a:spcPts val="2800"/>
              </a:lnSpc>
              <a:buClr>
                <a:srgbClr val="A50021"/>
              </a:buClr>
              <a:buSzPct val="70000"/>
              <a:buFont typeface="Wingdings" pitchFamily="2" charset="2"/>
              <a:buChar char="v"/>
            </a:pPr>
            <a:r>
              <a:rPr lang="en-US" sz="2000" kern="0" dirty="0" smtClean="0">
                <a:solidFill>
                  <a:srgbClr val="000000"/>
                </a:solidFill>
              </a:rPr>
              <a:t>different from public Internet, which has unknown demand</a:t>
            </a:r>
          </a:p>
          <a:p>
            <a:pPr marL="339725" lvl="1" indent="-276225" defTabSz="288925">
              <a:lnSpc>
                <a:spcPts val="2800"/>
              </a:lnSpc>
              <a:buClr>
                <a:srgbClr val="A50021"/>
              </a:buClr>
              <a:buSzPct val="70000"/>
              <a:buFont typeface="Wingdings" pitchFamily="2" charset="2"/>
              <a:buChar char="v"/>
            </a:pPr>
            <a:r>
              <a:rPr lang="en-US" sz="2400" kern="0" dirty="0" smtClean="0">
                <a:solidFill>
                  <a:srgbClr val="000000"/>
                </a:solidFill>
              </a:rPr>
              <a:t>compute backup multicast trees</a:t>
            </a:r>
          </a:p>
          <a:p>
            <a:pPr marL="739775" lvl="2" indent="-276225" defTabSz="288925">
              <a:lnSpc>
                <a:spcPts val="2800"/>
              </a:lnSpc>
              <a:buClr>
                <a:srgbClr val="A50021"/>
              </a:buClr>
              <a:buSzPct val="70000"/>
              <a:buFont typeface="Wingdings" pitchFamily="2" charset="2"/>
              <a:buChar char="v"/>
            </a:pPr>
            <a:r>
              <a:rPr lang="en-US" sz="2000" kern="0" dirty="0" smtClean="0">
                <a:solidFill>
                  <a:srgbClr val="000000"/>
                </a:solidFill>
              </a:rPr>
              <a:t>offline, in case of each link failure scenario</a:t>
            </a:r>
          </a:p>
          <a:p>
            <a:pPr marL="739775" lvl="2" indent="-276225" defTabSz="288925">
              <a:lnSpc>
                <a:spcPts val="2800"/>
              </a:lnSpc>
              <a:buClr>
                <a:srgbClr val="A50021"/>
              </a:buClr>
              <a:buSzPct val="70000"/>
              <a:buFont typeface="Wingdings" pitchFamily="2" charset="2"/>
              <a:buChar char="v"/>
            </a:pPr>
            <a:r>
              <a:rPr lang="en-US" sz="2000" kern="0" dirty="0" smtClean="0">
                <a:solidFill>
                  <a:srgbClr val="000000"/>
                </a:solidFill>
              </a:rPr>
              <a:t>minimize # affected hosts, or # affected routers</a:t>
            </a:r>
          </a:p>
        </p:txBody>
      </p:sp>
      <p:pic>
        <p:nvPicPr>
          <p:cNvPr id="7" name="Picture 6"/>
          <p:cNvPicPr>
            <a:picLocks noChangeAspect="1"/>
          </p:cNvPicPr>
          <p:nvPr/>
        </p:nvPicPr>
        <p:blipFill>
          <a:blip r:embed="rId5"/>
          <a:stretch>
            <a:fillRect/>
          </a:stretch>
        </p:blipFill>
        <p:spPr>
          <a:xfrm>
            <a:off x="2105208" y="1188803"/>
            <a:ext cx="580768" cy="458501"/>
          </a:xfrm>
          <a:prstGeom prst="rect">
            <a:avLst/>
          </a:prstGeom>
        </p:spPr>
      </p:pic>
      <p:sp>
        <p:nvSpPr>
          <p:cNvPr id="52" name="Rectangle 51"/>
          <p:cNvSpPr/>
          <p:nvPr/>
        </p:nvSpPr>
        <p:spPr>
          <a:xfrm>
            <a:off x="2207056" y="2797404"/>
            <a:ext cx="151808" cy="12915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grpSp>
        <p:nvGrpSpPr>
          <p:cNvPr id="54" name="Group 332"/>
          <p:cNvGrpSpPr>
            <a:grpSpLocks/>
          </p:cNvGrpSpPr>
          <p:nvPr/>
        </p:nvGrpSpPr>
        <p:grpSpPr bwMode="auto">
          <a:xfrm>
            <a:off x="2087183" y="1810776"/>
            <a:ext cx="572218" cy="279394"/>
            <a:chOff x="2356" y="1300"/>
            <a:chExt cx="555" cy="194"/>
          </a:xfrm>
        </p:grpSpPr>
        <p:sp>
          <p:nvSpPr>
            <p:cNvPr id="5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sp>
          <p:nvSpPr>
            <p:cNvPr id="5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en-US" sz="2400">
                <a:latin typeface="Times New Roman" charset="0"/>
              </a:endParaRPr>
            </a:p>
          </p:txBody>
        </p:sp>
        <p:sp>
          <p:nvSpPr>
            <p:cNvPr id="5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grpSp>
          <p:nvGrpSpPr>
            <p:cNvPr id="60" name="Group 329"/>
            <p:cNvGrpSpPr>
              <a:grpSpLocks/>
            </p:cNvGrpSpPr>
            <p:nvPr/>
          </p:nvGrpSpPr>
          <p:grpSpPr bwMode="auto">
            <a:xfrm>
              <a:off x="2468" y="1332"/>
              <a:ext cx="310" cy="60"/>
              <a:chOff x="2468" y="1332"/>
              <a:chExt cx="310" cy="60"/>
            </a:xfrm>
          </p:grpSpPr>
          <p:sp>
            <p:nvSpPr>
              <p:cNvPr id="71"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68"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nvGrpSpPr>
          <p:cNvPr id="80" name="Group 332"/>
          <p:cNvGrpSpPr>
            <a:grpSpLocks/>
          </p:cNvGrpSpPr>
          <p:nvPr/>
        </p:nvGrpSpPr>
        <p:grpSpPr bwMode="auto">
          <a:xfrm>
            <a:off x="1900101" y="2315271"/>
            <a:ext cx="572218" cy="279394"/>
            <a:chOff x="2356" y="1300"/>
            <a:chExt cx="555" cy="194"/>
          </a:xfrm>
        </p:grpSpPr>
        <p:sp>
          <p:nvSpPr>
            <p:cNvPr id="8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sp>
          <p:nvSpPr>
            <p:cNvPr id="8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en-US" sz="2400">
                <a:latin typeface="Times New Roman" charset="0"/>
              </a:endParaRPr>
            </a:p>
          </p:txBody>
        </p:sp>
        <p:sp>
          <p:nvSpPr>
            <p:cNvPr id="8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grpSp>
          <p:nvGrpSpPr>
            <p:cNvPr id="88" name="Group 329"/>
            <p:cNvGrpSpPr>
              <a:grpSpLocks/>
            </p:cNvGrpSpPr>
            <p:nvPr/>
          </p:nvGrpSpPr>
          <p:grpSpPr bwMode="auto">
            <a:xfrm>
              <a:off x="2468" y="1332"/>
              <a:ext cx="310" cy="60"/>
              <a:chOff x="2468" y="1332"/>
              <a:chExt cx="310" cy="60"/>
            </a:xfrm>
          </p:grpSpPr>
          <p:sp>
            <p:nvSpPr>
              <p:cNvPr id="91"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9"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90"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nvGrpSpPr>
          <p:cNvPr id="93" name="Group 332"/>
          <p:cNvGrpSpPr>
            <a:grpSpLocks/>
          </p:cNvGrpSpPr>
          <p:nvPr/>
        </p:nvGrpSpPr>
        <p:grpSpPr bwMode="auto">
          <a:xfrm>
            <a:off x="2945212" y="2530547"/>
            <a:ext cx="572218" cy="279394"/>
            <a:chOff x="2356" y="1300"/>
            <a:chExt cx="555" cy="194"/>
          </a:xfrm>
        </p:grpSpPr>
        <p:sp>
          <p:nvSpPr>
            <p:cNvPr id="9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sp>
          <p:nvSpPr>
            <p:cNvPr id="9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en-US" sz="2400">
                <a:latin typeface="Times New Roman" charset="0"/>
              </a:endParaRPr>
            </a:p>
          </p:txBody>
        </p:sp>
        <p:sp>
          <p:nvSpPr>
            <p:cNvPr id="9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grpSp>
          <p:nvGrpSpPr>
            <p:cNvPr id="98" name="Group 329"/>
            <p:cNvGrpSpPr>
              <a:grpSpLocks/>
            </p:cNvGrpSpPr>
            <p:nvPr/>
          </p:nvGrpSpPr>
          <p:grpSpPr bwMode="auto">
            <a:xfrm>
              <a:off x="2468" y="1332"/>
              <a:ext cx="310" cy="60"/>
              <a:chOff x="2468" y="1332"/>
              <a:chExt cx="310" cy="60"/>
            </a:xfrm>
          </p:grpSpPr>
          <p:sp>
            <p:nvSpPr>
              <p:cNvPr id="101"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9"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00"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nvGrpSpPr>
          <p:cNvPr id="103" name="Group 332"/>
          <p:cNvGrpSpPr>
            <a:grpSpLocks/>
          </p:cNvGrpSpPr>
          <p:nvPr/>
        </p:nvGrpSpPr>
        <p:grpSpPr bwMode="auto">
          <a:xfrm>
            <a:off x="3311360" y="1915881"/>
            <a:ext cx="572218" cy="279394"/>
            <a:chOff x="2356" y="1300"/>
            <a:chExt cx="555" cy="194"/>
          </a:xfrm>
        </p:grpSpPr>
        <p:sp>
          <p:nvSpPr>
            <p:cNvPr id="10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sp>
          <p:nvSpPr>
            <p:cNvPr id="10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en-US" sz="2400">
                <a:latin typeface="Times New Roman" charset="0"/>
              </a:endParaRPr>
            </a:p>
          </p:txBody>
        </p:sp>
        <p:sp>
          <p:nvSpPr>
            <p:cNvPr id="10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grpSp>
          <p:nvGrpSpPr>
            <p:cNvPr id="107" name="Group 329"/>
            <p:cNvGrpSpPr>
              <a:grpSpLocks/>
            </p:cNvGrpSpPr>
            <p:nvPr/>
          </p:nvGrpSpPr>
          <p:grpSpPr bwMode="auto">
            <a:xfrm>
              <a:off x="2468" y="1332"/>
              <a:ext cx="310" cy="60"/>
              <a:chOff x="2468" y="1332"/>
              <a:chExt cx="310" cy="60"/>
            </a:xfrm>
          </p:grpSpPr>
          <p:sp>
            <p:nvSpPr>
              <p:cNvPr id="110"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8"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09"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nvGrpSpPr>
          <p:cNvPr id="41" name="Group 40"/>
          <p:cNvGrpSpPr/>
          <p:nvPr/>
        </p:nvGrpSpPr>
        <p:grpSpPr>
          <a:xfrm>
            <a:off x="2083286" y="1362512"/>
            <a:ext cx="1565249" cy="1561050"/>
            <a:chOff x="2875410" y="1463110"/>
            <a:chExt cx="1565249" cy="1561050"/>
          </a:xfrm>
        </p:grpSpPr>
        <p:sp>
          <p:nvSpPr>
            <p:cNvPr id="36" name="Rectangle 35"/>
            <p:cNvSpPr/>
            <p:nvPr/>
          </p:nvSpPr>
          <p:spPr>
            <a:xfrm rot="2416317">
              <a:off x="3018366" y="2322656"/>
              <a:ext cx="1095461"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Rectangle 121"/>
            <p:cNvSpPr/>
            <p:nvPr/>
          </p:nvSpPr>
          <p:spPr>
            <a:xfrm rot="5400000">
              <a:off x="2846915" y="1702151"/>
              <a:ext cx="613211"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Rectangle 123"/>
            <p:cNvSpPr/>
            <p:nvPr/>
          </p:nvSpPr>
          <p:spPr>
            <a:xfrm rot="5400000">
              <a:off x="4111285" y="1829071"/>
              <a:ext cx="523617"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p:cNvSpPr/>
            <p:nvPr/>
          </p:nvSpPr>
          <p:spPr>
            <a:xfrm rot="5400000">
              <a:off x="2681166" y="2694787"/>
              <a:ext cx="523617"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Rectangle 125"/>
            <p:cNvSpPr/>
            <p:nvPr/>
          </p:nvSpPr>
          <p:spPr>
            <a:xfrm rot="494198">
              <a:off x="2876209" y="2561974"/>
              <a:ext cx="1095461"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Rectangle 126"/>
            <p:cNvSpPr/>
            <p:nvPr/>
          </p:nvSpPr>
          <p:spPr>
            <a:xfrm rot="7559801">
              <a:off x="3733907" y="2358356"/>
              <a:ext cx="781328" cy="139905"/>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2" name="TextBox 41"/>
          <p:cNvSpPr txBox="1"/>
          <p:nvPr/>
        </p:nvSpPr>
        <p:spPr>
          <a:xfrm>
            <a:off x="941427" y="1251445"/>
            <a:ext cx="1108446" cy="646331"/>
          </a:xfrm>
          <a:prstGeom prst="rect">
            <a:avLst/>
          </a:prstGeom>
          <a:noFill/>
        </p:spPr>
        <p:txBody>
          <a:bodyPr wrap="none" rtlCol="0">
            <a:spAutoFit/>
          </a:bodyPr>
          <a:lstStyle/>
          <a:p>
            <a:r>
              <a:rPr lang="en-US" dirty="0" smtClean="0">
                <a:solidFill>
                  <a:srgbClr val="000090"/>
                </a:solidFill>
              </a:rPr>
              <a:t>multicast</a:t>
            </a:r>
          </a:p>
          <a:p>
            <a:r>
              <a:rPr lang="en-US" dirty="0" smtClean="0">
                <a:solidFill>
                  <a:srgbClr val="000090"/>
                </a:solidFill>
              </a:rPr>
              <a:t>QoS tree</a:t>
            </a:r>
            <a:endParaRPr lang="en-US" dirty="0">
              <a:solidFill>
                <a:srgbClr val="000090"/>
              </a:solidFill>
            </a:endParaRPr>
          </a:p>
        </p:txBody>
      </p:sp>
      <p:sp>
        <p:nvSpPr>
          <p:cNvPr id="43" name="TextBox 42"/>
          <p:cNvSpPr txBox="1"/>
          <p:nvPr/>
        </p:nvSpPr>
        <p:spPr>
          <a:xfrm>
            <a:off x="2552399" y="1974249"/>
            <a:ext cx="428322" cy="523220"/>
          </a:xfrm>
          <a:prstGeom prst="rect">
            <a:avLst/>
          </a:prstGeom>
          <a:noFill/>
        </p:spPr>
        <p:txBody>
          <a:bodyPr wrap="none" rtlCol="0">
            <a:spAutoFit/>
          </a:bodyPr>
          <a:lstStyle/>
          <a:p>
            <a:r>
              <a:rPr lang="en-US" sz="2800" dirty="0" smtClean="0">
                <a:solidFill>
                  <a:srgbClr val="CC0000"/>
                </a:solidFill>
              </a:rPr>
              <a:t>X</a:t>
            </a:r>
            <a:endParaRPr lang="en-US" sz="2800" dirty="0">
              <a:solidFill>
                <a:srgbClr val="CC0000"/>
              </a:solidFill>
            </a:endParaRPr>
          </a:p>
        </p:txBody>
      </p:sp>
      <p:grpSp>
        <p:nvGrpSpPr>
          <p:cNvPr id="44" name="Group 43"/>
          <p:cNvGrpSpPr/>
          <p:nvPr/>
        </p:nvGrpSpPr>
        <p:grpSpPr>
          <a:xfrm>
            <a:off x="5013940" y="1046633"/>
            <a:ext cx="3064040" cy="2203812"/>
            <a:chOff x="5013940" y="1046633"/>
            <a:chExt cx="3064040" cy="2203812"/>
          </a:xfrm>
        </p:grpSpPr>
        <p:cxnSp>
          <p:nvCxnSpPr>
            <p:cNvPr id="128" name="Straight Connector 127"/>
            <p:cNvCxnSpPr>
              <a:endCxn id="183" idx="2"/>
            </p:cNvCxnSpPr>
            <p:nvPr/>
          </p:nvCxnSpPr>
          <p:spPr>
            <a:xfrm>
              <a:off x="6410717" y="1976498"/>
              <a:ext cx="1303796" cy="9853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a:off x="6266573" y="2503908"/>
              <a:ext cx="937604" cy="15520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491977" y="2022513"/>
              <a:ext cx="746001" cy="626943"/>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a:endCxn id="189" idx="3"/>
            </p:cNvCxnSpPr>
            <p:nvPr/>
          </p:nvCxnSpPr>
          <p:spPr>
            <a:xfrm flipH="1">
              <a:off x="7249184" y="2100383"/>
              <a:ext cx="375545" cy="53367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a:endCxn id="164" idx="1"/>
            </p:cNvCxnSpPr>
            <p:nvPr/>
          </p:nvCxnSpPr>
          <p:spPr>
            <a:xfrm flipH="1">
              <a:off x="6189842" y="2061156"/>
              <a:ext cx="267658" cy="41326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7663026" y="1644684"/>
              <a:ext cx="0" cy="533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7309452" y="2611444"/>
              <a:ext cx="0" cy="533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251768" y="2459044"/>
              <a:ext cx="0" cy="533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6476570" y="1451556"/>
              <a:ext cx="0" cy="533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1265" y="1548208"/>
              <a:ext cx="350169" cy="26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1199" y="3010108"/>
              <a:ext cx="318697" cy="2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9283" y="2336806"/>
              <a:ext cx="318697" cy="2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9934" y="2888942"/>
              <a:ext cx="318697" cy="2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8204" y="1070365"/>
              <a:ext cx="465257" cy="169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Rectangle 141"/>
            <p:cNvSpPr/>
            <p:nvPr/>
          </p:nvSpPr>
          <p:spPr>
            <a:xfrm>
              <a:off x="7415370" y="2958090"/>
              <a:ext cx="151808" cy="12915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145" name="Rectangle 144"/>
            <p:cNvSpPr/>
            <p:nvPr/>
          </p:nvSpPr>
          <p:spPr>
            <a:xfrm>
              <a:off x="7751911" y="1464472"/>
              <a:ext cx="151808" cy="12915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pic>
          <p:nvPicPr>
            <p:cNvPr id="146" name="Picture 145"/>
            <p:cNvPicPr>
              <a:picLocks noChangeAspect="1"/>
            </p:cNvPicPr>
            <p:nvPr/>
          </p:nvPicPr>
          <p:blipFill>
            <a:blip r:embed="rId5"/>
            <a:stretch>
              <a:fillRect/>
            </a:stretch>
          </p:blipFill>
          <p:spPr>
            <a:xfrm>
              <a:off x="6180496" y="1215455"/>
              <a:ext cx="580768" cy="458501"/>
            </a:xfrm>
            <a:prstGeom prst="rect">
              <a:avLst/>
            </a:prstGeom>
          </p:spPr>
        </p:pic>
        <p:sp>
          <p:nvSpPr>
            <p:cNvPr id="147" name="Rectangle 146"/>
            <p:cNvSpPr/>
            <p:nvPr/>
          </p:nvSpPr>
          <p:spPr>
            <a:xfrm>
              <a:off x="6282344" y="2824056"/>
              <a:ext cx="151808" cy="12915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grpSp>
          <p:nvGrpSpPr>
            <p:cNvPr id="148" name="Group 332"/>
            <p:cNvGrpSpPr>
              <a:grpSpLocks/>
            </p:cNvGrpSpPr>
            <p:nvPr/>
          </p:nvGrpSpPr>
          <p:grpSpPr bwMode="auto">
            <a:xfrm>
              <a:off x="6162471" y="1837428"/>
              <a:ext cx="572218" cy="279394"/>
              <a:chOff x="2356" y="1300"/>
              <a:chExt cx="555" cy="194"/>
            </a:xfrm>
          </p:grpSpPr>
          <p:sp>
            <p:nvSpPr>
              <p:cNvPr id="14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sp>
            <p:nvSpPr>
              <p:cNvPr id="15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en-US" sz="2400">
                  <a:latin typeface="Times New Roman" charset="0"/>
                </a:endParaRPr>
              </a:p>
            </p:txBody>
          </p:sp>
          <p:sp>
            <p:nvSpPr>
              <p:cNvPr id="15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grpSp>
            <p:nvGrpSpPr>
              <p:cNvPr id="152" name="Group 329"/>
              <p:cNvGrpSpPr>
                <a:grpSpLocks/>
              </p:cNvGrpSpPr>
              <p:nvPr/>
            </p:nvGrpSpPr>
            <p:grpSpPr bwMode="auto">
              <a:xfrm>
                <a:off x="2468" y="1332"/>
                <a:ext cx="310" cy="60"/>
                <a:chOff x="2468" y="1332"/>
                <a:chExt cx="310" cy="60"/>
              </a:xfrm>
            </p:grpSpPr>
            <p:sp>
              <p:nvSpPr>
                <p:cNvPr id="155"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3"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54"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nvGrpSpPr>
            <p:cNvPr id="157" name="Group 332"/>
            <p:cNvGrpSpPr>
              <a:grpSpLocks/>
            </p:cNvGrpSpPr>
            <p:nvPr/>
          </p:nvGrpSpPr>
          <p:grpSpPr bwMode="auto">
            <a:xfrm>
              <a:off x="5975389" y="2341923"/>
              <a:ext cx="572218" cy="279394"/>
              <a:chOff x="2356" y="1300"/>
              <a:chExt cx="555" cy="194"/>
            </a:xfrm>
          </p:grpSpPr>
          <p:sp>
            <p:nvSpPr>
              <p:cNvPr id="15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sp>
            <p:nvSpPr>
              <p:cNvPr id="15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en-US" sz="2400">
                  <a:latin typeface="Times New Roman" charset="0"/>
                </a:endParaRPr>
              </a:p>
            </p:txBody>
          </p:sp>
          <p:sp>
            <p:nvSpPr>
              <p:cNvPr id="16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grpSp>
            <p:nvGrpSpPr>
              <p:cNvPr id="161" name="Group 329"/>
              <p:cNvGrpSpPr>
                <a:grpSpLocks/>
              </p:cNvGrpSpPr>
              <p:nvPr/>
            </p:nvGrpSpPr>
            <p:grpSpPr bwMode="auto">
              <a:xfrm>
                <a:off x="2468" y="1332"/>
                <a:ext cx="310" cy="60"/>
                <a:chOff x="2468" y="1332"/>
                <a:chExt cx="310" cy="60"/>
              </a:xfrm>
            </p:grpSpPr>
            <p:sp>
              <p:nvSpPr>
                <p:cNvPr id="164"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2"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63"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nvGrpSpPr>
            <p:cNvPr id="166" name="Group 332"/>
            <p:cNvGrpSpPr>
              <a:grpSpLocks/>
            </p:cNvGrpSpPr>
            <p:nvPr/>
          </p:nvGrpSpPr>
          <p:grpSpPr bwMode="auto">
            <a:xfrm>
              <a:off x="7020500" y="2557199"/>
              <a:ext cx="572218" cy="279394"/>
              <a:chOff x="2356" y="1300"/>
              <a:chExt cx="555" cy="194"/>
            </a:xfrm>
          </p:grpSpPr>
          <p:sp>
            <p:nvSpPr>
              <p:cNvPr id="16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sp>
            <p:nvSpPr>
              <p:cNvPr id="16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en-US" sz="2400">
                  <a:latin typeface="Times New Roman" charset="0"/>
                </a:endParaRPr>
              </a:p>
            </p:txBody>
          </p:sp>
          <p:sp>
            <p:nvSpPr>
              <p:cNvPr id="16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grpSp>
            <p:nvGrpSpPr>
              <p:cNvPr id="170" name="Group 329"/>
              <p:cNvGrpSpPr>
                <a:grpSpLocks/>
              </p:cNvGrpSpPr>
              <p:nvPr/>
            </p:nvGrpSpPr>
            <p:grpSpPr bwMode="auto">
              <a:xfrm>
                <a:off x="2468" y="1332"/>
                <a:ext cx="310" cy="60"/>
                <a:chOff x="2468" y="1332"/>
                <a:chExt cx="310" cy="60"/>
              </a:xfrm>
            </p:grpSpPr>
            <p:sp>
              <p:nvSpPr>
                <p:cNvPr id="173"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1"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72"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nvGrpSpPr>
            <p:cNvPr id="175" name="Group 332"/>
            <p:cNvGrpSpPr>
              <a:grpSpLocks/>
            </p:cNvGrpSpPr>
            <p:nvPr/>
          </p:nvGrpSpPr>
          <p:grpSpPr bwMode="auto">
            <a:xfrm>
              <a:off x="7386648" y="1942533"/>
              <a:ext cx="572218" cy="279394"/>
              <a:chOff x="2356" y="1300"/>
              <a:chExt cx="555" cy="194"/>
            </a:xfrm>
          </p:grpSpPr>
          <p:sp>
            <p:nvSpPr>
              <p:cNvPr id="17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sp>
            <p:nvSpPr>
              <p:cNvPr id="17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en-US" sz="2400">
                  <a:latin typeface="Times New Roman" charset="0"/>
                </a:endParaRPr>
              </a:p>
            </p:txBody>
          </p:sp>
          <p:sp>
            <p:nvSpPr>
              <p:cNvPr id="17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grpSp>
            <p:nvGrpSpPr>
              <p:cNvPr id="179" name="Group 329"/>
              <p:cNvGrpSpPr>
                <a:grpSpLocks/>
              </p:cNvGrpSpPr>
              <p:nvPr/>
            </p:nvGrpSpPr>
            <p:grpSpPr bwMode="auto">
              <a:xfrm>
                <a:off x="2468" y="1332"/>
                <a:ext cx="310" cy="60"/>
                <a:chOff x="2468" y="1332"/>
                <a:chExt cx="310" cy="60"/>
              </a:xfrm>
            </p:grpSpPr>
            <p:sp>
              <p:nvSpPr>
                <p:cNvPr id="182"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0"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81"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nvGrpSpPr>
            <p:cNvPr id="184" name="Group 183"/>
            <p:cNvGrpSpPr/>
            <p:nvPr/>
          </p:nvGrpSpPr>
          <p:grpSpPr>
            <a:xfrm>
              <a:off x="6158574" y="1389164"/>
              <a:ext cx="1565249" cy="1561050"/>
              <a:chOff x="2875410" y="1463110"/>
              <a:chExt cx="1565249" cy="1561050"/>
            </a:xfrm>
          </p:grpSpPr>
          <p:sp>
            <p:nvSpPr>
              <p:cNvPr id="185" name="Rectangle 184"/>
              <p:cNvSpPr/>
              <p:nvPr/>
            </p:nvSpPr>
            <p:spPr>
              <a:xfrm rot="302790">
                <a:off x="3106093" y="2002105"/>
                <a:ext cx="1240337"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Rectangle 185"/>
              <p:cNvSpPr/>
              <p:nvPr/>
            </p:nvSpPr>
            <p:spPr>
              <a:xfrm rot="5400000">
                <a:off x="2846915" y="1702151"/>
                <a:ext cx="613211"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Rectangle 186"/>
              <p:cNvSpPr/>
              <p:nvPr/>
            </p:nvSpPr>
            <p:spPr>
              <a:xfrm rot="5400000">
                <a:off x="4111285" y="1829071"/>
                <a:ext cx="523617"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Rectangle 187"/>
              <p:cNvSpPr/>
              <p:nvPr/>
            </p:nvSpPr>
            <p:spPr>
              <a:xfrm rot="5400000">
                <a:off x="2681166" y="2694787"/>
                <a:ext cx="523617"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Rectangle 188"/>
              <p:cNvSpPr/>
              <p:nvPr/>
            </p:nvSpPr>
            <p:spPr>
              <a:xfrm rot="494198">
                <a:off x="2876209" y="2561974"/>
                <a:ext cx="1095461"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0" name="Rectangle 189"/>
              <p:cNvSpPr/>
              <p:nvPr/>
            </p:nvSpPr>
            <p:spPr>
              <a:xfrm rot="7559801">
                <a:off x="3733907" y="2358356"/>
                <a:ext cx="781328" cy="139905"/>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1" name="TextBox 190"/>
            <p:cNvSpPr txBox="1"/>
            <p:nvPr/>
          </p:nvSpPr>
          <p:spPr>
            <a:xfrm>
              <a:off x="5016715" y="1278097"/>
              <a:ext cx="1108446" cy="646331"/>
            </a:xfrm>
            <a:prstGeom prst="rect">
              <a:avLst/>
            </a:prstGeom>
            <a:noFill/>
          </p:spPr>
          <p:txBody>
            <a:bodyPr wrap="none" rtlCol="0">
              <a:spAutoFit/>
            </a:bodyPr>
            <a:lstStyle/>
            <a:p>
              <a:r>
                <a:rPr lang="en-US" dirty="0" smtClean="0">
                  <a:solidFill>
                    <a:srgbClr val="000090"/>
                  </a:solidFill>
                </a:rPr>
                <a:t>multicast</a:t>
              </a:r>
            </a:p>
            <a:p>
              <a:r>
                <a:rPr lang="en-US" dirty="0" smtClean="0">
                  <a:solidFill>
                    <a:srgbClr val="000090"/>
                  </a:solidFill>
                </a:rPr>
                <a:t>QoS tree</a:t>
              </a:r>
              <a:endParaRPr lang="en-US" dirty="0">
                <a:solidFill>
                  <a:srgbClr val="000090"/>
                </a:solidFill>
              </a:endParaRPr>
            </a:p>
          </p:txBody>
        </p:sp>
        <p:sp>
          <p:nvSpPr>
            <p:cNvPr id="193" name="TextBox 192"/>
            <p:cNvSpPr txBox="1"/>
            <p:nvPr/>
          </p:nvSpPr>
          <p:spPr>
            <a:xfrm>
              <a:off x="5013940" y="1046633"/>
              <a:ext cx="877839" cy="369332"/>
            </a:xfrm>
            <a:prstGeom prst="rect">
              <a:avLst/>
            </a:prstGeom>
            <a:noFill/>
          </p:spPr>
          <p:txBody>
            <a:bodyPr wrap="none" rtlCol="0">
              <a:spAutoFit/>
            </a:bodyPr>
            <a:lstStyle/>
            <a:p>
              <a:r>
                <a:rPr lang="en-US" dirty="0" smtClean="0">
                  <a:solidFill>
                    <a:srgbClr val="000090"/>
                  </a:solidFill>
                </a:rPr>
                <a:t>healed</a:t>
              </a:r>
              <a:endParaRPr lang="en-US" dirty="0">
                <a:solidFill>
                  <a:srgbClr val="000090"/>
                </a:solidFill>
              </a:endParaRPr>
            </a:p>
          </p:txBody>
        </p:sp>
      </p:grpSp>
      <p:sp>
        <p:nvSpPr>
          <p:cNvPr id="45" name="Right Arrow 44"/>
          <p:cNvSpPr/>
          <p:nvPr/>
        </p:nvSpPr>
        <p:spPr>
          <a:xfrm>
            <a:off x="4438408" y="2037122"/>
            <a:ext cx="978408" cy="484632"/>
          </a:xfrm>
          <a:prstGeom prst="rightArrow">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986488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0" name="Straight Connector 119"/>
          <p:cNvCxnSpPr>
            <a:endCxn id="111" idx="2"/>
          </p:cNvCxnSpPr>
          <p:nvPr/>
        </p:nvCxnSpPr>
        <p:spPr>
          <a:xfrm>
            <a:off x="2335429" y="1949846"/>
            <a:ext cx="1303796" cy="9853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2191285" y="2477256"/>
            <a:ext cx="937604" cy="15520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2416689" y="1995861"/>
            <a:ext cx="746001" cy="62694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a:endCxn id="126" idx="3"/>
          </p:cNvCxnSpPr>
          <p:nvPr/>
        </p:nvCxnSpPr>
        <p:spPr>
          <a:xfrm flipH="1">
            <a:off x="3173896" y="2073731"/>
            <a:ext cx="375545" cy="53367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a:endCxn id="91" idx="1"/>
          </p:cNvCxnSpPr>
          <p:nvPr/>
        </p:nvCxnSpPr>
        <p:spPr>
          <a:xfrm flipH="1">
            <a:off x="2114554" y="2034504"/>
            <a:ext cx="267658" cy="41326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587738" y="1618032"/>
            <a:ext cx="0" cy="533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3234164" y="2584792"/>
            <a:ext cx="0" cy="533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2176480" y="2432392"/>
            <a:ext cx="0" cy="533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401282" y="1424904"/>
            <a:ext cx="0" cy="533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5977" y="1521556"/>
            <a:ext cx="350169" cy="26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5911" y="2983456"/>
            <a:ext cx="318697" cy="2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3995" y="2310154"/>
            <a:ext cx="318697" cy="2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646" y="2862290"/>
            <a:ext cx="318697" cy="2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2916" y="1043713"/>
            <a:ext cx="465257" cy="169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 name="Rectangle 72"/>
          <p:cNvSpPr/>
          <p:nvPr/>
        </p:nvSpPr>
        <p:spPr>
          <a:xfrm>
            <a:off x="3340082" y="2931438"/>
            <a:ext cx="151808" cy="12915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76" name="Rectangle 75"/>
          <p:cNvSpPr/>
          <p:nvPr/>
        </p:nvSpPr>
        <p:spPr>
          <a:xfrm>
            <a:off x="3676623" y="1437820"/>
            <a:ext cx="151808" cy="12915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53" name="Title 1"/>
          <p:cNvSpPr txBox="1">
            <a:spLocks/>
          </p:cNvSpPr>
          <p:nvPr/>
        </p:nvSpPr>
        <p:spPr bwMode="auto">
          <a:xfrm>
            <a:off x="333415" y="0"/>
            <a:ext cx="8649039"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4000">
                <a:solidFill>
                  <a:srgbClr val="993300"/>
                </a:solidFill>
                <a:latin typeface="+mj-lt"/>
                <a:ea typeface="+mj-ea"/>
                <a:cs typeface="+mj-cs"/>
              </a:defRPr>
            </a:lvl1pPr>
            <a:lvl2pPr algn="l" rtl="0" fontAlgn="base">
              <a:spcBef>
                <a:spcPct val="0"/>
              </a:spcBef>
              <a:spcAft>
                <a:spcPct val="0"/>
              </a:spcAft>
              <a:defRPr sz="4000">
                <a:solidFill>
                  <a:srgbClr val="993300"/>
                </a:solidFill>
                <a:latin typeface="Arial" charset="0"/>
              </a:defRPr>
            </a:lvl2pPr>
            <a:lvl3pPr algn="l" rtl="0" fontAlgn="base">
              <a:spcBef>
                <a:spcPct val="0"/>
              </a:spcBef>
              <a:spcAft>
                <a:spcPct val="0"/>
              </a:spcAft>
              <a:defRPr sz="4000">
                <a:solidFill>
                  <a:srgbClr val="993300"/>
                </a:solidFill>
                <a:latin typeface="Arial" charset="0"/>
              </a:defRPr>
            </a:lvl3pPr>
            <a:lvl4pPr algn="l" rtl="0" fontAlgn="base">
              <a:spcBef>
                <a:spcPct val="0"/>
              </a:spcBef>
              <a:spcAft>
                <a:spcPct val="0"/>
              </a:spcAft>
              <a:defRPr sz="4000">
                <a:solidFill>
                  <a:srgbClr val="993300"/>
                </a:solidFill>
                <a:latin typeface="Arial" charset="0"/>
              </a:defRPr>
            </a:lvl4pPr>
            <a:lvl5pPr algn="l" rtl="0" fontAlgn="base">
              <a:spcBef>
                <a:spcPct val="0"/>
              </a:spcBef>
              <a:spcAft>
                <a:spcPct val="0"/>
              </a:spcAft>
              <a:defRPr sz="4000">
                <a:solidFill>
                  <a:srgbClr val="993300"/>
                </a:solidFill>
                <a:latin typeface="Arial" charset="0"/>
              </a:defRPr>
            </a:lvl5pPr>
            <a:lvl6pPr marL="457200" algn="l" rtl="0" fontAlgn="base">
              <a:spcBef>
                <a:spcPct val="0"/>
              </a:spcBef>
              <a:spcAft>
                <a:spcPct val="0"/>
              </a:spcAft>
              <a:defRPr sz="4000">
                <a:solidFill>
                  <a:srgbClr val="993300"/>
                </a:solidFill>
                <a:latin typeface="Arial" charset="0"/>
              </a:defRPr>
            </a:lvl6pPr>
            <a:lvl7pPr marL="914400" algn="l" rtl="0" fontAlgn="base">
              <a:spcBef>
                <a:spcPct val="0"/>
              </a:spcBef>
              <a:spcAft>
                <a:spcPct val="0"/>
              </a:spcAft>
              <a:defRPr sz="4000">
                <a:solidFill>
                  <a:srgbClr val="993300"/>
                </a:solidFill>
                <a:latin typeface="Arial" charset="0"/>
              </a:defRPr>
            </a:lvl7pPr>
            <a:lvl8pPr marL="1371600" algn="l" rtl="0" fontAlgn="base">
              <a:spcBef>
                <a:spcPct val="0"/>
              </a:spcBef>
              <a:spcAft>
                <a:spcPct val="0"/>
              </a:spcAft>
              <a:defRPr sz="4000">
                <a:solidFill>
                  <a:srgbClr val="993300"/>
                </a:solidFill>
                <a:latin typeface="Arial" charset="0"/>
              </a:defRPr>
            </a:lvl8pPr>
            <a:lvl9pPr marL="1828800" algn="l" rtl="0" fontAlgn="base">
              <a:spcBef>
                <a:spcPct val="0"/>
              </a:spcBef>
              <a:spcAft>
                <a:spcPct val="0"/>
              </a:spcAft>
              <a:defRPr sz="4000">
                <a:solidFill>
                  <a:srgbClr val="993300"/>
                </a:solidFill>
                <a:latin typeface="Arial" charset="0"/>
              </a:defRPr>
            </a:lvl9pPr>
          </a:lstStyle>
          <a:p>
            <a:pPr>
              <a:defRPr/>
            </a:pPr>
            <a:r>
              <a:rPr lang="en-US" sz="3200" kern="0" dirty="0" smtClean="0">
                <a:solidFill>
                  <a:srgbClr val="C00000"/>
                </a:solidFill>
              </a:rPr>
              <a:t>Challenge: self healing, multicast mesh</a:t>
            </a:r>
            <a:endParaRPr lang="en-US" sz="3200" kern="0" dirty="0">
              <a:solidFill>
                <a:srgbClr val="C00000"/>
              </a:solidFill>
            </a:endParaRPr>
          </a:p>
        </p:txBody>
      </p:sp>
      <p:sp>
        <p:nvSpPr>
          <p:cNvPr id="50" name="Rectangle 3"/>
          <p:cNvSpPr txBox="1">
            <a:spLocks noChangeArrowheads="1"/>
          </p:cNvSpPr>
          <p:nvPr/>
        </p:nvSpPr>
        <p:spPr bwMode="auto">
          <a:xfrm>
            <a:off x="483930" y="3525347"/>
            <a:ext cx="8116270" cy="3018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63500" lvl="1" indent="0" defTabSz="288925">
              <a:lnSpc>
                <a:spcPts val="2800"/>
              </a:lnSpc>
              <a:buClr>
                <a:srgbClr val="A50021"/>
              </a:buClr>
              <a:buSzPct val="70000"/>
              <a:buNone/>
            </a:pPr>
            <a:r>
              <a:rPr lang="en-US" sz="2400" kern="0" dirty="0">
                <a:solidFill>
                  <a:srgbClr val="800000"/>
                </a:solidFill>
              </a:rPr>
              <a:t>D</a:t>
            </a:r>
            <a:r>
              <a:rPr lang="en-US" sz="2400" kern="0" dirty="0" smtClean="0">
                <a:solidFill>
                  <a:srgbClr val="800000"/>
                </a:solidFill>
              </a:rPr>
              <a:t>own link, packet loss detection:</a:t>
            </a:r>
          </a:p>
          <a:p>
            <a:pPr marL="339725" lvl="1" indent="-276225" defTabSz="288925">
              <a:lnSpc>
                <a:spcPts val="2800"/>
              </a:lnSpc>
              <a:buClr>
                <a:srgbClr val="A50021"/>
              </a:buClr>
              <a:buSzPct val="70000"/>
              <a:buFont typeface="Wingdings" pitchFamily="2" charset="2"/>
              <a:buChar char="v"/>
            </a:pPr>
            <a:r>
              <a:rPr lang="en-US" sz="2400" i="1" kern="0" dirty="0">
                <a:solidFill>
                  <a:srgbClr val="000000"/>
                </a:solidFill>
              </a:rPr>
              <a:t>i</a:t>
            </a:r>
            <a:r>
              <a:rPr lang="en-US" sz="2400" i="1" kern="0" dirty="0" smtClean="0">
                <a:solidFill>
                  <a:srgbClr val="000000"/>
                </a:solidFill>
              </a:rPr>
              <a:t>n-network</a:t>
            </a:r>
            <a:r>
              <a:rPr lang="en-US" sz="2400" kern="0" dirty="0" smtClean="0">
                <a:solidFill>
                  <a:srgbClr val="000000"/>
                </a:solidFill>
              </a:rPr>
              <a:t>, per-link measurement, monitoring of link flows</a:t>
            </a:r>
          </a:p>
          <a:p>
            <a:pPr marL="339725" lvl="1" indent="-276225" defTabSz="288925">
              <a:lnSpc>
                <a:spcPts val="2800"/>
              </a:lnSpc>
              <a:buClr>
                <a:srgbClr val="A50021"/>
              </a:buClr>
              <a:buSzPct val="70000"/>
              <a:buFont typeface="Wingdings" pitchFamily="2" charset="2"/>
              <a:buChar char="v"/>
            </a:pPr>
            <a:r>
              <a:rPr lang="en-US" sz="2400" kern="0" dirty="0" smtClean="0">
                <a:solidFill>
                  <a:srgbClr val="000000"/>
                </a:solidFill>
              </a:rPr>
              <a:t>rapid, local link,/flow failure detection</a:t>
            </a:r>
          </a:p>
          <a:p>
            <a:pPr marL="339725" lvl="1" indent="-276225" defTabSz="288925">
              <a:lnSpc>
                <a:spcPts val="2800"/>
              </a:lnSpc>
              <a:buClr>
                <a:srgbClr val="A50021"/>
              </a:buClr>
              <a:buSzPct val="70000"/>
              <a:buFont typeface="Wingdings" pitchFamily="2" charset="2"/>
              <a:buChar char="v"/>
            </a:pPr>
            <a:r>
              <a:rPr lang="en-US" sz="2400" kern="0" dirty="0">
                <a:solidFill>
                  <a:srgbClr val="000000"/>
                </a:solidFill>
              </a:rPr>
              <a:t>i</a:t>
            </a:r>
            <a:r>
              <a:rPr lang="en-US" sz="2400" kern="0" dirty="0" smtClean="0">
                <a:solidFill>
                  <a:srgbClr val="000000"/>
                </a:solidFill>
              </a:rPr>
              <a:t>nstallation of pre-computed backup multicast forwarding trees</a:t>
            </a:r>
            <a:endParaRPr lang="en-US" sz="2000" kern="0" dirty="0" smtClean="0">
              <a:solidFill>
                <a:srgbClr val="000000"/>
              </a:solidFill>
            </a:endParaRPr>
          </a:p>
        </p:txBody>
      </p:sp>
      <p:pic>
        <p:nvPicPr>
          <p:cNvPr id="7" name="Picture 6"/>
          <p:cNvPicPr>
            <a:picLocks noChangeAspect="1"/>
          </p:cNvPicPr>
          <p:nvPr/>
        </p:nvPicPr>
        <p:blipFill>
          <a:blip r:embed="rId5"/>
          <a:stretch>
            <a:fillRect/>
          </a:stretch>
        </p:blipFill>
        <p:spPr>
          <a:xfrm>
            <a:off x="2105208" y="1188803"/>
            <a:ext cx="580768" cy="458501"/>
          </a:xfrm>
          <a:prstGeom prst="rect">
            <a:avLst/>
          </a:prstGeom>
        </p:spPr>
      </p:pic>
      <p:sp>
        <p:nvSpPr>
          <p:cNvPr id="52" name="Rectangle 51"/>
          <p:cNvSpPr/>
          <p:nvPr/>
        </p:nvSpPr>
        <p:spPr>
          <a:xfrm>
            <a:off x="2207056" y="2797404"/>
            <a:ext cx="151808" cy="12915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grpSp>
        <p:nvGrpSpPr>
          <p:cNvPr id="54" name="Group 332"/>
          <p:cNvGrpSpPr>
            <a:grpSpLocks/>
          </p:cNvGrpSpPr>
          <p:nvPr/>
        </p:nvGrpSpPr>
        <p:grpSpPr bwMode="auto">
          <a:xfrm>
            <a:off x="2087183" y="1810776"/>
            <a:ext cx="572218" cy="279394"/>
            <a:chOff x="2356" y="1300"/>
            <a:chExt cx="555" cy="194"/>
          </a:xfrm>
        </p:grpSpPr>
        <p:sp>
          <p:nvSpPr>
            <p:cNvPr id="5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sp>
          <p:nvSpPr>
            <p:cNvPr id="5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en-US" sz="2400">
                <a:latin typeface="Times New Roman" charset="0"/>
              </a:endParaRPr>
            </a:p>
          </p:txBody>
        </p:sp>
        <p:sp>
          <p:nvSpPr>
            <p:cNvPr id="5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grpSp>
          <p:nvGrpSpPr>
            <p:cNvPr id="60" name="Group 329"/>
            <p:cNvGrpSpPr>
              <a:grpSpLocks/>
            </p:cNvGrpSpPr>
            <p:nvPr/>
          </p:nvGrpSpPr>
          <p:grpSpPr bwMode="auto">
            <a:xfrm>
              <a:off x="2468" y="1332"/>
              <a:ext cx="310" cy="60"/>
              <a:chOff x="2468" y="1332"/>
              <a:chExt cx="310" cy="60"/>
            </a:xfrm>
          </p:grpSpPr>
          <p:sp>
            <p:nvSpPr>
              <p:cNvPr id="71"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68"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nvGrpSpPr>
          <p:cNvPr id="80" name="Group 332"/>
          <p:cNvGrpSpPr>
            <a:grpSpLocks/>
          </p:cNvGrpSpPr>
          <p:nvPr/>
        </p:nvGrpSpPr>
        <p:grpSpPr bwMode="auto">
          <a:xfrm>
            <a:off x="1900101" y="2315271"/>
            <a:ext cx="572218" cy="279394"/>
            <a:chOff x="2356" y="1300"/>
            <a:chExt cx="555" cy="194"/>
          </a:xfrm>
        </p:grpSpPr>
        <p:sp>
          <p:nvSpPr>
            <p:cNvPr id="8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sp>
          <p:nvSpPr>
            <p:cNvPr id="8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en-US" sz="2400">
                <a:latin typeface="Times New Roman" charset="0"/>
              </a:endParaRPr>
            </a:p>
          </p:txBody>
        </p:sp>
        <p:sp>
          <p:nvSpPr>
            <p:cNvPr id="8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grpSp>
          <p:nvGrpSpPr>
            <p:cNvPr id="88" name="Group 329"/>
            <p:cNvGrpSpPr>
              <a:grpSpLocks/>
            </p:cNvGrpSpPr>
            <p:nvPr/>
          </p:nvGrpSpPr>
          <p:grpSpPr bwMode="auto">
            <a:xfrm>
              <a:off x="2468" y="1332"/>
              <a:ext cx="310" cy="60"/>
              <a:chOff x="2468" y="1332"/>
              <a:chExt cx="310" cy="60"/>
            </a:xfrm>
          </p:grpSpPr>
          <p:sp>
            <p:nvSpPr>
              <p:cNvPr id="91"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9"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90"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nvGrpSpPr>
          <p:cNvPr id="93" name="Group 332"/>
          <p:cNvGrpSpPr>
            <a:grpSpLocks/>
          </p:cNvGrpSpPr>
          <p:nvPr/>
        </p:nvGrpSpPr>
        <p:grpSpPr bwMode="auto">
          <a:xfrm>
            <a:off x="2945212" y="2530547"/>
            <a:ext cx="572218" cy="279394"/>
            <a:chOff x="2356" y="1300"/>
            <a:chExt cx="555" cy="194"/>
          </a:xfrm>
        </p:grpSpPr>
        <p:sp>
          <p:nvSpPr>
            <p:cNvPr id="9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sp>
          <p:nvSpPr>
            <p:cNvPr id="9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en-US" sz="2400">
                <a:latin typeface="Times New Roman" charset="0"/>
              </a:endParaRPr>
            </a:p>
          </p:txBody>
        </p:sp>
        <p:sp>
          <p:nvSpPr>
            <p:cNvPr id="9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grpSp>
          <p:nvGrpSpPr>
            <p:cNvPr id="98" name="Group 329"/>
            <p:cNvGrpSpPr>
              <a:grpSpLocks/>
            </p:cNvGrpSpPr>
            <p:nvPr/>
          </p:nvGrpSpPr>
          <p:grpSpPr bwMode="auto">
            <a:xfrm>
              <a:off x="2468" y="1332"/>
              <a:ext cx="310" cy="60"/>
              <a:chOff x="2468" y="1332"/>
              <a:chExt cx="310" cy="60"/>
            </a:xfrm>
          </p:grpSpPr>
          <p:sp>
            <p:nvSpPr>
              <p:cNvPr id="101"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9"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00"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nvGrpSpPr>
          <p:cNvPr id="103" name="Group 332"/>
          <p:cNvGrpSpPr>
            <a:grpSpLocks/>
          </p:cNvGrpSpPr>
          <p:nvPr/>
        </p:nvGrpSpPr>
        <p:grpSpPr bwMode="auto">
          <a:xfrm>
            <a:off x="3311360" y="1915881"/>
            <a:ext cx="572218" cy="279394"/>
            <a:chOff x="2356" y="1300"/>
            <a:chExt cx="555" cy="194"/>
          </a:xfrm>
        </p:grpSpPr>
        <p:sp>
          <p:nvSpPr>
            <p:cNvPr id="10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sp>
          <p:nvSpPr>
            <p:cNvPr id="10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en-US" sz="2400">
                <a:latin typeface="Times New Roman" charset="0"/>
              </a:endParaRPr>
            </a:p>
          </p:txBody>
        </p:sp>
        <p:sp>
          <p:nvSpPr>
            <p:cNvPr id="10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grpSp>
          <p:nvGrpSpPr>
            <p:cNvPr id="107" name="Group 329"/>
            <p:cNvGrpSpPr>
              <a:grpSpLocks/>
            </p:cNvGrpSpPr>
            <p:nvPr/>
          </p:nvGrpSpPr>
          <p:grpSpPr bwMode="auto">
            <a:xfrm>
              <a:off x="2468" y="1332"/>
              <a:ext cx="310" cy="60"/>
              <a:chOff x="2468" y="1332"/>
              <a:chExt cx="310" cy="60"/>
            </a:xfrm>
          </p:grpSpPr>
          <p:sp>
            <p:nvSpPr>
              <p:cNvPr id="110"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8"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09"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nvGrpSpPr>
          <p:cNvPr id="41" name="Group 40"/>
          <p:cNvGrpSpPr/>
          <p:nvPr/>
        </p:nvGrpSpPr>
        <p:grpSpPr>
          <a:xfrm>
            <a:off x="2083286" y="1362512"/>
            <a:ext cx="1565249" cy="1561050"/>
            <a:chOff x="2875410" y="1463110"/>
            <a:chExt cx="1565249" cy="1561050"/>
          </a:xfrm>
        </p:grpSpPr>
        <p:sp>
          <p:nvSpPr>
            <p:cNvPr id="36" name="Rectangle 35"/>
            <p:cNvSpPr/>
            <p:nvPr/>
          </p:nvSpPr>
          <p:spPr>
            <a:xfrm rot="2416317">
              <a:off x="3018366" y="2322656"/>
              <a:ext cx="1095461"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Rectangle 121"/>
            <p:cNvSpPr/>
            <p:nvPr/>
          </p:nvSpPr>
          <p:spPr>
            <a:xfrm rot="5400000">
              <a:off x="2846915" y="1702151"/>
              <a:ext cx="613211"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Rectangle 123"/>
            <p:cNvSpPr/>
            <p:nvPr/>
          </p:nvSpPr>
          <p:spPr>
            <a:xfrm rot="5400000">
              <a:off x="4111285" y="1829071"/>
              <a:ext cx="523617"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p:cNvSpPr/>
            <p:nvPr/>
          </p:nvSpPr>
          <p:spPr>
            <a:xfrm rot="5400000">
              <a:off x="2681166" y="2694787"/>
              <a:ext cx="523617"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Rectangle 125"/>
            <p:cNvSpPr/>
            <p:nvPr/>
          </p:nvSpPr>
          <p:spPr>
            <a:xfrm rot="494198">
              <a:off x="2876209" y="2561974"/>
              <a:ext cx="1095461"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Rectangle 126"/>
            <p:cNvSpPr/>
            <p:nvPr/>
          </p:nvSpPr>
          <p:spPr>
            <a:xfrm rot="7559801">
              <a:off x="3733907" y="2358356"/>
              <a:ext cx="781328" cy="139905"/>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2" name="TextBox 41"/>
          <p:cNvSpPr txBox="1"/>
          <p:nvPr/>
        </p:nvSpPr>
        <p:spPr>
          <a:xfrm>
            <a:off x="941427" y="1251445"/>
            <a:ext cx="1108446" cy="646331"/>
          </a:xfrm>
          <a:prstGeom prst="rect">
            <a:avLst/>
          </a:prstGeom>
          <a:noFill/>
        </p:spPr>
        <p:txBody>
          <a:bodyPr wrap="none" rtlCol="0">
            <a:spAutoFit/>
          </a:bodyPr>
          <a:lstStyle/>
          <a:p>
            <a:r>
              <a:rPr lang="en-US" dirty="0" smtClean="0">
                <a:solidFill>
                  <a:srgbClr val="000090"/>
                </a:solidFill>
              </a:rPr>
              <a:t>multicast</a:t>
            </a:r>
          </a:p>
          <a:p>
            <a:r>
              <a:rPr lang="en-US" dirty="0" smtClean="0">
                <a:solidFill>
                  <a:srgbClr val="000090"/>
                </a:solidFill>
              </a:rPr>
              <a:t>QoS tree</a:t>
            </a:r>
            <a:endParaRPr lang="en-US" dirty="0">
              <a:solidFill>
                <a:srgbClr val="000090"/>
              </a:solidFill>
            </a:endParaRPr>
          </a:p>
        </p:txBody>
      </p:sp>
      <p:sp>
        <p:nvSpPr>
          <p:cNvPr id="43" name="TextBox 42"/>
          <p:cNvSpPr txBox="1"/>
          <p:nvPr/>
        </p:nvSpPr>
        <p:spPr>
          <a:xfrm>
            <a:off x="2552399" y="1974249"/>
            <a:ext cx="428322" cy="523220"/>
          </a:xfrm>
          <a:prstGeom prst="rect">
            <a:avLst/>
          </a:prstGeom>
          <a:noFill/>
        </p:spPr>
        <p:txBody>
          <a:bodyPr wrap="none" rtlCol="0">
            <a:spAutoFit/>
          </a:bodyPr>
          <a:lstStyle/>
          <a:p>
            <a:r>
              <a:rPr lang="en-US" sz="2800" dirty="0" smtClean="0">
                <a:solidFill>
                  <a:srgbClr val="CC0000"/>
                </a:solidFill>
              </a:rPr>
              <a:t>X</a:t>
            </a:r>
            <a:endParaRPr lang="en-US" sz="2800" dirty="0">
              <a:solidFill>
                <a:srgbClr val="CC0000"/>
              </a:solidFill>
            </a:endParaRPr>
          </a:p>
        </p:txBody>
      </p:sp>
      <p:grpSp>
        <p:nvGrpSpPr>
          <p:cNvPr id="44" name="Group 43"/>
          <p:cNvGrpSpPr/>
          <p:nvPr/>
        </p:nvGrpSpPr>
        <p:grpSpPr>
          <a:xfrm>
            <a:off x="5013940" y="1046633"/>
            <a:ext cx="3064040" cy="2203812"/>
            <a:chOff x="5013940" y="1046633"/>
            <a:chExt cx="3064040" cy="2203812"/>
          </a:xfrm>
        </p:grpSpPr>
        <p:cxnSp>
          <p:nvCxnSpPr>
            <p:cNvPr id="128" name="Straight Connector 127"/>
            <p:cNvCxnSpPr>
              <a:endCxn id="183" idx="2"/>
            </p:cNvCxnSpPr>
            <p:nvPr/>
          </p:nvCxnSpPr>
          <p:spPr>
            <a:xfrm>
              <a:off x="6410717" y="1976498"/>
              <a:ext cx="1303796" cy="9853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a:off x="6266573" y="2503908"/>
              <a:ext cx="937604" cy="15520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491977" y="2022513"/>
              <a:ext cx="746001" cy="626943"/>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a:endCxn id="189" idx="3"/>
            </p:cNvCxnSpPr>
            <p:nvPr/>
          </p:nvCxnSpPr>
          <p:spPr>
            <a:xfrm flipH="1">
              <a:off x="7249184" y="2100383"/>
              <a:ext cx="375545" cy="53367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a:endCxn id="164" idx="1"/>
            </p:cNvCxnSpPr>
            <p:nvPr/>
          </p:nvCxnSpPr>
          <p:spPr>
            <a:xfrm flipH="1">
              <a:off x="6189842" y="2061156"/>
              <a:ext cx="267658" cy="41326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7663026" y="1644684"/>
              <a:ext cx="0" cy="533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7309452" y="2611444"/>
              <a:ext cx="0" cy="533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251768" y="2459044"/>
              <a:ext cx="0" cy="533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6476570" y="1451556"/>
              <a:ext cx="0" cy="533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1265" y="1548208"/>
              <a:ext cx="350169" cy="26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1199" y="3010108"/>
              <a:ext cx="318697" cy="2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9283" y="2336806"/>
              <a:ext cx="318697" cy="2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9934" y="2888942"/>
              <a:ext cx="318697" cy="2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8204" y="1070365"/>
              <a:ext cx="465257" cy="169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Rectangle 141"/>
            <p:cNvSpPr/>
            <p:nvPr/>
          </p:nvSpPr>
          <p:spPr>
            <a:xfrm>
              <a:off x="7415370" y="2958090"/>
              <a:ext cx="151808" cy="12915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145" name="Rectangle 144"/>
            <p:cNvSpPr/>
            <p:nvPr/>
          </p:nvSpPr>
          <p:spPr>
            <a:xfrm>
              <a:off x="7751911" y="1464472"/>
              <a:ext cx="151808" cy="12915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pic>
          <p:nvPicPr>
            <p:cNvPr id="146" name="Picture 145"/>
            <p:cNvPicPr>
              <a:picLocks noChangeAspect="1"/>
            </p:cNvPicPr>
            <p:nvPr/>
          </p:nvPicPr>
          <p:blipFill>
            <a:blip r:embed="rId5"/>
            <a:stretch>
              <a:fillRect/>
            </a:stretch>
          </p:blipFill>
          <p:spPr>
            <a:xfrm>
              <a:off x="6180496" y="1215455"/>
              <a:ext cx="580768" cy="458501"/>
            </a:xfrm>
            <a:prstGeom prst="rect">
              <a:avLst/>
            </a:prstGeom>
          </p:spPr>
        </p:pic>
        <p:sp>
          <p:nvSpPr>
            <p:cNvPr id="147" name="Rectangle 146"/>
            <p:cNvSpPr/>
            <p:nvPr/>
          </p:nvSpPr>
          <p:spPr>
            <a:xfrm>
              <a:off x="6282344" y="2824056"/>
              <a:ext cx="151808" cy="12915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grpSp>
          <p:nvGrpSpPr>
            <p:cNvPr id="148" name="Group 332"/>
            <p:cNvGrpSpPr>
              <a:grpSpLocks/>
            </p:cNvGrpSpPr>
            <p:nvPr/>
          </p:nvGrpSpPr>
          <p:grpSpPr bwMode="auto">
            <a:xfrm>
              <a:off x="6162471" y="1837428"/>
              <a:ext cx="572218" cy="279394"/>
              <a:chOff x="2356" y="1300"/>
              <a:chExt cx="555" cy="194"/>
            </a:xfrm>
          </p:grpSpPr>
          <p:sp>
            <p:nvSpPr>
              <p:cNvPr id="14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sp>
            <p:nvSpPr>
              <p:cNvPr id="15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en-US" sz="2400">
                  <a:latin typeface="Times New Roman" charset="0"/>
                </a:endParaRPr>
              </a:p>
            </p:txBody>
          </p:sp>
          <p:sp>
            <p:nvSpPr>
              <p:cNvPr id="15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grpSp>
            <p:nvGrpSpPr>
              <p:cNvPr id="152" name="Group 329"/>
              <p:cNvGrpSpPr>
                <a:grpSpLocks/>
              </p:cNvGrpSpPr>
              <p:nvPr/>
            </p:nvGrpSpPr>
            <p:grpSpPr bwMode="auto">
              <a:xfrm>
                <a:off x="2468" y="1332"/>
                <a:ext cx="310" cy="60"/>
                <a:chOff x="2468" y="1332"/>
                <a:chExt cx="310" cy="60"/>
              </a:xfrm>
            </p:grpSpPr>
            <p:sp>
              <p:nvSpPr>
                <p:cNvPr id="155"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3"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54"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nvGrpSpPr>
            <p:cNvPr id="157" name="Group 332"/>
            <p:cNvGrpSpPr>
              <a:grpSpLocks/>
            </p:cNvGrpSpPr>
            <p:nvPr/>
          </p:nvGrpSpPr>
          <p:grpSpPr bwMode="auto">
            <a:xfrm>
              <a:off x="5975389" y="2341923"/>
              <a:ext cx="572218" cy="279394"/>
              <a:chOff x="2356" y="1300"/>
              <a:chExt cx="555" cy="194"/>
            </a:xfrm>
          </p:grpSpPr>
          <p:sp>
            <p:nvSpPr>
              <p:cNvPr id="15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sp>
            <p:nvSpPr>
              <p:cNvPr id="15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en-US" sz="2400">
                  <a:latin typeface="Times New Roman" charset="0"/>
                </a:endParaRPr>
              </a:p>
            </p:txBody>
          </p:sp>
          <p:sp>
            <p:nvSpPr>
              <p:cNvPr id="16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grpSp>
            <p:nvGrpSpPr>
              <p:cNvPr id="161" name="Group 329"/>
              <p:cNvGrpSpPr>
                <a:grpSpLocks/>
              </p:cNvGrpSpPr>
              <p:nvPr/>
            </p:nvGrpSpPr>
            <p:grpSpPr bwMode="auto">
              <a:xfrm>
                <a:off x="2468" y="1332"/>
                <a:ext cx="310" cy="60"/>
                <a:chOff x="2468" y="1332"/>
                <a:chExt cx="310" cy="60"/>
              </a:xfrm>
            </p:grpSpPr>
            <p:sp>
              <p:nvSpPr>
                <p:cNvPr id="164"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2"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63"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nvGrpSpPr>
            <p:cNvPr id="166" name="Group 332"/>
            <p:cNvGrpSpPr>
              <a:grpSpLocks/>
            </p:cNvGrpSpPr>
            <p:nvPr/>
          </p:nvGrpSpPr>
          <p:grpSpPr bwMode="auto">
            <a:xfrm>
              <a:off x="7020500" y="2557199"/>
              <a:ext cx="572218" cy="279394"/>
              <a:chOff x="2356" y="1300"/>
              <a:chExt cx="555" cy="194"/>
            </a:xfrm>
          </p:grpSpPr>
          <p:sp>
            <p:nvSpPr>
              <p:cNvPr id="16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sp>
            <p:nvSpPr>
              <p:cNvPr id="16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en-US" sz="2400">
                  <a:latin typeface="Times New Roman" charset="0"/>
                </a:endParaRPr>
              </a:p>
            </p:txBody>
          </p:sp>
          <p:sp>
            <p:nvSpPr>
              <p:cNvPr id="16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grpSp>
            <p:nvGrpSpPr>
              <p:cNvPr id="170" name="Group 329"/>
              <p:cNvGrpSpPr>
                <a:grpSpLocks/>
              </p:cNvGrpSpPr>
              <p:nvPr/>
            </p:nvGrpSpPr>
            <p:grpSpPr bwMode="auto">
              <a:xfrm>
                <a:off x="2468" y="1332"/>
                <a:ext cx="310" cy="60"/>
                <a:chOff x="2468" y="1332"/>
                <a:chExt cx="310" cy="60"/>
              </a:xfrm>
            </p:grpSpPr>
            <p:sp>
              <p:nvSpPr>
                <p:cNvPr id="173"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1"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72"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nvGrpSpPr>
            <p:cNvPr id="175" name="Group 332"/>
            <p:cNvGrpSpPr>
              <a:grpSpLocks/>
            </p:cNvGrpSpPr>
            <p:nvPr/>
          </p:nvGrpSpPr>
          <p:grpSpPr bwMode="auto">
            <a:xfrm>
              <a:off x="7386648" y="1942533"/>
              <a:ext cx="572218" cy="279394"/>
              <a:chOff x="2356" y="1300"/>
              <a:chExt cx="555" cy="194"/>
            </a:xfrm>
          </p:grpSpPr>
          <p:sp>
            <p:nvSpPr>
              <p:cNvPr id="17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sp>
            <p:nvSpPr>
              <p:cNvPr id="17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en-US" sz="2400">
                  <a:latin typeface="Times New Roman" charset="0"/>
                </a:endParaRPr>
              </a:p>
            </p:txBody>
          </p:sp>
          <p:sp>
            <p:nvSpPr>
              <p:cNvPr id="17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grpSp>
            <p:nvGrpSpPr>
              <p:cNvPr id="179" name="Group 329"/>
              <p:cNvGrpSpPr>
                <a:grpSpLocks/>
              </p:cNvGrpSpPr>
              <p:nvPr/>
            </p:nvGrpSpPr>
            <p:grpSpPr bwMode="auto">
              <a:xfrm>
                <a:off x="2468" y="1332"/>
                <a:ext cx="310" cy="60"/>
                <a:chOff x="2468" y="1332"/>
                <a:chExt cx="310" cy="60"/>
              </a:xfrm>
            </p:grpSpPr>
            <p:sp>
              <p:nvSpPr>
                <p:cNvPr id="182"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0"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81"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nvGrpSpPr>
            <p:cNvPr id="184" name="Group 183"/>
            <p:cNvGrpSpPr/>
            <p:nvPr/>
          </p:nvGrpSpPr>
          <p:grpSpPr>
            <a:xfrm>
              <a:off x="6158574" y="1389164"/>
              <a:ext cx="1565249" cy="1561050"/>
              <a:chOff x="2875410" y="1463110"/>
              <a:chExt cx="1565249" cy="1561050"/>
            </a:xfrm>
          </p:grpSpPr>
          <p:sp>
            <p:nvSpPr>
              <p:cNvPr id="185" name="Rectangle 184"/>
              <p:cNvSpPr/>
              <p:nvPr/>
            </p:nvSpPr>
            <p:spPr>
              <a:xfrm rot="302790">
                <a:off x="3106093" y="2002105"/>
                <a:ext cx="1240337"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Rectangle 185"/>
              <p:cNvSpPr/>
              <p:nvPr/>
            </p:nvSpPr>
            <p:spPr>
              <a:xfrm rot="5400000">
                <a:off x="2846915" y="1702151"/>
                <a:ext cx="613211"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Rectangle 186"/>
              <p:cNvSpPr/>
              <p:nvPr/>
            </p:nvSpPr>
            <p:spPr>
              <a:xfrm rot="5400000">
                <a:off x="4111285" y="1829071"/>
                <a:ext cx="523617"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Rectangle 187"/>
              <p:cNvSpPr/>
              <p:nvPr/>
            </p:nvSpPr>
            <p:spPr>
              <a:xfrm rot="5400000">
                <a:off x="2681166" y="2694787"/>
                <a:ext cx="523617"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Rectangle 188"/>
              <p:cNvSpPr/>
              <p:nvPr/>
            </p:nvSpPr>
            <p:spPr>
              <a:xfrm rot="494198">
                <a:off x="2876209" y="2561974"/>
                <a:ext cx="1095461"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0" name="Rectangle 189"/>
              <p:cNvSpPr/>
              <p:nvPr/>
            </p:nvSpPr>
            <p:spPr>
              <a:xfrm rot="7559801">
                <a:off x="3733907" y="2358356"/>
                <a:ext cx="781328" cy="139905"/>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1" name="TextBox 190"/>
            <p:cNvSpPr txBox="1"/>
            <p:nvPr/>
          </p:nvSpPr>
          <p:spPr>
            <a:xfrm>
              <a:off x="5016715" y="1278097"/>
              <a:ext cx="1108446" cy="646331"/>
            </a:xfrm>
            <a:prstGeom prst="rect">
              <a:avLst/>
            </a:prstGeom>
            <a:noFill/>
          </p:spPr>
          <p:txBody>
            <a:bodyPr wrap="none" rtlCol="0">
              <a:spAutoFit/>
            </a:bodyPr>
            <a:lstStyle/>
            <a:p>
              <a:r>
                <a:rPr lang="en-US" dirty="0" smtClean="0">
                  <a:solidFill>
                    <a:srgbClr val="000090"/>
                  </a:solidFill>
                </a:rPr>
                <a:t>multicast</a:t>
              </a:r>
            </a:p>
            <a:p>
              <a:r>
                <a:rPr lang="en-US" dirty="0" smtClean="0">
                  <a:solidFill>
                    <a:srgbClr val="000090"/>
                  </a:solidFill>
                </a:rPr>
                <a:t>QoS tree</a:t>
              </a:r>
              <a:endParaRPr lang="en-US" dirty="0">
                <a:solidFill>
                  <a:srgbClr val="000090"/>
                </a:solidFill>
              </a:endParaRPr>
            </a:p>
          </p:txBody>
        </p:sp>
        <p:sp>
          <p:nvSpPr>
            <p:cNvPr id="193" name="TextBox 192"/>
            <p:cNvSpPr txBox="1"/>
            <p:nvPr/>
          </p:nvSpPr>
          <p:spPr>
            <a:xfrm>
              <a:off x="5013940" y="1046633"/>
              <a:ext cx="877839" cy="369332"/>
            </a:xfrm>
            <a:prstGeom prst="rect">
              <a:avLst/>
            </a:prstGeom>
            <a:noFill/>
          </p:spPr>
          <p:txBody>
            <a:bodyPr wrap="none" rtlCol="0">
              <a:spAutoFit/>
            </a:bodyPr>
            <a:lstStyle/>
            <a:p>
              <a:r>
                <a:rPr lang="en-US" dirty="0" smtClean="0">
                  <a:solidFill>
                    <a:srgbClr val="000090"/>
                  </a:solidFill>
                </a:rPr>
                <a:t>healed</a:t>
              </a:r>
              <a:endParaRPr lang="en-US" dirty="0">
                <a:solidFill>
                  <a:srgbClr val="000090"/>
                </a:solidFill>
              </a:endParaRPr>
            </a:p>
          </p:txBody>
        </p:sp>
      </p:grpSp>
      <p:sp>
        <p:nvSpPr>
          <p:cNvPr id="45" name="Right Arrow 44"/>
          <p:cNvSpPr/>
          <p:nvPr/>
        </p:nvSpPr>
        <p:spPr>
          <a:xfrm>
            <a:off x="4438408" y="2037122"/>
            <a:ext cx="978408" cy="484632"/>
          </a:xfrm>
          <a:prstGeom prst="rightArrow">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678963" y="6111369"/>
            <a:ext cx="7112945" cy="461665"/>
          </a:xfrm>
          <a:prstGeom prst="rect">
            <a:avLst/>
          </a:prstGeom>
          <a:noFill/>
        </p:spPr>
        <p:txBody>
          <a:bodyPr wrap="none" rtlCol="0">
            <a:spAutoFit/>
          </a:bodyPr>
          <a:lstStyle/>
          <a:p>
            <a:r>
              <a:rPr lang="en-US" sz="2400" dirty="0" smtClean="0">
                <a:solidFill>
                  <a:srgbClr val="800000"/>
                </a:solidFill>
              </a:rPr>
              <a:t>This requires changes to existing routers ….. how?</a:t>
            </a:r>
            <a:endParaRPr lang="en-US" sz="2400" dirty="0">
              <a:solidFill>
                <a:srgbClr val="800000"/>
              </a:solidFill>
            </a:endParaRPr>
          </a:p>
        </p:txBody>
      </p:sp>
    </p:spTree>
    <p:extLst>
      <p:ext uri="{BB962C8B-B14F-4D97-AF65-F5344CB8AC3E}">
        <p14:creationId xmlns:p14="http://schemas.microsoft.com/office/powerpoint/2010/main" val="1669406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Overview</a:t>
            </a:r>
            <a:endParaRPr lang="en-US" dirty="0">
              <a:solidFill>
                <a:srgbClr val="C00000"/>
              </a:solidFill>
            </a:endParaRPr>
          </a:p>
        </p:txBody>
      </p:sp>
      <p:sp>
        <p:nvSpPr>
          <p:cNvPr id="3" name="Content Placeholder 2"/>
          <p:cNvSpPr>
            <a:spLocks noGrp="1"/>
          </p:cNvSpPr>
          <p:nvPr>
            <p:ph idx="1"/>
          </p:nvPr>
        </p:nvSpPr>
        <p:spPr>
          <a:xfrm>
            <a:off x="457200" y="1362075"/>
            <a:ext cx="8229600" cy="4525963"/>
          </a:xfrm>
        </p:spPr>
        <p:txBody>
          <a:bodyPr/>
          <a:lstStyle/>
          <a:p>
            <a:pPr>
              <a:buClr>
                <a:srgbClr val="C00000"/>
              </a:buClr>
              <a:buFont typeface="Wingdings" pitchFamily="2" charset="2"/>
              <a:buChar char="v"/>
            </a:pPr>
            <a:r>
              <a:rPr lang="en-US" dirty="0" smtClean="0"/>
              <a:t>yesterday’s, today’s and tomorrow’s electric grid: a networking perspective</a:t>
            </a:r>
          </a:p>
          <a:p>
            <a:pPr>
              <a:buClr>
                <a:srgbClr val="C00000"/>
              </a:buClr>
              <a:buFont typeface="Wingdings" pitchFamily="2" charset="2"/>
              <a:buChar char="v"/>
            </a:pPr>
            <a:r>
              <a:rPr lang="en-US" dirty="0" smtClean="0"/>
              <a:t>five </a:t>
            </a:r>
            <a:r>
              <a:rPr lang="en-US" i="1" dirty="0" smtClean="0"/>
              <a:t>(networking) smart grid </a:t>
            </a:r>
            <a:r>
              <a:rPr lang="en-US" dirty="0" smtClean="0"/>
              <a:t>challenges </a:t>
            </a:r>
          </a:p>
          <a:p>
            <a:pPr lvl="1">
              <a:buClr>
                <a:srgbClr val="C00000"/>
              </a:buClr>
            </a:pPr>
            <a:r>
              <a:rPr lang="en-US" sz="2000" dirty="0"/>
              <a:t>richer data gathering and distribution architecture</a:t>
            </a:r>
          </a:p>
          <a:p>
            <a:pPr lvl="1">
              <a:buClr>
                <a:srgbClr val="C00000"/>
              </a:buClr>
            </a:pPr>
            <a:r>
              <a:rPr lang="en-US" sz="2000" dirty="0" smtClean="0"/>
              <a:t>monitoring</a:t>
            </a:r>
            <a:r>
              <a:rPr lang="en-US" sz="2000" dirty="0"/>
              <a:t>, </a:t>
            </a:r>
            <a:r>
              <a:rPr lang="en-US" sz="2000" dirty="0" smtClean="0"/>
              <a:t>measurement</a:t>
            </a:r>
          </a:p>
          <a:p>
            <a:pPr lvl="1">
              <a:buClr>
                <a:srgbClr val="C00000"/>
              </a:buClr>
            </a:pPr>
            <a:r>
              <a:rPr lang="en-US" sz="2000" dirty="0"/>
              <a:t>dealing with demand: network-inspired </a:t>
            </a:r>
            <a:r>
              <a:rPr lang="en-US" sz="2000" dirty="0" smtClean="0"/>
              <a:t>approaches</a:t>
            </a:r>
          </a:p>
          <a:p>
            <a:pPr lvl="1">
              <a:buClr>
                <a:srgbClr val="C00000"/>
              </a:buClr>
            </a:pPr>
            <a:r>
              <a:rPr lang="en-US" sz="2000" dirty="0"/>
              <a:t>security and </a:t>
            </a:r>
            <a:r>
              <a:rPr lang="en-US" sz="2000" dirty="0" smtClean="0"/>
              <a:t>privacy</a:t>
            </a:r>
          </a:p>
          <a:p>
            <a:pPr lvl="1">
              <a:buClr>
                <a:srgbClr val="C00000"/>
              </a:buClr>
            </a:pPr>
            <a:r>
              <a:rPr lang="en-US" sz="2000" dirty="0" smtClean="0"/>
              <a:t>power routing </a:t>
            </a:r>
          </a:p>
          <a:p>
            <a:pPr>
              <a:buClr>
                <a:srgbClr val="C00000"/>
              </a:buClr>
              <a:buFont typeface="Wingdings" pitchFamily="2" charset="2"/>
              <a:buChar char="v"/>
            </a:pPr>
            <a:r>
              <a:rPr lang="en-US" dirty="0" smtClean="0"/>
              <a:t>grid </a:t>
            </a:r>
            <a:r>
              <a:rPr lang="en-US" dirty="0"/>
              <a:t>v. Internet: similarities and dis-similarities</a:t>
            </a:r>
          </a:p>
          <a:p>
            <a:pPr lvl="1">
              <a:buClr>
                <a:srgbClr val="C00000"/>
              </a:buClr>
            </a:pPr>
            <a:r>
              <a:rPr lang="en-US" dirty="0" smtClean="0"/>
              <a:t>reflections on </a:t>
            </a:r>
            <a:r>
              <a:rPr lang="en-US" dirty="0" err="1" smtClean="0"/>
              <a:t>Keshav’s</a:t>
            </a:r>
            <a:r>
              <a:rPr lang="en-US" dirty="0" smtClean="0"/>
              <a:t> 1</a:t>
            </a:r>
            <a:r>
              <a:rPr lang="en-US" baseline="30000" dirty="0" smtClean="0"/>
              <a:t>st</a:t>
            </a:r>
            <a:r>
              <a:rPr lang="en-US" dirty="0" smtClean="0"/>
              <a:t>  and 2</a:t>
            </a:r>
            <a:r>
              <a:rPr lang="en-US" baseline="30000" dirty="0" smtClean="0"/>
              <a:t>nd</a:t>
            </a:r>
            <a:r>
              <a:rPr lang="en-US" dirty="0" smtClean="0"/>
              <a:t> hypotheses</a:t>
            </a:r>
            <a:endParaRPr lang="en-US" dirty="0"/>
          </a:p>
        </p:txBody>
      </p:sp>
      <p:sp>
        <p:nvSpPr>
          <p:cNvPr id="4" name="TextBox 3"/>
          <p:cNvSpPr txBox="1"/>
          <p:nvPr/>
        </p:nvSpPr>
        <p:spPr>
          <a:xfrm>
            <a:off x="650875" y="5873750"/>
            <a:ext cx="7385796" cy="461665"/>
          </a:xfrm>
          <a:prstGeom prst="rect">
            <a:avLst/>
          </a:prstGeom>
          <a:noFill/>
        </p:spPr>
        <p:txBody>
          <a:bodyPr wrap="none" rtlCol="0">
            <a:spAutoFit/>
          </a:bodyPr>
          <a:lstStyle/>
          <a:p>
            <a:r>
              <a:rPr lang="en-US" sz="2400" i="1" dirty="0" smtClean="0">
                <a:solidFill>
                  <a:srgbClr val="000090"/>
                </a:solidFill>
              </a:rPr>
              <a:t>This talk: </a:t>
            </a:r>
            <a:r>
              <a:rPr lang="en-US" sz="2400" dirty="0" smtClean="0"/>
              <a:t>part tutorial, part research, part speculation</a:t>
            </a:r>
            <a:endParaRPr lang="en-US" sz="2400" dirty="0"/>
          </a:p>
        </p:txBody>
      </p:sp>
    </p:spTree>
    <p:extLst>
      <p:ext uri="{BB962C8B-B14F-4D97-AF65-F5344CB8AC3E}">
        <p14:creationId xmlns:p14="http://schemas.microsoft.com/office/powerpoint/2010/main" val="36534158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65138" y="4199363"/>
            <a:ext cx="1525587" cy="1309687"/>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00">
              <a:latin typeface="+mj-lt"/>
            </a:endParaRPr>
          </a:p>
        </p:txBody>
      </p:sp>
      <p:sp>
        <p:nvSpPr>
          <p:cNvPr id="3" name="Rounded Rectangle 2"/>
          <p:cNvSpPr/>
          <p:nvPr/>
        </p:nvSpPr>
        <p:spPr>
          <a:xfrm>
            <a:off x="565830" y="4999679"/>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1100" b="1" dirty="0" smtClean="0">
                <a:solidFill>
                  <a:schemeClr val="bg1"/>
                </a:solidFill>
                <a:latin typeface="Calibri" charset="0"/>
              </a:rPr>
              <a:t>Custom Hardware</a:t>
            </a:r>
            <a:endParaRPr lang="en-US" sz="1050" b="1" dirty="0">
              <a:solidFill>
                <a:schemeClr val="bg1"/>
              </a:solidFill>
              <a:latin typeface="Calibri" charset="0"/>
            </a:endParaRPr>
          </a:p>
        </p:txBody>
      </p:sp>
      <p:grpSp>
        <p:nvGrpSpPr>
          <p:cNvPr id="2" name="Group 54"/>
          <p:cNvGrpSpPr>
            <a:grpSpLocks/>
          </p:cNvGrpSpPr>
          <p:nvPr/>
        </p:nvGrpSpPr>
        <p:grpSpPr bwMode="auto">
          <a:xfrm>
            <a:off x="565150" y="4262863"/>
            <a:ext cx="1339850" cy="344487"/>
            <a:chOff x="558086" y="3810293"/>
            <a:chExt cx="1339620" cy="343744"/>
          </a:xfrm>
        </p:grpSpPr>
        <p:sp>
          <p:nvSpPr>
            <p:cNvPr id="5" name="Rounded Rectangle 4"/>
            <p:cNvSpPr/>
            <p:nvPr/>
          </p:nvSpPr>
          <p:spPr>
            <a:xfrm>
              <a:off x="558086" y="3810293"/>
              <a:ext cx="641786" cy="343744"/>
            </a:xfrm>
            <a:prstGeom prst="roundRect">
              <a:avLst/>
            </a:prstGeom>
            <a:gradFill>
              <a:gsLst>
                <a:gs pos="0">
                  <a:schemeClr val="accent6">
                    <a:tint val="100000"/>
                    <a:shade val="100000"/>
                    <a:satMod val="130000"/>
                    <a:alpha val="60000"/>
                  </a:schemeClr>
                </a:gs>
                <a:gs pos="100000">
                  <a:schemeClr val="accent6">
                    <a:tint val="50000"/>
                    <a:shade val="100000"/>
                    <a:satMod val="350000"/>
                    <a:alpha val="45000"/>
                  </a:schemeClr>
                </a:gs>
              </a:gsLst>
            </a:gradFill>
          </p:spPr>
          <p:style>
            <a:lnRef idx="0">
              <a:schemeClr val="accent6"/>
            </a:lnRef>
            <a:fillRef idx="3">
              <a:schemeClr val="accent6"/>
            </a:fillRef>
            <a:effectRef idx="3">
              <a:schemeClr val="accent6"/>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800" dirty="0" smtClean="0">
                  <a:solidFill>
                    <a:srgbClr val="FFFFFF"/>
                  </a:solidFill>
                  <a:latin typeface="Calibri" charset="0"/>
                </a:rPr>
                <a:t>protocol</a:t>
              </a:r>
              <a:endParaRPr lang="en-US" sz="600" dirty="0">
                <a:solidFill>
                  <a:srgbClr val="FFFFFF"/>
                </a:solidFill>
                <a:latin typeface="Calibri" charset="0"/>
              </a:endParaRPr>
            </a:p>
          </p:txBody>
        </p:sp>
        <p:sp>
          <p:nvSpPr>
            <p:cNvPr id="7" name="Rounded Rectangle 6"/>
            <p:cNvSpPr/>
            <p:nvPr/>
          </p:nvSpPr>
          <p:spPr>
            <a:xfrm>
              <a:off x="1313012" y="3810293"/>
              <a:ext cx="584694" cy="343744"/>
            </a:xfrm>
            <a:prstGeom prst="roundRect">
              <a:avLst/>
            </a:prstGeom>
            <a:gradFill>
              <a:gsLst>
                <a:gs pos="0">
                  <a:schemeClr val="accent6">
                    <a:tint val="100000"/>
                    <a:shade val="100000"/>
                    <a:satMod val="130000"/>
                    <a:alpha val="60000"/>
                  </a:schemeClr>
                </a:gs>
                <a:gs pos="100000">
                  <a:schemeClr val="accent6">
                    <a:tint val="50000"/>
                    <a:shade val="100000"/>
                    <a:satMod val="350000"/>
                    <a:alpha val="45000"/>
                  </a:schemeClr>
                </a:gs>
              </a:gsLst>
            </a:gradFill>
          </p:spPr>
          <p:style>
            <a:lnRef idx="0">
              <a:schemeClr val="accent6"/>
            </a:lnRef>
            <a:fillRef idx="3">
              <a:schemeClr val="accent6"/>
            </a:fillRef>
            <a:effectRef idx="3">
              <a:schemeClr val="accent6"/>
            </a:effectRef>
            <a:fontRef idx="minor">
              <a:schemeClr val="lt1"/>
            </a:fontRef>
          </p:style>
          <p:txBody>
            <a:bodyPr anchor="ctr"/>
            <a:lstStyle/>
            <a:p>
              <a:pPr fontAlgn="auto">
                <a:spcBef>
                  <a:spcPts val="0"/>
                </a:spcBef>
                <a:spcAft>
                  <a:spcPts val="0"/>
                </a:spcAft>
                <a:defRPr/>
              </a:pPr>
              <a:r>
                <a:rPr lang="en-US" sz="700" dirty="0" smtClean="0">
                  <a:solidFill>
                    <a:srgbClr val="FFFFFF"/>
                  </a:solidFill>
                  <a:latin typeface="+mj-lt"/>
                </a:rPr>
                <a:t>protocol</a:t>
              </a:r>
              <a:endParaRPr lang="en-US" sz="600" dirty="0">
                <a:solidFill>
                  <a:srgbClr val="FFFFFF"/>
                </a:solidFill>
                <a:latin typeface="+mj-lt"/>
              </a:endParaRPr>
            </a:p>
          </p:txBody>
        </p:sp>
        <p:cxnSp>
          <p:nvCxnSpPr>
            <p:cNvPr id="8" name="Straight Connector 7"/>
            <p:cNvCxnSpPr/>
            <p:nvPr/>
          </p:nvCxnSpPr>
          <p:spPr>
            <a:xfrm>
              <a:off x="1091394" y="3982957"/>
              <a:ext cx="304748" cy="1585"/>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2" name="Rectangle 11"/>
          <p:cNvSpPr/>
          <p:nvPr/>
        </p:nvSpPr>
        <p:spPr>
          <a:xfrm>
            <a:off x="2673922" y="3440175"/>
            <a:ext cx="1525587" cy="13081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00">
              <a:latin typeface="+mj-lt"/>
            </a:endParaRPr>
          </a:p>
        </p:txBody>
      </p:sp>
      <p:sp>
        <p:nvSpPr>
          <p:cNvPr id="13" name="Rounded Rectangle 12"/>
          <p:cNvSpPr/>
          <p:nvPr/>
        </p:nvSpPr>
        <p:spPr>
          <a:xfrm>
            <a:off x="2774407" y="4239871"/>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1100" b="1" dirty="0" smtClean="0">
                <a:solidFill>
                  <a:schemeClr val="bg1"/>
                </a:solidFill>
                <a:latin typeface="Calibri" charset="0"/>
              </a:rPr>
              <a:t>Custom Hardware</a:t>
            </a:r>
            <a:endParaRPr lang="en-US" sz="1050" b="1" dirty="0">
              <a:solidFill>
                <a:schemeClr val="bg1"/>
              </a:solidFill>
              <a:latin typeface="Calibri" charset="0"/>
            </a:endParaRPr>
          </a:p>
        </p:txBody>
      </p:sp>
      <p:sp>
        <p:nvSpPr>
          <p:cNvPr id="20" name="Rectangle 19"/>
          <p:cNvSpPr/>
          <p:nvPr/>
        </p:nvSpPr>
        <p:spPr>
          <a:xfrm>
            <a:off x="6616700" y="3771413"/>
            <a:ext cx="1525588" cy="13081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00">
              <a:latin typeface="+mj-lt"/>
            </a:endParaRPr>
          </a:p>
        </p:txBody>
      </p:sp>
      <p:sp>
        <p:nvSpPr>
          <p:cNvPr id="21" name="Rounded Rectangle 20"/>
          <p:cNvSpPr/>
          <p:nvPr/>
        </p:nvSpPr>
        <p:spPr>
          <a:xfrm>
            <a:off x="6717510" y="4571355"/>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1100" b="1" dirty="0" smtClean="0">
                <a:solidFill>
                  <a:schemeClr val="bg1"/>
                </a:solidFill>
                <a:latin typeface="Calibri" charset="0"/>
              </a:rPr>
              <a:t>Custom Hardware</a:t>
            </a:r>
            <a:endParaRPr lang="en-US" sz="1050" b="1" dirty="0">
              <a:solidFill>
                <a:schemeClr val="bg1"/>
              </a:solidFill>
              <a:latin typeface="Calibri" charset="0"/>
            </a:endParaRPr>
          </a:p>
        </p:txBody>
      </p:sp>
      <p:sp>
        <p:nvSpPr>
          <p:cNvPr id="28" name="Rectangle 27"/>
          <p:cNvSpPr/>
          <p:nvPr/>
        </p:nvSpPr>
        <p:spPr>
          <a:xfrm>
            <a:off x="2292350" y="5338763"/>
            <a:ext cx="1525588" cy="1309687"/>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00">
              <a:latin typeface="+mj-lt"/>
            </a:endParaRPr>
          </a:p>
        </p:txBody>
      </p:sp>
      <p:sp>
        <p:nvSpPr>
          <p:cNvPr id="29" name="Rounded Rectangle 28"/>
          <p:cNvSpPr/>
          <p:nvPr/>
        </p:nvSpPr>
        <p:spPr>
          <a:xfrm>
            <a:off x="2392599" y="6139763"/>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1100" b="1" dirty="0" smtClean="0">
                <a:solidFill>
                  <a:schemeClr val="bg1"/>
                </a:solidFill>
                <a:latin typeface="Calibri" charset="0"/>
              </a:rPr>
              <a:t>Custom Hardware</a:t>
            </a:r>
            <a:endParaRPr lang="en-US" sz="1050" b="1" dirty="0">
              <a:solidFill>
                <a:schemeClr val="bg1"/>
              </a:solidFill>
              <a:latin typeface="Calibri" charset="0"/>
            </a:endParaRPr>
          </a:p>
        </p:txBody>
      </p:sp>
      <p:sp>
        <p:nvSpPr>
          <p:cNvPr id="36" name="Rectangle 35"/>
          <p:cNvSpPr/>
          <p:nvPr/>
        </p:nvSpPr>
        <p:spPr>
          <a:xfrm>
            <a:off x="4509199" y="4640100"/>
            <a:ext cx="1525587" cy="13081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00">
              <a:latin typeface="+mj-lt"/>
            </a:endParaRPr>
          </a:p>
        </p:txBody>
      </p:sp>
      <p:sp>
        <p:nvSpPr>
          <p:cNvPr id="37" name="Rounded Rectangle 36"/>
          <p:cNvSpPr/>
          <p:nvPr/>
        </p:nvSpPr>
        <p:spPr>
          <a:xfrm>
            <a:off x="4609807" y="5439805"/>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1100" b="1" dirty="0" smtClean="0">
                <a:solidFill>
                  <a:schemeClr val="bg1"/>
                </a:solidFill>
                <a:latin typeface="Calibri" charset="0"/>
              </a:rPr>
              <a:t>Custom Hardware</a:t>
            </a:r>
            <a:endParaRPr lang="en-US" sz="1050" b="1" dirty="0">
              <a:solidFill>
                <a:schemeClr val="bg1"/>
              </a:solidFill>
              <a:latin typeface="Calibri" charset="0"/>
            </a:endParaRPr>
          </a:p>
        </p:txBody>
      </p:sp>
      <p:sp>
        <p:nvSpPr>
          <p:cNvPr id="4" name="Rounded Rectangle 3"/>
          <p:cNvSpPr/>
          <p:nvPr/>
        </p:nvSpPr>
        <p:spPr>
          <a:xfrm>
            <a:off x="565829" y="4632571"/>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sz="1050" dirty="0">
                <a:solidFill>
                  <a:srgbClr val="FFFFFF"/>
                </a:solidFill>
                <a:latin typeface="+mj-lt"/>
              </a:rPr>
              <a:t>Operating</a:t>
            </a:r>
          </a:p>
          <a:p>
            <a:pPr algn="ctr" fontAlgn="auto">
              <a:spcBef>
                <a:spcPts val="0"/>
              </a:spcBef>
              <a:spcAft>
                <a:spcPts val="0"/>
              </a:spcAft>
              <a:defRPr/>
            </a:pPr>
            <a:r>
              <a:rPr lang="en-US" sz="1050" dirty="0">
                <a:solidFill>
                  <a:srgbClr val="FFFFFF"/>
                </a:solidFill>
                <a:latin typeface="+mj-lt"/>
              </a:rPr>
              <a:t>System</a:t>
            </a:r>
          </a:p>
        </p:txBody>
      </p:sp>
      <p:sp>
        <p:nvSpPr>
          <p:cNvPr id="14" name="Rounded Rectangle 13"/>
          <p:cNvSpPr/>
          <p:nvPr/>
        </p:nvSpPr>
        <p:spPr>
          <a:xfrm>
            <a:off x="2774406" y="3872763"/>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sz="1100" dirty="0">
                <a:solidFill>
                  <a:srgbClr val="FFFFFF"/>
                </a:solidFill>
                <a:latin typeface="+mj-lt"/>
              </a:rPr>
              <a:t>Operating</a:t>
            </a:r>
          </a:p>
          <a:p>
            <a:pPr algn="ctr" fontAlgn="auto">
              <a:spcBef>
                <a:spcPts val="0"/>
              </a:spcBef>
              <a:spcAft>
                <a:spcPts val="0"/>
              </a:spcAft>
              <a:defRPr/>
            </a:pPr>
            <a:r>
              <a:rPr lang="en-US" sz="1100" dirty="0">
                <a:solidFill>
                  <a:srgbClr val="FFFFFF"/>
                </a:solidFill>
                <a:latin typeface="+mj-lt"/>
              </a:rPr>
              <a:t>System</a:t>
            </a:r>
          </a:p>
        </p:txBody>
      </p:sp>
      <p:sp>
        <p:nvSpPr>
          <p:cNvPr id="22" name="Rounded Rectangle 21"/>
          <p:cNvSpPr/>
          <p:nvPr/>
        </p:nvSpPr>
        <p:spPr>
          <a:xfrm>
            <a:off x="6717509" y="4204247"/>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sz="1100" dirty="0">
                <a:solidFill>
                  <a:srgbClr val="FFFFFF"/>
                </a:solidFill>
                <a:latin typeface="+mj-lt"/>
              </a:rPr>
              <a:t>Operating</a:t>
            </a:r>
          </a:p>
          <a:p>
            <a:pPr algn="ctr" fontAlgn="auto">
              <a:spcBef>
                <a:spcPts val="0"/>
              </a:spcBef>
              <a:spcAft>
                <a:spcPts val="0"/>
              </a:spcAft>
              <a:defRPr/>
            </a:pPr>
            <a:r>
              <a:rPr lang="en-US" sz="1100" dirty="0">
                <a:solidFill>
                  <a:srgbClr val="FFFFFF"/>
                </a:solidFill>
                <a:latin typeface="+mj-lt"/>
              </a:rPr>
              <a:t>System</a:t>
            </a:r>
          </a:p>
        </p:txBody>
      </p:sp>
      <p:sp>
        <p:nvSpPr>
          <p:cNvPr id="30" name="Rounded Rectangle 29"/>
          <p:cNvSpPr/>
          <p:nvPr/>
        </p:nvSpPr>
        <p:spPr>
          <a:xfrm>
            <a:off x="2392598" y="5772655"/>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sz="1100" dirty="0">
                <a:solidFill>
                  <a:srgbClr val="FFFFFF"/>
                </a:solidFill>
                <a:latin typeface="+mj-lt"/>
              </a:rPr>
              <a:t>Operating</a:t>
            </a:r>
          </a:p>
          <a:p>
            <a:pPr algn="ctr" fontAlgn="auto">
              <a:spcBef>
                <a:spcPts val="0"/>
              </a:spcBef>
              <a:spcAft>
                <a:spcPts val="0"/>
              </a:spcAft>
              <a:defRPr/>
            </a:pPr>
            <a:r>
              <a:rPr lang="en-US" sz="1100" dirty="0">
                <a:solidFill>
                  <a:srgbClr val="FFFFFF"/>
                </a:solidFill>
                <a:latin typeface="+mj-lt"/>
              </a:rPr>
              <a:t>System</a:t>
            </a:r>
          </a:p>
        </p:txBody>
      </p:sp>
      <p:sp>
        <p:nvSpPr>
          <p:cNvPr id="38" name="Rounded Rectangle 37"/>
          <p:cNvSpPr/>
          <p:nvPr/>
        </p:nvSpPr>
        <p:spPr>
          <a:xfrm>
            <a:off x="4609806" y="5072697"/>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sz="1100" dirty="0">
                <a:solidFill>
                  <a:srgbClr val="FFFFFF"/>
                </a:solidFill>
                <a:latin typeface="+mj-lt"/>
              </a:rPr>
              <a:t>Operating</a:t>
            </a:r>
          </a:p>
          <a:p>
            <a:pPr algn="ctr" fontAlgn="auto">
              <a:spcBef>
                <a:spcPts val="0"/>
              </a:spcBef>
              <a:spcAft>
                <a:spcPts val="0"/>
              </a:spcAft>
              <a:defRPr/>
            </a:pPr>
            <a:r>
              <a:rPr lang="en-US" sz="1100" dirty="0">
                <a:solidFill>
                  <a:srgbClr val="FFFFFF"/>
                </a:solidFill>
                <a:latin typeface="+mj-lt"/>
              </a:rPr>
              <a:t>System</a:t>
            </a:r>
          </a:p>
        </p:txBody>
      </p:sp>
      <p:cxnSp>
        <p:nvCxnSpPr>
          <p:cNvPr id="44" name="Straight Connector 43"/>
          <p:cNvCxnSpPr>
            <a:stCxn id="9" idx="3"/>
            <a:endCxn id="12" idx="2"/>
          </p:cNvCxnSpPr>
          <p:nvPr/>
        </p:nvCxnSpPr>
        <p:spPr>
          <a:xfrm flipV="1">
            <a:off x="1990725" y="4748275"/>
            <a:ext cx="1445991" cy="105932"/>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a:stCxn id="12" idx="3"/>
            <a:endCxn id="36" idx="0"/>
          </p:cNvCxnSpPr>
          <p:nvPr/>
        </p:nvCxnSpPr>
        <p:spPr>
          <a:xfrm>
            <a:off x="4199509" y="4094225"/>
            <a:ext cx="1072484" cy="545875"/>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28" idx="0"/>
            <a:endCxn id="36" idx="1"/>
          </p:cNvCxnSpPr>
          <p:nvPr/>
        </p:nvCxnSpPr>
        <p:spPr>
          <a:xfrm flipV="1">
            <a:off x="3055144" y="5294150"/>
            <a:ext cx="1454055" cy="44613"/>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9" idx="2"/>
            <a:endCxn id="28" idx="1"/>
          </p:cNvCxnSpPr>
          <p:nvPr/>
        </p:nvCxnSpPr>
        <p:spPr>
          <a:xfrm>
            <a:off x="1227932" y="5509050"/>
            <a:ext cx="1064418" cy="484557"/>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36" idx="3"/>
            <a:endCxn id="20" idx="2"/>
          </p:cNvCxnSpPr>
          <p:nvPr/>
        </p:nvCxnSpPr>
        <p:spPr>
          <a:xfrm flipV="1">
            <a:off x="6034786" y="5079513"/>
            <a:ext cx="1344708" cy="214637"/>
          </a:xfrm>
          <a:prstGeom prst="line">
            <a:avLst/>
          </a:prstGeom>
        </p:spPr>
        <p:style>
          <a:lnRef idx="2">
            <a:schemeClr val="accent1"/>
          </a:lnRef>
          <a:fillRef idx="0">
            <a:schemeClr val="accent1"/>
          </a:fillRef>
          <a:effectRef idx="1">
            <a:schemeClr val="accent1"/>
          </a:effectRef>
          <a:fontRef idx="minor">
            <a:schemeClr val="tx1"/>
          </a:fontRef>
        </p:style>
      </p:cxnSp>
      <p:sp>
        <p:nvSpPr>
          <p:cNvPr id="54" name="Rounded Rectangle 53"/>
          <p:cNvSpPr/>
          <p:nvPr/>
        </p:nvSpPr>
        <p:spPr>
          <a:xfrm>
            <a:off x="758402" y="2595349"/>
            <a:ext cx="6663266" cy="416311"/>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sz="2400" dirty="0">
                <a:solidFill>
                  <a:srgbClr val="FFFFFF"/>
                </a:solidFill>
                <a:latin typeface="+mj-lt"/>
              </a:rPr>
              <a:t>Network OS</a:t>
            </a:r>
          </a:p>
        </p:txBody>
      </p:sp>
      <p:grpSp>
        <p:nvGrpSpPr>
          <p:cNvPr id="6" name="Group 62"/>
          <p:cNvGrpSpPr>
            <a:grpSpLocks/>
          </p:cNvGrpSpPr>
          <p:nvPr/>
        </p:nvGrpSpPr>
        <p:grpSpPr bwMode="auto">
          <a:xfrm>
            <a:off x="2682875" y="1840175"/>
            <a:ext cx="2941638" cy="495300"/>
            <a:chOff x="2682095" y="715997"/>
            <a:chExt cx="2942977" cy="495228"/>
          </a:xfrm>
        </p:grpSpPr>
        <p:sp>
          <p:nvSpPr>
            <p:cNvPr id="60" name="Rounded Rectangle 59"/>
            <p:cNvSpPr/>
            <p:nvPr/>
          </p:nvSpPr>
          <p:spPr>
            <a:xfrm>
              <a:off x="2682095" y="719194"/>
              <a:ext cx="1135579" cy="492031"/>
            </a:xfrm>
            <a:prstGeom prst="roundRect">
              <a:avLst/>
            </a:prstGeom>
            <a:gradFill>
              <a:gsLst>
                <a:gs pos="0">
                  <a:schemeClr val="accent6">
                    <a:tint val="100000"/>
                    <a:shade val="100000"/>
                    <a:satMod val="130000"/>
                    <a:alpha val="60000"/>
                  </a:schemeClr>
                </a:gs>
                <a:gs pos="100000">
                  <a:schemeClr val="accent6">
                    <a:tint val="50000"/>
                    <a:shade val="100000"/>
                    <a:satMod val="350000"/>
                    <a:alpha val="45000"/>
                  </a:schemeClr>
                </a:gs>
              </a:gsLst>
            </a:gradFill>
          </p:spPr>
          <p:style>
            <a:lnRef idx="0">
              <a:schemeClr val="accent6"/>
            </a:lnRef>
            <a:fillRef idx="3">
              <a:schemeClr val="accent6"/>
            </a:fillRef>
            <a:effectRef idx="3">
              <a:schemeClr val="accent6"/>
            </a:effectRef>
            <a:fontRef idx="minor">
              <a:schemeClr val="lt1"/>
            </a:fontRef>
          </p:style>
          <p:txBody>
            <a:bodyPr anchor="ctr"/>
            <a:lstStyle/>
            <a:p>
              <a:pPr fontAlgn="auto">
                <a:spcBef>
                  <a:spcPts val="0"/>
                </a:spcBef>
                <a:spcAft>
                  <a:spcPts val="0"/>
                </a:spcAft>
                <a:defRPr/>
              </a:pPr>
              <a:r>
                <a:rPr lang="en-US" sz="2000" dirty="0" smtClean="0">
                  <a:solidFill>
                    <a:srgbClr val="FFFFFF"/>
                  </a:solidFill>
                  <a:latin typeface="+mj-lt"/>
                </a:rPr>
                <a:t>protocol</a:t>
              </a:r>
              <a:endParaRPr lang="en-US" sz="2000" dirty="0">
                <a:solidFill>
                  <a:srgbClr val="FFFFFF"/>
                </a:solidFill>
                <a:latin typeface="+mj-lt"/>
              </a:endParaRPr>
            </a:p>
          </p:txBody>
        </p:sp>
        <p:sp>
          <p:nvSpPr>
            <p:cNvPr id="62" name="Rounded Rectangle 61"/>
            <p:cNvSpPr/>
            <p:nvPr/>
          </p:nvSpPr>
          <p:spPr>
            <a:xfrm>
              <a:off x="4421200" y="715997"/>
              <a:ext cx="1203872" cy="492031"/>
            </a:xfrm>
            <a:prstGeom prst="roundRect">
              <a:avLst/>
            </a:prstGeom>
            <a:gradFill>
              <a:gsLst>
                <a:gs pos="0">
                  <a:schemeClr val="accent6">
                    <a:tint val="100000"/>
                    <a:shade val="100000"/>
                    <a:satMod val="130000"/>
                    <a:alpha val="60000"/>
                  </a:schemeClr>
                </a:gs>
                <a:gs pos="100000">
                  <a:schemeClr val="accent6">
                    <a:tint val="50000"/>
                    <a:shade val="100000"/>
                    <a:satMod val="350000"/>
                    <a:alpha val="45000"/>
                  </a:schemeClr>
                </a:gs>
              </a:gsLst>
            </a:gradFill>
          </p:spPr>
          <p:style>
            <a:lnRef idx="0">
              <a:schemeClr val="accent6"/>
            </a:lnRef>
            <a:fillRef idx="3">
              <a:schemeClr val="accent6"/>
            </a:fillRef>
            <a:effectRef idx="3">
              <a:schemeClr val="accent6"/>
            </a:effectRef>
            <a:fontRef idx="minor">
              <a:schemeClr val="lt1"/>
            </a:fontRef>
          </p:style>
          <p:txBody>
            <a:bodyPr anchor="ctr"/>
            <a:lstStyle/>
            <a:p>
              <a:pPr fontAlgn="auto">
                <a:spcBef>
                  <a:spcPts val="0"/>
                </a:spcBef>
                <a:spcAft>
                  <a:spcPts val="0"/>
                </a:spcAft>
                <a:defRPr/>
              </a:pPr>
              <a:r>
                <a:rPr lang="en-US" sz="2000" dirty="0" smtClean="0">
                  <a:solidFill>
                    <a:srgbClr val="FFFFFF"/>
                  </a:solidFill>
                  <a:latin typeface="+mj-lt"/>
                </a:rPr>
                <a:t>protocol</a:t>
              </a:r>
              <a:endParaRPr lang="en-US" sz="2000" dirty="0">
                <a:solidFill>
                  <a:srgbClr val="FFFFFF"/>
                </a:solidFill>
                <a:latin typeface="+mj-lt"/>
              </a:endParaRPr>
            </a:p>
          </p:txBody>
        </p:sp>
      </p:grpSp>
      <p:grpSp>
        <p:nvGrpSpPr>
          <p:cNvPr id="10" name="Group 54"/>
          <p:cNvGrpSpPr>
            <a:grpSpLocks/>
          </p:cNvGrpSpPr>
          <p:nvPr/>
        </p:nvGrpSpPr>
        <p:grpSpPr bwMode="auto">
          <a:xfrm>
            <a:off x="2765997" y="3502088"/>
            <a:ext cx="1339850" cy="344487"/>
            <a:chOff x="558086" y="3810293"/>
            <a:chExt cx="1339620" cy="343744"/>
          </a:xfrm>
        </p:grpSpPr>
        <p:sp>
          <p:nvSpPr>
            <p:cNvPr id="56" name="Rounded Rectangle 55"/>
            <p:cNvSpPr/>
            <p:nvPr/>
          </p:nvSpPr>
          <p:spPr>
            <a:xfrm>
              <a:off x="558086" y="3810293"/>
              <a:ext cx="603568" cy="343744"/>
            </a:xfrm>
            <a:prstGeom prst="roundRect">
              <a:avLst/>
            </a:prstGeom>
            <a:gradFill>
              <a:gsLst>
                <a:gs pos="0">
                  <a:schemeClr val="accent6">
                    <a:tint val="100000"/>
                    <a:shade val="100000"/>
                    <a:satMod val="130000"/>
                    <a:alpha val="60000"/>
                  </a:schemeClr>
                </a:gs>
                <a:gs pos="100000">
                  <a:schemeClr val="accent6">
                    <a:tint val="50000"/>
                    <a:shade val="100000"/>
                    <a:satMod val="350000"/>
                    <a:alpha val="45000"/>
                  </a:schemeClr>
                </a:gs>
              </a:gsLst>
            </a:gradFill>
          </p:spPr>
          <p:style>
            <a:lnRef idx="0">
              <a:schemeClr val="accent6"/>
            </a:lnRef>
            <a:fillRef idx="3">
              <a:schemeClr val="accent6"/>
            </a:fillRef>
            <a:effectRef idx="3">
              <a:schemeClr val="accent6"/>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800" dirty="0" smtClean="0">
                  <a:solidFill>
                    <a:srgbClr val="FFFFFF"/>
                  </a:solidFill>
                  <a:latin typeface="Calibri" charset="0"/>
                </a:rPr>
                <a:t>protocol</a:t>
              </a:r>
              <a:endParaRPr lang="en-US" sz="700" dirty="0">
                <a:solidFill>
                  <a:srgbClr val="FFFFFF"/>
                </a:solidFill>
                <a:latin typeface="Calibri" charset="0"/>
              </a:endParaRPr>
            </a:p>
          </p:txBody>
        </p:sp>
        <p:sp>
          <p:nvSpPr>
            <p:cNvPr id="57" name="Rounded Rectangle 56"/>
            <p:cNvSpPr/>
            <p:nvPr/>
          </p:nvSpPr>
          <p:spPr>
            <a:xfrm>
              <a:off x="1287367" y="3810293"/>
              <a:ext cx="610339" cy="343744"/>
            </a:xfrm>
            <a:prstGeom prst="roundRect">
              <a:avLst/>
            </a:prstGeom>
            <a:gradFill>
              <a:gsLst>
                <a:gs pos="0">
                  <a:schemeClr val="accent6">
                    <a:tint val="100000"/>
                    <a:shade val="100000"/>
                    <a:satMod val="130000"/>
                    <a:alpha val="60000"/>
                  </a:schemeClr>
                </a:gs>
                <a:gs pos="100000">
                  <a:schemeClr val="accent6">
                    <a:tint val="50000"/>
                    <a:shade val="100000"/>
                    <a:satMod val="350000"/>
                    <a:alpha val="45000"/>
                  </a:schemeClr>
                </a:gs>
              </a:gsLst>
            </a:gradFill>
          </p:spPr>
          <p:style>
            <a:lnRef idx="0">
              <a:schemeClr val="accent6"/>
            </a:lnRef>
            <a:fillRef idx="3">
              <a:schemeClr val="accent6"/>
            </a:fillRef>
            <a:effectRef idx="3">
              <a:schemeClr val="accent6"/>
            </a:effectRef>
            <a:fontRef idx="minor">
              <a:schemeClr val="lt1"/>
            </a:fontRef>
          </p:style>
          <p:txBody>
            <a:bodyPr anchor="ctr"/>
            <a:lstStyle/>
            <a:p>
              <a:pPr fontAlgn="auto">
                <a:spcBef>
                  <a:spcPts val="0"/>
                </a:spcBef>
                <a:spcAft>
                  <a:spcPts val="0"/>
                </a:spcAft>
                <a:defRPr/>
              </a:pPr>
              <a:r>
                <a:rPr lang="en-US" sz="700" dirty="0" smtClean="0">
                  <a:solidFill>
                    <a:srgbClr val="FFFFFF"/>
                  </a:solidFill>
                  <a:latin typeface="+mj-lt"/>
                </a:rPr>
                <a:t>protocol</a:t>
              </a:r>
              <a:endParaRPr lang="en-US" sz="700" dirty="0">
                <a:solidFill>
                  <a:srgbClr val="FFFFFF"/>
                </a:solidFill>
                <a:latin typeface="+mj-lt"/>
              </a:endParaRPr>
            </a:p>
          </p:txBody>
        </p:sp>
        <p:cxnSp>
          <p:nvCxnSpPr>
            <p:cNvPr id="58" name="Straight Connector 57"/>
            <p:cNvCxnSpPr/>
            <p:nvPr/>
          </p:nvCxnSpPr>
          <p:spPr>
            <a:xfrm>
              <a:off x="1091394" y="3982957"/>
              <a:ext cx="304748" cy="1585"/>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11" name="Group 54"/>
          <p:cNvGrpSpPr>
            <a:grpSpLocks/>
          </p:cNvGrpSpPr>
          <p:nvPr/>
        </p:nvGrpSpPr>
        <p:grpSpPr bwMode="auto">
          <a:xfrm>
            <a:off x="4601273" y="4700425"/>
            <a:ext cx="1339851" cy="344488"/>
            <a:chOff x="558085" y="3810293"/>
            <a:chExt cx="1339621" cy="343744"/>
          </a:xfrm>
        </p:grpSpPr>
        <p:sp>
          <p:nvSpPr>
            <p:cNvPr id="63" name="Rounded Rectangle 62"/>
            <p:cNvSpPr/>
            <p:nvPr/>
          </p:nvSpPr>
          <p:spPr>
            <a:xfrm>
              <a:off x="558085" y="3810293"/>
              <a:ext cx="591435" cy="343744"/>
            </a:xfrm>
            <a:prstGeom prst="roundRect">
              <a:avLst/>
            </a:prstGeom>
            <a:gradFill>
              <a:gsLst>
                <a:gs pos="0">
                  <a:schemeClr val="accent6">
                    <a:tint val="100000"/>
                    <a:shade val="100000"/>
                    <a:satMod val="130000"/>
                    <a:alpha val="60000"/>
                  </a:schemeClr>
                </a:gs>
                <a:gs pos="100000">
                  <a:schemeClr val="accent6">
                    <a:tint val="50000"/>
                    <a:shade val="100000"/>
                    <a:satMod val="350000"/>
                    <a:alpha val="45000"/>
                  </a:schemeClr>
                </a:gs>
              </a:gsLst>
            </a:gradFill>
          </p:spPr>
          <p:style>
            <a:lnRef idx="0">
              <a:schemeClr val="accent6"/>
            </a:lnRef>
            <a:fillRef idx="3">
              <a:schemeClr val="accent6"/>
            </a:fillRef>
            <a:effectRef idx="3">
              <a:schemeClr val="accent6"/>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800" dirty="0" smtClean="0">
                  <a:solidFill>
                    <a:srgbClr val="FFFFFF"/>
                  </a:solidFill>
                  <a:latin typeface="Calibri" charset="0"/>
                </a:rPr>
                <a:t>protocol</a:t>
              </a:r>
              <a:endParaRPr lang="en-US" sz="700" dirty="0">
                <a:solidFill>
                  <a:srgbClr val="FFFFFF"/>
                </a:solidFill>
                <a:latin typeface="Calibri" charset="0"/>
              </a:endParaRPr>
            </a:p>
          </p:txBody>
        </p:sp>
        <p:sp>
          <p:nvSpPr>
            <p:cNvPr id="64" name="Rounded Rectangle 63"/>
            <p:cNvSpPr/>
            <p:nvPr/>
          </p:nvSpPr>
          <p:spPr>
            <a:xfrm>
              <a:off x="1338090" y="3810293"/>
              <a:ext cx="559616" cy="343744"/>
            </a:xfrm>
            <a:prstGeom prst="roundRect">
              <a:avLst/>
            </a:prstGeom>
            <a:gradFill>
              <a:gsLst>
                <a:gs pos="0">
                  <a:schemeClr val="accent6">
                    <a:tint val="100000"/>
                    <a:shade val="100000"/>
                    <a:satMod val="130000"/>
                    <a:alpha val="60000"/>
                  </a:schemeClr>
                </a:gs>
                <a:gs pos="100000">
                  <a:schemeClr val="accent6">
                    <a:tint val="50000"/>
                    <a:shade val="100000"/>
                    <a:satMod val="350000"/>
                    <a:alpha val="45000"/>
                  </a:schemeClr>
                </a:gs>
              </a:gsLst>
            </a:gradFill>
          </p:spPr>
          <p:style>
            <a:lnRef idx="0">
              <a:schemeClr val="accent6"/>
            </a:lnRef>
            <a:fillRef idx="3">
              <a:schemeClr val="accent6"/>
            </a:fillRef>
            <a:effectRef idx="3">
              <a:schemeClr val="accent6"/>
            </a:effectRef>
            <a:fontRef idx="minor">
              <a:schemeClr val="lt1"/>
            </a:fontRef>
          </p:style>
          <p:txBody>
            <a:bodyPr anchor="ctr"/>
            <a:lstStyle/>
            <a:p>
              <a:pPr fontAlgn="auto">
                <a:spcBef>
                  <a:spcPts val="0"/>
                </a:spcBef>
                <a:spcAft>
                  <a:spcPts val="0"/>
                </a:spcAft>
                <a:defRPr/>
              </a:pPr>
              <a:r>
                <a:rPr lang="en-US" sz="700" dirty="0" smtClean="0">
                  <a:solidFill>
                    <a:srgbClr val="FFFFFF"/>
                  </a:solidFill>
                  <a:latin typeface="+mj-lt"/>
                </a:rPr>
                <a:t>protocol</a:t>
              </a:r>
              <a:endParaRPr lang="en-US" sz="700" dirty="0">
                <a:solidFill>
                  <a:srgbClr val="FFFFFF"/>
                </a:solidFill>
                <a:latin typeface="+mj-lt"/>
              </a:endParaRPr>
            </a:p>
          </p:txBody>
        </p:sp>
        <p:cxnSp>
          <p:nvCxnSpPr>
            <p:cNvPr id="65" name="Straight Connector 64"/>
            <p:cNvCxnSpPr/>
            <p:nvPr/>
          </p:nvCxnSpPr>
          <p:spPr>
            <a:xfrm>
              <a:off x="1091394" y="3982957"/>
              <a:ext cx="304748" cy="1584"/>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15" name="Group 54"/>
          <p:cNvGrpSpPr>
            <a:grpSpLocks/>
          </p:cNvGrpSpPr>
          <p:nvPr/>
        </p:nvGrpSpPr>
        <p:grpSpPr bwMode="auto">
          <a:xfrm>
            <a:off x="2384425" y="5395913"/>
            <a:ext cx="1339850" cy="344487"/>
            <a:chOff x="558086" y="3810293"/>
            <a:chExt cx="1339620" cy="343744"/>
          </a:xfrm>
        </p:grpSpPr>
        <p:sp>
          <p:nvSpPr>
            <p:cNvPr id="67" name="Rounded Rectangle 66"/>
            <p:cNvSpPr/>
            <p:nvPr/>
          </p:nvSpPr>
          <p:spPr>
            <a:xfrm>
              <a:off x="558086" y="3810293"/>
              <a:ext cx="533308" cy="343744"/>
            </a:xfrm>
            <a:prstGeom prst="roundRect">
              <a:avLst/>
            </a:prstGeom>
            <a:gradFill>
              <a:gsLst>
                <a:gs pos="0">
                  <a:schemeClr val="accent6">
                    <a:tint val="100000"/>
                    <a:shade val="100000"/>
                    <a:satMod val="130000"/>
                    <a:alpha val="60000"/>
                  </a:schemeClr>
                </a:gs>
                <a:gs pos="100000">
                  <a:schemeClr val="accent6">
                    <a:tint val="50000"/>
                    <a:shade val="100000"/>
                    <a:satMod val="350000"/>
                    <a:alpha val="45000"/>
                  </a:schemeClr>
                </a:gs>
              </a:gsLst>
            </a:gradFill>
          </p:spPr>
          <p:style>
            <a:lnRef idx="0">
              <a:schemeClr val="accent6"/>
            </a:lnRef>
            <a:fillRef idx="3">
              <a:schemeClr val="accent6"/>
            </a:fillRef>
            <a:effectRef idx="3">
              <a:schemeClr val="accent6"/>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700" dirty="0" smtClean="0">
                  <a:solidFill>
                    <a:srgbClr val="FFFFFF"/>
                  </a:solidFill>
                  <a:latin typeface="Calibri" charset="0"/>
                </a:rPr>
                <a:t>protocol</a:t>
              </a:r>
              <a:endParaRPr lang="en-US" sz="600" dirty="0">
                <a:solidFill>
                  <a:srgbClr val="FFFFFF"/>
                </a:solidFill>
                <a:latin typeface="Calibri" charset="0"/>
              </a:endParaRPr>
            </a:p>
          </p:txBody>
        </p:sp>
        <p:sp>
          <p:nvSpPr>
            <p:cNvPr id="68" name="Rounded Rectangle 67"/>
            <p:cNvSpPr/>
            <p:nvPr/>
          </p:nvSpPr>
          <p:spPr>
            <a:xfrm>
              <a:off x="1396142" y="3810293"/>
              <a:ext cx="501564" cy="343744"/>
            </a:xfrm>
            <a:prstGeom prst="roundRect">
              <a:avLst/>
            </a:prstGeom>
            <a:gradFill>
              <a:gsLst>
                <a:gs pos="0">
                  <a:schemeClr val="accent6">
                    <a:tint val="100000"/>
                    <a:shade val="100000"/>
                    <a:satMod val="130000"/>
                    <a:alpha val="60000"/>
                  </a:schemeClr>
                </a:gs>
                <a:gs pos="100000">
                  <a:schemeClr val="accent6">
                    <a:tint val="50000"/>
                    <a:shade val="100000"/>
                    <a:satMod val="350000"/>
                    <a:alpha val="45000"/>
                  </a:schemeClr>
                </a:gs>
              </a:gsLst>
            </a:gradFill>
          </p:spPr>
          <p:style>
            <a:lnRef idx="0">
              <a:schemeClr val="accent6"/>
            </a:lnRef>
            <a:fillRef idx="3">
              <a:schemeClr val="accent6"/>
            </a:fillRef>
            <a:effectRef idx="3">
              <a:schemeClr val="accent6"/>
            </a:effectRef>
            <a:fontRef idx="minor">
              <a:schemeClr val="lt1"/>
            </a:fontRef>
          </p:style>
          <p:txBody>
            <a:bodyPr anchor="ctr"/>
            <a:lstStyle/>
            <a:p>
              <a:pPr fontAlgn="auto">
                <a:spcBef>
                  <a:spcPts val="0"/>
                </a:spcBef>
                <a:spcAft>
                  <a:spcPts val="0"/>
                </a:spcAft>
                <a:defRPr/>
              </a:pPr>
              <a:r>
                <a:rPr lang="en-US" sz="600" dirty="0" smtClean="0">
                  <a:solidFill>
                    <a:srgbClr val="FFFFFF"/>
                  </a:solidFill>
                  <a:latin typeface="+mj-lt"/>
                </a:rPr>
                <a:t>protocol</a:t>
              </a:r>
              <a:endParaRPr lang="en-US" sz="600" dirty="0">
                <a:solidFill>
                  <a:srgbClr val="FFFFFF"/>
                </a:solidFill>
                <a:latin typeface="+mj-lt"/>
              </a:endParaRPr>
            </a:p>
          </p:txBody>
        </p:sp>
        <p:cxnSp>
          <p:nvCxnSpPr>
            <p:cNvPr id="69" name="Straight Connector 68"/>
            <p:cNvCxnSpPr/>
            <p:nvPr/>
          </p:nvCxnSpPr>
          <p:spPr>
            <a:xfrm>
              <a:off x="1091394" y="3982957"/>
              <a:ext cx="304748" cy="1585"/>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16" name="Group 54"/>
          <p:cNvGrpSpPr>
            <a:grpSpLocks/>
          </p:cNvGrpSpPr>
          <p:nvPr/>
        </p:nvGrpSpPr>
        <p:grpSpPr bwMode="auto">
          <a:xfrm>
            <a:off x="6716712" y="3822213"/>
            <a:ext cx="1339851" cy="344487"/>
            <a:chOff x="558085" y="3810293"/>
            <a:chExt cx="1339621" cy="343744"/>
          </a:xfrm>
        </p:grpSpPr>
        <p:sp>
          <p:nvSpPr>
            <p:cNvPr id="71" name="Rounded Rectangle 70"/>
            <p:cNvSpPr/>
            <p:nvPr/>
          </p:nvSpPr>
          <p:spPr>
            <a:xfrm>
              <a:off x="558085" y="3810293"/>
              <a:ext cx="613470" cy="343744"/>
            </a:xfrm>
            <a:prstGeom prst="roundRect">
              <a:avLst/>
            </a:prstGeom>
            <a:gradFill>
              <a:gsLst>
                <a:gs pos="0">
                  <a:schemeClr val="accent6">
                    <a:tint val="100000"/>
                    <a:shade val="100000"/>
                    <a:satMod val="130000"/>
                    <a:alpha val="60000"/>
                  </a:schemeClr>
                </a:gs>
                <a:gs pos="100000">
                  <a:schemeClr val="accent6">
                    <a:tint val="50000"/>
                    <a:shade val="100000"/>
                    <a:satMod val="350000"/>
                    <a:alpha val="45000"/>
                  </a:schemeClr>
                </a:gs>
              </a:gsLst>
            </a:gradFill>
          </p:spPr>
          <p:style>
            <a:lnRef idx="0">
              <a:schemeClr val="accent6"/>
            </a:lnRef>
            <a:fillRef idx="3">
              <a:schemeClr val="accent6"/>
            </a:fillRef>
            <a:effectRef idx="3">
              <a:schemeClr val="accent6"/>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800" dirty="0" smtClean="0">
                  <a:solidFill>
                    <a:srgbClr val="FFFFFF"/>
                  </a:solidFill>
                  <a:latin typeface="Calibri" charset="0"/>
                </a:rPr>
                <a:t>protocol</a:t>
              </a:r>
              <a:endParaRPr lang="en-US" sz="700" dirty="0">
                <a:solidFill>
                  <a:srgbClr val="FFFFFF"/>
                </a:solidFill>
                <a:latin typeface="Calibri" charset="0"/>
              </a:endParaRPr>
            </a:p>
          </p:txBody>
        </p:sp>
        <p:sp>
          <p:nvSpPr>
            <p:cNvPr id="72" name="Rounded Rectangle 71"/>
            <p:cNvSpPr/>
            <p:nvPr/>
          </p:nvSpPr>
          <p:spPr>
            <a:xfrm>
              <a:off x="1284697" y="3810293"/>
              <a:ext cx="613009" cy="343744"/>
            </a:xfrm>
            <a:prstGeom prst="roundRect">
              <a:avLst/>
            </a:prstGeom>
            <a:gradFill>
              <a:gsLst>
                <a:gs pos="0">
                  <a:schemeClr val="accent6">
                    <a:tint val="100000"/>
                    <a:shade val="100000"/>
                    <a:satMod val="130000"/>
                    <a:alpha val="60000"/>
                  </a:schemeClr>
                </a:gs>
                <a:gs pos="100000">
                  <a:schemeClr val="accent6">
                    <a:tint val="50000"/>
                    <a:shade val="100000"/>
                    <a:satMod val="350000"/>
                    <a:alpha val="45000"/>
                  </a:schemeClr>
                </a:gs>
              </a:gsLst>
            </a:gradFill>
          </p:spPr>
          <p:style>
            <a:lnRef idx="0">
              <a:schemeClr val="accent6"/>
            </a:lnRef>
            <a:fillRef idx="3">
              <a:schemeClr val="accent6"/>
            </a:fillRef>
            <a:effectRef idx="3">
              <a:schemeClr val="accent6"/>
            </a:effectRef>
            <a:fontRef idx="minor">
              <a:schemeClr val="lt1"/>
            </a:fontRef>
          </p:style>
          <p:txBody>
            <a:bodyPr anchor="ctr"/>
            <a:lstStyle/>
            <a:p>
              <a:pPr fontAlgn="auto">
                <a:spcBef>
                  <a:spcPts val="0"/>
                </a:spcBef>
                <a:spcAft>
                  <a:spcPts val="0"/>
                </a:spcAft>
                <a:defRPr/>
              </a:pPr>
              <a:r>
                <a:rPr lang="en-US" sz="700" dirty="0" smtClean="0">
                  <a:solidFill>
                    <a:srgbClr val="FFFFFF"/>
                  </a:solidFill>
                  <a:latin typeface="+mj-lt"/>
                </a:rPr>
                <a:t>protocol</a:t>
              </a:r>
              <a:endParaRPr lang="en-US" sz="700" dirty="0">
                <a:solidFill>
                  <a:srgbClr val="FFFFFF"/>
                </a:solidFill>
                <a:latin typeface="+mj-lt"/>
              </a:endParaRPr>
            </a:p>
          </p:txBody>
        </p:sp>
        <p:cxnSp>
          <p:nvCxnSpPr>
            <p:cNvPr id="73" name="Straight Connector 72"/>
            <p:cNvCxnSpPr/>
            <p:nvPr/>
          </p:nvCxnSpPr>
          <p:spPr>
            <a:xfrm>
              <a:off x="1091394" y="3982957"/>
              <a:ext cx="304748" cy="1585"/>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78584" y="1295206"/>
            <a:ext cx="9065416" cy="5432328"/>
            <a:chOff x="37712" y="1307780"/>
            <a:chExt cx="9065416" cy="5432328"/>
          </a:xfrm>
        </p:grpSpPr>
        <p:sp>
          <p:nvSpPr>
            <p:cNvPr id="17" name="Rectangle 16"/>
            <p:cNvSpPr/>
            <p:nvPr/>
          </p:nvSpPr>
          <p:spPr>
            <a:xfrm>
              <a:off x="37712" y="1307780"/>
              <a:ext cx="9065416" cy="543232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301761" y="4363466"/>
              <a:ext cx="1796279" cy="1039973"/>
            </a:xfrm>
            <a:prstGeom prst="rect">
              <a:avLst/>
            </a:prstGeom>
          </p:spPr>
        </p:pic>
        <p:pic>
          <p:nvPicPr>
            <p:cNvPr id="51" name="Picture 50"/>
            <p:cNvPicPr>
              <a:picLocks noChangeAspect="1"/>
            </p:cNvPicPr>
            <p:nvPr/>
          </p:nvPicPr>
          <p:blipFill>
            <a:blip r:embed="rId3"/>
            <a:stretch>
              <a:fillRect/>
            </a:stretch>
          </p:blipFill>
          <p:spPr>
            <a:xfrm>
              <a:off x="6478336" y="3838328"/>
              <a:ext cx="1796279" cy="1039973"/>
            </a:xfrm>
            <a:prstGeom prst="rect">
              <a:avLst/>
            </a:prstGeom>
          </p:spPr>
        </p:pic>
        <p:pic>
          <p:nvPicPr>
            <p:cNvPr id="53" name="Picture 52"/>
            <p:cNvPicPr>
              <a:picLocks noChangeAspect="1"/>
            </p:cNvPicPr>
            <p:nvPr/>
          </p:nvPicPr>
          <p:blipFill>
            <a:blip r:embed="rId3"/>
            <a:stretch>
              <a:fillRect/>
            </a:stretch>
          </p:blipFill>
          <p:spPr>
            <a:xfrm>
              <a:off x="4455539" y="4720069"/>
              <a:ext cx="1796279" cy="1039973"/>
            </a:xfrm>
            <a:prstGeom prst="rect">
              <a:avLst/>
            </a:prstGeom>
          </p:spPr>
        </p:pic>
        <p:pic>
          <p:nvPicPr>
            <p:cNvPr id="55" name="Picture 54"/>
            <p:cNvPicPr>
              <a:picLocks noChangeAspect="1"/>
            </p:cNvPicPr>
            <p:nvPr/>
          </p:nvPicPr>
          <p:blipFill>
            <a:blip r:embed="rId3"/>
            <a:stretch>
              <a:fillRect/>
            </a:stretch>
          </p:blipFill>
          <p:spPr>
            <a:xfrm>
              <a:off x="2156128" y="5463487"/>
              <a:ext cx="1796279" cy="1039973"/>
            </a:xfrm>
            <a:prstGeom prst="rect">
              <a:avLst/>
            </a:prstGeom>
          </p:spPr>
        </p:pic>
        <p:pic>
          <p:nvPicPr>
            <p:cNvPr id="49" name="Picture 48"/>
            <p:cNvPicPr>
              <a:picLocks noChangeAspect="1"/>
            </p:cNvPicPr>
            <p:nvPr/>
          </p:nvPicPr>
          <p:blipFill>
            <a:blip r:embed="rId3"/>
            <a:stretch>
              <a:fillRect/>
            </a:stretch>
          </p:blipFill>
          <p:spPr>
            <a:xfrm>
              <a:off x="2516198" y="3597904"/>
              <a:ext cx="1796279" cy="1039973"/>
            </a:xfrm>
            <a:prstGeom prst="rect">
              <a:avLst/>
            </a:prstGeom>
          </p:spPr>
        </p:pic>
        <p:cxnSp>
          <p:nvCxnSpPr>
            <p:cNvPr id="24" name="Straight Connector 23"/>
            <p:cNvCxnSpPr/>
            <p:nvPr/>
          </p:nvCxnSpPr>
          <p:spPr>
            <a:xfrm flipV="1">
              <a:off x="1684835" y="4174846"/>
              <a:ext cx="1018444" cy="40239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3897752" y="4426342"/>
              <a:ext cx="980724" cy="49041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1483660" y="5218556"/>
              <a:ext cx="980725" cy="49041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3709151" y="5495202"/>
              <a:ext cx="1043592" cy="45269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V="1">
              <a:off x="6011601" y="4677838"/>
              <a:ext cx="1142660" cy="52964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80" name="Title 73"/>
          <p:cNvSpPr>
            <a:spLocks noGrp="1"/>
          </p:cNvSpPr>
          <p:nvPr>
            <p:ph type="title"/>
          </p:nvPr>
        </p:nvSpPr>
        <p:spPr>
          <a:xfrm>
            <a:off x="457200" y="98588"/>
            <a:ext cx="8229600" cy="1143000"/>
          </a:xfrm>
        </p:spPr>
        <p:txBody>
          <a:bodyPr/>
          <a:lstStyle/>
          <a:p>
            <a:r>
              <a:rPr lang="en-US" dirty="0" err="1" smtClean="0">
                <a:latin typeface="Calibri" charset="0"/>
              </a:rPr>
              <a:t>Openflow</a:t>
            </a:r>
            <a:r>
              <a:rPr lang="en-US" dirty="0" smtClean="0">
                <a:latin typeface="Calibri" charset="0"/>
              </a:rPr>
              <a:t>: open network control plane</a:t>
            </a:r>
            <a:endParaRPr lang="en-US" dirty="0">
              <a:latin typeface="Calibri" charset="0"/>
            </a:endParaRPr>
          </a:p>
        </p:txBody>
      </p:sp>
    </p:spTree>
    <p:extLst>
      <p:ext uri="{BB962C8B-B14F-4D97-AF65-F5344CB8AC3E}">
        <p14:creationId xmlns:p14="http://schemas.microsoft.com/office/powerpoint/2010/main" val="25190217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77"/>
                                        </p:tgtEl>
                                      </p:cBhvr>
                                    </p:animEffect>
                                    <p:set>
                                      <p:cBhvr>
                                        <p:cTn id="7" dur="1" fill="hold">
                                          <p:stCondLst>
                                            <p:cond delay="499"/>
                                          </p:stCondLst>
                                        </p:cTn>
                                        <p:tgtEl>
                                          <p:spTgt spid="7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0" presetClass="path" presetSubtype="0" fill="hold" nodeType="clickEffect">
                                  <p:stCondLst>
                                    <p:cond delay="0"/>
                                  </p:stCondLst>
                                  <p:childTnLst>
                                    <p:animMotion origin="layout" path="M 1.70228E-7 -3.80842E-6 L 1.70228E-7 -0.32323 " pathEditMode="relative" rAng="0" ptsTypes="AA">
                                      <p:cBhvr>
                                        <p:cTn id="11" dur="500" fill="hold"/>
                                        <p:tgtEl>
                                          <p:spTgt spid="4"/>
                                        </p:tgtEl>
                                        <p:attrNameLst>
                                          <p:attrName>ppt_x</p:attrName>
                                          <p:attrName>ppt_y</p:attrName>
                                        </p:attrNameLst>
                                      </p:cBhvr>
                                      <p:rCtr x="0" y="-16200"/>
                                    </p:animMotion>
                                  </p:childTnLst>
                                </p:cTn>
                              </p:par>
                              <p:par>
                                <p:cTn id="12" presetID="0" presetClass="path" presetSubtype="0" accel="50000" decel="50000" fill="hold" nodeType="withEffect">
                                  <p:stCondLst>
                                    <p:cond delay="0"/>
                                  </p:stCondLst>
                                  <p:childTnLst>
                                    <p:animMotion origin="layout" path="M 1.5581E-6 -2.11013E-6 L 0.00087 -0.1372 " pathEditMode="relative" rAng="0" ptsTypes="AA">
                                      <p:cBhvr>
                                        <p:cTn id="13" dur="500" fill="hold"/>
                                        <p:tgtEl>
                                          <p:spTgt spid="14"/>
                                        </p:tgtEl>
                                        <p:attrNameLst>
                                          <p:attrName>ppt_x</p:attrName>
                                          <p:attrName>ppt_y</p:attrName>
                                        </p:attrNameLst>
                                      </p:cBhvr>
                                      <p:rCtr x="0" y="-6900"/>
                                    </p:animMotion>
                                  </p:childTnLst>
                                </p:cTn>
                              </p:par>
                              <p:par>
                                <p:cTn id="14" presetID="0" presetClass="path" presetSubtype="0" accel="50000" decel="50000" fill="hold" nodeType="withEffect">
                                  <p:stCondLst>
                                    <p:cond delay="0"/>
                                  </p:stCondLst>
                                  <p:childTnLst>
                                    <p:animMotion origin="layout" path="M -3.45492E-6 1.12911E-6 L 0.00296 -0.2242 " pathEditMode="relative" rAng="0" ptsTypes="AA">
                                      <p:cBhvr>
                                        <p:cTn id="15" dur="500" fill="hold"/>
                                        <p:tgtEl>
                                          <p:spTgt spid="22"/>
                                        </p:tgtEl>
                                        <p:attrNameLst>
                                          <p:attrName>ppt_x</p:attrName>
                                          <p:attrName>ppt_y</p:attrName>
                                        </p:attrNameLst>
                                      </p:cBhvr>
                                      <p:rCtr x="100" y="-11200"/>
                                    </p:animMotion>
                                  </p:childTnLst>
                                </p:cTn>
                              </p:par>
                              <p:par>
                                <p:cTn id="16" presetID="0" presetClass="path" presetSubtype="0" accel="50000" decel="50000" fill="hold" nodeType="withEffect">
                                  <p:stCondLst>
                                    <p:cond delay="0"/>
                                  </p:stCondLst>
                                  <p:childTnLst>
                                    <p:animMotion origin="layout" path="M -3.4914E-7 2.59139E-7 L -0.00087 -0.52753 " pathEditMode="relative" rAng="0" ptsTypes="AA">
                                      <p:cBhvr>
                                        <p:cTn id="17" dur="500" fill="hold"/>
                                        <p:tgtEl>
                                          <p:spTgt spid="30"/>
                                        </p:tgtEl>
                                        <p:attrNameLst>
                                          <p:attrName>ppt_x</p:attrName>
                                          <p:attrName>ppt_y</p:attrName>
                                        </p:attrNameLst>
                                      </p:cBhvr>
                                      <p:rCtr x="-52" y="-26377"/>
                                    </p:animMotion>
                                  </p:childTnLst>
                                </p:cTn>
                              </p:par>
                              <p:par>
                                <p:cTn id="18" presetID="0" presetClass="path" presetSubtype="0" accel="50000" decel="50000" fill="hold" nodeType="withEffect">
                                  <p:stCondLst>
                                    <p:cond delay="0"/>
                                  </p:stCondLst>
                                  <p:childTnLst>
                                    <p:animMotion origin="layout" path="M -4.16884E-6 -4.38223E-6 L 0.00018 -0.40189 " pathEditMode="relative" rAng="0" ptsTypes="AA">
                                      <p:cBhvr>
                                        <p:cTn id="19" dur="500" fill="hold"/>
                                        <p:tgtEl>
                                          <p:spTgt spid="38"/>
                                        </p:tgtEl>
                                        <p:attrNameLst>
                                          <p:attrName>ppt_x</p:attrName>
                                          <p:attrName>ppt_y</p:attrName>
                                        </p:attrNameLst>
                                      </p:cBhvr>
                                      <p:rCtr x="0" y="-20100"/>
                                    </p:animMotion>
                                  </p:childTnLst>
                                </p:cTn>
                              </p:par>
                              <p:par>
                                <p:cTn id="20" presetID="10" presetClass="exit" presetSubtype="0" fill="hold" nodeType="withEffect">
                                  <p:stCondLst>
                                    <p:cond delay="0"/>
                                  </p:stCondLst>
                                  <p:childTnLst>
                                    <p:animEffect transition="out" filter="fade">
                                      <p:cBhvr>
                                        <p:cTn id="21" dur="1000"/>
                                        <p:tgtEl>
                                          <p:spTgt spid="4"/>
                                        </p:tgtEl>
                                      </p:cBhvr>
                                    </p:animEffect>
                                    <p:set>
                                      <p:cBhvr>
                                        <p:cTn id="22" dur="1" fill="hold">
                                          <p:stCondLst>
                                            <p:cond delay="999"/>
                                          </p:stCondLst>
                                        </p:cTn>
                                        <p:tgtEl>
                                          <p:spTgt spid="4"/>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1000"/>
                                        <p:tgtEl>
                                          <p:spTgt spid="38"/>
                                        </p:tgtEl>
                                      </p:cBhvr>
                                    </p:animEffect>
                                    <p:set>
                                      <p:cBhvr>
                                        <p:cTn id="25" dur="1" fill="hold">
                                          <p:stCondLst>
                                            <p:cond delay="999"/>
                                          </p:stCondLst>
                                        </p:cTn>
                                        <p:tgtEl>
                                          <p:spTgt spid="38"/>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1000"/>
                                        <p:tgtEl>
                                          <p:spTgt spid="30"/>
                                        </p:tgtEl>
                                      </p:cBhvr>
                                    </p:animEffect>
                                    <p:set>
                                      <p:cBhvr>
                                        <p:cTn id="28" dur="1" fill="hold">
                                          <p:stCondLst>
                                            <p:cond delay="999"/>
                                          </p:stCondLst>
                                        </p:cTn>
                                        <p:tgtEl>
                                          <p:spTgt spid="30"/>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1000"/>
                                        <p:tgtEl>
                                          <p:spTgt spid="14"/>
                                        </p:tgtEl>
                                      </p:cBhvr>
                                    </p:animEffect>
                                    <p:set>
                                      <p:cBhvr>
                                        <p:cTn id="31" dur="1" fill="hold">
                                          <p:stCondLst>
                                            <p:cond delay="999"/>
                                          </p:stCondLst>
                                        </p:cTn>
                                        <p:tgtEl>
                                          <p:spTgt spid="14"/>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1000"/>
                                        <p:tgtEl>
                                          <p:spTgt spid="22"/>
                                        </p:tgtEl>
                                      </p:cBhvr>
                                    </p:animEffect>
                                    <p:set>
                                      <p:cBhvr>
                                        <p:cTn id="34" dur="1" fill="hold">
                                          <p:stCondLst>
                                            <p:cond delay="999"/>
                                          </p:stCondLst>
                                        </p:cTn>
                                        <p:tgtEl>
                                          <p:spTgt spid="22"/>
                                        </p:tgtEl>
                                        <p:attrNameLst>
                                          <p:attrName>style.visibility</p:attrName>
                                        </p:attrNameLst>
                                      </p:cBhvr>
                                      <p:to>
                                        <p:strVal val="hidden"/>
                                      </p:to>
                                    </p:set>
                                  </p:childTnLst>
                                </p:cTn>
                              </p:par>
                            </p:childTnLst>
                          </p:cTn>
                        </p:par>
                        <p:par>
                          <p:cTn id="35" fill="hold">
                            <p:stCondLst>
                              <p:cond delay="1000"/>
                            </p:stCondLst>
                            <p:childTnLst>
                              <p:par>
                                <p:cTn id="36" presetID="1" presetClass="entr" presetSubtype="0" fill="hold" nodeType="afterEffect">
                                  <p:stCondLst>
                                    <p:cond delay="0"/>
                                  </p:stCondLst>
                                  <p:childTnLst>
                                    <p:set>
                                      <p:cBhvr>
                                        <p:cTn id="37" dur="1" fill="hold">
                                          <p:stCondLst>
                                            <p:cond delay="0"/>
                                          </p:stCondLst>
                                        </p:cTn>
                                        <p:tgtEl>
                                          <p:spTgt spid="5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0" presetClass="path" presetSubtype="0" fill="hold" nodeType="clickEffect">
                                  <p:stCondLst>
                                    <p:cond delay="0"/>
                                  </p:stCondLst>
                                  <p:childTnLst>
                                    <p:animMotion origin="layout" path="M 1.70228E-7 -1.4484E-6 L 0.00017 -0.34775 " pathEditMode="relative" rAng="0" ptsTypes="AA">
                                      <p:cBhvr>
                                        <p:cTn id="41" dur="500" fill="hold"/>
                                        <p:tgtEl>
                                          <p:spTgt spid="2"/>
                                        </p:tgtEl>
                                        <p:attrNameLst>
                                          <p:attrName>ppt_x</p:attrName>
                                          <p:attrName>ppt_y</p:attrName>
                                        </p:attrNameLst>
                                      </p:cBhvr>
                                      <p:rCtr x="0" y="-17400"/>
                                    </p:animMotion>
                                  </p:childTnLst>
                                </p:cTn>
                              </p:par>
                              <p:par>
                                <p:cTn id="42" presetID="10" presetClass="exit" presetSubtype="0" fill="hold" nodeType="withEffect">
                                  <p:stCondLst>
                                    <p:cond delay="0"/>
                                  </p:stCondLst>
                                  <p:childTnLst>
                                    <p:animEffect transition="out" filter="fade">
                                      <p:cBhvr>
                                        <p:cTn id="43" dur="500"/>
                                        <p:tgtEl>
                                          <p:spTgt spid="2"/>
                                        </p:tgtEl>
                                      </p:cBhvr>
                                    </p:animEffect>
                                    <p:set>
                                      <p:cBhvr>
                                        <p:cTn id="44" dur="1" fill="hold">
                                          <p:stCondLst>
                                            <p:cond delay="499"/>
                                          </p:stCondLst>
                                        </p:cTn>
                                        <p:tgtEl>
                                          <p:spTgt spid="2"/>
                                        </p:tgtEl>
                                        <p:attrNameLst>
                                          <p:attrName>style.visibility</p:attrName>
                                        </p:attrNameLst>
                                      </p:cBhvr>
                                      <p:to>
                                        <p:strVal val="hidden"/>
                                      </p:to>
                                    </p:set>
                                  </p:childTnLst>
                                </p:cTn>
                              </p:par>
                              <p:par>
                                <p:cTn id="45" presetID="0" presetClass="path" presetSubtype="0" fill="hold" nodeType="withEffect">
                                  <p:stCondLst>
                                    <p:cond delay="0"/>
                                  </p:stCondLst>
                                  <p:childTnLst>
                                    <p:animMotion origin="layout" path="M 6.60066E-8 -4.47015E-6 L 0.00087 -0.16149 " pathEditMode="relative" rAng="0" ptsTypes="AA">
                                      <p:cBhvr>
                                        <p:cTn id="46" dur="500" fill="hold"/>
                                        <p:tgtEl>
                                          <p:spTgt spid="10"/>
                                        </p:tgtEl>
                                        <p:attrNameLst>
                                          <p:attrName>ppt_x</p:attrName>
                                          <p:attrName>ppt_y</p:attrName>
                                        </p:attrNameLst>
                                      </p:cBhvr>
                                      <p:rCtr x="35" y="-8075"/>
                                    </p:animMotion>
                                  </p:childTnLst>
                                </p:cTn>
                              </p:par>
                              <p:par>
                                <p:cTn id="47" presetID="10" presetClass="exit" presetSubtype="0" fill="hold" nodeType="withEffect">
                                  <p:stCondLst>
                                    <p:cond delay="0"/>
                                  </p:stCondLst>
                                  <p:childTnLst>
                                    <p:animEffect transition="out" filter="fade">
                                      <p:cBhvr>
                                        <p:cTn id="48" dur="500"/>
                                        <p:tgtEl>
                                          <p:spTgt spid="10"/>
                                        </p:tgtEl>
                                      </p:cBhvr>
                                    </p:animEffect>
                                    <p:set>
                                      <p:cBhvr>
                                        <p:cTn id="49" dur="1" fill="hold">
                                          <p:stCondLst>
                                            <p:cond delay="499"/>
                                          </p:stCondLst>
                                        </p:cTn>
                                        <p:tgtEl>
                                          <p:spTgt spid="10"/>
                                        </p:tgtEl>
                                        <p:attrNameLst>
                                          <p:attrName>style.visibility</p:attrName>
                                        </p:attrNameLst>
                                      </p:cBhvr>
                                      <p:to>
                                        <p:strVal val="hidden"/>
                                      </p:to>
                                    </p:set>
                                  </p:childTnLst>
                                </p:cTn>
                              </p:par>
                              <p:par>
                                <p:cTn id="50" presetID="0" presetClass="path" presetSubtype="0" fill="hold" nodeType="withEffect">
                                  <p:stCondLst>
                                    <p:cond delay="0"/>
                                  </p:stCondLst>
                                  <p:childTnLst>
                                    <p:animMotion origin="layout" path="M 4.33907E-6 4.63211E-6 L 0.00086 -0.40422 " pathEditMode="relative" rAng="0" ptsTypes="AA">
                                      <p:cBhvr>
                                        <p:cTn id="51" dur="500" fill="hold"/>
                                        <p:tgtEl>
                                          <p:spTgt spid="11"/>
                                        </p:tgtEl>
                                        <p:attrNameLst>
                                          <p:attrName>ppt_x</p:attrName>
                                          <p:attrName>ppt_y</p:attrName>
                                        </p:attrNameLst>
                                      </p:cBhvr>
                                      <p:rCtr x="35" y="-20222"/>
                                    </p:animMotion>
                                  </p:childTnLst>
                                </p:cTn>
                              </p:par>
                              <p:par>
                                <p:cTn id="52" presetID="10" presetClass="exit" presetSubtype="0" fill="hold" nodeType="withEffect">
                                  <p:stCondLst>
                                    <p:cond delay="0"/>
                                  </p:stCondLst>
                                  <p:childTnLst>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par>
                                <p:cTn id="55" presetID="0" presetClass="path" presetSubtype="0" fill="hold" nodeType="withEffect">
                                  <p:stCondLst>
                                    <p:cond delay="0"/>
                                  </p:stCondLst>
                                  <p:childTnLst>
                                    <p:animMotion origin="layout" path="M -1.84124E-6 1.06432E-7 L -1.84124E-6 -0.55298 " pathEditMode="relative" rAng="0" ptsTypes="AA">
                                      <p:cBhvr>
                                        <p:cTn id="56" dur="500" fill="hold"/>
                                        <p:tgtEl>
                                          <p:spTgt spid="15"/>
                                        </p:tgtEl>
                                        <p:attrNameLst>
                                          <p:attrName>ppt_x</p:attrName>
                                          <p:attrName>ppt_y</p:attrName>
                                        </p:attrNameLst>
                                      </p:cBhvr>
                                      <p:rCtr x="0" y="-27649"/>
                                    </p:animMotion>
                                  </p:childTnLst>
                                </p:cTn>
                              </p:par>
                              <p:par>
                                <p:cTn id="57" presetID="10" presetClass="exit" presetSubtype="0" fill="hold" nodeType="withEffect">
                                  <p:stCondLst>
                                    <p:cond delay="0"/>
                                  </p:stCondLst>
                                  <p:childTnLst>
                                    <p:animEffect transition="out" filter="fade">
                                      <p:cBhvr>
                                        <p:cTn id="58" dur="500"/>
                                        <p:tgtEl>
                                          <p:spTgt spid="15"/>
                                        </p:tgtEl>
                                      </p:cBhvr>
                                    </p:animEffect>
                                    <p:set>
                                      <p:cBhvr>
                                        <p:cTn id="59" dur="1" fill="hold">
                                          <p:stCondLst>
                                            <p:cond delay="499"/>
                                          </p:stCondLst>
                                        </p:cTn>
                                        <p:tgtEl>
                                          <p:spTgt spid="15"/>
                                        </p:tgtEl>
                                        <p:attrNameLst>
                                          <p:attrName>style.visibility</p:attrName>
                                        </p:attrNameLst>
                                      </p:cBhvr>
                                      <p:to>
                                        <p:strVal val="hidden"/>
                                      </p:to>
                                    </p:set>
                                  </p:childTnLst>
                                </p:cTn>
                              </p:par>
                              <p:par>
                                <p:cTn id="60" presetID="0" presetClass="path" presetSubtype="0" fill="hold" nodeType="withEffect">
                                  <p:stCondLst>
                                    <p:cond delay="0"/>
                                  </p:stCondLst>
                                  <p:childTnLst>
                                    <p:animMotion origin="layout" path="M -3.45492E-6 -2.36002E-7 L -3.45492E-6 -0.24664 " pathEditMode="relative" rAng="0" ptsTypes="AA">
                                      <p:cBhvr>
                                        <p:cTn id="61" dur="500" fill="hold"/>
                                        <p:tgtEl>
                                          <p:spTgt spid="16"/>
                                        </p:tgtEl>
                                        <p:attrNameLst>
                                          <p:attrName>ppt_x</p:attrName>
                                          <p:attrName>ppt_y</p:attrName>
                                        </p:attrNameLst>
                                      </p:cBhvr>
                                      <p:rCtr x="0" y="-12332"/>
                                    </p:animMotion>
                                  </p:childTnLst>
                                </p:cTn>
                              </p:par>
                              <p:par>
                                <p:cTn id="62" presetID="10" presetClass="exit" presetSubtype="0" fill="hold" nodeType="withEffect">
                                  <p:stCondLst>
                                    <p:cond delay="0"/>
                                  </p:stCondLst>
                                  <p:childTnLst>
                                    <p:animEffect transition="out" filter="fade">
                                      <p:cBhvr>
                                        <p:cTn id="63" dur="500"/>
                                        <p:tgtEl>
                                          <p:spTgt spid="16"/>
                                        </p:tgtEl>
                                      </p:cBhvr>
                                    </p:animEffect>
                                    <p:set>
                                      <p:cBhvr>
                                        <p:cTn id="64" dur="1" fill="hold">
                                          <p:stCondLst>
                                            <p:cond delay="499"/>
                                          </p:stCondLst>
                                        </p:cTn>
                                        <p:tgtEl>
                                          <p:spTgt spid="16"/>
                                        </p:tgtEl>
                                        <p:attrNameLst>
                                          <p:attrName>style.visibility</p:attrName>
                                        </p:attrNameLst>
                                      </p:cBhvr>
                                      <p:to>
                                        <p:strVal val="hidden"/>
                                      </p:to>
                                    </p:set>
                                  </p:childTnLst>
                                </p:cTn>
                              </p:par>
                            </p:childTnLst>
                          </p:cTn>
                        </p:par>
                        <p:par>
                          <p:cTn id="65" fill="hold">
                            <p:stCondLst>
                              <p:cond delay="500"/>
                            </p:stCondLst>
                            <p:childTnLst>
                              <p:par>
                                <p:cTn id="66" presetID="1" presetClass="entr" presetSubtype="0" fill="hold" nodeType="afterEffect">
                                  <p:stCondLst>
                                    <p:cond delay="0"/>
                                  </p:stCondLst>
                                  <p:childTnLst>
                                    <p:set>
                                      <p:cBhvr>
                                        <p:cTn id="6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65138" y="4199363"/>
            <a:ext cx="1525587" cy="1309687"/>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00">
              <a:latin typeface="+mj-lt"/>
            </a:endParaRPr>
          </a:p>
        </p:txBody>
      </p:sp>
      <p:sp>
        <p:nvSpPr>
          <p:cNvPr id="3" name="Rounded Rectangle 2"/>
          <p:cNvSpPr/>
          <p:nvPr/>
        </p:nvSpPr>
        <p:spPr>
          <a:xfrm>
            <a:off x="565830" y="4999679"/>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1100" b="1" dirty="0" smtClean="0">
                <a:solidFill>
                  <a:schemeClr val="bg1"/>
                </a:solidFill>
                <a:latin typeface="Calibri" charset="0"/>
              </a:rPr>
              <a:t>Custom Hardware</a:t>
            </a:r>
            <a:endParaRPr lang="en-US" sz="1050" b="1" dirty="0">
              <a:solidFill>
                <a:schemeClr val="bg1"/>
              </a:solidFill>
              <a:latin typeface="Calibri" charset="0"/>
            </a:endParaRPr>
          </a:p>
        </p:txBody>
      </p:sp>
      <p:sp>
        <p:nvSpPr>
          <p:cNvPr id="12" name="Rectangle 11"/>
          <p:cNvSpPr/>
          <p:nvPr/>
        </p:nvSpPr>
        <p:spPr>
          <a:xfrm>
            <a:off x="2673922" y="3440175"/>
            <a:ext cx="1525587" cy="13081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00">
              <a:latin typeface="+mj-lt"/>
            </a:endParaRPr>
          </a:p>
        </p:txBody>
      </p:sp>
      <p:sp>
        <p:nvSpPr>
          <p:cNvPr id="13" name="Rounded Rectangle 12"/>
          <p:cNvSpPr/>
          <p:nvPr/>
        </p:nvSpPr>
        <p:spPr>
          <a:xfrm>
            <a:off x="2774407" y="4239871"/>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1100" b="1" dirty="0" smtClean="0">
                <a:solidFill>
                  <a:schemeClr val="bg1"/>
                </a:solidFill>
                <a:latin typeface="Calibri" charset="0"/>
              </a:rPr>
              <a:t>Custom Hardware</a:t>
            </a:r>
            <a:endParaRPr lang="en-US" sz="1050" b="1" dirty="0">
              <a:solidFill>
                <a:schemeClr val="bg1"/>
              </a:solidFill>
              <a:latin typeface="Calibri" charset="0"/>
            </a:endParaRPr>
          </a:p>
        </p:txBody>
      </p:sp>
      <p:sp>
        <p:nvSpPr>
          <p:cNvPr id="20" name="Rectangle 19"/>
          <p:cNvSpPr/>
          <p:nvPr/>
        </p:nvSpPr>
        <p:spPr>
          <a:xfrm>
            <a:off x="6616700" y="3771413"/>
            <a:ext cx="1525588" cy="13081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00">
              <a:latin typeface="+mj-lt"/>
            </a:endParaRPr>
          </a:p>
        </p:txBody>
      </p:sp>
      <p:sp>
        <p:nvSpPr>
          <p:cNvPr id="21" name="Rounded Rectangle 20"/>
          <p:cNvSpPr/>
          <p:nvPr/>
        </p:nvSpPr>
        <p:spPr>
          <a:xfrm>
            <a:off x="6717510" y="4571355"/>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1100" b="1" dirty="0" smtClean="0">
                <a:solidFill>
                  <a:schemeClr val="bg1"/>
                </a:solidFill>
                <a:latin typeface="Calibri" charset="0"/>
              </a:rPr>
              <a:t>Custom Hardware</a:t>
            </a:r>
            <a:endParaRPr lang="en-US" sz="1050" b="1" dirty="0">
              <a:solidFill>
                <a:schemeClr val="bg1"/>
              </a:solidFill>
              <a:latin typeface="Calibri" charset="0"/>
            </a:endParaRPr>
          </a:p>
        </p:txBody>
      </p:sp>
      <p:sp>
        <p:nvSpPr>
          <p:cNvPr id="28" name="Rectangle 27"/>
          <p:cNvSpPr/>
          <p:nvPr/>
        </p:nvSpPr>
        <p:spPr>
          <a:xfrm>
            <a:off x="2292350" y="5338763"/>
            <a:ext cx="1525588" cy="1309687"/>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00">
              <a:latin typeface="+mj-lt"/>
            </a:endParaRPr>
          </a:p>
        </p:txBody>
      </p:sp>
      <p:sp>
        <p:nvSpPr>
          <p:cNvPr id="29" name="Rounded Rectangle 28"/>
          <p:cNvSpPr/>
          <p:nvPr/>
        </p:nvSpPr>
        <p:spPr>
          <a:xfrm>
            <a:off x="2392599" y="6139763"/>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1100" b="1" dirty="0" smtClean="0">
                <a:solidFill>
                  <a:schemeClr val="bg1"/>
                </a:solidFill>
                <a:latin typeface="Calibri" charset="0"/>
              </a:rPr>
              <a:t>Custom Hardware</a:t>
            </a:r>
            <a:endParaRPr lang="en-US" sz="1050" b="1" dirty="0">
              <a:solidFill>
                <a:schemeClr val="bg1"/>
              </a:solidFill>
              <a:latin typeface="Calibri" charset="0"/>
            </a:endParaRPr>
          </a:p>
        </p:txBody>
      </p:sp>
      <p:sp>
        <p:nvSpPr>
          <p:cNvPr id="36" name="Rectangle 35"/>
          <p:cNvSpPr/>
          <p:nvPr/>
        </p:nvSpPr>
        <p:spPr>
          <a:xfrm>
            <a:off x="4509199" y="4640100"/>
            <a:ext cx="1525587" cy="13081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00">
              <a:latin typeface="+mj-lt"/>
            </a:endParaRPr>
          </a:p>
        </p:txBody>
      </p:sp>
      <p:sp>
        <p:nvSpPr>
          <p:cNvPr id="37" name="Rounded Rectangle 36"/>
          <p:cNvSpPr/>
          <p:nvPr/>
        </p:nvSpPr>
        <p:spPr>
          <a:xfrm>
            <a:off x="4609807" y="5439805"/>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1100" b="1" dirty="0" smtClean="0">
                <a:solidFill>
                  <a:schemeClr val="bg1"/>
                </a:solidFill>
                <a:latin typeface="Calibri" charset="0"/>
              </a:rPr>
              <a:t>Custom Hardware</a:t>
            </a:r>
            <a:endParaRPr lang="en-US" sz="1050" b="1" dirty="0">
              <a:solidFill>
                <a:schemeClr val="bg1"/>
              </a:solidFill>
              <a:latin typeface="Calibri" charset="0"/>
            </a:endParaRPr>
          </a:p>
        </p:txBody>
      </p:sp>
      <p:cxnSp>
        <p:nvCxnSpPr>
          <p:cNvPr id="44" name="Straight Connector 43"/>
          <p:cNvCxnSpPr>
            <a:stCxn id="9" idx="3"/>
            <a:endCxn id="12" idx="2"/>
          </p:cNvCxnSpPr>
          <p:nvPr/>
        </p:nvCxnSpPr>
        <p:spPr>
          <a:xfrm flipV="1">
            <a:off x="1990725" y="4748275"/>
            <a:ext cx="1445991" cy="105932"/>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a:stCxn id="12" idx="3"/>
            <a:endCxn id="36" idx="0"/>
          </p:cNvCxnSpPr>
          <p:nvPr/>
        </p:nvCxnSpPr>
        <p:spPr>
          <a:xfrm>
            <a:off x="4199509" y="4094225"/>
            <a:ext cx="1072484" cy="545875"/>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28" idx="0"/>
            <a:endCxn id="36" idx="1"/>
          </p:cNvCxnSpPr>
          <p:nvPr/>
        </p:nvCxnSpPr>
        <p:spPr>
          <a:xfrm flipV="1">
            <a:off x="3055144" y="5294150"/>
            <a:ext cx="1454055" cy="44613"/>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9" idx="2"/>
            <a:endCxn id="28" idx="1"/>
          </p:cNvCxnSpPr>
          <p:nvPr/>
        </p:nvCxnSpPr>
        <p:spPr>
          <a:xfrm>
            <a:off x="1227932" y="5509050"/>
            <a:ext cx="1064418" cy="484557"/>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36" idx="3"/>
            <a:endCxn id="20" idx="2"/>
          </p:cNvCxnSpPr>
          <p:nvPr/>
        </p:nvCxnSpPr>
        <p:spPr>
          <a:xfrm flipV="1">
            <a:off x="6034786" y="5079513"/>
            <a:ext cx="1344708" cy="214637"/>
          </a:xfrm>
          <a:prstGeom prst="line">
            <a:avLst/>
          </a:prstGeom>
        </p:spPr>
        <p:style>
          <a:lnRef idx="2">
            <a:schemeClr val="accent1"/>
          </a:lnRef>
          <a:fillRef idx="0">
            <a:schemeClr val="accent1"/>
          </a:fillRef>
          <a:effectRef idx="1">
            <a:schemeClr val="accent1"/>
          </a:effectRef>
          <a:fontRef idx="minor">
            <a:schemeClr val="tx1"/>
          </a:fontRef>
        </p:style>
      </p:cxnSp>
      <p:sp>
        <p:nvSpPr>
          <p:cNvPr id="54" name="Rounded Rectangle 53"/>
          <p:cNvSpPr/>
          <p:nvPr/>
        </p:nvSpPr>
        <p:spPr>
          <a:xfrm>
            <a:off x="758402" y="2595349"/>
            <a:ext cx="6663266" cy="416311"/>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sz="2400" dirty="0">
                <a:solidFill>
                  <a:srgbClr val="FFFFFF"/>
                </a:solidFill>
                <a:latin typeface="+mj-lt"/>
              </a:rPr>
              <a:t>Network OS</a:t>
            </a:r>
          </a:p>
        </p:txBody>
      </p:sp>
      <p:grpSp>
        <p:nvGrpSpPr>
          <p:cNvPr id="6" name="Group 62"/>
          <p:cNvGrpSpPr>
            <a:grpSpLocks/>
          </p:cNvGrpSpPr>
          <p:nvPr/>
        </p:nvGrpSpPr>
        <p:grpSpPr bwMode="auto">
          <a:xfrm>
            <a:off x="2682874" y="1395808"/>
            <a:ext cx="2941639" cy="939668"/>
            <a:chOff x="2682094" y="271695"/>
            <a:chExt cx="2942978" cy="939531"/>
          </a:xfrm>
        </p:grpSpPr>
        <p:sp>
          <p:nvSpPr>
            <p:cNvPr id="60" name="Rounded Rectangle 59"/>
            <p:cNvSpPr/>
            <p:nvPr/>
          </p:nvSpPr>
          <p:spPr>
            <a:xfrm>
              <a:off x="2682094" y="271695"/>
              <a:ext cx="1479592" cy="939531"/>
            </a:xfrm>
            <a:prstGeom prst="roundRect">
              <a:avLst/>
            </a:prstGeom>
            <a:gradFill>
              <a:gsLst>
                <a:gs pos="0">
                  <a:schemeClr val="accent6">
                    <a:tint val="100000"/>
                    <a:shade val="100000"/>
                    <a:satMod val="130000"/>
                    <a:alpha val="60000"/>
                  </a:schemeClr>
                </a:gs>
                <a:gs pos="100000">
                  <a:schemeClr val="accent6">
                    <a:tint val="50000"/>
                    <a:shade val="100000"/>
                    <a:satMod val="350000"/>
                    <a:alpha val="45000"/>
                  </a:schemeClr>
                </a:gs>
              </a:gsLst>
            </a:gradFill>
          </p:spPr>
          <p:style>
            <a:lnRef idx="0">
              <a:schemeClr val="accent6"/>
            </a:lnRef>
            <a:fillRef idx="3">
              <a:schemeClr val="accent6"/>
            </a:fillRef>
            <a:effectRef idx="3">
              <a:schemeClr val="accent6"/>
            </a:effectRef>
            <a:fontRef idx="minor">
              <a:schemeClr val="lt1"/>
            </a:fontRef>
          </p:style>
          <p:txBody>
            <a:bodyPr anchor="ctr"/>
            <a:lstStyle/>
            <a:p>
              <a:pPr fontAlgn="auto">
                <a:spcBef>
                  <a:spcPts val="0"/>
                </a:spcBef>
                <a:spcAft>
                  <a:spcPts val="0"/>
                </a:spcAft>
                <a:defRPr/>
              </a:pPr>
              <a:r>
                <a:rPr lang="en-US" sz="2000" dirty="0" smtClean="0">
                  <a:solidFill>
                    <a:srgbClr val="FFFFFF"/>
                  </a:solidFill>
                  <a:latin typeface="+mj-lt"/>
                </a:rPr>
                <a:t>Smart grid protocol</a:t>
              </a:r>
              <a:endParaRPr lang="en-US" sz="2000" dirty="0">
                <a:solidFill>
                  <a:srgbClr val="FFFFFF"/>
                </a:solidFill>
                <a:latin typeface="+mj-lt"/>
              </a:endParaRPr>
            </a:p>
          </p:txBody>
        </p:sp>
        <p:sp>
          <p:nvSpPr>
            <p:cNvPr id="62" name="Rounded Rectangle 61"/>
            <p:cNvSpPr/>
            <p:nvPr/>
          </p:nvSpPr>
          <p:spPr>
            <a:xfrm>
              <a:off x="4421200" y="715997"/>
              <a:ext cx="1203872" cy="492031"/>
            </a:xfrm>
            <a:prstGeom prst="roundRect">
              <a:avLst/>
            </a:prstGeom>
            <a:gradFill>
              <a:gsLst>
                <a:gs pos="0">
                  <a:schemeClr val="accent6">
                    <a:tint val="100000"/>
                    <a:shade val="100000"/>
                    <a:satMod val="130000"/>
                    <a:alpha val="60000"/>
                  </a:schemeClr>
                </a:gs>
                <a:gs pos="100000">
                  <a:schemeClr val="accent6">
                    <a:tint val="50000"/>
                    <a:shade val="100000"/>
                    <a:satMod val="350000"/>
                    <a:alpha val="45000"/>
                  </a:schemeClr>
                </a:gs>
              </a:gsLst>
            </a:gradFill>
          </p:spPr>
          <p:style>
            <a:lnRef idx="0">
              <a:schemeClr val="accent6"/>
            </a:lnRef>
            <a:fillRef idx="3">
              <a:schemeClr val="accent6"/>
            </a:fillRef>
            <a:effectRef idx="3">
              <a:schemeClr val="accent6"/>
            </a:effectRef>
            <a:fontRef idx="minor">
              <a:schemeClr val="lt1"/>
            </a:fontRef>
          </p:style>
          <p:txBody>
            <a:bodyPr anchor="ctr"/>
            <a:lstStyle/>
            <a:p>
              <a:pPr fontAlgn="auto">
                <a:spcBef>
                  <a:spcPts val="0"/>
                </a:spcBef>
                <a:spcAft>
                  <a:spcPts val="0"/>
                </a:spcAft>
                <a:defRPr/>
              </a:pPr>
              <a:r>
                <a:rPr lang="en-US" sz="2000" dirty="0" smtClean="0">
                  <a:solidFill>
                    <a:srgbClr val="FFFFFF"/>
                  </a:solidFill>
                  <a:latin typeface="+mj-lt"/>
                </a:rPr>
                <a:t>protocol</a:t>
              </a:r>
              <a:endParaRPr lang="en-US" sz="2000" dirty="0">
                <a:solidFill>
                  <a:srgbClr val="FFFFFF"/>
                </a:solidFill>
                <a:latin typeface="+mj-lt"/>
              </a:endParaRPr>
            </a:p>
          </p:txBody>
        </p:sp>
      </p:grpSp>
      <p:sp>
        <p:nvSpPr>
          <p:cNvPr id="39986" name="Title 73"/>
          <p:cNvSpPr>
            <a:spLocks noGrp="1"/>
          </p:cNvSpPr>
          <p:nvPr>
            <p:ph type="title"/>
          </p:nvPr>
        </p:nvSpPr>
        <p:spPr>
          <a:xfrm>
            <a:off x="457199" y="98588"/>
            <a:ext cx="8686801" cy="1143000"/>
          </a:xfrm>
        </p:spPr>
        <p:txBody>
          <a:bodyPr/>
          <a:lstStyle/>
          <a:p>
            <a:r>
              <a:rPr lang="en-US" dirty="0" err="1" smtClean="0">
                <a:latin typeface="Calibri" charset="0"/>
              </a:rPr>
              <a:t>Openflow</a:t>
            </a:r>
            <a:r>
              <a:rPr lang="en-US" dirty="0" smtClean="0">
                <a:latin typeface="Calibri" charset="0"/>
              </a:rPr>
              <a:t>: open smart grid control plane</a:t>
            </a:r>
            <a:endParaRPr lang="en-US" dirty="0">
              <a:latin typeface="Calibri" charset="0"/>
            </a:endParaRPr>
          </a:p>
        </p:txBody>
      </p:sp>
      <p:cxnSp>
        <p:nvCxnSpPr>
          <p:cNvPr id="23" name="Straight Arrow Connector 22"/>
          <p:cNvCxnSpPr/>
          <p:nvPr/>
        </p:nvCxnSpPr>
        <p:spPr>
          <a:xfrm flipH="1">
            <a:off x="3394815" y="3017960"/>
            <a:ext cx="12573" cy="955687"/>
          </a:xfrm>
          <a:prstGeom prst="straightConnector1">
            <a:avLst/>
          </a:prstGeom>
          <a:ln w="3810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2502105" y="3005385"/>
            <a:ext cx="28186" cy="2492822"/>
          </a:xfrm>
          <a:prstGeom prst="straightConnector1">
            <a:avLst/>
          </a:prstGeom>
          <a:ln w="3810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5486558" y="2992810"/>
            <a:ext cx="8014" cy="1840431"/>
          </a:xfrm>
          <a:prstGeom prst="straightConnector1">
            <a:avLst/>
          </a:prstGeom>
          <a:ln w="3810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flipH="1">
            <a:off x="6996884" y="3049119"/>
            <a:ext cx="12573" cy="955687"/>
          </a:xfrm>
          <a:prstGeom prst="straightConnector1">
            <a:avLst/>
          </a:prstGeom>
          <a:ln w="3810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H="1">
            <a:off x="1357926" y="3038047"/>
            <a:ext cx="7598" cy="1161947"/>
          </a:xfrm>
          <a:prstGeom prst="straightConnector1">
            <a:avLst/>
          </a:prstGeom>
          <a:ln w="3810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3294229" y="2301195"/>
            <a:ext cx="7597" cy="384755"/>
          </a:xfrm>
          <a:prstGeom prst="straightConnector1">
            <a:avLst/>
          </a:prstGeom>
          <a:ln w="3810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655192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0" name="Straight Connector 119"/>
          <p:cNvCxnSpPr>
            <a:endCxn id="111" idx="2"/>
          </p:cNvCxnSpPr>
          <p:nvPr/>
        </p:nvCxnSpPr>
        <p:spPr>
          <a:xfrm>
            <a:off x="2335429" y="1949846"/>
            <a:ext cx="1303796" cy="9853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2191285" y="2477256"/>
            <a:ext cx="937604" cy="15520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2416689" y="1995861"/>
            <a:ext cx="746001" cy="62694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a:endCxn id="126" idx="3"/>
          </p:cNvCxnSpPr>
          <p:nvPr/>
        </p:nvCxnSpPr>
        <p:spPr>
          <a:xfrm flipH="1">
            <a:off x="3173896" y="2073731"/>
            <a:ext cx="375545" cy="53367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a:endCxn id="91" idx="1"/>
          </p:cNvCxnSpPr>
          <p:nvPr/>
        </p:nvCxnSpPr>
        <p:spPr>
          <a:xfrm flipH="1">
            <a:off x="2114554" y="2034504"/>
            <a:ext cx="267658" cy="41326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587738" y="1618032"/>
            <a:ext cx="0" cy="533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3234164" y="2584792"/>
            <a:ext cx="0" cy="533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2176480" y="2432392"/>
            <a:ext cx="0" cy="533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401282" y="1424904"/>
            <a:ext cx="0" cy="533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5977" y="1521556"/>
            <a:ext cx="350169" cy="26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5911" y="2983456"/>
            <a:ext cx="318697" cy="2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3995" y="2310154"/>
            <a:ext cx="318697" cy="2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646" y="2862290"/>
            <a:ext cx="318697" cy="2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2916" y="1043713"/>
            <a:ext cx="465257" cy="169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 name="Rectangle 72"/>
          <p:cNvSpPr/>
          <p:nvPr/>
        </p:nvSpPr>
        <p:spPr>
          <a:xfrm>
            <a:off x="3340082" y="2931438"/>
            <a:ext cx="151808" cy="12915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76" name="Rectangle 75"/>
          <p:cNvSpPr/>
          <p:nvPr/>
        </p:nvSpPr>
        <p:spPr>
          <a:xfrm>
            <a:off x="3676623" y="1437820"/>
            <a:ext cx="151808" cy="12915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53" name="Title 1"/>
          <p:cNvSpPr txBox="1">
            <a:spLocks/>
          </p:cNvSpPr>
          <p:nvPr/>
        </p:nvSpPr>
        <p:spPr bwMode="auto">
          <a:xfrm>
            <a:off x="333415" y="0"/>
            <a:ext cx="8649039"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4000">
                <a:solidFill>
                  <a:srgbClr val="993300"/>
                </a:solidFill>
                <a:latin typeface="+mj-lt"/>
                <a:ea typeface="+mj-ea"/>
                <a:cs typeface="+mj-cs"/>
              </a:defRPr>
            </a:lvl1pPr>
            <a:lvl2pPr algn="l" rtl="0" fontAlgn="base">
              <a:spcBef>
                <a:spcPct val="0"/>
              </a:spcBef>
              <a:spcAft>
                <a:spcPct val="0"/>
              </a:spcAft>
              <a:defRPr sz="4000">
                <a:solidFill>
                  <a:srgbClr val="993300"/>
                </a:solidFill>
                <a:latin typeface="Arial" charset="0"/>
              </a:defRPr>
            </a:lvl2pPr>
            <a:lvl3pPr algn="l" rtl="0" fontAlgn="base">
              <a:spcBef>
                <a:spcPct val="0"/>
              </a:spcBef>
              <a:spcAft>
                <a:spcPct val="0"/>
              </a:spcAft>
              <a:defRPr sz="4000">
                <a:solidFill>
                  <a:srgbClr val="993300"/>
                </a:solidFill>
                <a:latin typeface="Arial" charset="0"/>
              </a:defRPr>
            </a:lvl3pPr>
            <a:lvl4pPr algn="l" rtl="0" fontAlgn="base">
              <a:spcBef>
                <a:spcPct val="0"/>
              </a:spcBef>
              <a:spcAft>
                <a:spcPct val="0"/>
              </a:spcAft>
              <a:defRPr sz="4000">
                <a:solidFill>
                  <a:srgbClr val="993300"/>
                </a:solidFill>
                <a:latin typeface="Arial" charset="0"/>
              </a:defRPr>
            </a:lvl4pPr>
            <a:lvl5pPr algn="l" rtl="0" fontAlgn="base">
              <a:spcBef>
                <a:spcPct val="0"/>
              </a:spcBef>
              <a:spcAft>
                <a:spcPct val="0"/>
              </a:spcAft>
              <a:defRPr sz="4000">
                <a:solidFill>
                  <a:srgbClr val="993300"/>
                </a:solidFill>
                <a:latin typeface="Arial" charset="0"/>
              </a:defRPr>
            </a:lvl5pPr>
            <a:lvl6pPr marL="457200" algn="l" rtl="0" fontAlgn="base">
              <a:spcBef>
                <a:spcPct val="0"/>
              </a:spcBef>
              <a:spcAft>
                <a:spcPct val="0"/>
              </a:spcAft>
              <a:defRPr sz="4000">
                <a:solidFill>
                  <a:srgbClr val="993300"/>
                </a:solidFill>
                <a:latin typeface="Arial" charset="0"/>
              </a:defRPr>
            </a:lvl6pPr>
            <a:lvl7pPr marL="914400" algn="l" rtl="0" fontAlgn="base">
              <a:spcBef>
                <a:spcPct val="0"/>
              </a:spcBef>
              <a:spcAft>
                <a:spcPct val="0"/>
              </a:spcAft>
              <a:defRPr sz="4000">
                <a:solidFill>
                  <a:srgbClr val="993300"/>
                </a:solidFill>
                <a:latin typeface="Arial" charset="0"/>
              </a:defRPr>
            </a:lvl7pPr>
            <a:lvl8pPr marL="1371600" algn="l" rtl="0" fontAlgn="base">
              <a:spcBef>
                <a:spcPct val="0"/>
              </a:spcBef>
              <a:spcAft>
                <a:spcPct val="0"/>
              </a:spcAft>
              <a:defRPr sz="4000">
                <a:solidFill>
                  <a:srgbClr val="993300"/>
                </a:solidFill>
                <a:latin typeface="Arial" charset="0"/>
              </a:defRPr>
            </a:lvl8pPr>
            <a:lvl9pPr marL="1828800" algn="l" rtl="0" fontAlgn="base">
              <a:spcBef>
                <a:spcPct val="0"/>
              </a:spcBef>
              <a:spcAft>
                <a:spcPct val="0"/>
              </a:spcAft>
              <a:defRPr sz="4000">
                <a:solidFill>
                  <a:srgbClr val="993300"/>
                </a:solidFill>
                <a:latin typeface="Arial" charset="0"/>
              </a:defRPr>
            </a:lvl9pPr>
          </a:lstStyle>
          <a:p>
            <a:pPr>
              <a:defRPr/>
            </a:pPr>
            <a:r>
              <a:rPr lang="en-US" sz="3200" kern="0" dirty="0" smtClean="0">
                <a:solidFill>
                  <a:srgbClr val="C00000"/>
                </a:solidFill>
              </a:rPr>
              <a:t>Challenge: higher-level abstractions</a:t>
            </a:r>
            <a:endParaRPr lang="en-US" sz="3200" kern="0" dirty="0">
              <a:solidFill>
                <a:srgbClr val="C00000"/>
              </a:solidFill>
            </a:endParaRPr>
          </a:p>
        </p:txBody>
      </p:sp>
      <p:sp>
        <p:nvSpPr>
          <p:cNvPr id="50" name="Rectangle 3"/>
          <p:cNvSpPr txBox="1">
            <a:spLocks noChangeArrowheads="1"/>
          </p:cNvSpPr>
          <p:nvPr/>
        </p:nvSpPr>
        <p:spPr bwMode="auto">
          <a:xfrm>
            <a:off x="483930" y="3525347"/>
            <a:ext cx="8116270" cy="3018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39725" lvl="1" indent="-276225" defTabSz="288925">
              <a:lnSpc>
                <a:spcPts val="2800"/>
              </a:lnSpc>
              <a:buClr>
                <a:srgbClr val="A50021"/>
              </a:buClr>
              <a:buSzPct val="70000"/>
              <a:buFont typeface="Wingdings" pitchFamily="2" charset="2"/>
              <a:buChar char="v"/>
            </a:pPr>
            <a:r>
              <a:rPr lang="en-US" sz="2400" kern="0" dirty="0" smtClean="0">
                <a:solidFill>
                  <a:srgbClr val="000000"/>
                </a:solidFill>
              </a:rPr>
              <a:t>grid-specific communication protocols (e.g., high reliability data dissemination) enabled via SDN </a:t>
            </a:r>
          </a:p>
          <a:p>
            <a:pPr marL="339725" lvl="1" indent="-276225" defTabSz="288925">
              <a:lnSpc>
                <a:spcPts val="2800"/>
              </a:lnSpc>
              <a:buClr>
                <a:srgbClr val="A50021"/>
              </a:buClr>
              <a:buSzPct val="70000"/>
              <a:buFont typeface="Wingdings" pitchFamily="2" charset="2"/>
              <a:buChar char="v"/>
            </a:pPr>
            <a:r>
              <a:rPr lang="en-US" sz="2400" kern="0" dirty="0" smtClean="0">
                <a:solidFill>
                  <a:srgbClr val="000000"/>
                </a:solidFill>
              </a:rPr>
              <a:t>high-level data distribution abstractions:</a:t>
            </a:r>
          </a:p>
          <a:p>
            <a:pPr marL="739775" lvl="2" indent="-276225" defTabSz="288925">
              <a:lnSpc>
                <a:spcPts val="2800"/>
              </a:lnSpc>
              <a:buClr>
                <a:srgbClr val="A50021"/>
              </a:buClr>
              <a:buSzPct val="70000"/>
              <a:buFont typeface="Wingdings" pitchFamily="2" charset="2"/>
              <a:buChar char="v"/>
            </a:pPr>
            <a:r>
              <a:rPr lang="en-US" sz="2000" kern="0" dirty="0" smtClean="0">
                <a:solidFill>
                  <a:srgbClr val="000000"/>
                </a:solidFill>
              </a:rPr>
              <a:t>publish-subscribe  [</a:t>
            </a:r>
            <a:r>
              <a:rPr lang="en-US" sz="2000" kern="0" dirty="0" err="1" smtClean="0">
                <a:solidFill>
                  <a:srgbClr val="000000"/>
                </a:solidFill>
              </a:rPr>
              <a:t>Gridstat</a:t>
            </a:r>
            <a:r>
              <a:rPr lang="en-US" sz="2000" kern="0" dirty="0" smtClean="0">
                <a:solidFill>
                  <a:srgbClr val="000000"/>
                </a:solidFill>
              </a:rPr>
              <a:t>, </a:t>
            </a:r>
            <a:r>
              <a:rPr lang="en-US" sz="2000" kern="0" dirty="0" err="1" smtClean="0">
                <a:solidFill>
                  <a:srgbClr val="000000"/>
                </a:solidFill>
              </a:rPr>
              <a:t>NASPInet</a:t>
            </a:r>
            <a:r>
              <a:rPr lang="en-US" sz="2000" kern="0" dirty="0" smtClean="0">
                <a:solidFill>
                  <a:srgbClr val="000000"/>
                </a:solidFill>
              </a:rPr>
              <a:t>]</a:t>
            </a:r>
          </a:p>
          <a:p>
            <a:pPr marL="739775" lvl="2" indent="-276225" defTabSz="288925">
              <a:lnSpc>
                <a:spcPts val="2800"/>
              </a:lnSpc>
              <a:buClr>
                <a:srgbClr val="A50021"/>
              </a:buClr>
              <a:buSzPct val="70000"/>
              <a:buFont typeface="Wingdings" pitchFamily="2" charset="2"/>
              <a:buChar char="v"/>
            </a:pPr>
            <a:r>
              <a:rPr lang="en-US" sz="2000" kern="0" dirty="0" smtClean="0">
                <a:solidFill>
                  <a:srgbClr val="000000"/>
                </a:solidFill>
              </a:rPr>
              <a:t>data-gathering + analytics: closed-loop cyber-physical system</a:t>
            </a:r>
          </a:p>
          <a:p>
            <a:pPr marL="339725" lvl="1" indent="-276225" defTabSz="288925">
              <a:lnSpc>
                <a:spcPts val="2800"/>
              </a:lnSpc>
              <a:buClr>
                <a:srgbClr val="A50021"/>
              </a:buClr>
              <a:buSzPct val="70000"/>
              <a:buFont typeface="Wingdings" pitchFamily="2" charset="2"/>
              <a:buChar char="v"/>
            </a:pPr>
            <a:r>
              <a:rPr lang="en-US" sz="2400" kern="0" dirty="0" smtClean="0">
                <a:solidFill>
                  <a:srgbClr val="000000"/>
                </a:solidFill>
              </a:rPr>
              <a:t>network virtualization: one physical network to home carrying multiple logically separate networks?</a:t>
            </a:r>
          </a:p>
          <a:p>
            <a:pPr marL="739775" lvl="2" indent="-276225" defTabSz="288925">
              <a:lnSpc>
                <a:spcPts val="2800"/>
              </a:lnSpc>
              <a:buClr>
                <a:srgbClr val="A50021"/>
              </a:buClr>
              <a:buSzPct val="70000"/>
              <a:buFont typeface="Wingdings" pitchFamily="2" charset="2"/>
              <a:buChar char="v"/>
            </a:pPr>
            <a:r>
              <a:rPr lang="en-US" sz="2000" kern="0" dirty="0" smtClean="0">
                <a:solidFill>
                  <a:srgbClr val="000000"/>
                </a:solidFill>
              </a:rPr>
              <a:t>smart-grid, security, entertainment</a:t>
            </a:r>
          </a:p>
        </p:txBody>
      </p:sp>
      <p:pic>
        <p:nvPicPr>
          <p:cNvPr id="7" name="Picture 6"/>
          <p:cNvPicPr>
            <a:picLocks noChangeAspect="1"/>
          </p:cNvPicPr>
          <p:nvPr/>
        </p:nvPicPr>
        <p:blipFill>
          <a:blip r:embed="rId5"/>
          <a:stretch>
            <a:fillRect/>
          </a:stretch>
        </p:blipFill>
        <p:spPr>
          <a:xfrm>
            <a:off x="2105208" y="1188803"/>
            <a:ext cx="580768" cy="458501"/>
          </a:xfrm>
          <a:prstGeom prst="rect">
            <a:avLst/>
          </a:prstGeom>
        </p:spPr>
      </p:pic>
      <p:sp>
        <p:nvSpPr>
          <p:cNvPr id="52" name="Rectangle 51"/>
          <p:cNvSpPr/>
          <p:nvPr/>
        </p:nvSpPr>
        <p:spPr>
          <a:xfrm>
            <a:off x="2207056" y="2797404"/>
            <a:ext cx="151808" cy="12915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grpSp>
        <p:nvGrpSpPr>
          <p:cNvPr id="54" name="Group 332"/>
          <p:cNvGrpSpPr>
            <a:grpSpLocks/>
          </p:cNvGrpSpPr>
          <p:nvPr/>
        </p:nvGrpSpPr>
        <p:grpSpPr bwMode="auto">
          <a:xfrm>
            <a:off x="2087183" y="1810776"/>
            <a:ext cx="572218" cy="279394"/>
            <a:chOff x="2356" y="1300"/>
            <a:chExt cx="555" cy="194"/>
          </a:xfrm>
        </p:grpSpPr>
        <p:sp>
          <p:nvSpPr>
            <p:cNvPr id="5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sp>
          <p:nvSpPr>
            <p:cNvPr id="5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en-US" sz="2400">
                <a:latin typeface="Times New Roman" charset="0"/>
              </a:endParaRPr>
            </a:p>
          </p:txBody>
        </p:sp>
        <p:sp>
          <p:nvSpPr>
            <p:cNvPr id="5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grpSp>
          <p:nvGrpSpPr>
            <p:cNvPr id="60" name="Group 329"/>
            <p:cNvGrpSpPr>
              <a:grpSpLocks/>
            </p:cNvGrpSpPr>
            <p:nvPr/>
          </p:nvGrpSpPr>
          <p:grpSpPr bwMode="auto">
            <a:xfrm>
              <a:off x="2468" y="1332"/>
              <a:ext cx="310" cy="60"/>
              <a:chOff x="2468" y="1332"/>
              <a:chExt cx="310" cy="60"/>
            </a:xfrm>
          </p:grpSpPr>
          <p:sp>
            <p:nvSpPr>
              <p:cNvPr id="71"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68"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nvGrpSpPr>
          <p:cNvPr id="80" name="Group 332"/>
          <p:cNvGrpSpPr>
            <a:grpSpLocks/>
          </p:cNvGrpSpPr>
          <p:nvPr/>
        </p:nvGrpSpPr>
        <p:grpSpPr bwMode="auto">
          <a:xfrm>
            <a:off x="1900101" y="2315271"/>
            <a:ext cx="572218" cy="279394"/>
            <a:chOff x="2356" y="1300"/>
            <a:chExt cx="555" cy="194"/>
          </a:xfrm>
        </p:grpSpPr>
        <p:sp>
          <p:nvSpPr>
            <p:cNvPr id="8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sp>
          <p:nvSpPr>
            <p:cNvPr id="8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en-US" sz="2400">
                <a:latin typeface="Times New Roman" charset="0"/>
              </a:endParaRPr>
            </a:p>
          </p:txBody>
        </p:sp>
        <p:sp>
          <p:nvSpPr>
            <p:cNvPr id="8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grpSp>
          <p:nvGrpSpPr>
            <p:cNvPr id="88" name="Group 329"/>
            <p:cNvGrpSpPr>
              <a:grpSpLocks/>
            </p:cNvGrpSpPr>
            <p:nvPr/>
          </p:nvGrpSpPr>
          <p:grpSpPr bwMode="auto">
            <a:xfrm>
              <a:off x="2468" y="1332"/>
              <a:ext cx="310" cy="60"/>
              <a:chOff x="2468" y="1332"/>
              <a:chExt cx="310" cy="60"/>
            </a:xfrm>
          </p:grpSpPr>
          <p:sp>
            <p:nvSpPr>
              <p:cNvPr id="91"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9"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90"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nvGrpSpPr>
          <p:cNvPr id="93" name="Group 332"/>
          <p:cNvGrpSpPr>
            <a:grpSpLocks/>
          </p:cNvGrpSpPr>
          <p:nvPr/>
        </p:nvGrpSpPr>
        <p:grpSpPr bwMode="auto">
          <a:xfrm>
            <a:off x="2945212" y="2530547"/>
            <a:ext cx="572218" cy="279394"/>
            <a:chOff x="2356" y="1300"/>
            <a:chExt cx="555" cy="194"/>
          </a:xfrm>
        </p:grpSpPr>
        <p:sp>
          <p:nvSpPr>
            <p:cNvPr id="9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sp>
          <p:nvSpPr>
            <p:cNvPr id="9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en-US" sz="2400">
                <a:latin typeface="Times New Roman" charset="0"/>
              </a:endParaRPr>
            </a:p>
          </p:txBody>
        </p:sp>
        <p:sp>
          <p:nvSpPr>
            <p:cNvPr id="9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grpSp>
          <p:nvGrpSpPr>
            <p:cNvPr id="98" name="Group 329"/>
            <p:cNvGrpSpPr>
              <a:grpSpLocks/>
            </p:cNvGrpSpPr>
            <p:nvPr/>
          </p:nvGrpSpPr>
          <p:grpSpPr bwMode="auto">
            <a:xfrm>
              <a:off x="2468" y="1332"/>
              <a:ext cx="310" cy="60"/>
              <a:chOff x="2468" y="1332"/>
              <a:chExt cx="310" cy="60"/>
            </a:xfrm>
          </p:grpSpPr>
          <p:sp>
            <p:nvSpPr>
              <p:cNvPr id="101"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9"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00"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nvGrpSpPr>
          <p:cNvPr id="103" name="Group 332"/>
          <p:cNvGrpSpPr>
            <a:grpSpLocks/>
          </p:cNvGrpSpPr>
          <p:nvPr/>
        </p:nvGrpSpPr>
        <p:grpSpPr bwMode="auto">
          <a:xfrm>
            <a:off x="3311360" y="1915881"/>
            <a:ext cx="572218" cy="279394"/>
            <a:chOff x="2356" y="1300"/>
            <a:chExt cx="555" cy="194"/>
          </a:xfrm>
        </p:grpSpPr>
        <p:sp>
          <p:nvSpPr>
            <p:cNvPr id="10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sp>
          <p:nvSpPr>
            <p:cNvPr id="10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en-US" sz="2400">
                <a:latin typeface="Times New Roman" charset="0"/>
              </a:endParaRPr>
            </a:p>
          </p:txBody>
        </p:sp>
        <p:sp>
          <p:nvSpPr>
            <p:cNvPr id="10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grpSp>
          <p:nvGrpSpPr>
            <p:cNvPr id="107" name="Group 329"/>
            <p:cNvGrpSpPr>
              <a:grpSpLocks/>
            </p:cNvGrpSpPr>
            <p:nvPr/>
          </p:nvGrpSpPr>
          <p:grpSpPr bwMode="auto">
            <a:xfrm>
              <a:off x="2468" y="1332"/>
              <a:ext cx="310" cy="60"/>
              <a:chOff x="2468" y="1332"/>
              <a:chExt cx="310" cy="60"/>
            </a:xfrm>
          </p:grpSpPr>
          <p:sp>
            <p:nvSpPr>
              <p:cNvPr id="110"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8"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09"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nvGrpSpPr>
          <p:cNvPr id="41" name="Group 40"/>
          <p:cNvGrpSpPr/>
          <p:nvPr/>
        </p:nvGrpSpPr>
        <p:grpSpPr>
          <a:xfrm>
            <a:off x="2083286" y="1362512"/>
            <a:ext cx="1565249" cy="1561050"/>
            <a:chOff x="2875410" y="1463110"/>
            <a:chExt cx="1565249" cy="1561050"/>
          </a:xfrm>
        </p:grpSpPr>
        <p:sp>
          <p:nvSpPr>
            <p:cNvPr id="36" name="Rectangle 35"/>
            <p:cNvSpPr/>
            <p:nvPr/>
          </p:nvSpPr>
          <p:spPr>
            <a:xfrm rot="2416317">
              <a:off x="3018366" y="2322656"/>
              <a:ext cx="1095461"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Rectangle 121"/>
            <p:cNvSpPr/>
            <p:nvPr/>
          </p:nvSpPr>
          <p:spPr>
            <a:xfrm rot="5400000">
              <a:off x="2846915" y="1702151"/>
              <a:ext cx="613211"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Rectangle 123"/>
            <p:cNvSpPr/>
            <p:nvPr/>
          </p:nvSpPr>
          <p:spPr>
            <a:xfrm rot="5400000">
              <a:off x="4111285" y="1829071"/>
              <a:ext cx="523617"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p:cNvSpPr/>
            <p:nvPr/>
          </p:nvSpPr>
          <p:spPr>
            <a:xfrm rot="5400000">
              <a:off x="2681166" y="2694787"/>
              <a:ext cx="523617"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Rectangle 125"/>
            <p:cNvSpPr/>
            <p:nvPr/>
          </p:nvSpPr>
          <p:spPr>
            <a:xfrm rot="494198">
              <a:off x="2876209" y="2561974"/>
              <a:ext cx="1095461"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Rectangle 126"/>
            <p:cNvSpPr/>
            <p:nvPr/>
          </p:nvSpPr>
          <p:spPr>
            <a:xfrm rot="7559801">
              <a:off x="3733907" y="2358356"/>
              <a:ext cx="781328" cy="139905"/>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2" name="TextBox 41"/>
          <p:cNvSpPr txBox="1"/>
          <p:nvPr/>
        </p:nvSpPr>
        <p:spPr>
          <a:xfrm>
            <a:off x="941427" y="1251445"/>
            <a:ext cx="1108446" cy="646331"/>
          </a:xfrm>
          <a:prstGeom prst="rect">
            <a:avLst/>
          </a:prstGeom>
          <a:noFill/>
        </p:spPr>
        <p:txBody>
          <a:bodyPr wrap="none" rtlCol="0">
            <a:spAutoFit/>
          </a:bodyPr>
          <a:lstStyle/>
          <a:p>
            <a:r>
              <a:rPr lang="en-US" dirty="0" smtClean="0">
                <a:solidFill>
                  <a:srgbClr val="000090"/>
                </a:solidFill>
              </a:rPr>
              <a:t>multicast</a:t>
            </a:r>
          </a:p>
          <a:p>
            <a:r>
              <a:rPr lang="en-US" dirty="0" smtClean="0">
                <a:solidFill>
                  <a:srgbClr val="000090"/>
                </a:solidFill>
              </a:rPr>
              <a:t>QoS tree</a:t>
            </a:r>
            <a:endParaRPr lang="en-US" dirty="0">
              <a:solidFill>
                <a:srgbClr val="000090"/>
              </a:solidFill>
            </a:endParaRPr>
          </a:p>
        </p:txBody>
      </p:sp>
      <p:sp>
        <p:nvSpPr>
          <p:cNvPr id="43" name="TextBox 42"/>
          <p:cNvSpPr txBox="1"/>
          <p:nvPr/>
        </p:nvSpPr>
        <p:spPr>
          <a:xfrm>
            <a:off x="2552399" y="1974249"/>
            <a:ext cx="428322" cy="523220"/>
          </a:xfrm>
          <a:prstGeom prst="rect">
            <a:avLst/>
          </a:prstGeom>
          <a:noFill/>
        </p:spPr>
        <p:txBody>
          <a:bodyPr wrap="none" rtlCol="0">
            <a:spAutoFit/>
          </a:bodyPr>
          <a:lstStyle/>
          <a:p>
            <a:r>
              <a:rPr lang="en-US" sz="2800" dirty="0" smtClean="0">
                <a:solidFill>
                  <a:srgbClr val="CC0000"/>
                </a:solidFill>
              </a:rPr>
              <a:t>X</a:t>
            </a:r>
            <a:endParaRPr lang="en-US" sz="2800" dirty="0">
              <a:solidFill>
                <a:srgbClr val="CC0000"/>
              </a:solidFill>
            </a:endParaRPr>
          </a:p>
        </p:txBody>
      </p:sp>
      <p:grpSp>
        <p:nvGrpSpPr>
          <p:cNvPr id="44" name="Group 43"/>
          <p:cNvGrpSpPr/>
          <p:nvPr/>
        </p:nvGrpSpPr>
        <p:grpSpPr>
          <a:xfrm>
            <a:off x="5013940" y="1046633"/>
            <a:ext cx="3064040" cy="2203812"/>
            <a:chOff x="5013940" y="1046633"/>
            <a:chExt cx="3064040" cy="2203812"/>
          </a:xfrm>
        </p:grpSpPr>
        <p:cxnSp>
          <p:nvCxnSpPr>
            <p:cNvPr id="128" name="Straight Connector 127"/>
            <p:cNvCxnSpPr>
              <a:endCxn id="183" idx="2"/>
            </p:cNvCxnSpPr>
            <p:nvPr/>
          </p:nvCxnSpPr>
          <p:spPr>
            <a:xfrm>
              <a:off x="6410717" y="1976498"/>
              <a:ext cx="1303796" cy="9853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a:off x="6266573" y="2503908"/>
              <a:ext cx="937604" cy="15520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491977" y="2022513"/>
              <a:ext cx="746001" cy="626943"/>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a:endCxn id="189" idx="3"/>
            </p:cNvCxnSpPr>
            <p:nvPr/>
          </p:nvCxnSpPr>
          <p:spPr>
            <a:xfrm flipH="1">
              <a:off x="7249184" y="2100383"/>
              <a:ext cx="375545" cy="53367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a:endCxn id="164" idx="1"/>
            </p:cNvCxnSpPr>
            <p:nvPr/>
          </p:nvCxnSpPr>
          <p:spPr>
            <a:xfrm flipH="1">
              <a:off x="6189842" y="2061156"/>
              <a:ext cx="267658" cy="41326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7663026" y="1644684"/>
              <a:ext cx="0" cy="533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7309452" y="2611444"/>
              <a:ext cx="0" cy="533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251768" y="2459044"/>
              <a:ext cx="0" cy="533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6476570" y="1451556"/>
              <a:ext cx="0" cy="533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1265" y="1548208"/>
              <a:ext cx="350169" cy="26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1199" y="3010108"/>
              <a:ext cx="318697" cy="2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9283" y="2336806"/>
              <a:ext cx="318697" cy="2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9934" y="2888942"/>
              <a:ext cx="318697" cy="2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8204" y="1070365"/>
              <a:ext cx="465257" cy="169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Rectangle 141"/>
            <p:cNvSpPr/>
            <p:nvPr/>
          </p:nvSpPr>
          <p:spPr>
            <a:xfrm>
              <a:off x="7415370" y="2958090"/>
              <a:ext cx="151808" cy="12915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145" name="Rectangle 144"/>
            <p:cNvSpPr/>
            <p:nvPr/>
          </p:nvSpPr>
          <p:spPr>
            <a:xfrm>
              <a:off x="7751911" y="1464472"/>
              <a:ext cx="151808" cy="12915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pic>
          <p:nvPicPr>
            <p:cNvPr id="146" name="Picture 145"/>
            <p:cNvPicPr>
              <a:picLocks noChangeAspect="1"/>
            </p:cNvPicPr>
            <p:nvPr/>
          </p:nvPicPr>
          <p:blipFill>
            <a:blip r:embed="rId5"/>
            <a:stretch>
              <a:fillRect/>
            </a:stretch>
          </p:blipFill>
          <p:spPr>
            <a:xfrm>
              <a:off x="6180496" y="1215455"/>
              <a:ext cx="580768" cy="458501"/>
            </a:xfrm>
            <a:prstGeom prst="rect">
              <a:avLst/>
            </a:prstGeom>
          </p:spPr>
        </p:pic>
        <p:sp>
          <p:nvSpPr>
            <p:cNvPr id="147" name="Rectangle 146"/>
            <p:cNvSpPr/>
            <p:nvPr/>
          </p:nvSpPr>
          <p:spPr>
            <a:xfrm>
              <a:off x="6282344" y="2824056"/>
              <a:ext cx="151808" cy="12915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grpSp>
          <p:nvGrpSpPr>
            <p:cNvPr id="148" name="Group 332"/>
            <p:cNvGrpSpPr>
              <a:grpSpLocks/>
            </p:cNvGrpSpPr>
            <p:nvPr/>
          </p:nvGrpSpPr>
          <p:grpSpPr bwMode="auto">
            <a:xfrm>
              <a:off x="6162471" y="1837428"/>
              <a:ext cx="572218" cy="279394"/>
              <a:chOff x="2356" y="1300"/>
              <a:chExt cx="555" cy="194"/>
            </a:xfrm>
          </p:grpSpPr>
          <p:sp>
            <p:nvSpPr>
              <p:cNvPr id="14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sp>
            <p:nvSpPr>
              <p:cNvPr id="15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en-US" sz="2400">
                  <a:latin typeface="Times New Roman" charset="0"/>
                </a:endParaRPr>
              </a:p>
            </p:txBody>
          </p:sp>
          <p:sp>
            <p:nvSpPr>
              <p:cNvPr id="15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grpSp>
            <p:nvGrpSpPr>
              <p:cNvPr id="152" name="Group 329"/>
              <p:cNvGrpSpPr>
                <a:grpSpLocks/>
              </p:cNvGrpSpPr>
              <p:nvPr/>
            </p:nvGrpSpPr>
            <p:grpSpPr bwMode="auto">
              <a:xfrm>
                <a:off x="2468" y="1332"/>
                <a:ext cx="310" cy="60"/>
                <a:chOff x="2468" y="1332"/>
                <a:chExt cx="310" cy="60"/>
              </a:xfrm>
            </p:grpSpPr>
            <p:sp>
              <p:nvSpPr>
                <p:cNvPr id="155"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6"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3"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54"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nvGrpSpPr>
            <p:cNvPr id="157" name="Group 332"/>
            <p:cNvGrpSpPr>
              <a:grpSpLocks/>
            </p:cNvGrpSpPr>
            <p:nvPr/>
          </p:nvGrpSpPr>
          <p:grpSpPr bwMode="auto">
            <a:xfrm>
              <a:off x="5975389" y="2341923"/>
              <a:ext cx="572218" cy="279394"/>
              <a:chOff x="2356" y="1300"/>
              <a:chExt cx="555" cy="194"/>
            </a:xfrm>
          </p:grpSpPr>
          <p:sp>
            <p:nvSpPr>
              <p:cNvPr id="15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sp>
            <p:nvSpPr>
              <p:cNvPr id="15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en-US" sz="2400">
                  <a:latin typeface="Times New Roman" charset="0"/>
                </a:endParaRPr>
              </a:p>
            </p:txBody>
          </p:sp>
          <p:sp>
            <p:nvSpPr>
              <p:cNvPr id="16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grpSp>
            <p:nvGrpSpPr>
              <p:cNvPr id="161" name="Group 329"/>
              <p:cNvGrpSpPr>
                <a:grpSpLocks/>
              </p:cNvGrpSpPr>
              <p:nvPr/>
            </p:nvGrpSpPr>
            <p:grpSpPr bwMode="auto">
              <a:xfrm>
                <a:off x="2468" y="1332"/>
                <a:ext cx="310" cy="60"/>
                <a:chOff x="2468" y="1332"/>
                <a:chExt cx="310" cy="60"/>
              </a:xfrm>
            </p:grpSpPr>
            <p:sp>
              <p:nvSpPr>
                <p:cNvPr id="164"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2"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63"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nvGrpSpPr>
            <p:cNvPr id="166" name="Group 332"/>
            <p:cNvGrpSpPr>
              <a:grpSpLocks/>
            </p:cNvGrpSpPr>
            <p:nvPr/>
          </p:nvGrpSpPr>
          <p:grpSpPr bwMode="auto">
            <a:xfrm>
              <a:off x="7020500" y="2557199"/>
              <a:ext cx="572218" cy="279394"/>
              <a:chOff x="2356" y="1300"/>
              <a:chExt cx="555" cy="194"/>
            </a:xfrm>
          </p:grpSpPr>
          <p:sp>
            <p:nvSpPr>
              <p:cNvPr id="16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sp>
            <p:nvSpPr>
              <p:cNvPr id="16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en-US" sz="2400">
                  <a:latin typeface="Times New Roman" charset="0"/>
                </a:endParaRPr>
              </a:p>
            </p:txBody>
          </p:sp>
          <p:sp>
            <p:nvSpPr>
              <p:cNvPr id="16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grpSp>
            <p:nvGrpSpPr>
              <p:cNvPr id="170" name="Group 329"/>
              <p:cNvGrpSpPr>
                <a:grpSpLocks/>
              </p:cNvGrpSpPr>
              <p:nvPr/>
            </p:nvGrpSpPr>
            <p:grpSpPr bwMode="auto">
              <a:xfrm>
                <a:off x="2468" y="1332"/>
                <a:ext cx="310" cy="60"/>
                <a:chOff x="2468" y="1332"/>
                <a:chExt cx="310" cy="60"/>
              </a:xfrm>
            </p:grpSpPr>
            <p:sp>
              <p:nvSpPr>
                <p:cNvPr id="173"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1"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72"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nvGrpSpPr>
            <p:cNvPr id="175" name="Group 332"/>
            <p:cNvGrpSpPr>
              <a:grpSpLocks/>
            </p:cNvGrpSpPr>
            <p:nvPr/>
          </p:nvGrpSpPr>
          <p:grpSpPr bwMode="auto">
            <a:xfrm>
              <a:off x="7386648" y="1942533"/>
              <a:ext cx="572218" cy="279394"/>
              <a:chOff x="2356" y="1300"/>
              <a:chExt cx="555" cy="194"/>
            </a:xfrm>
          </p:grpSpPr>
          <p:sp>
            <p:nvSpPr>
              <p:cNvPr id="17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sp>
            <p:nvSpPr>
              <p:cNvPr id="17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endParaRPr lang="en-US" sz="2400">
                  <a:latin typeface="Times New Roman" charset="0"/>
                </a:endParaRPr>
              </a:p>
            </p:txBody>
          </p:sp>
          <p:sp>
            <p:nvSpPr>
              <p:cNvPr id="17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eaLnBrk="0" hangingPunct="0"/>
                <a:endParaRPr lang="en-US" sz="2400">
                  <a:latin typeface="Times New Roman" charset="0"/>
                </a:endParaRPr>
              </a:p>
            </p:txBody>
          </p:sp>
          <p:grpSp>
            <p:nvGrpSpPr>
              <p:cNvPr id="179" name="Group 329"/>
              <p:cNvGrpSpPr>
                <a:grpSpLocks/>
              </p:cNvGrpSpPr>
              <p:nvPr/>
            </p:nvGrpSpPr>
            <p:grpSpPr bwMode="auto">
              <a:xfrm>
                <a:off x="2468" y="1332"/>
                <a:ext cx="310" cy="60"/>
                <a:chOff x="2468" y="1332"/>
                <a:chExt cx="310" cy="60"/>
              </a:xfrm>
            </p:grpSpPr>
            <p:sp>
              <p:nvSpPr>
                <p:cNvPr id="182"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0"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81"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nvGrpSpPr>
            <p:cNvPr id="184" name="Group 183"/>
            <p:cNvGrpSpPr/>
            <p:nvPr/>
          </p:nvGrpSpPr>
          <p:grpSpPr>
            <a:xfrm>
              <a:off x="6158574" y="1389164"/>
              <a:ext cx="1565249" cy="1561050"/>
              <a:chOff x="2875410" y="1463110"/>
              <a:chExt cx="1565249" cy="1561050"/>
            </a:xfrm>
          </p:grpSpPr>
          <p:sp>
            <p:nvSpPr>
              <p:cNvPr id="185" name="Rectangle 184"/>
              <p:cNvSpPr/>
              <p:nvPr/>
            </p:nvSpPr>
            <p:spPr>
              <a:xfrm rot="302790">
                <a:off x="3106093" y="2002105"/>
                <a:ext cx="1240337"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Rectangle 185"/>
              <p:cNvSpPr/>
              <p:nvPr/>
            </p:nvSpPr>
            <p:spPr>
              <a:xfrm rot="5400000">
                <a:off x="2846915" y="1702151"/>
                <a:ext cx="613211"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Rectangle 186"/>
              <p:cNvSpPr/>
              <p:nvPr/>
            </p:nvSpPr>
            <p:spPr>
              <a:xfrm rot="5400000">
                <a:off x="4111285" y="1829071"/>
                <a:ext cx="523617"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Rectangle 187"/>
              <p:cNvSpPr/>
              <p:nvPr/>
            </p:nvSpPr>
            <p:spPr>
              <a:xfrm rot="5400000">
                <a:off x="2681166" y="2694787"/>
                <a:ext cx="523617"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Rectangle 188"/>
              <p:cNvSpPr/>
              <p:nvPr/>
            </p:nvSpPr>
            <p:spPr>
              <a:xfrm rot="494198">
                <a:off x="2876209" y="2561974"/>
                <a:ext cx="1095461" cy="135130"/>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0" name="Rectangle 189"/>
              <p:cNvSpPr/>
              <p:nvPr/>
            </p:nvSpPr>
            <p:spPr>
              <a:xfrm rot="7559801">
                <a:off x="3733907" y="2358356"/>
                <a:ext cx="781328" cy="139905"/>
              </a:xfrm>
              <a:prstGeom prst="rect">
                <a:avLst/>
              </a:prstGeom>
              <a:solidFill>
                <a:srgbClr val="0000FF">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1" name="TextBox 190"/>
            <p:cNvSpPr txBox="1"/>
            <p:nvPr/>
          </p:nvSpPr>
          <p:spPr>
            <a:xfrm>
              <a:off x="5016715" y="1278097"/>
              <a:ext cx="1108446" cy="646331"/>
            </a:xfrm>
            <a:prstGeom prst="rect">
              <a:avLst/>
            </a:prstGeom>
            <a:noFill/>
          </p:spPr>
          <p:txBody>
            <a:bodyPr wrap="none" rtlCol="0">
              <a:spAutoFit/>
            </a:bodyPr>
            <a:lstStyle/>
            <a:p>
              <a:r>
                <a:rPr lang="en-US" dirty="0" smtClean="0">
                  <a:solidFill>
                    <a:srgbClr val="000090"/>
                  </a:solidFill>
                </a:rPr>
                <a:t>multicast</a:t>
              </a:r>
            </a:p>
            <a:p>
              <a:r>
                <a:rPr lang="en-US" dirty="0" smtClean="0">
                  <a:solidFill>
                    <a:srgbClr val="000090"/>
                  </a:solidFill>
                </a:rPr>
                <a:t>QoS tree</a:t>
              </a:r>
              <a:endParaRPr lang="en-US" dirty="0">
                <a:solidFill>
                  <a:srgbClr val="000090"/>
                </a:solidFill>
              </a:endParaRPr>
            </a:p>
          </p:txBody>
        </p:sp>
        <p:sp>
          <p:nvSpPr>
            <p:cNvPr id="193" name="TextBox 192"/>
            <p:cNvSpPr txBox="1"/>
            <p:nvPr/>
          </p:nvSpPr>
          <p:spPr>
            <a:xfrm>
              <a:off x="5013940" y="1046633"/>
              <a:ext cx="877839" cy="369332"/>
            </a:xfrm>
            <a:prstGeom prst="rect">
              <a:avLst/>
            </a:prstGeom>
            <a:noFill/>
          </p:spPr>
          <p:txBody>
            <a:bodyPr wrap="none" rtlCol="0">
              <a:spAutoFit/>
            </a:bodyPr>
            <a:lstStyle/>
            <a:p>
              <a:r>
                <a:rPr lang="en-US" dirty="0" smtClean="0">
                  <a:solidFill>
                    <a:srgbClr val="000090"/>
                  </a:solidFill>
                </a:rPr>
                <a:t>healed</a:t>
              </a:r>
              <a:endParaRPr lang="en-US" dirty="0">
                <a:solidFill>
                  <a:srgbClr val="000090"/>
                </a:solidFill>
              </a:endParaRPr>
            </a:p>
          </p:txBody>
        </p:sp>
      </p:grpSp>
      <p:sp>
        <p:nvSpPr>
          <p:cNvPr id="45" name="Right Arrow 44"/>
          <p:cNvSpPr/>
          <p:nvPr/>
        </p:nvSpPr>
        <p:spPr>
          <a:xfrm>
            <a:off x="4438408" y="2037122"/>
            <a:ext cx="978408" cy="484632"/>
          </a:xfrm>
          <a:prstGeom prst="rightArrow">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75651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Overview</a:t>
            </a:r>
            <a:endParaRPr lang="en-US" dirty="0">
              <a:solidFill>
                <a:srgbClr val="C00000"/>
              </a:solidFill>
            </a:endParaRPr>
          </a:p>
        </p:txBody>
      </p:sp>
      <p:sp>
        <p:nvSpPr>
          <p:cNvPr id="3" name="Content Placeholder 2"/>
          <p:cNvSpPr>
            <a:spLocks noGrp="1"/>
          </p:cNvSpPr>
          <p:nvPr>
            <p:ph idx="1"/>
          </p:nvPr>
        </p:nvSpPr>
        <p:spPr>
          <a:xfrm>
            <a:off x="457200" y="1362075"/>
            <a:ext cx="8229600" cy="4525963"/>
          </a:xfrm>
        </p:spPr>
        <p:txBody>
          <a:bodyPr/>
          <a:lstStyle/>
          <a:p>
            <a:pPr>
              <a:buClr>
                <a:schemeClr val="bg1">
                  <a:lumMod val="75000"/>
                </a:schemeClr>
              </a:buClr>
              <a:buFont typeface="Wingdings" pitchFamily="2" charset="2"/>
              <a:buChar char="v"/>
            </a:pPr>
            <a:r>
              <a:rPr lang="en-US" dirty="0" smtClean="0">
                <a:solidFill>
                  <a:srgbClr val="BFBFBF"/>
                </a:solidFill>
              </a:rPr>
              <a:t>yesterday’s, today’s and tomorrow’s electric grid: a networking perspective</a:t>
            </a:r>
          </a:p>
          <a:p>
            <a:pPr>
              <a:buClr>
                <a:srgbClr val="C00000"/>
              </a:buClr>
              <a:buFont typeface="Wingdings" pitchFamily="2" charset="2"/>
              <a:buChar char="v"/>
            </a:pPr>
            <a:r>
              <a:rPr lang="en-US" dirty="0" smtClean="0"/>
              <a:t>five </a:t>
            </a:r>
            <a:r>
              <a:rPr lang="en-US" i="1" dirty="0" smtClean="0"/>
              <a:t>(networking) smart grid </a:t>
            </a:r>
            <a:r>
              <a:rPr lang="en-US" dirty="0" smtClean="0"/>
              <a:t>challenges </a:t>
            </a:r>
          </a:p>
          <a:p>
            <a:pPr lvl="1">
              <a:buClr>
                <a:schemeClr val="bg1">
                  <a:lumMod val="75000"/>
                </a:schemeClr>
              </a:buClr>
            </a:pPr>
            <a:r>
              <a:rPr lang="en-US" sz="2000" dirty="0" smtClean="0">
                <a:solidFill>
                  <a:schemeClr val="bg1">
                    <a:lumMod val="75000"/>
                  </a:schemeClr>
                </a:solidFill>
              </a:rPr>
              <a:t>richer data gathering and distribution architecture</a:t>
            </a:r>
            <a:endParaRPr lang="en-US" sz="2000" dirty="0">
              <a:solidFill>
                <a:schemeClr val="bg1">
                  <a:lumMod val="75000"/>
                </a:schemeClr>
              </a:solidFill>
            </a:endParaRPr>
          </a:p>
          <a:p>
            <a:pPr lvl="1">
              <a:buClr>
                <a:srgbClr val="CC0000"/>
              </a:buClr>
            </a:pPr>
            <a:r>
              <a:rPr lang="en-US" sz="2000" dirty="0"/>
              <a:t>monitoring, measurement</a:t>
            </a:r>
          </a:p>
          <a:p>
            <a:pPr lvl="1">
              <a:buClr>
                <a:schemeClr val="bg1">
                  <a:lumMod val="75000"/>
                </a:schemeClr>
              </a:buClr>
            </a:pPr>
            <a:r>
              <a:rPr lang="en-US" sz="2000" dirty="0" smtClean="0">
                <a:solidFill>
                  <a:srgbClr val="BFBFBF"/>
                </a:solidFill>
              </a:rPr>
              <a:t>dealing </a:t>
            </a:r>
            <a:r>
              <a:rPr lang="en-US" sz="2000" dirty="0">
                <a:solidFill>
                  <a:srgbClr val="BFBFBF"/>
                </a:solidFill>
              </a:rPr>
              <a:t>with demand: network-inspired approaches</a:t>
            </a:r>
          </a:p>
          <a:p>
            <a:pPr lvl="1">
              <a:buClr>
                <a:schemeClr val="bg1">
                  <a:lumMod val="75000"/>
                </a:schemeClr>
              </a:buClr>
            </a:pPr>
            <a:r>
              <a:rPr lang="en-US" sz="2000" dirty="0">
                <a:solidFill>
                  <a:srgbClr val="BFBFBF"/>
                </a:solidFill>
              </a:rPr>
              <a:t>security and privacy</a:t>
            </a:r>
          </a:p>
          <a:p>
            <a:pPr lvl="1">
              <a:buClr>
                <a:schemeClr val="bg1">
                  <a:lumMod val="75000"/>
                </a:schemeClr>
              </a:buClr>
            </a:pPr>
            <a:r>
              <a:rPr lang="en-US" sz="2000" dirty="0" smtClean="0">
                <a:solidFill>
                  <a:srgbClr val="BFBFBF"/>
                </a:solidFill>
              </a:rPr>
              <a:t>power </a:t>
            </a:r>
            <a:r>
              <a:rPr lang="en-US" sz="2000" dirty="0">
                <a:solidFill>
                  <a:srgbClr val="BFBFBF"/>
                </a:solidFill>
              </a:rPr>
              <a:t>routing </a:t>
            </a:r>
          </a:p>
          <a:p>
            <a:pPr>
              <a:buClr>
                <a:schemeClr val="bg1">
                  <a:lumMod val="75000"/>
                </a:schemeClr>
              </a:buClr>
              <a:buFont typeface="Wingdings" pitchFamily="2" charset="2"/>
              <a:buChar char="v"/>
            </a:pPr>
            <a:r>
              <a:rPr lang="en-US" dirty="0" smtClean="0">
                <a:solidFill>
                  <a:srgbClr val="BFBFBF"/>
                </a:solidFill>
              </a:rPr>
              <a:t>grid </a:t>
            </a:r>
            <a:r>
              <a:rPr lang="en-US" dirty="0">
                <a:solidFill>
                  <a:srgbClr val="BFBFBF"/>
                </a:solidFill>
              </a:rPr>
              <a:t>v. Internet: similarities and dis-similarities</a:t>
            </a:r>
          </a:p>
          <a:p>
            <a:pPr lvl="1">
              <a:buClr>
                <a:schemeClr val="bg1">
                  <a:lumMod val="75000"/>
                </a:schemeClr>
              </a:buClr>
            </a:pPr>
            <a:r>
              <a:rPr lang="en-US" dirty="0" smtClean="0">
                <a:solidFill>
                  <a:srgbClr val="BFBFBF"/>
                </a:solidFill>
              </a:rPr>
              <a:t>reflections on </a:t>
            </a:r>
            <a:r>
              <a:rPr lang="en-US" dirty="0" err="1" smtClean="0">
                <a:solidFill>
                  <a:srgbClr val="BFBFBF"/>
                </a:solidFill>
              </a:rPr>
              <a:t>Keshav’s</a:t>
            </a:r>
            <a:r>
              <a:rPr lang="en-US" dirty="0" smtClean="0">
                <a:solidFill>
                  <a:srgbClr val="BFBFBF"/>
                </a:solidFill>
              </a:rPr>
              <a:t> 1</a:t>
            </a:r>
            <a:r>
              <a:rPr lang="en-US" baseline="30000" dirty="0" smtClean="0">
                <a:solidFill>
                  <a:srgbClr val="BFBFBF"/>
                </a:solidFill>
              </a:rPr>
              <a:t>st</a:t>
            </a:r>
            <a:r>
              <a:rPr lang="en-US" dirty="0" smtClean="0">
                <a:solidFill>
                  <a:srgbClr val="BFBFBF"/>
                </a:solidFill>
              </a:rPr>
              <a:t>  and 2</a:t>
            </a:r>
            <a:r>
              <a:rPr lang="en-US" baseline="30000" dirty="0" smtClean="0">
                <a:solidFill>
                  <a:srgbClr val="BFBFBF"/>
                </a:solidFill>
              </a:rPr>
              <a:t>nd</a:t>
            </a:r>
            <a:r>
              <a:rPr lang="en-US" dirty="0" smtClean="0">
                <a:solidFill>
                  <a:srgbClr val="BFBFBF"/>
                </a:solidFill>
              </a:rPr>
              <a:t> hypotheses</a:t>
            </a:r>
            <a:endParaRPr lang="en-US" dirty="0">
              <a:solidFill>
                <a:srgbClr val="BFBFBF"/>
              </a:solidFill>
            </a:endParaRPr>
          </a:p>
        </p:txBody>
      </p:sp>
    </p:spTree>
    <p:extLst>
      <p:ext uri="{BB962C8B-B14F-4D97-AF65-F5344CB8AC3E}">
        <p14:creationId xmlns:p14="http://schemas.microsoft.com/office/powerpoint/2010/main" val="338809346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136" y="37962"/>
            <a:ext cx="8229600" cy="1143000"/>
          </a:xfrm>
        </p:spPr>
        <p:txBody>
          <a:bodyPr/>
          <a:lstStyle/>
          <a:p>
            <a:r>
              <a:rPr lang="en-US" sz="3600" dirty="0" smtClean="0">
                <a:solidFill>
                  <a:srgbClr val="C00000"/>
                </a:solidFill>
              </a:rPr>
              <a:t>Control plane: measurement</a:t>
            </a:r>
            <a:endParaRPr lang="en-US" sz="3600" dirty="0">
              <a:solidFill>
                <a:srgbClr val="C00000"/>
              </a:solidFill>
            </a:endParaRPr>
          </a:p>
        </p:txBody>
      </p:sp>
      <p:grpSp>
        <p:nvGrpSpPr>
          <p:cNvPr id="44" name="Group 43"/>
          <p:cNvGrpSpPr/>
          <p:nvPr/>
        </p:nvGrpSpPr>
        <p:grpSpPr>
          <a:xfrm>
            <a:off x="293772" y="2928258"/>
            <a:ext cx="8775195" cy="3877728"/>
            <a:chOff x="293772" y="2111394"/>
            <a:chExt cx="8775195" cy="4694592"/>
          </a:xfrm>
        </p:grpSpPr>
        <p:pic>
          <p:nvPicPr>
            <p:cNvPr id="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5444" y="4478660"/>
              <a:ext cx="2007347" cy="1773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6868" y="3900109"/>
              <a:ext cx="888529" cy="785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984" y="2271930"/>
              <a:ext cx="979820" cy="86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577" y="3316566"/>
              <a:ext cx="502394" cy="855931"/>
            </a:xfrm>
            <a:prstGeom prst="rect">
              <a:avLst/>
            </a:prstGeom>
          </p:spPr>
        </p:pic>
        <p:pic>
          <p:nvPicPr>
            <p:cNvPr id="53" name="Pictur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4804" y="2323659"/>
              <a:ext cx="447383" cy="762209"/>
            </a:xfrm>
            <a:prstGeom prst="rect">
              <a:avLst/>
            </a:prstGeom>
          </p:spPr>
        </p:pic>
        <p:pic>
          <p:nvPicPr>
            <p:cNvPr id="54" name="Picture 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2262" y="3539273"/>
              <a:ext cx="371675" cy="633224"/>
            </a:xfrm>
            <a:prstGeom prst="rect">
              <a:avLst/>
            </a:prstGeom>
          </p:spPr>
        </p:pic>
        <p:sp>
          <p:nvSpPr>
            <p:cNvPr id="55" name="Freeform 54"/>
            <p:cNvSpPr/>
            <p:nvPr/>
          </p:nvSpPr>
          <p:spPr>
            <a:xfrm>
              <a:off x="7261428" y="2355933"/>
              <a:ext cx="494852" cy="114409"/>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Lst>
              <a:ahLst/>
              <a:cxnLst>
                <a:cxn ang="0">
                  <a:pos x="connsiteX0" y="connsiteY0"/>
                </a:cxn>
                <a:cxn ang="0">
                  <a:pos x="connsiteX1" y="connsiteY1"/>
                </a:cxn>
                <a:cxn ang="0">
                  <a:pos x="connsiteX2" y="connsiteY2"/>
                </a:cxn>
              </a:cxnLst>
              <a:rect l="l" t="t" r="r" b="b"/>
              <a:pathLst>
                <a:path w="494852" h="114409">
                  <a:moveTo>
                    <a:pt x="0" y="0"/>
                  </a:moveTo>
                  <a:cubicBezTo>
                    <a:pt x="75341" y="13484"/>
                    <a:pt x="88770" y="79357"/>
                    <a:pt x="211736" y="102366"/>
                  </a:cubicBezTo>
                  <a:cubicBezTo>
                    <a:pt x="334683" y="135031"/>
                    <a:pt x="400480" y="91496"/>
                    <a:pt x="494852" y="86061"/>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sp>
          <p:nvSpPr>
            <p:cNvPr id="56" name="Freeform 55"/>
            <p:cNvSpPr/>
            <p:nvPr/>
          </p:nvSpPr>
          <p:spPr>
            <a:xfrm>
              <a:off x="6234914" y="3415560"/>
              <a:ext cx="1682729" cy="303164"/>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Lst>
              <a:ahLst/>
              <a:cxnLst>
                <a:cxn ang="0">
                  <a:pos x="connsiteX0" y="connsiteY0"/>
                </a:cxn>
                <a:cxn ang="0">
                  <a:pos x="connsiteX1" y="connsiteY1"/>
                </a:cxn>
                <a:cxn ang="0">
                  <a:pos x="connsiteX2" y="connsiteY2"/>
                </a:cxn>
              </a:cxnLst>
              <a:rect l="l" t="t" r="r" b="b"/>
              <a:pathLst>
                <a:path w="494852" h="153306">
                  <a:moveTo>
                    <a:pt x="0" y="0"/>
                  </a:moveTo>
                  <a:cubicBezTo>
                    <a:pt x="75341" y="13484"/>
                    <a:pt x="129386" y="127524"/>
                    <a:pt x="252352" y="150533"/>
                  </a:cubicBezTo>
                  <a:cubicBezTo>
                    <a:pt x="392106" y="168748"/>
                    <a:pt x="400480" y="91496"/>
                    <a:pt x="494852" y="86061"/>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58" name="Freeform 57"/>
            <p:cNvSpPr/>
            <p:nvPr/>
          </p:nvSpPr>
          <p:spPr>
            <a:xfrm>
              <a:off x="6211607" y="2442116"/>
              <a:ext cx="1577954" cy="964679"/>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 name="connsiteX0" fmla="*/ 0 w 464040"/>
                <a:gd name="connsiteY0" fmla="*/ 479897 h 480192"/>
                <a:gd name="connsiteX1" fmla="*/ 221540 w 464040"/>
                <a:gd name="connsiteY1" fmla="*/ 64472 h 480192"/>
                <a:gd name="connsiteX2" fmla="*/ 464040 w 464040"/>
                <a:gd name="connsiteY2" fmla="*/ 0 h 480192"/>
                <a:gd name="connsiteX0" fmla="*/ 0 w 464040"/>
                <a:gd name="connsiteY0" fmla="*/ 479897 h 481002"/>
                <a:gd name="connsiteX1" fmla="*/ 326580 w 464040"/>
                <a:gd name="connsiteY1" fmla="*/ 401639 h 481002"/>
                <a:gd name="connsiteX2" fmla="*/ 464040 w 464040"/>
                <a:gd name="connsiteY2" fmla="*/ 0 h 481002"/>
                <a:gd name="connsiteX0" fmla="*/ 0 w 464040"/>
                <a:gd name="connsiteY0" fmla="*/ 479897 h 487825"/>
                <a:gd name="connsiteX1" fmla="*/ 326580 w 464040"/>
                <a:gd name="connsiteY1" fmla="*/ 401639 h 487825"/>
                <a:gd name="connsiteX2" fmla="*/ 464040 w 464040"/>
                <a:gd name="connsiteY2" fmla="*/ 0 h 487825"/>
                <a:gd name="connsiteX0" fmla="*/ 0 w 464040"/>
                <a:gd name="connsiteY0" fmla="*/ 479897 h 487825"/>
                <a:gd name="connsiteX1" fmla="*/ 326580 w 464040"/>
                <a:gd name="connsiteY1" fmla="*/ 401639 h 487825"/>
                <a:gd name="connsiteX2" fmla="*/ 464040 w 464040"/>
                <a:gd name="connsiteY2" fmla="*/ 0 h 487825"/>
                <a:gd name="connsiteX0" fmla="*/ 0 w 464040"/>
                <a:gd name="connsiteY0" fmla="*/ 479897 h 487825"/>
                <a:gd name="connsiteX1" fmla="*/ 326580 w 464040"/>
                <a:gd name="connsiteY1" fmla="*/ 401639 h 487825"/>
                <a:gd name="connsiteX2" fmla="*/ 464040 w 464040"/>
                <a:gd name="connsiteY2" fmla="*/ 0 h 487825"/>
              </a:gdLst>
              <a:ahLst/>
              <a:cxnLst>
                <a:cxn ang="0">
                  <a:pos x="connsiteX0" y="connsiteY0"/>
                </a:cxn>
                <a:cxn ang="0">
                  <a:pos x="connsiteX1" y="connsiteY1"/>
                </a:cxn>
                <a:cxn ang="0">
                  <a:pos x="connsiteX2" y="connsiteY2"/>
                </a:cxn>
              </a:cxnLst>
              <a:rect l="l" t="t" r="r" b="b"/>
              <a:pathLst>
                <a:path w="464040" h="487825">
                  <a:moveTo>
                    <a:pt x="0" y="479897"/>
                  </a:moveTo>
                  <a:cubicBezTo>
                    <a:pt x="75341" y="493381"/>
                    <a:pt x="231625" y="501454"/>
                    <a:pt x="326580" y="401639"/>
                  </a:cubicBezTo>
                  <a:cubicBezTo>
                    <a:pt x="358492" y="362054"/>
                    <a:pt x="413085" y="311293"/>
                    <a:pt x="464040"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64" name="Freeform 63"/>
            <p:cNvSpPr/>
            <p:nvPr/>
          </p:nvSpPr>
          <p:spPr>
            <a:xfrm>
              <a:off x="7799705" y="2462799"/>
              <a:ext cx="396151" cy="1103635"/>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 name="connsiteX0" fmla="*/ 0 w 294860"/>
                <a:gd name="connsiteY0" fmla="*/ 0 h 319807"/>
                <a:gd name="connsiteX1" fmla="*/ 252352 w 294860"/>
                <a:gd name="connsiteY1" fmla="*/ 150533 h 319807"/>
                <a:gd name="connsiteX2" fmla="*/ 228749 w 294860"/>
                <a:gd name="connsiteY2" fmla="*/ 319669 h 319807"/>
                <a:gd name="connsiteX0" fmla="*/ 0 w 109988"/>
                <a:gd name="connsiteY0" fmla="*/ 0 h 558232"/>
                <a:gd name="connsiteX1" fmla="*/ 67480 w 109988"/>
                <a:gd name="connsiteY1" fmla="*/ 388958 h 558232"/>
                <a:gd name="connsiteX2" fmla="*/ 43877 w 109988"/>
                <a:gd name="connsiteY2" fmla="*/ 558094 h 558232"/>
                <a:gd name="connsiteX0" fmla="*/ 0 w 130992"/>
                <a:gd name="connsiteY0" fmla="*/ 0 h 558219"/>
                <a:gd name="connsiteX1" fmla="*/ 91289 w 130992"/>
                <a:gd name="connsiteY1" fmla="*/ 372099 h 558219"/>
                <a:gd name="connsiteX2" fmla="*/ 43877 w 130992"/>
                <a:gd name="connsiteY2" fmla="*/ 558094 h 558219"/>
                <a:gd name="connsiteX0" fmla="*/ 0 w 130992"/>
                <a:gd name="connsiteY0" fmla="*/ 0 h 558219"/>
                <a:gd name="connsiteX1" fmla="*/ 91289 w 130992"/>
                <a:gd name="connsiteY1" fmla="*/ 372099 h 558219"/>
                <a:gd name="connsiteX2" fmla="*/ 43877 w 130992"/>
                <a:gd name="connsiteY2" fmla="*/ 558094 h 558219"/>
                <a:gd name="connsiteX0" fmla="*/ 0 w 91873"/>
                <a:gd name="connsiteY0" fmla="*/ 0 h 558268"/>
                <a:gd name="connsiteX1" fmla="*/ 91289 w 91873"/>
                <a:gd name="connsiteY1" fmla="*/ 372099 h 558268"/>
                <a:gd name="connsiteX2" fmla="*/ 43877 w 91873"/>
                <a:gd name="connsiteY2" fmla="*/ 558094 h 558268"/>
                <a:gd name="connsiteX0" fmla="*/ 0 w 96827"/>
                <a:gd name="connsiteY0" fmla="*/ 0 h 558094"/>
                <a:gd name="connsiteX1" fmla="*/ 91289 w 96827"/>
                <a:gd name="connsiteY1" fmla="*/ 372099 h 558094"/>
                <a:gd name="connsiteX2" fmla="*/ 43877 w 96827"/>
                <a:gd name="connsiteY2" fmla="*/ 558094 h 558094"/>
                <a:gd name="connsiteX0" fmla="*/ 0 w 116801"/>
                <a:gd name="connsiteY0" fmla="*/ 0 h 558094"/>
                <a:gd name="connsiteX1" fmla="*/ 116499 w 116801"/>
                <a:gd name="connsiteY1" fmla="*/ 323933 h 558094"/>
                <a:gd name="connsiteX2" fmla="*/ 43877 w 116801"/>
                <a:gd name="connsiteY2" fmla="*/ 558094 h 558094"/>
                <a:gd name="connsiteX0" fmla="*/ 0 w 119284"/>
                <a:gd name="connsiteY0" fmla="*/ 0 h 558094"/>
                <a:gd name="connsiteX1" fmla="*/ 116499 w 119284"/>
                <a:gd name="connsiteY1" fmla="*/ 323933 h 558094"/>
                <a:gd name="connsiteX2" fmla="*/ 43877 w 119284"/>
                <a:gd name="connsiteY2" fmla="*/ 558094 h 558094"/>
                <a:gd name="connsiteX0" fmla="*/ 0 w 119284"/>
                <a:gd name="connsiteY0" fmla="*/ 0 h 558094"/>
                <a:gd name="connsiteX1" fmla="*/ 116499 w 119284"/>
                <a:gd name="connsiteY1" fmla="*/ 323933 h 558094"/>
                <a:gd name="connsiteX2" fmla="*/ 43877 w 119284"/>
                <a:gd name="connsiteY2" fmla="*/ 558094 h 558094"/>
                <a:gd name="connsiteX0" fmla="*/ 0 w 118050"/>
                <a:gd name="connsiteY0" fmla="*/ 0 h 558094"/>
                <a:gd name="connsiteX1" fmla="*/ 116499 w 118050"/>
                <a:gd name="connsiteY1" fmla="*/ 323933 h 558094"/>
                <a:gd name="connsiteX2" fmla="*/ 43877 w 118050"/>
                <a:gd name="connsiteY2" fmla="*/ 558094 h 558094"/>
                <a:gd name="connsiteX0" fmla="*/ 0 w 116499"/>
                <a:gd name="connsiteY0" fmla="*/ 0 h 558094"/>
                <a:gd name="connsiteX1" fmla="*/ 116499 w 116499"/>
                <a:gd name="connsiteY1" fmla="*/ 323933 h 558094"/>
                <a:gd name="connsiteX2" fmla="*/ 43877 w 116499"/>
                <a:gd name="connsiteY2" fmla="*/ 558094 h 558094"/>
              </a:gdLst>
              <a:ahLst/>
              <a:cxnLst>
                <a:cxn ang="0">
                  <a:pos x="connsiteX0" y="connsiteY0"/>
                </a:cxn>
                <a:cxn ang="0">
                  <a:pos x="connsiteX1" y="connsiteY1"/>
                </a:cxn>
                <a:cxn ang="0">
                  <a:pos x="connsiteX2" y="connsiteY2"/>
                </a:cxn>
              </a:cxnLst>
              <a:rect l="l" t="t" r="r" b="b"/>
              <a:pathLst>
                <a:path w="116499" h="558094">
                  <a:moveTo>
                    <a:pt x="0" y="0"/>
                  </a:moveTo>
                  <a:cubicBezTo>
                    <a:pt x="75341" y="13484"/>
                    <a:pt x="111178" y="129933"/>
                    <a:pt x="116499" y="323933"/>
                  </a:cubicBezTo>
                  <a:cubicBezTo>
                    <a:pt x="116199" y="443298"/>
                    <a:pt x="75553" y="524996"/>
                    <a:pt x="43877" y="558094"/>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65" name="Freeform 64"/>
            <p:cNvSpPr/>
            <p:nvPr/>
          </p:nvSpPr>
          <p:spPr>
            <a:xfrm>
              <a:off x="6220828" y="3403517"/>
              <a:ext cx="485327" cy="1105236"/>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85327"/>
                <a:gd name="connsiteY0" fmla="*/ 0 h 1105258"/>
                <a:gd name="connsiteX1" fmla="*/ 211736 w 485327"/>
                <a:gd name="connsiteY1" fmla="*/ 102366 h 1105258"/>
                <a:gd name="connsiteX2" fmla="*/ 485327 w 485327"/>
                <a:gd name="connsiteY2" fmla="*/ 1105236 h 1105258"/>
                <a:gd name="connsiteX0" fmla="*/ 0 w 485327"/>
                <a:gd name="connsiteY0" fmla="*/ 0 h 1105274"/>
                <a:gd name="connsiteX1" fmla="*/ 216499 w 485327"/>
                <a:gd name="connsiteY1" fmla="*/ 507178 h 1105274"/>
                <a:gd name="connsiteX2" fmla="*/ 485327 w 485327"/>
                <a:gd name="connsiteY2" fmla="*/ 1105236 h 1105274"/>
                <a:gd name="connsiteX0" fmla="*/ 0 w 485327"/>
                <a:gd name="connsiteY0" fmla="*/ 0 h 1105287"/>
                <a:gd name="connsiteX1" fmla="*/ 216499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Lst>
              <a:ahLst/>
              <a:cxnLst>
                <a:cxn ang="0">
                  <a:pos x="connsiteX0" y="connsiteY0"/>
                </a:cxn>
                <a:cxn ang="0">
                  <a:pos x="connsiteX1" y="connsiteY1"/>
                </a:cxn>
                <a:cxn ang="0">
                  <a:pos x="connsiteX2" y="connsiteY2"/>
                </a:cxn>
              </a:cxnLst>
              <a:rect l="l" t="t" r="r" b="b"/>
              <a:pathLst>
                <a:path w="485327" h="1105236">
                  <a:moveTo>
                    <a:pt x="0" y="0"/>
                  </a:moveTo>
                  <a:cubicBezTo>
                    <a:pt x="75341" y="13484"/>
                    <a:pt x="269746" y="250807"/>
                    <a:pt x="354611" y="507178"/>
                  </a:cubicBezTo>
                  <a:cubicBezTo>
                    <a:pt x="472796" y="792256"/>
                    <a:pt x="481442" y="896358"/>
                    <a:pt x="485327" y="110523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sp>
          <p:nvSpPr>
            <p:cNvPr id="66" name="Freeform 65"/>
            <p:cNvSpPr/>
            <p:nvPr/>
          </p:nvSpPr>
          <p:spPr>
            <a:xfrm>
              <a:off x="7953192" y="3574079"/>
              <a:ext cx="634397" cy="382056"/>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85327"/>
                <a:gd name="connsiteY0" fmla="*/ 0 h 1105258"/>
                <a:gd name="connsiteX1" fmla="*/ 211736 w 485327"/>
                <a:gd name="connsiteY1" fmla="*/ 102366 h 1105258"/>
                <a:gd name="connsiteX2" fmla="*/ 485327 w 485327"/>
                <a:gd name="connsiteY2" fmla="*/ 1105236 h 1105258"/>
                <a:gd name="connsiteX0" fmla="*/ 0 w 485327"/>
                <a:gd name="connsiteY0" fmla="*/ 0 h 1105274"/>
                <a:gd name="connsiteX1" fmla="*/ 216499 w 485327"/>
                <a:gd name="connsiteY1" fmla="*/ 507178 h 1105274"/>
                <a:gd name="connsiteX2" fmla="*/ 485327 w 485327"/>
                <a:gd name="connsiteY2" fmla="*/ 1105236 h 1105274"/>
                <a:gd name="connsiteX0" fmla="*/ 0 w 485327"/>
                <a:gd name="connsiteY0" fmla="*/ 0 h 1105287"/>
                <a:gd name="connsiteX1" fmla="*/ 216499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Lst>
              <a:ahLst/>
              <a:cxnLst>
                <a:cxn ang="0">
                  <a:pos x="connsiteX0" y="connsiteY0"/>
                </a:cxn>
                <a:cxn ang="0">
                  <a:pos x="connsiteX1" y="connsiteY1"/>
                </a:cxn>
                <a:cxn ang="0">
                  <a:pos x="connsiteX2" y="connsiteY2"/>
                </a:cxn>
              </a:cxnLst>
              <a:rect l="l" t="t" r="r" b="b"/>
              <a:pathLst>
                <a:path w="485327" h="1105236">
                  <a:moveTo>
                    <a:pt x="0" y="0"/>
                  </a:moveTo>
                  <a:cubicBezTo>
                    <a:pt x="75341" y="13484"/>
                    <a:pt x="269746" y="250807"/>
                    <a:pt x="354611" y="507178"/>
                  </a:cubicBezTo>
                  <a:cubicBezTo>
                    <a:pt x="472796" y="792256"/>
                    <a:pt x="481442" y="896358"/>
                    <a:pt x="485327" y="110523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grpSp>
          <p:nvGrpSpPr>
            <p:cNvPr id="67" name="Group 66"/>
            <p:cNvGrpSpPr/>
            <p:nvPr/>
          </p:nvGrpSpPr>
          <p:grpSpPr>
            <a:xfrm>
              <a:off x="3697872" y="5186047"/>
              <a:ext cx="1636894" cy="1516828"/>
              <a:chOff x="823705" y="2201415"/>
              <a:chExt cx="3559953" cy="3980211"/>
            </a:xfrm>
          </p:grpSpPr>
          <p:pic>
            <p:nvPicPr>
              <p:cNvPr id="8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705" y="4408145"/>
                <a:ext cx="2007347" cy="1773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5129" y="3829594"/>
                <a:ext cx="888529" cy="785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3245" y="2201415"/>
                <a:ext cx="979820" cy="86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8838" y="3246051"/>
                <a:ext cx="502394" cy="855931"/>
              </a:xfrm>
              <a:prstGeom prst="rect">
                <a:avLst/>
              </a:prstGeom>
            </p:spPr>
          </p:pic>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53065" y="2253144"/>
                <a:ext cx="447383" cy="762209"/>
              </a:xfrm>
              <a:prstGeom prst="rect">
                <a:avLst/>
              </a:prstGeom>
            </p:spPr>
          </p:pic>
          <p:pic>
            <p:nvPicPr>
              <p:cNvPr id="94" name="Picture 9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70523" y="3468758"/>
                <a:ext cx="371675" cy="633224"/>
              </a:xfrm>
              <a:prstGeom prst="rect">
                <a:avLst/>
              </a:prstGeom>
            </p:spPr>
          </p:pic>
          <p:sp>
            <p:nvSpPr>
              <p:cNvPr id="95" name="Freeform 94"/>
              <p:cNvSpPr/>
              <p:nvPr/>
            </p:nvSpPr>
            <p:spPr>
              <a:xfrm>
                <a:off x="2669689" y="2285418"/>
                <a:ext cx="494852" cy="114409"/>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Lst>
                <a:ahLst/>
                <a:cxnLst>
                  <a:cxn ang="0">
                    <a:pos x="connsiteX0" y="connsiteY0"/>
                  </a:cxn>
                  <a:cxn ang="0">
                    <a:pos x="connsiteX1" y="connsiteY1"/>
                  </a:cxn>
                  <a:cxn ang="0">
                    <a:pos x="connsiteX2" y="connsiteY2"/>
                  </a:cxn>
                </a:cxnLst>
                <a:rect l="l" t="t" r="r" b="b"/>
                <a:pathLst>
                  <a:path w="494852" h="114409">
                    <a:moveTo>
                      <a:pt x="0" y="0"/>
                    </a:moveTo>
                    <a:cubicBezTo>
                      <a:pt x="75341" y="13484"/>
                      <a:pt x="88770" y="79357"/>
                      <a:pt x="211736" y="102366"/>
                    </a:cubicBezTo>
                    <a:cubicBezTo>
                      <a:pt x="334683" y="135031"/>
                      <a:pt x="400480" y="91496"/>
                      <a:pt x="494852" y="86061"/>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sp>
            <p:nvSpPr>
              <p:cNvPr id="96" name="Freeform 95"/>
              <p:cNvSpPr/>
              <p:nvPr/>
            </p:nvSpPr>
            <p:spPr>
              <a:xfrm>
                <a:off x="1643175" y="3345045"/>
                <a:ext cx="1682729" cy="303164"/>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Lst>
                <a:ahLst/>
                <a:cxnLst>
                  <a:cxn ang="0">
                    <a:pos x="connsiteX0" y="connsiteY0"/>
                  </a:cxn>
                  <a:cxn ang="0">
                    <a:pos x="connsiteX1" y="connsiteY1"/>
                  </a:cxn>
                  <a:cxn ang="0">
                    <a:pos x="connsiteX2" y="connsiteY2"/>
                  </a:cxn>
                </a:cxnLst>
                <a:rect l="l" t="t" r="r" b="b"/>
                <a:pathLst>
                  <a:path w="494852" h="153306">
                    <a:moveTo>
                      <a:pt x="0" y="0"/>
                    </a:moveTo>
                    <a:cubicBezTo>
                      <a:pt x="75341" y="13484"/>
                      <a:pt x="129386" y="127524"/>
                      <a:pt x="252352" y="150533"/>
                    </a:cubicBezTo>
                    <a:cubicBezTo>
                      <a:pt x="392106" y="168748"/>
                      <a:pt x="400480" y="91496"/>
                      <a:pt x="494852" y="86061"/>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97" name="Freeform 96"/>
              <p:cNvSpPr/>
              <p:nvPr/>
            </p:nvSpPr>
            <p:spPr>
              <a:xfrm>
                <a:off x="1619868" y="2371601"/>
                <a:ext cx="1577954" cy="964679"/>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 name="connsiteX0" fmla="*/ 0 w 464040"/>
                  <a:gd name="connsiteY0" fmla="*/ 479897 h 480192"/>
                  <a:gd name="connsiteX1" fmla="*/ 221540 w 464040"/>
                  <a:gd name="connsiteY1" fmla="*/ 64472 h 480192"/>
                  <a:gd name="connsiteX2" fmla="*/ 464040 w 464040"/>
                  <a:gd name="connsiteY2" fmla="*/ 0 h 480192"/>
                  <a:gd name="connsiteX0" fmla="*/ 0 w 464040"/>
                  <a:gd name="connsiteY0" fmla="*/ 479897 h 481002"/>
                  <a:gd name="connsiteX1" fmla="*/ 326580 w 464040"/>
                  <a:gd name="connsiteY1" fmla="*/ 401639 h 481002"/>
                  <a:gd name="connsiteX2" fmla="*/ 464040 w 464040"/>
                  <a:gd name="connsiteY2" fmla="*/ 0 h 481002"/>
                  <a:gd name="connsiteX0" fmla="*/ 0 w 464040"/>
                  <a:gd name="connsiteY0" fmla="*/ 479897 h 487825"/>
                  <a:gd name="connsiteX1" fmla="*/ 326580 w 464040"/>
                  <a:gd name="connsiteY1" fmla="*/ 401639 h 487825"/>
                  <a:gd name="connsiteX2" fmla="*/ 464040 w 464040"/>
                  <a:gd name="connsiteY2" fmla="*/ 0 h 487825"/>
                  <a:gd name="connsiteX0" fmla="*/ 0 w 464040"/>
                  <a:gd name="connsiteY0" fmla="*/ 479897 h 487825"/>
                  <a:gd name="connsiteX1" fmla="*/ 326580 w 464040"/>
                  <a:gd name="connsiteY1" fmla="*/ 401639 h 487825"/>
                  <a:gd name="connsiteX2" fmla="*/ 464040 w 464040"/>
                  <a:gd name="connsiteY2" fmla="*/ 0 h 487825"/>
                  <a:gd name="connsiteX0" fmla="*/ 0 w 464040"/>
                  <a:gd name="connsiteY0" fmla="*/ 479897 h 487825"/>
                  <a:gd name="connsiteX1" fmla="*/ 326580 w 464040"/>
                  <a:gd name="connsiteY1" fmla="*/ 401639 h 487825"/>
                  <a:gd name="connsiteX2" fmla="*/ 464040 w 464040"/>
                  <a:gd name="connsiteY2" fmla="*/ 0 h 487825"/>
                </a:gdLst>
                <a:ahLst/>
                <a:cxnLst>
                  <a:cxn ang="0">
                    <a:pos x="connsiteX0" y="connsiteY0"/>
                  </a:cxn>
                  <a:cxn ang="0">
                    <a:pos x="connsiteX1" y="connsiteY1"/>
                  </a:cxn>
                  <a:cxn ang="0">
                    <a:pos x="connsiteX2" y="connsiteY2"/>
                  </a:cxn>
                </a:cxnLst>
                <a:rect l="l" t="t" r="r" b="b"/>
                <a:pathLst>
                  <a:path w="464040" h="487825">
                    <a:moveTo>
                      <a:pt x="0" y="479897"/>
                    </a:moveTo>
                    <a:cubicBezTo>
                      <a:pt x="75341" y="493381"/>
                      <a:pt x="231625" y="501454"/>
                      <a:pt x="326580" y="401639"/>
                    </a:cubicBezTo>
                    <a:cubicBezTo>
                      <a:pt x="358492" y="362054"/>
                      <a:pt x="413085" y="311293"/>
                      <a:pt x="464040"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98" name="Freeform 97"/>
              <p:cNvSpPr/>
              <p:nvPr/>
            </p:nvSpPr>
            <p:spPr>
              <a:xfrm>
                <a:off x="3207966" y="2392284"/>
                <a:ext cx="396151" cy="1103635"/>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 name="connsiteX0" fmla="*/ 0 w 294860"/>
                  <a:gd name="connsiteY0" fmla="*/ 0 h 319807"/>
                  <a:gd name="connsiteX1" fmla="*/ 252352 w 294860"/>
                  <a:gd name="connsiteY1" fmla="*/ 150533 h 319807"/>
                  <a:gd name="connsiteX2" fmla="*/ 228749 w 294860"/>
                  <a:gd name="connsiteY2" fmla="*/ 319669 h 319807"/>
                  <a:gd name="connsiteX0" fmla="*/ 0 w 109988"/>
                  <a:gd name="connsiteY0" fmla="*/ 0 h 558232"/>
                  <a:gd name="connsiteX1" fmla="*/ 67480 w 109988"/>
                  <a:gd name="connsiteY1" fmla="*/ 388958 h 558232"/>
                  <a:gd name="connsiteX2" fmla="*/ 43877 w 109988"/>
                  <a:gd name="connsiteY2" fmla="*/ 558094 h 558232"/>
                  <a:gd name="connsiteX0" fmla="*/ 0 w 130992"/>
                  <a:gd name="connsiteY0" fmla="*/ 0 h 558219"/>
                  <a:gd name="connsiteX1" fmla="*/ 91289 w 130992"/>
                  <a:gd name="connsiteY1" fmla="*/ 372099 h 558219"/>
                  <a:gd name="connsiteX2" fmla="*/ 43877 w 130992"/>
                  <a:gd name="connsiteY2" fmla="*/ 558094 h 558219"/>
                  <a:gd name="connsiteX0" fmla="*/ 0 w 130992"/>
                  <a:gd name="connsiteY0" fmla="*/ 0 h 558219"/>
                  <a:gd name="connsiteX1" fmla="*/ 91289 w 130992"/>
                  <a:gd name="connsiteY1" fmla="*/ 372099 h 558219"/>
                  <a:gd name="connsiteX2" fmla="*/ 43877 w 130992"/>
                  <a:gd name="connsiteY2" fmla="*/ 558094 h 558219"/>
                  <a:gd name="connsiteX0" fmla="*/ 0 w 91873"/>
                  <a:gd name="connsiteY0" fmla="*/ 0 h 558268"/>
                  <a:gd name="connsiteX1" fmla="*/ 91289 w 91873"/>
                  <a:gd name="connsiteY1" fmla="*/ 372099 h 558268"/>
                  <a:gd name="connsiteX2" fmla="*/ 43877 w 91873"/>
                  <a:gd name="connsiteY2" fmla="*/ 558094 h 558268"/>
                  <a:gd name="connsiteX0" fmla="*/ 0 w 96827"/>
                  <a:gd name="connsiteY0" fmla="*/ 0 h 558094"/>
                  <a:gd name="connsiteX1" fmla="*/ 91289 w 96827"/>
                  <a:gd name="connsiteY1" fmla="*/ 372099 h 558094"/>
                  <a:gd name="connsiteX2" fmla="*/ 43877 w 96827"/>
                  <a:gd name="connsiteY2" fmla="*/ 558094 h 558094"/>
                  <a:gd name="connsiteX0" fmla="*/ 0 w 116801"/>
                  <a:gd name="connsiteY0" fmla="*/ 0 h 558094"/>
                  <a:gd name="connsiteX1" fmla="*/ 116499 w 116801"/>
                  <a:gd name="connsiteY1" fmla="*/ 323933 h 558094"/>
                  <a:gd name="connsiteX2" fmla="*/ 43877 w 116801"/>
                  <a:gd name="connsiteY2" fmla="*/ 558094 h 558094"/>
                  <a:gd name="connsiteX0" fmla="*/ 0 w 119284"/>
                  <a:gd name="connsiteY0" fmla="*/ 0 h 558094"/>
                  <a:gd name="connsiteX1" fmla="*/ 116499 w 119284"/>
                  <a:gd name="connsiteY1" fmla="*/ 323933 h 558094"/>
                  <a:gd name="connsiteX2" fmla="*/ 43877 w 119284"/>
                  <a:gd name="connsiteY2" fmla="*/ 558094 h 558094"/>
                  <a:gd name="connsiteX0" fmla="*/ 0 w 119284"/>
                  <a:gd name="connsiteY0" fmla="*/ 0 h 558094"/>
                  <a:gd name="connsiteX1" fmla="*/ 116499 w 119284"/>
                  <a:gd name="connsiteY1" fmla="*/ 323933 h 558094"/>
                  <a:gd name="connsiteX2" fmla="*/ 43877 w 119284"/>
                  <a:gd name="connsiteY2" fmla="*/ 558094 h 558094"/>
                  <a:gd name="connsiteX0" fmla="*/ 0 w 118050"/>
                  <a:gd name="connsiteY0" fmla="*/ 0 h 558094"/>
                  <a:gd name="connsiteX1" fmla="*/ 116499 w 118050"/>
                  <a:gd name="connsiteY1" fmla="*/ 323933 h 558094"/>
                  <a:gd name="connsiteX2" fmla="*/ 43877 w 118050"/>
                  <a:gd name="connsiteY2" fmla="*/ 558094 h 558094"/>
                  <a:gd name="connsiteX0" fmla="*/ 0 w 116499"/>
                  <a:gd name="connsiteY0" fmla="*/ 0 h 558094"/>
                  <a:gd name="connsiteX1" fmla="*/ 116499 w 116499"/>
                  <a:gd name="connsiteY1" fmla="*/ 323933 h 558094"/>
                  <a:gd name="connsiteX2" fmla="*/ 43877 w 116499"/>
                  <a:gd name="connsiteY2" fmla="*/ 558094 h 558094"/>
                </a:gdLst>
                <a:ahLst/>
                <a:cxnLst>
                  <a:cxn ang="0">
                    <a:pos x="connsiteX0" y="connsiteY0"/>
                  </a:cxn>
                  <a:cxn ang="0">
                    <a:pos x="connsiteX1" y="connsiteY1"/>
                  </a:cxn>
                  <a:cxn ang="0">
                    <a:pos x="connsiteX2" y="connsiteY2"/>
                  </a:cxn>
                </a:cxnLst>
                <a:rect l="l" t="t" r="r" b="b"/>
                <a:pathLst>
                  <a:path w="116499" h="558094">
                    <a:moveTo>
                      <a:pt x="0" y="0"/>
                    </a:moveTo>
                    <a:cubicBezTo>
                      <a:pt x="75341" y="13484"/>
                      <a:pt x="111178" y="129933"/>
                      <a:pt x="116499" y="323933"/>
                    </a:cubicBezTo>
                    <a:cubicBezTo>
                      <a:pt x="116199" y="443298"/>
                      <a:pt x="75553" y="524996"/>
                      <a:pt x="43877" y="558094"/>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99" name="Freeform 98"/>
              <p:cNvSpPr/>
              <p:nvPr/>
            </p:nvSpPr>
            <p:spPr>
              <a:xfrm>
                <a:off x="1629089" y="3333002"/>
                <a:ext cx="485327" cy="1105236"/>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85327"/>
                  <a:gd name="connsiteY0" fmla="*/ 0 h 1105258"/>
                  <a:gd name="connsiteX1" fmla="*/ 211736 w 485327"/>
                  <a:gd name="connsiteY1" fmla="*/ 102366 h 1105258"/>
                  <a:gd name="connsiteX2" fmla="*/ 485327 w 485327"/>
                  <a:gd name="connsiteY2" fmla="*/ 1105236 h 1105258"/>
                  <a:gd name="connsiteX0" fmla="*/ 0 w 485327"/>
                  <a:gd name="connsiteY0" fmla="*/ 0 h 1105274"/>
                  <a:gd name="connsiteX1" fmla="*/ 216499 w 485327"/>
                  <a:gd name="connsiteY1" fmla="*/ 507178 h 1105274"/>
                  <a:gd name="connsiteX2" fmla="*/ 485327 w 485327"/>
                  <a:gd name="connsiteY2" fmla="*/ 1105236 h 1105274"/>
                  <a:gd name="connsiteX0" fmla="*/ 0 w 485327"/>
                  <a:gd name="connsiteY0" fmla="*/ 0 h 1105287"/>
                  <a:gd name="connsiteX1" fmla="*/ 216499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Lst>
                <a:ahLst/>
                <a:cxnLst>
                  <a:cxn ang="0">
                    <a:pos x="connsiteX0" y="connsiteY0"/>
                  </a:cxn>
                  <a:cxn ang="0">
                    <a:pos x="connsiteX1" y="connsiteY1"/>
                  </a:cxn>
                  <a:cxn ang="0">
                    <a:pos x="connsiteX2" y="connsiteY2"/>
                  </a:cxn>
                </a:cxnLst>
                <a:rect l="l" t="t" r="r" b="b"/>
                <a:pathLst>
                  <a:path w="485327" h="1105236">
                    <a:moveTo>
                      <a:pt x="0" y="0"/>
                    </a:moveTo>
                    <a:cubicBezTo>
                      <a:pt x="75341" y="13484"/>
                      <a:pt x="269746" y="250807"/>
                      <a:pt x="354611" y="507178"/>
                    </a:cubicBezTo>
                    <a:cubicBezTo>
                      <a:pt x="472796" y="792256"/>
                      <a:pt x="481442" y="896358"/>
                      <a:pt x="485327" y="110523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sp>
            <p:nvSpPr>
              <p:cNvPr id="100" name="Freeform 99"/>
              <p:cNvSpPr/>
              <p:nvPr/>
            </p:nvSpPr>
            <p:spPr>
              <a:xfrm>
                <a:off x="3361453" y="3503564"/>
                <a:ext cx="634397" cy="382056"/>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85327"/>
                  <a:gd name="connsiteY0" fmla="*/ 0 h 1105258"/>
                  <a:gd name="connsiteX1" fmla="*/ 211736 w 485327"/>
                  <a:gd name="connsiteY1" fmla="*/ 102366 h 1105258"/>
                  <a:gd name="connsiteX2" fmla="*/ 485327 w 485327"/>
                  <a:gd name="connsiteY2" fmla="*/ 1105236 h 1105258"/>
                  <a:gd name="connsiteX0" fmla="*/ 0 w 485327"/>
                  <a:gd name="connsiteY0" fmla="*/ 0 h 1105274"/>
                  <a:gd name="connsiteX1" fmla="*/ 216499 w 485327"/>
                  <a:gd name="connsiteY1" fmla="*/ 507178 h 1105274"/>
                  <a:gd name="connsiteX2" fmla="*/ 485327 w 485327"/>
                  <a:gd name="connsiteY2" fmla="*/ 1105236 h 1105274"/>
                  <a:gd name="connsiteX0" fmla="*/ 0 w 485327"/>
                  <a:gd name="connsiteY0" fmla="*/ 0 h 1105287"/>
                  <a:gd name="connsiteX1" fmla="*/ 216499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Lst>
                <a:ahLst/>
                <a:cxnLst>
                  <a:cxn ang="0">
                    <a:pos x="connsiteX0" y="connsiteY0"/>
                  </a:cxn>
                  <a:cxn ang="0">
                    <a:pos x="connsiteX1" y="connsiteY1"/>
                  </a:cxn>
                  <a:cxn ang="0">
                    <a:pos x="connsiteX2" y="connsiteY2"/>
                  </a:cxn>
                </a:cxnLst>
                <a:rect l="l" t="t" r="r" b="b"/>
                <a:pathLst>
                  <a:path w="485327" h="1105236">
                    <a:moveTo>
                      <a:pt x="0" y="0"/>
                    </a:moveTo>
                    <a:cubicBezTo>
                      <a:pt x="75341" y="13484"/>
                      <a:pt x="269746" y="250807"/>
                      <a:pt x="354611" y="507178"/>
                    </a:cubicBezTo>
                    <a:cubicBezTo>
                      <a:pt x="472796" y="792256"/>
                      <a:pt x="481442" y="896358"/>
                      <a:pt x="485327" y="110523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grpSp>
        <p:pic>
          <p:nvPicPr>
            <p:cNvPr id="68"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0818" y="2489603"/>
              <a:ext cx="2184400" cy="26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TextBox 70"/>
            <p:cNvSpPr txBox="1"/>
            <p:nvPr/>
          </p:nvSpPr>
          <p:spPr>
            <a:xfrm>
              <a:off x="1881637" y="5003549"/>
              <a:ext cx="2351926" cy="646331"/>
            </a:xfrm>
            <a:prstGeom prst="rect">
              <a:avLst/>
            </a:prstGeom>
            <a:noFill/>
          </p:spPr>
          <p:txBody>
            <a:bodyPr wrap="none" rtlCol="0">
              <a:spAutoFit/>
            </a:bodyPr>
            <a:lstStyle/>
            <a:p>
              <a:pPr algn="ctr" fontAlgn="base">
                <a:spcBef>
                  <a:spcPct val="0"/>
                </a:spcBef>
                <a:spcAft>
                  <a:spcPct val="0"/>
                </a:spcAft>
              </a:pPr>
              <a:r>
                <a:rPr lang="en-US" dirty="0">
                  <a:solidFill>
                    <a:srgbClr val="000000"/>
                  </a:solidFill>
                </a:rPr>
                <a:t>transmission network</a:t>
              </a:r>
            </a:p>
            <a:p>
              <a:pPr algn="ctr" fontAlgn="base">
                <a:spcBef>
                  <a:spcPct val="0"/>
                </a:spcBef>
                <a:spcAft>
                  <a:spcPct val="0"/>
                </a:spcAft>
              </a:pPr>
              <a:r>
                <a:rPr lang="en-US" dirty="0">
                  <a:solidFill>
                    <a:srgbClr val="000000"/>
                  </a:solidFill>
                </a:rPr>
                <a:t>(backbone)</a:t>
              </a:r>
            </a:p>
          </p:txBody>
        </p:sp>
        <p:cxnSp>
          <p:nvCxnSpPr>
            <p:cNvPr id="72" name="Straight Connector 71"/>
            <p:cNvCxnSpPr/>
            <p:nvPr/>
          </p:nvCxnSpPr>
          <p:spPr>
            <a:xfrm flipH="1">
              <a:off x="1709072" y="2799456"/>
              <a:ext cx="11823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4819428" y="2337218"/>
              <a:ext cx="2256850" cy="6773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915798" y="4263500"/>
              <a:ext cx="451807" cy="1135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7" name="Picture 5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4795" y="2772005"/>
              <a:ext cx="1317039" cy="86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772" y="3754214"/>
              <a:ext cx="1379083" cy="929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29723" y="4767296"/>
              <a:ext cx="1343132" cy="897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 name="Picture 1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21522" y="5802832"/>
              <a:ext cx="1411915" cy="868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3" name="Straight Connector 82"/>
            <p:cNvCxnSpPr/>
            <p:nvPr/>
          </p:nvCxnSpPr>
          <p:spPr>
            <a:xfrm flipH="1">
              <a:off x="1762748" y="4293593"/>
              <a:ext cx="11823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Freeform 83"/>
            <p:cNvSpPr/>
            <p:nvPr/>
          </p:nvSpPr>
          <p:spPr>
            <a:xfrm>
              <a:off x="5398999" y="2111394"/>
              <a:ext cx="3669968" cy="4283677"/>
            </a:xfrm>
            <a:custGeom>
              <a:avLst/>
              <a:gdLst>
                <a:gd name="connsiteX0" fmla="*/ 2142411 w 3619842"/>
                <a:gd name="connsiteY0" fmla="*/ 7869 h 4300895"/>
                <a:gd name="connsiteX1" fmla="*/ 2820143 w 3619842"/>
                <a:gd name="connsiteY1" fmla="*/ 298325 h 4300895"/>
                <a:gd name="connsiteX2" fmla="*/ 2906204 w 3619842"/>
                <a:gd name="connsiteY2" fmla="*/ 900753 h 4300895"/>
                <a:gd name="connsiteX3" fmla="*/ 2938477 w 3619842"/>
                <a:gd name="connsiteY3" fmla="*/ 1255756 h 4300895"/>
                <a:gd name="connsiteX4" fmla="*/ 3250449 w 3619842"/>
                <a:gd name="connsiteY4" fmla="*/ 1470909 h 4300895"/>
                <a:gd name="connsiteX5" fmla="*/ 3616209 w 3619842"/>
                <a:gd name="connsiteY5" fmla="*/ 1911972 h 4300895"/>
                <a:gd name="connsiteX6" fmla="*/ 3013781 w 3619842"/>
                <a:gd name="connsiteY6" fmla="*/ 2933949 h 4300895"/>
                <a:gd name="connsiteX7" fmla="*/ 2303776 w 3619842"/>
                <a:gd name="connsiteY7" fmla="*/ 3245920 h 4300895"/>
                <a:gd name="connsiteX8" fmla="*/ 722402 w 3619842"/>
                <a:gd name="connsiteY8" fmla="*/ 4257139 h 4300895"/>
                <a:gd name="connsiteX9" fmla="*/ 152247 w 3619842"/>
                <a:gd name="connsiteY9" fmla="*/ 4063501 h 4300895"/>
                <a:gd name="connsiteX10" fmla="*/ 1640 w 3619842"/>
                <a:gd name="connsiteY10" fmla="*/ 3568650 h 4300895"/>
                <a:gd name="connsiteX11" fmla="*/ 216792 w 3619842"/>
                <a:gd name="connsiteY11" fmla="*/ 2880160 h 4300895"/>
                <a:gd name="connsiteX12" fmla="*/ 442703 w 3619842"/>
                <a:gd name="connsiteY12" fmla="*/ 2202429 h 4300895"/>
                <a:gd name="connsiteX13" fmla="*/ 345884 w 3619842"/>
                <a:gd name="connsiteY13" fmla="*/ 1675304 h 4300895"/>
                <a:gd name="connsiteX14" fmla="*/ 593310 w 3619842"/>
                <a:gd name="connsiteY14" fmla="*/ 1062118 h 4300895"/>
                <a:gd name="connsiteX15" fmla="*/ 969828 w 3619842"/>
                <a:gd name="connsiteY15" fmla="*/ 943784 h 4300895"/>
                <a:gd name="connsiteX16" fmla="*/ 1045131 w 3619842"/>
                <a:gd name="connsiteY16" fmla="*/ 470447 h 4300895"/>
                <a:gd name="connsiteX17" fmla="*/ 1271042 w 3619842"/>
                <a:gd name="connsiteY17" fmla="*/ 115445 h 4300895"/>
                <a:gd name="connsiteX18" fmla="*/ 2142411 w 3619842"/>
                <a:gd name="connsiteY18" fmla="*/ 7869 h 4300895"/>
                <a:gd name="connsiteX0" fmla="*/ 2142411 w 3619842"/>
                <a:gd name="connsiteY0" fmla="*/ 7869 h 4279064"/>
                <a:gd name="connsiteX1" fmla="*/ 2820143 w 3619842"/>
                <a:gd name="connsiteY1" fmla="*/ 298325 h 4279064"/>
                <a:gd name="connsiteX2" fmla="*/ 2906204 w 3619842"/>
                <a:gd name="connsiteY2" fmla="*/ 900753 h 4279064"/>
                <a:gd name="connsiteX3" fmla="*/ 2938477 w 3619842"/>
                <a:gd name="connsiteY3" fmla="*/ 1255756 h 4279064"/>
                <a:gd name="connsiteX4" fmla="*/ 3250449 w 3619842"/>
                <a:gd name="connsiteY4" fmla="*/ 1470909 h 4279064"/>
                <a:gd name="connsiteX5" fmla="*/ 3616209 w 3619842"/>
                <a:gd name="connsiteY5" fmla="*/ 1911972 h 4279064"/>
                <a:gd name="connsiteX6" fmla="*/ 3013781 w 3619842"/>
                <a:gd name="connsiteY6" fmla="*/ 2933949 h 4279064"/>
                <a:gd name="connsiteX7" fmla="*/ 2572717 w 3619842"/>
                <a:gd name="connsiteY7" fmla="*/ 3579407 h 4279064"/>
                <a:gd name="connsiteX8" fmla="*/ 722402 w 3619842"/>
                <a:gd name="connsiteY8" fmla="*/ 4257139 h 4279064"/>
                <a:gd name="connsiteX9" fmla="*/ 152247 w 3619842"/>
                <a:gd name="connsiteY9" fmla="*/ 4063501 h 4279064"/>
                <a:gd name="connsiteX10" fmla="*/ 1640 w 3619842"/>
                <a:gd name="connsiteY10" fmla="*/ 3568650 h 4279064"/>
                <a:gd name="connsiteX11" fmla="*/ 216792 w 3619842"/>
                <a:gd name="connsiteY11" fmla="*/ 2880160 h 4279064"/>
                <a:gd name="connsiteX12" fmla="*/ 442703 w 3619842"/>
                <a:gd name="connsiteY12" fmla="*/ 2202429 h 4279064"/>
                <a:gd name="connsiteX13" fmla="*/ 345884 w 3619842"/>
                <a:gd name="connsiteY13" fmla="*/ 1675304 h 4279064"/>
                <a:gd name="connsiteX14" fmla="*/ 593310 w 3619842"/>
                <a:gd name="connsiteY14" fmla="*/ 1062118 h 4279064"/>
                <a:gd name="connsiteX15" fmla="*/ 969828 w 3619842"/>
                <a:gd name="connsiteY15" fmla="*/ 943784 h 4279064"/>
                <a:gd name="connsiteX16" fmla="*/ 1045131 w 3619842"/>
                <a:gd name="connsiteY16" fmla="*/ 470447 h 4279064"/>
                <a:gd name="connsiteX17" fmla="*/ 1271042 w 3619842"/>
                <a:gd name="connsiteY17" fmla="*/ 115445 h 4279064"/>
                <a:gd name="connsiteX18" fmla="*/ 2142411 w 3619842"/>
                <a:gd name="connsiteY18" fmla="*/ 7869 h 4279064"/>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58932 w 3643648"/>
                <a:gd name="connsiteY13" fmla="*/ 1470909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44722 w 3622153"/>
                <a:gd name="connsiteY0" fmla="*/ 7869 h 4239810"/>
                <a:gd name="connsiteX1" fmla="*/ 2822454 w 3622153"/>
                <a:gd name="connsiteY1" fmla="*/ 298325 h 4239810"/>
                <a:gd name="connsiteX2" fmla="*/ 2908515 w 3622153"/>
                <a:gd name="connsiteY2" fmla="*/ 900753 h 4239810"/>
                <a:gd name="connsiteX3" fmla="*/ 2940788 w 3622153"/>
                <a:gd name="connsiteY3" fmla="*/ 1255756 h 4239810"/>
                <a:gd name="connsiteX4" fmla="*/ 3252760 w 3622153"/>
                <a:gd name="connsiteY4" fmla="*/ 1470909 h 4239810"/>
                <a:gd name="connsiteX5" fmla="*/ 3618520 w 3622153"/>
                <a:gd name="connsiteY5" fmla="*/ 1911972 h 4239810"/>
                <a:gd name="connsiteX6" fmla="*/ 3016092 w 3622153"/>
                <a:gd name="connsiteY6" fmla="*/ 2933949 h 4239810"/>
                <a:gd name="connsiteX7" fmla="*/ 2575028 w 3622153"/>
                <a:gd name="connsiteY7" fmla="*/ 3579407 h 4239810"/>
                <a:gd name="connsiteX8" fmla="*/ 1531537 w 3622153"/>
                <a:gd name="connsiteY8" fmla="*/ 4171078 h 4239810"/>
                <a:gd name="connsiteX9" fmla="*/ 412742 w 3622153"/>
                <a:gd name="connsiteY9" fmla="*/ 4160320 h 4239810"/>
                <a:gd name="connsiteX10" fmla="*/ 3951 w 3622153"/>
                <a:gd name="connsiteY10" fmla="*/ 3568650 h 4239810"/>
                <a:gd name="connsiteX11" fmla="*/ 219103 w 3622153"/>
                <a:gd name="connsiteY11" fmla="*/ 2880160 h 4239810"/>
                <a:gd name="connsiteX12" fmla="*/ 445014 w 3622153"/>
                <a:gd name="connsiteY12" fmla="*/ 2202429 h 4239810"/>
                <a:gd name="connsiteX13" fmla="*/ 337437 w 3622153"/>
                <a:gd name="connsiteY13" fmla="*/ 1470909 h 4239810"/>
                <a:gd name="connsiteX14" fmla="*/ 595621 w 3622153"/>
                <a:gd name="connsiteY14" fmla="*/ 1062118 h 4239810"/>
                <a:gd name="connsiteX15" fmla="*/ 972139 w 3622153"/>
                <a:gd name="connsiteY15" fmla="*/ 943784 h 4239810"/>
                <a:gd name="connsiteX16" fmla="*/ 1047442 w 3622153"/>
                <a:gd name="connsiteY16" fmla="*/ 470447 h 4239810"/>
                <a:gd name="connsiteX17" fmla="*/ 1273353 w 3622153"/>
                <a:gd name="connsiteY17" fmla="*/ 115445 h 4239810"/>
                <a:gd name="connsiteX18" fmla="*/ 2144722 w 3622153"/>
                <a:gd name="connsiteY18" fmla="*/ 7869 h 4239810"/>
                <a:gd name="connsiteX0" fmla="*/ 2147191 w 3624622"/>
                <a:gd name="connsiteY0" fmla="*/ 7869 h 4239810"/>
                <a:gd name="connsiteX1" fmla="*/ 2824923 w 3624622"/>
                <a:gd name="connsiteY1" fmla="*/ 298325 h 4239810"/>
                <a:gd name="connsiteX2" fmla="*/ 2910984 w 3624622"/>
                <a:gd name="connsiteY2" fmla="*/ 900753 h 4239810"/>
                <a:gd name="connsiteX3" fmla="*/ 2943257 w 3624622"/>
                <a:gd name="connsiteY3" fmla="*/ 1255756 h 4239810"/>
                <a:gd name="connsiteX4" fmla="*/ 3255229 w 3624622"/>
                <a:gd name="connsiteY4" fmla="*/ 1470909 h 4239810"/>
                <a:gd name="connsiteX5" fmla="*/ 3620989 w 3624622"/>
                <a:gd name="connsiteY5" fmla="*/ 1911972 h 4239810"/>
                <a:gd name="connsiteX6" fmla="*/ 3018561 w 3624622"/>
                <a:gd name="connsiteY6" fmla="*/ 2933949 h 4239810"/>
                <a:gd name="connsiteX7" fmla="*/ 2577497 w 3624622"/>
                <a:gd name="connsiteY7" fmla="*/ 3579407 h 4239810"/>
                <a:gd name="connsiteX8" fmla="*/ 1534006 w 3624622"/>
                <a:gd name="connsiteY8" fmla="*/ 4171078 h 4239810"/>
                <a:gd name="connsiteX9" fmla="*/ 415211 w 3624622"/>
                <a:gd name="connsiteY9" fmla="*/ 4160320 h 4239810"/>
                <a:gd name="connsiteX10" fmla="*/ 6420 w 3624622"/>
                <a:gd name="connsiteY10" fmla="*/ 3568650 h 4239810"/>
                <a:gd name="connsiteX11" fmla="*/ 221572 w 3624622"/>
                <a:gd name="connsiteY11" fmla="*/ 2880160 h 4239810"/>
                <a:gd name="connsiteX12" fmla="*/ 447483 w 3624622"/>
                <a:gd name="connsiteY12" fmla="*/ 2202429 h 4239810"/>
                <a:gd name="connsiteX13" fmla="*/ 339906 w 3624622"/>
                <a:gd name="connsiteY13" fmla="*/ 1470909 h 4239810"/>
                <a:gd name="connsiteX14" fmla="*/ 598090 w 3624622"/>
                <a:gd name="connsiteY14" fmla="*/ 1062118 h 4239810"/>
                <a:gd name="connsiteX15" fmla="*/ 974608 w 3624622"/>
                <a:gd name="connsiteY15" fmla="*/ 943784 h 4239810"/>
                <a:gd name="connsiteX16" fmla="*/ 1049911 w 3624622"/>
                <a:gd name="connsiteY16" fmla="*/ 470447 h 4239810"/>
                <a:gd name="connsiteX17" fmla="*/ 1275822 w 3624622"/>
                <a:gd name="connsiteY17" fmla="*/ 115445 h 4239810"/>
                <a:gd name="connsiteX18" fmla="*/ 2147191 w 3624622"/>
                <a:gd name="connsiteY18" fmla="*/ 7869 h 4239810"/>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1911972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2137883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1257"/>
                <a:gd name="connsiteY0" fmla="*/ 7869 h 4227031"/>
                <a:gd name="connsiteX1" fmla="*/ 2824923 w 3621257"/>
                <a:gd name="connsiteY1" fmla="*/ 298325 h 4227031"/>
                <a:gd name="connsiteX2" fmla="*/ 2910984 w 3621257"/>
                <a:gd name="connsiteY2" fmla="*/ 900753 h 4227031"/>
                <a:gd name="connsiteX3" fmla="*/ 2943257 w 3621257"/>
                <a:gd name="connsiteY3" fmla="*/ 1255756 h 4227031"/>
                <a:gd name="connsiteX4" fmla="*/ 3620989 w 3621257"/>
                <a:gd name="connsiteY4" fmla="*/ 2137883 h 4227031"/>
                <a:gd name="connsiteX5" fmla="*/ 3018561 w 3621257"/>
                <a:gd name="connsiteY5" fmla="*/ 2933949 h 4227031"/>
                <a:gd name="connsiteX6" fmla="*/ 2512951 w 3621257"/>
                <a:gd name="connsiteY6" fmla="*/ 3783803 h 4227031"/>
                <a:gd name="connsiteX7" fmla="*/ 1534006 w 3621257"/>
                <a:gd name="connsiteY7" fmla="*/ 4171078 h 4227031"/>
                <a:gd name="connsiteX8" fmla="*/ 415211 w 3621257"/>
                <a:gd name="connsiteY8" fmla="*/ 4160320 h 4227031"/>
                <a:gd name="connsiteX9" fmla="*/ 6420 w 3621257"/>
                <a:gd name="connsiteY9" fmla="*/ 3568650 h 4227031"/>
                <a:gd name="connsiteX10" fmla="*/ 221572 w 3621257"/>
                <a:gd name="connsiteY10" fmla="*/ 2880160 h 4227031"/>
                <a:gd name="connsiteX11" fmla="*/ 447483 w 3621257"/>
                <a:gd name="connsiteY11" fmla="*/ 2202429 h 4227031"/>
                <a:gd name="connsiteX12" fmla="*/ 339906 w 3621257"/>
                <a:gd name="connsiteY12" fmla="*/ 1470909 h 4227031"/>
                <a:gd name="connsiteX13" fmla="*/ 598090 w 3621257"/>
                <a:gd name="connsiteY13" fmla="*/ 1062118 h 4227031"/>
                <a:gd name="connsiteX14" fmla="*/ 974608 w 3621257"/>
                <a:gd name="connsiteY14" fmla="*/ 943784 h 4227031"/>
                <a:gd name="connsiteX15" fmla="*/ 1049911 w 3621257"/>
                <a:gd name="connsiteY15" fmla="*/ 470447 h 4227031"/>
                <a:gd name="connsiteX16" fmla="*/ 1275822 w 3621257"/>
                <a:gd name="connsiteY16" fmla="*/ 115445 h 4227031"/>
                <a:gd name="connsiteX17" fmla="*/ 2147191 w 3621257"/>
                <a:gd name="connsiteY17" fmla="*/ 7869 h 4227031"/>
                <a:gd name="connsiteX0" fmla="*/ 2147191 w 3621257"/>
                <a:gd name="connsiteY0" fmla="*/ 7869 h 4227031"/>
                <a:gd name="connsiteX1" fmla="*/ 2824923 w 3621257"/>
                <a:gd name="connsiteY1" fmla="*/ 298325 h 4227031"/>
                <a:gd name="connsiteX2" fmla="*/ 2943257 w 3621257"/>
                <a:gd name="connsiteY2" fmla="*/ 1255756 h 4227031"/>
                <a:gd name="connsiteX3" fmla="*/ 3620989 w 3621257"/>
                <a:gd name="connsiteY3" fmla="*/ 2137883 h 4227031"/>
                <a:gd name="connsiteX4" fmla="*/ 3018561 w 3621257"/>
                <a:gd name="connsiteY4" fmla="*/ 2933949 h 4227031"/>
                <a:gd name="connsiteX5" fmla="*/ 2512951 w 3621257"/>
                <a:gd name="connsiteY5" fmla="*/ 3783803 h 4227031"/>
                <a:gd name="connsiteX6" fmla="*/ 1534006 w 3621257"/>
                <a:gd name="connsiteY6" fmla="*/ 4171078 h 4227031"/>
                <a:gd name="connsiteX7" fmla="*/ 415211 w 3621257"/>
                <a:gd name="connsiteY7" fmla="*/ 4160320 h 4227031"/>
                <a:gd name="connsiteX8" fmla="*/ 6420 w 3621257"/>
                <a:gd name="connsiteY8" fmla="*/ 3568650 h 4227031"/>
                <a:gd name="connsiteX9" fmla="*/ 221572 w 3621257"/>
                <a:gd name="connsiteY9" fmla="*/ 2880160 h 4227031"/>
                <a:gd name="connsiteX10" fmla="*/ 447483 w 3621257"/>
                <a:gd name="connsiteY10" fmla="*/ 2202429 h 4227031"/>
                <a:gd name="connsiteX11" fmla="*/ 339906 w 3621257"/>
                <a:gd name="connsiteY11" fmla="*/ 1470909 h 4227031"/>
                <a:gd name="connsiteX12" fmla="*/ 598090 w 3621257"/>
                <a:gd name="connsiteY12" fmla="*/ 1062118 h 4227031"/>
                <a:gd name="connsiteX13" fmla="*/ 974608 w 3621257"/>
                <a:gd name="connsiteY13" fmla="*/ 943784 h 4227031"/>
                <a:gd name="connsiteX14" fmla="*/ 1049911 w 3621257"/>
                <a:gd name="connsiteY14" fmla="*/ 470447 h 4227031"/>
                <a:gd name="connsiteX15" fmla="*/ 1275822 w 3621257"/>
                <a:gd name="connsiteY15" fmla="*/ 115445 h 4227031"/>
                <a:gd name="connsiteX16" fmla="*/ 2147191 w 3621257"/>
                <a:gd name="connsiteY16" fmla="*/ 7869 h 4227031"/>
                <a:gd name="connsiteX0" fmla="*/ 2189313 w 3663379"/>
                <a:gd name="connsiteY0" fmla="*/ 7869 h 4226329"/>
                <a:gd name="connsiteX1" fmla="*/ 2867045 w 3663379"/>
                <a:gd name="connsiteY1" fmla="*/ 298325 h 4226329"/>
                <a:gd name="connsiteX2" fmla="*/ 2985379 w 3663379"/>
                <a:gd name="connsiteY2" fmla="*/ 1255756 h 4226329"/>
                <a:gd name="connsiteX3" fmla="*/ 3663111 w 3663379"/>
                <a:gd name="connsiteY3" fmla="*/ 2137883 h 4226329"/>
                <a:gd name="connsiteX4" fmla="*/ 3060683 w 3663379"/>
                <a:gd name="connsiteY4" fmla="*/ 2933949 h 4226329"/>
                <a:gd name="connsiteX5" fmla="*/ 2555073 w 3663379"/>
                <a:gd name="connsiteY5" fmla="*/ 3783803 h 4226329"/>
                <a:gd name="connsiteX6" fmla="*/ 1576128 w 3663379"/>
                <a:gd name="connsiteY6" fmla="*/ 4171078 h 4226329"/>
                <a:gd name="connsiteX7" fmla="*/ 457333 w 3663379"/>
                <a:gd name="connsiteY7" fmla="*/ 4160320 h 4226329"/>
                <a:gd name="connsiteX8" fmla="*/ 5512 w 3663379"/>
                <a:gd name="connsiteY8" fmla="*/ 3579408 h 4226329"/>
                <a:gd name="connsiteX9" fmla="*/ 263694 w 3663379"/>
                <a:gd name="connsiteY9" fmla="*/ 2880160 h 4226329"/>
                <a:gd name="connsiteX10" fmla="*/ 489605 w 3663379"/>
                <a:gd name="connsiteY10" fmla="*/ 2202429 h 4226329"/>
                <a:gd name="connsiteX11" fmla="*/ 382028 w 3663379"/>
                <a:gd name="connsiteY11" fmla="*/ 1470909 h 4226329"/>
                <a:gd name="connsiteX12" fmla="*/ 640212 w 3663379"/>
                <a:gd name="connsiteY12" fmla="*/ 1062118 h 4226329"/>
                <a:gd name="connsiteX13" fmla="*/ 1016730 w 3663379"/>
                <a:gd name="connsiteY13" fmla="*/ 943784 h 4226329"/>
                <a:gd name="connsiteX14" fmla="*/ 1092033 w 3663379"/>
                <a:gd name="connsiteY14" fmla="*/ 470447 h 4226329"/>
                <a:gd name="connsiteX15" fmla="*/ 1317944 w 3663379"/>
                <a:gd name="connsiteY15" fmla="*/ 115445 h 4226329"/>
                <a:gd name="connsiteX16" fmla="*/ 2189313 w 3663379"/>
                <a:gd name="connsiteY16" fmla="*/ 7869 h 4226329"/>
                <a:gd name="connsiteX0" fmla="*/ 2147192 w 3621258"/>
                <a:gd name="connsiteY0" fmla="*/ 7869 h 4218833"/>
                <a:gd name="connsiteX1" fmla="*/ 2824924 w 3621258"/>
                <a:gd name="connsiteY1" fmla="*/ 298325 h 4218833"/>
                <a:gd name="connsiteX2" fmla="*/ 2943258 w 3621258"/>
                <a:gd name="connsiteY2" fmla="*/ 1255756 h 4218833"/>
                <a:gd name="connsiteX3" fmla="*/ 3620990 w 3621258"/>
                <a:gd name="connsiteY3" fmla="*/ 2137883 h 4218833"/>
                <a:gd name="connsiteX4" fmla="*/ 3018562 w 3621258"/>
                <a:gd name="connsiteY4" fmla="*/ 2933949 h 4218833"/>
                <a:gd name="connsiteX5" fmla="*/ 2512952 w 3621258"/>
                <a:gd name="connsiteY5" fmla="*/ 3783803 h 4218833"/>
                <a:gd name="connsiteX6" fmla="*/ 1534007 w 3621258"/>
                <a:gd name="connsiteY6" fmla="*/ 4171078 h 4218833"/>
                <a:gd name="connsiteX7" fmla="*/ 415212 w 3621258"/>
                <a:gd name="connsiteY7" fmla="*/ 4160320 h 4218833"/>
                <a:gd name="connsiteX8" fmla="*/ 6421 w 3621258"/>
                <a:gd name="connsiteY8" fmla="*/ 3697742 h 4218833"/>
                <a:gd name="connsiteX9" fmla="*/ 221573 w 3621258"/>
                <a:gd name="connsiteY9" fmla="*/ 2880160 h 4218833"/>
                <a:gd name="connsiteX10" fmla="*/ 447484 w 3621258"/>
                <a:gd name="connsiteY10" fmla="*/ 2202429 h 4218833"/>
                <a:gd name="connsiteX11" fmla="*/ 339907 w 3621258"/>
                <a:gd name="connsiteY11" fmla="*/ 1470909 h 4218833"/>
                <a:gd name="connsiteX12" fmla="*/ 598091 w 3621258"/>
                <a:gd name="connsiteY12" fmla="*/ 1062118 h 4218833"/>
                <a:gd name="connsiteX13" fmla="*/ 974609 w 3621258"/>
                <a:gd name="connsiteY13" fmla="*/ 943784 h 4218833"/>
                <a:gd name="connsiteX14" fmla="*/ 1049912 w 3621258"/>
                <a:gd name="connsiteY14" fmla="*/ 470447 h 4218833"/>
                <a:gd name="connsiteX15" fmla="*/ 1275823 w 3621258"/>
                <a:gd name="connsiteY15" fmla="*/ 115445 h 4218833"/>
                <a:gd name="connsiteX16" fmla="*/ 2147192 w 3621258"/>
                <a:gd name="connsiteY16" fmla="*/ 7869 h 4218833"/>
                <a:gd name="connsiteX0" fmla="*/ 2195902 w 3669968"/>
                <a:gd name="connsiteY0" fmla="*/ 7869 h 4218833"/>
                <a:gd name="connsiteX1" fmla="*/ 2873634 w 3669968"/>
                <a:gd name="connsiteY1" fmla="*/ 298325 h 4218833"/>
                <a:gd name="connsiteX2" fmla="*/ 2991968 w 3669968"/>
                <a:gd name="connsiteY2" fmla="*/ 1255756 h 4218833"/>
                <a:gd name="connsiteX3" fmla="*/ 3669700 w 3669968"/>
                <a:gd name="connsiteY3" fmla="*/ 2137883 h 4218833"/>
                <a:gd name="connsiteX4" fmla="*/ 3067272 w 3669968"/>
                <a:gd name="connsiteY4" fmla="*/ 2933949 h 4218833"/>
                <a:gd name="connsiteX5" fmla="*/ 2561662 w 3669968"/>
                <a:gd name="connsiteY5" fmla="*/ 3783803 h 4218833"/>
                <a:gd name="connsiteX6" fmla="*/ 1582717 w 3669968"/>
                <a:gd name="connsiteY6" fmla="*/ 4171078 h 4218833"/>
                <a:gd name="connsiteX7" fmla="*/ 463922 w 3669968"/>
                <a:gd name="connsiteY7" fmla="*/ 4160320 h 4218833"/>
                <a:gd name="connsiteX8" fmla="*/ 55131 w 3669968"/>
                <a:gd name="connsiteY8" fmla="*/ 3697742 h 4218833"/>
                <a:gd name="connsiteX9" fmla="*/ 270283 w 3669968"/>
                <a:gd name="connsiteY9" fmla="*/ 2880160 h 4218833"/>
                <a:gd name="connsiteX10" fmla="*/ 496194 w 3669968"/>
                <a:gd name="connsiteY10" fmla="*/ 2202429 h 4218833"/>
                <a:gd name="connsiteX11" fmla="*/ 388617 w 3669968"/>
                <a:gd name="connsiteY11" fmla="*/ 1470909 h 4218833"/>
                <a:gd name="connsiteX12" fmla="*/ 646801 w 3669968"/>
                <a:gd name="connsiteY12" fmla="*/ 1062118 h 4218833"/>
                <a:gd name="connsiteX13" fmla="*/ 1023319 w 3669968"/>
                <a:gd name="connsiteY13" fmla="*/ 943784 h 4218833"/>
                <a:gd name="connsiteX14" fmla="*/ 1098622 w 3669968"/>
                <a:gd name="connsiteY14" fmla="*/ 470447 h 4218833"/>
                <a:gd name="connsiteX15" fmla="*/ 1324533 w 3669968"/>
                <a:gd name="connsiteY15" fmla="*/ 115445 h 4218833"/>
                <a:gd name="connsiteX16" fmla="*/ 2195902 w 3669968"/>
                <a:gd name="connsiteY16" fmla="*/ 7869 h 4218833"/>
                <a:gd name="connsiteX0" fmla="*/ 2195902 w 3669968"/>
                <a:gd name="connsiteY0" fmla="*/ 7869 h 4216877"/>
                <a:gd name="connsiteX1" fmla="*/ 2873634 w 3669968"/>
                <a:gd name="connsiteY1" fmla="*/ 298325 h 4216877"/>
                <a:gd name="connsiteX2" fmla="*/ 2991968 w 3669968"/>
                <a:gd name="connsiteY2" fmla="*/ 1255756 h 4216877"/>
                <a:gd name="connsiteX3" fmla="*/ 3669700 w 3669968"/>
                <a:gd name="connsiteY3" fmla="*/ 2137883 h 4216877"/>
                <a:gd name="connsiteX4" fmla="*/ 3067272 w 3669968"/>
                <a:gd name="connsiteY4" fmla="*/ 2933949 h 4216877"/>
                <a:gd name="connsiteX5" fmla="*/ 2561662 w 3669968"/>
                <a:gd name="connsiteY5" fmla="*/ 3783803 h 4216877"/>
                <a:gd name="connsiteX6" fmla="*/ 1582717 w 3669968"/>
                <a:gd name="connsiteY6" fmla="*/ 4171078 h 4216877"/>
                <a:gd name="connsiteX7" fmla="*/ 463922 w 3669968"/>
                <a:gd name="connsiteY7" fmla="*/ 4160320 h 4216877"/>
                <a:gd name="connsiteX8" fmla="*/ 55131 w 3669968"/>
                <a:gd name="connsiteY8" fmla="*/ 3730015 h 4216877"/>
                <a:gd name="connsiteX9" fmla="*/ 270283 w 3669968"/>
                <a:gd name="connsiteY9" fmla="*/ 2880160 h 4216877"/>
                <a:gd name="connsiteX10" fmla="*/ 496194 w 3669968"/>
                <a:gd name="connsiteY10" fmla="*/ 2202429 h 4216877"/>
                <a:gd name="connsiteX11" fmla="*/ 388617 w 3669968"/>
                <a:gd name="connsiteY11" fmla="*/ 1470909 h 4216877"/>
                <a:gd name="connsiteX12" fmla="*/ 646801 w 3669968"/>
                <a:gd name="connsiteY12" fmla="*/ 1062118 h 4216877"/>
                <a:gd name="connsiteX13" fmla="*/ 1023319 w 3669968"/>
                <a:gd name="connsiteY13" fmla="*/ 943784 h 4216877"/>
                <a:gd name="connsiteX14" fmla="*/ 1098622 w 3669968"/>
                <a:gd name="connsiteY14" fmla="*/ 470447 h 4216877"/>
                <a:gd name="connsiteX15" fmla="*/ 1324533 w 3669968"/>
                <a:gd name="connsiteY15" fmla="*/ 115445 h 4216877"/>
                <a:gd name="connsiteX16" fmla="*/ 2195902 w 3669968"/>
                <a:gd name="connsiteY16" fmla="*/ 7869 h 4216877"/>
                <a:gd name="connsiteX0" fmla="*/ 2195902 w 3669968"/>
                <a:gd name="connsiteY0" fmla="*/ 7869 h 4283677"/>
                <a:gd name="connsiteX1" fmla="*/ 2873634 w 3669968"/>
                <a:gd name="connsiteY1" fmla="*/ 298325 h 4283677"/>
                <a:gd name="connsiteX2" fmla="*/ 2991968 w 3669968"/>
                <a:gd name="connsiteY2" fmla="*/ 1255756 h 4283677"/>
                <a:gd name="connsiteX3" fmla="*/ 3669700 w 3669968"/>
                <a:gd name="connsiteY3" fmla="*/ 2137883 h 4283677"/>
                <a:gd name="connsiteX4" fmla="*/ 3067272 w 3669968"/>
                <a:gd name="connsiteY4" fmla="*/ 2933949 h 4283677"/>
                <a:gd name="connsiteX5" fmla="*/ 2561662 w 3669968"/>
                <a:gd name="connsiteY5" fmla="*/ 3783803 h 4283677"/>
                <a:gd name="connsiteX6" fmla="*/ 1582717 w 3669968"/>
                <a:gd name="connsiteY6" fmla="*/ 4171078 h 4283677"/>
                <a:gd name="connsiteX7" fmla="*/ 463922 w 3669968"/>
                <a:gd name="connsiteY7" fmla="*/ 4160320 h 4283677"/>
                <a:gd name="connsiteX8" fmla="*/ 55131 w 3669968"/>
                <a:gd name="connsiteY8" fmla="*/ 3730015 h 4283677"/>
                <a:gd name="connsiteX9" fmla="*/ 270283 w 3669968"/>
                <a:gd name="connsiteY9" fmla="*/ 2880160 h 4283677"/>
                <a:gd name="connsiteX10" fmla="*/ 496194 w 3669968"/>
                <a:gd name="connsiteY10" fmla="*/ 2202429 h 4283677"/>
                <a:gd name="connsiteX11" fmla="*/ 388617 w 3669968"/>
                <a:gd name="connsiteY11" fmla="*/ 1470909 h 4283677"/>
                <a:gd name="connsiteX12" fmla="*/ 646801 w 3669968"/>
                <a:gd name="connsiteY12" fmla="*/ 1062118 h 4283677"/>
                <a:gd name="connsiteX13" fmla="*/ 1023319 w 3669968"/>
                <a:gd name="connsiteY13" fmla="*/ 943784 h 4283677"/>
                <a:gd name="connsiteX14" fmla="*/ 1098622 w 3669968"/>
                <a:gd name="connsiteY14" fmla="*/ 470447 h 4283677"/>
                <a:gd name="connsiteX15" fmla="*/ 1324533 w 3669968"/>
                <a:gd name="connsiteY15" fmla="*/ 115445 h 4283677"/>
                <a:gd name="connsiteX16" fmla="*/ 2195902 w 3669968"/>
                <a:gd name="connsiteY16" fmla="*/ 7869 h 428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69968" h="4283677">
                  <a:moveTo>
                    <a:pt x="2195902" y="7869"/>
                  </a:moveTo>
                  <a:cubicBezTo>
                    <a:pt x="2454086" y="38349"/>
                    <a:pt x="2740956" y="90344"/>
                    <a:pt x="2873634" y="298325"/>
                  </a:cubicBezTo>
                  <a:cubicBezTo>
                    <a:pt x="3006312" y="506306"/>
                    <a:pt x="2859290" y="949163"/>
                    <a:pt x="2991968" y="1255756"/>
                  </a:cubicBezTo>
                  <a:cubicBezTo>
                    <a:pt x="3124646" y="1562349"/>
                    <a:pt x="3657149" y="1858184"/>
                    <a:pt x="3669700" y="2137883"/>
                  </a:cubicBezTo>
                  <a:cubicBezTo>
                    <a:pt x="3682251" y="2417582"/>
                    <a:pt x="3251945" y="2659629"/>
                    <a:pt x="3067272" y="2933949"/>
                  </a:cubicBezTo>
                  <a:cubicBezTo>
                    <a:pt x="2882599" y="3208269"/>
                    <a:pt x="2809088" y="3577615"/>
                    <a:pt x="2561662" y="3783803"/>
                  </a:cubicBezTo>
                  <a:cubicBezTo>
                    <a:pt x="2314236" y="3989991"/>
                    <a:pt x="1932340" y="4108325"/>
                    <a:pt x="1582717" y="4171078"/>
                  </a:cubicBezTo>
                  <a:cubicBezTo>
                    <a:pt x="1233094" y="4233831"/>
                    <a:pt x="890643" y="4395194"/>
                    <a:pt x="463922" y="4160320"/>
                  </a:cubicBezTo>
                  <a:cubicBezTo>
                    <a:pt x="37201" y="3925446"/>
                    <a:pt x="238012" y="4169286"/>
                    <a:pt x="55131" y="3730015"/>
                  </a:cubicBezTo>
                  <a:cubicBezTo>
                    <a:pt x="-127750" y="3290744"/>
                    <a:pt x="196773" y="3134758"/>
                    <a:pt x="270283" y="2880160"/>
                  </a:cubicBezTo>
                  <a:cubicBezTo>
                    <a:pt x="343794" y="2625562"/>
                    <a:pt x="476472" y="2437304"/>
                    <a:pt x="496194" y="2202429"/>
                  </a:cubicBezTo>
                  <a:cubicBezTo>
                    <a:pt x="515916" y="1967554"/>
                    <a:pt x="363516" y="1660961"/>
                    <a:pt x="388617" y="1470909"/>
                  </a:cubicBezTo>
                  <a:cubicBezTo>
                    <a:pt x="413718" y="1280857"/>
                    <a:pt x="541017" y="1149972"/>
                    <a:pt x="646801" y="1062118"/>
                  </a:cubicBezTo>
                  <a:cubicBezTo>
                    <a:pt x="752585" y="974264"/>
                    <a:pt x="948016" y="1042396"/>
                    <a:pt x="1023319" y="943784"/>
                  </a:cubicBezTo>
                  <a:cubicBezTo>
                    <a:pt x="1098622" y="845172"/>
                    <a:pt x="1048420" y="608504"/>
                    <a:pt x="1098622" y="470447"/>
                  </a:cubicBezTo>
                  <a:cubicBezTo>
                    <a:pt x="1148824" y="332390"/>
                    <a:pt x="1141653" y="190749"/>
                    <a:pt x="1324533" y="115445"/>
                  </a:cubicBezTo>
                  <a:cubicBezTo>
                    <a:pt x="1507413" y="40141"/>
                    <a:pt x="1937718" y="-22611"/>
                    <a:pt x="2195902" y="7869"/>
                  </a:cubicBezTo>
                  <a:close/>
                </a:path>
              </a:pathLst>
            </a:custGeom>
            <a:noFill/>
            <a:ln w="254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86" name="Freeform 85"/>
            <p:cNvSpPr/>
            <p:nvPr/>
          </p:nvSpPr>
          <p:spPr>
            <a:xfrm rot="551010">
              <a:off x="3678330" y="5067441"/>
              <a:ext cx="1695896" cy="1738545"/>
            </a:xfrm>
            <a:custGeom>
              <a:avLst/>
              <a:gdLst>
                <a:gd name="connsiteX0" fmla="*/ 2142411 w 3619842"/>
                <a:gd name="connsiteY0" fmla="*/ 7869 h 4300895"/>
                <a:gd name="connsiteX1" fmla="*/ 2820143 w 3619842"/>
                <a:gd name="connsiteY1" fmla="*/ 298325 h 4300895"/>
                <a:gd name="connsiteX2" fmla="*/ 2906204 w 3619842"/>
                <a:gd name="connsiteY2" fmla="*/ 900753 h 4300895"/>
                <a:gd name="connsiteX3" fmla="*/ 2938477 w 3619842"/>
                <a:gd name="connsiteY3" fmla="*/ 1255756 h 4300895"/>
                <a:gd name="connsiteX4" fmla="*/ 3250449 w 3619842"/>
                <a:gd name="connsiteY4" fmla="*/ 1470909 h 4300895"/>
                <a:gd name="connsiteX5" fmla="*/ 3616209 w 3619842"/>
                <a:gd name="connsiteY5" fmla="*/ 1911972 h 4300895"/>
                <a:gd name="connsiteX6" fmla="*/ 3013781 w 3619842"/>
                <a:gd name="connsiteY6" fmla="*/ 2933949 h 4300895"/>
                <a:gd name="connsiteX7" fmla="*/ 2303776 w 3619842"/>
                <a:gd name="connsiteY7" fmla="*/ 3245920 h 4300895"/>
                <a:gd name="connsiteX8" fmla="*/ 722402 w 3619842"/>
                <a:gd name="connsiteY8" fmla="*/ 4257139 h 4300895"/>
                <a:gd name="connsiteX9" fmla="*/ 152247 w 3619842"/>
                <a:gd name="connsiteY9" fmla="*/ 4063501 h 4300895"/>
                <a:gd name="connsiteX10" fmla="*/ 1640 w 3619842"/>
                <a:gd name="connsiteY10" fmla="*/ 3568650 h 4300895"/>
                <a:gd name="connsiteX11" fmla="*/ 216792 w 3619842"/>
                <a:gd name="connsiteY11" fmla="*/ 2880160 h 4300895"/>
                <a:gd name="connsiteX12" fmla="*/ 442703 w 3619842"/>
                <a:gd name="connsiteY12" fmla="*/ 2202429 h 4300895"/>
                <a:gd name="connsiteX13" fmla="*/ 345884 w 3619842"/>
                <a:gd name="connsiteY13" fmla="*/ 1675304 h 4300895"/>
                <a:gd name="connsiteX14" fmla="*/ 593310 w 3619842"/>
                <a:gd name="connsiteY14" fmla="*/ 1062118 h 4300895"/>
                <a:gd name="connsiteX15" fmla="*/ 969828 w 3619842"/>
                <a:gd name="connsiteY15" fmla="*/ 943784 h 4300895"/>
                <a:gd name="connsiteX16" fmla="*/ 1045131 w 3619842"/>
                <a:gd name="connsiteY16" fmla="*/ 470447 h 4300895"/>
                <a:gd name="connsiteX17" fmla="*/ 1271042 w 3619842"/>
                <a:gd name="connsiteY17" fmla="*/ 115445 h 4300895"/>
                <a:gd name="connsiteX18" fmla="*/ 2142411 w 3619842"/>
                <a:gd name="connsiteY18" fmla="*/ 7869 h 4300895"/>
                <a:gd name="connsiteX0" fmla="*/ 2142411 w 3619842"/>
                <a:gd name="connsiteY0" fmla="*/ 7869 h 4279064"/>
                <a:gd name="connsiteX1" fmla="*/ 2820143 w 3619842"/>
                <a:gd name="connsiteY1" fmla="*/ 298325 h 4279064"/>
                <a:gd name="connsiteX2" fmla="*/ 2906204 w 3619842"/>
                <a:gd name="connsiteY2" fmla="*/ 900753 h 4279064"/>
                <a:gd name="connsiteX3" fmla="*/ 2938477 w 3619842"/>
                <a:gd name="connsiteY3" fmla="*/ 1255756 h 4279064"/>
                <a:gd name="connsiteX4" fmla="*/ 3250449 w 3619842"/>
                <a:gd name="connsiteY4" fmla="*/ 1470909 h 4279064"/>
                <a:gd name="connsiteX5" fmla="*/ 3616209 w 3619842"/>
                <a:gd name="connsiteY5" fmla="*/ 1911972 h 4279064"/>
                <a:gd name="connsiteX6" fmla="*/ 3013781 w 3619842"/>
                <a:gd name="connsiteY6" fmla="*/ 2933949 h 4279064"/>
                <a:gd name="connsiteX7" fmla="*/ 2572717 w 3619842"/>
                <a:gd name="connsiteY7" fmla="*/ 3579407 h 4279064"/>
                <a:gd name="connsiteX8" fmla="*/ 722402 w 3619842"/>
                <a:gd name="connsiteY8" fmla="*/ 4257139 h 4279064"/>
                <a:gd name="connsiteX9" fmla="*/ 152247 w 3619842"/>
                <a:gd name="connsiteY9" fmla="*/ 4063501 h 4279064"/>
                <a:gd name="connsiteX10" fmla="*/ 1640 w 3619842"/>
                <a:gd name="connsiteY10" fmla="*/ 3568650 h 4279064"/>
                <a:gd name="connsiteX11" fmla="*/ 216792 w 3619842"/>
                <a:gd name="connsiteY11" fmla="*/ 2880160 h 4279064"/>
                <a:gd name="connsiteX12" fmla="*/ 442703 w 3619842"/>
                <a:gd name="connsiteY12" fmla="*/ 2202429 h 4279064"/>
                <a:gd name="connsiteX13" fmla="*/ 345884 w 3619842"/>
                <a:gd name="connsiteY13" fmla="*/ 1675304 h 4279064"/>
                <a:gd name="connsiteX14" fmla="*/ 593310 w 3619842"/>
                <a:gd name="connsiteY14" fmla="*/ 1062118 h 4279064"/>
                <a:gd name="connsiteX15" fmla="*/ 969828 w 3619842"/>
                <a:gd name="connsiteY15" fmla="*/ 943784 h 4279064"/>
                <a:gd name="connsiteX16" fmla="*/ 1045131 w 3619842"/>
                <a:gd name="connsiteY16" fmla="*/ 470447 h 4279064"/>
                <a:gd name="connsiteX17" fmla="*/ 1271042 w 3619842"/>
                <a:gd name="connsiteY17" fmla="*/ 115445 h 4279064"/>
                <a:gd name="connsiteX18" fmla="*/ 2142411 w 3619842"/>
                <a:gd name="connsiteY18" fmla="*/ 7869 h 4279064"/>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58932 w 3643648"/>
                <a:gd name="connsiteY13" fmla="*/ 1470909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44722 w 3622153"/>
                <a:gd name="connsiteY0" fmla="*/ 7869 h 4239810"/>
                <a:gd name="connsiteX1" fmla="*/ 2822454 w 3622153"/>
                <a:gd name="connsiteY1" fmla="*/ 298325 h 4239810"/>
                <a:gd name="connsiteX2" fmla="*/ 2908515 w 3622153"/>
                <a:gd name="connsiteY2" fmla="*/ 900753 h 4239810"/>
                <a:gd name="connsiteX3" fmla="*/ 2940788 w 3622153"/>
                <a:gd name="connsiteY3" fmla="*/ 1255756 h 4239810"/>
                <a:gd name="connsiteX4" fmla="*/ 3252760 w 3622153"/>
                <a:gd name="connsiteY4" fmla="*/ 1470909 h 4239810"/>
                <a:gd name="connsiteX5" fmla="*/ 3618520 w 3622153"/>
                <a:gd name="connsiteY5" fmla="*/ 1911972 h 4239810"/>
                <a:gd name="connsiteX6" fmla="*/ 3016092 w 3622153"/>
                <a:gd name="connsiteY6" fmla="*/ 2933949 h 4239810"/>
                <a:gd name="connsiteX7" fmla="*/ 2575028 w 3622153"/>
                <a:gd name="connsiteY7" fmla="*/ 3579407 h 4239810"/>
                <a:gd name="connsiteX8" fmla="*/ 1531537 w 3622153"/>
                <a:gd name="connsiteY8" fmla="*/ 4171078 h 4239810"/>
                <a:gd name="connsiteX9" fmla="*/ 412742 w 3622153"/>
                <a:gd name="connsiteY9" fmla="*/ 4160320 h 4239810"/>
                <a:gd name="connsiteX10" fmla="*/ 3951 w 3622153"/>
                <a:gd name="connsiteY10" fmla="*/ 3568650 h 4239810"/>
                <a:gd name="connsiteX11" fmla="*/ 219103 w 3622153"/>
                <a:gd name="connsiteY11" fmla="*/ 2880160 h 4239810"/>
                <a:gd name="connsiteX12" fmla="*/ 445014 w 3622153"/>
                <a:gd name="connsiteY12" fmla="*/ 2202429 h 4239810"/>
                <a:gd name="connsiteX13" fmla="*/ 337437 w 3622153"/>
                <a:gd name="connsiteY13" fmla="*/ 1470909 h 4239810"/>
                <a:gd name="connsiteX14" fmla="*/ 595621 w 3622153"/>
                <a:gd name="connsiteY14" fmla="*/ 1062118 h 4239810"/>
                <a:gd name="connsiteX15" fmla="*/ 972139 w 3622153"/>
                <a:gd name="connsiteY15" fmla="*/ 943784 h 4239810"/>
                <a:gd name="connsiteX16" fmla="*/ 1047442 w 3622153"/>
                <a:gd name="connsiteY16" fmla="*/ 470447 h 4239810"/>
                <a:gd name="connsiteX17" fmla="*/ 1273353 w 3622153"/>
                <a:gd name="connsiteY17" fmla="*/ 115445 h 4239810"/>
                <a:gd name="connsiteX18" fmla="*/ 2144722 w 3622153"/>
                <a:gd name="connsiteY18" fmla="*/ 7869 h 4239810"/>
                <a:gd name="connsiteX0" fmla="*/ 2147191 w 3624622"/>
                <a:gd name="connsiteY0" fmla="*/ 7869 h 4239810"/>
                <a:gd name="connsiteX1" fmla="*/ 2824923 w 3624622"/>
                <a:gd name="connsiteY1" fmla="*/ 298325 h 4239810"/>
                <a:gd name="connsiteX2" fmla="*/ 2910984 w 3624622"/>
                <a:gd name="connsiteY2" fmla="*/ 900753 h 4239810"/>
                <a:gd name="connsiteX3" fmla="*/ 2943257 w 3624622"/>
                <a:gd name="connsiteY3" fmla="*/ 1255756 h 4239810"/>
                <a:gd name="connsiteX4" fmla="*/ 3255229 w 3624622"/>
                <a:gd name="connsiteY4" fmla="*/ 1470909 h 4239810"/>
                <a:gd name="connsiteX5" fmla="*/ 3620989 w 3624622"/>
                <a:gd name="connsiteY5" fmla="*/ 1911972 h 4239810"/>
                <a:gd name="connsiteX6" fmla="*/ 3018561 w 3624622"/>
                <a:gd name="connsiteY6" fmla="*/ 2933949 h 4239810"/>
                <a:gd name="connsiteX7" fmla="*/ 2577497 w 3624622"/>
                <a:gd name="connsiteY7" fmla="*/ 3579407 h 4239810"/>
                <a:gd name="connsiteX8" fmla="*/ 1534006 w 3624622"/>
                <a:gd name="connsiteY8" fmla="*/ 4171078 h 4239810"/>
                <a:gd name="connsiteX9" fmla="*/ 415211 w 3624622"/>
                <a:gd name="connsiteY9" fmla="*/ 4160320 h 4239810"/>
                <a:gd name="connsiteX10" fmla="*/ 6420 w 3624622"/>
                <a:gd name="connsiteY10" fmla="*/ 3568650 h 4239810"/>
                <a:gd name="connsiteX11" fmla="*/ 221572 w 3624622"/>
                <a:gd name="connsiteY11" fmla="*/ 2880160 h 4239810"/>
                <a:gd name="connsiteX12" fmla="*/ 447483 w 3624622"/>
                <a:gd name="connsiteY12" fmla="*/ 2202429 h 4239810"/>
                <a:gd name="connsiteX13" fmla="*/ 339906 w 3624622"/>
                <a:gd name="connsiteY13" fmla="*/ 1470909 h 4239810"/>
                <a:gd name="connsiteX14" fmla="*/ 598090 w 3624622"/>
                <a:gd name="connsiteY14" fmla="*/ 1062118 h 4239810"/>
                <a:gd name="connsiteX15" fmla="*/ 974608 w 3624622"/>
                <a:gd name="connsiteY15" fmla="*/ 943784 h 4239810"/>
                <a:gd name="connsiteX16" fmla="*/ 1049911 w 3624622"/>
                <a:gd name="connsiteY16" fmla="*/ 470447 h 4239810"/>
                <a:gd name="connsiteX17" fmla="*/ 1275822 w 3624622"/>
                <a:gd name="connsiteY17" fmla="*/ 115445 h 4239810"/>
                <a:gd name="connsiteX18" fmla="*/ 2147191 w 3624622"/>
                <a:gd name="connsiteY18" fmla="*/ 7869 h 4239810"/>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1911972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2137883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1257"/>
                <a:gd name="connsiteY0" fmla="*/ 7869 h 4227031"/>
                <a:gd name="connsiteX1" fmla="*/ 2824923 w 3621257"/>
                <a:gd name="connsiteY1" fmla="*/ 298325 h 4227031"/>
                <a:gd name="connsiteX2" fmla="*/ 2910984 w 3621257"/>
                <a:gd name="connsiteY2" fmla="*/ 900753 h 4227031"/>
                <a:gd name="connsiteX3" fmla="*/ 2943257 w 3621257"/>
                <a:gd name="connsiteY3" fmla="*/ 1255756 h 4227031"/>
                <a:gd name="connsiteX4" fmla="*/ 3620989 w 3621257"/>
                <a:gd name="connsiteY4" fmla="*/ 2137883 h 4227031"/>
                <a:gd name="connsiteX5" fmla="*/ 3018561 w 3621257"/>
                <a:gd name="connsiteY5" fmla="*/ 2933949 h 4227031"/>
                <a:gd name="connsiteX6" fmla="*/ 2512951 w 3621257"/>
                <a:gd name="connsiteY6" fmla="*/ 3783803 h 4227031"/>
                <a:gd name="connsiteX7" fmla="*/ 1534006 w 3621257"/>
                <a:gd name="connsiteY7" fmla="*/ 4171078 h 4227031"/>
                <a:gd name="connsiteX8" fmla="*/ 415211 w 3621257"/>
                <a:gd name="connsiteY8" fmla="*/ 4160320 h 4227031"/>
                <a:gd name="connsiteX9" fmla="*/ 6420 w 3621257"/>
                <a:gd name="connsiteY9" fmla="*/ 3568650 h 4227031"/>
                <a:gd name="connsiteX10" fmla="*/ 221572 w 3621257"/>
                <a:gd name="connsiteY10" fmla="*/ 2880160 h 4227031"/>
                <a:gd name="connsiteX11" fmla="*/ 447483 w 3621257"/>
                <a:gd name="connsiteY11" fmla="*/ 2202429 h 4227031"/>
                <a:gd name="connsiteX12" fmla="*/ 339906 w 3621257"/>
                <a:gd name="connsiteY12" fmla="*/ 1470909 h 4227031"/>
                <a:gd name="connsiteX13" fmla="*/ 598090 w 3621257"/>
                <a:gd name="connsiteY13" fmla="*/ 1062118 h 4227031"/>
                <a:gd name="connsiteX14" fmla="*/ 974608 w 3621257"/>
                <a:gd name="connsiteY14" fmla="*/ 943784 h 4227031"/>
                <a:gd name="connsiteX15" fmla="*/ 1049911 w 3621257"/>
                <a:gd name="connsiteY15" fmla="*/ 470447 h 4227031"/>
                <a:gd name="connsiteX16" fmla="*/ 1275822 w 3621257"/>
                <a:gd name="connsiteY16" fmla="*/ 115445 h 4227031"/>
                <a:gd name="connsiteX17" fmla="*/ 2147191 w 3621257"/>
                <a:gd name="connsiteY17" fmla="*/ 7869 h 4227031"/>
                <a:gd name="connsiteX0" fmla="*/ 2147191 w 3621257"/>
                <a:gd name="connsiteY0" fmla="*/ 7869 h 4227031"/>
                <a:gd name="connsiteX1" fmla="*/ 2824923 w 3621257"/>
                <a:gd name="connsiteY1" fmla="*/ 298325 h 4227031"/>
                <a:gd name="connsiteX2" fmla="*/ 2943257 w 3621257"/>
                <a:gd name="connsiteY2" fmla="*/ 1255756 h 4227031"/>
                <a:gd name="connsiteX3" fmla="*/ 3620989 w 3621257"/>
                <a:gd name="connsiteY3" fmla="*/ 2137883 h 4227031"/>
                <a:gd name="connsiteX4" fmla="*/ 3018561 w 3621257"/>
                <a:gd name="connsiteY4" fmla="*/ 2933949 h 4227031"/>
                <a:gd name="connsiteX5" fmla="*/ 2512951 w 3621257"/>
                <a:gd name="connsiteY5" fmla="*/ 3783803 h 4227031"/>
                <a:gd name="connsiteX6" fmla="*/ 1534006 w 3621257"/>
                <a:gd name="connsiteY6" fmla="*/ 4171078 h 4227031"/>
                <a:gd name="connsiteX7" fmla="*/ 415211 w 3621257"/>
                <a:gd name="connsiteY7" fmla="*/ 4160320 h 4227031"/>
                <a:gd name="connsiteX8" fmla="*/ 6420 w 3621257"/>
                <a:gd name="connsiteY8" fmla="*/ 3568650 h 4227031"/>
                <a:gd name="connsiteX9" fmla="*/ 221572 w 3621257"/>
                <a:gd name="connsiteY9" fmla="*/ 2880160 h 4227031"/>
                <a:gd name="connsiteX10" fmla="*/ 447483 w 3621257"/>
                <a:gd name="connsiteY10" fmla="*/ 2202429 h 4227031"/>
                <a:gd name="connsiteX11" fmla="*/ 339906 w 3621257"/>
                <a:gd name="connsiteY11" fmla="*/ 1470909 h 4227031"/>
                <a:gd name="connsiteX12" fmla="*/ 598090 w 3621257"/>
                <a:gd name="connsiteY12" fmla="*/ 1062118 h 4227031"/>
                <a:gd name="connsiteX13" fmla="*/ 974608 w 3621257"/>
                <a:gd name="connsiteY13" fmla="*/ 943784 h 4227031"/>
                <a:gd name="connsiteX14" fmla="*/ 1049911 w 3621257"/>
                <a:gd name="connsiteY14" fmla="*/ 470447 h 4227031"/>
                <a:gd name="connsiteX15" fmla="*/ 1275822 w 3621257"/>
                <a:gd name="connsiteY15" fmla="*/ 115445 h 4227031"/>
                <a:gd name="connsiteX16" fmla="*/ 2147191 w 3621257"/>
                <a:gd name="connsiteY16" fmla="*/ 7869 h 4227031"/>
                <a:gd name="connsiteX0" fmla="*/ 2189313 w 3663379"/>
                <a:gd name="connsiteY0" fmla="*/ 7869 h 4226329"/>
                <a:gd name="connsiteX1" fmla="*/ 2867045 w 3663379"/>
                <a:gd name="connsiteY1" fmla="*/ 298325 h 4226329"/>
                <a:gd name="connsiteX2" fmla="*/ 2985379 w 3663379"/>
                <a:gd name="connsiteY2" fmla="*/ 1255756 h 4226329"/>
                <a:gd name="connsiteX3" fmla="*/ 3663111 w 3663379"/>
                <a:gd name="connsiteY3" fmla="*/ 2137883 h 4226329"/>
                <a:gd name="connsiteX4" fmla="*/ 3060683 w 3663379"/>
                <a:gd name="connsiteY4" fmla="*/ 2933949 h 4226329"/>
                <a:gd name="connsiteX5" fmla="*/ 2555073 w 3663379"/>
                <a:gd name="connsiteY5" fmla="*/ 3783803 h 4226329"/>
                <a:gd name="connsiteX6" fmla="*/ 1576128 w 3663379"/>
                <a:gd name="connsiteY6" fmla="*/ 4171078 h 4226329"/>
                <a:gd name="connsiteX7" fmla="*/ 457333 w 3663379"/>
                <a:gd name="connsiteY7" fmla="*/ 4160320 h 4226329"/>
                <a:gd name="connsiteX8" fmla="*/ 5512 w 3663379"/>
                <a:gd name="connsiteY8" fmla="*/ 3579408 h 4226329"/>
                <a:gd name="connsiteX9" fmla="*/ 263694 w 3663379"/>
                <a:gd name="connsiteY9" fmla="*/ 2880160 h 4226329"/>
                <a:gd name="connsiteX10" fmla="*/ 489605 w 3663379"/>
                <a:gd name="connsiteY10" fmla="*/ 2202429 h 4226329"/>
                <a:gd name="connsiteX11" fmla="*/ 382028 w 3663379"/>
                <a:gd name="connsiteY11" fmla="*/ 1470909 h 4226329"/>
                <a:gd name="connsiteX12" fmla="*/ 640212 w 3663379"/>
                <a:gd name="connsiteY12" fmla="*/ 1062118 h 4226329"/>
                <a:gd name="connsiteX13" fmla="*/ 1016730 w 3663379"/>
                <a:gd name="connsiteY13" fmla="*/ 943784 h 4226329"/>
                <a:gd name="connsiteX14" fmla="*/ 1092033 w 3663379"/>
                <a:gd name="connsiteY14" fmla="*/ 470447 h 4226329"/>
                <a:gd name="connsiteX15" fmla="*/ 1317944 w 3663379"/>
                <a:gd name="connsiteY15" fmla="*/ 115445 h 4226329"/>
                <a:gd name="connsiteX16" fmla="*/ 2189313 w 3663379"/>
                <a:gd name="connsiteY16" fmla="*/ 7869 h 4226329"/>
                <a:gd name="connsiteX0" fmla="*/ 2147192 w 3621258"/>
                <a:gd name="connsiteY0" fmla="*/ 7869 h 4218833"/>
                <a:gd name="connsiteX1" fmla="*/ 2824924 w 3621258"/>
                <a:gd name="connsiteY1" fmla="*/ 298325 h 4218833"/>
                <a:gd name="connsiteX2" fmla="*/ 2943258 w 3621258"/>
                <a:gd name="connsiteY2" fmla="*/ 1255756 h 4218833"/>
                <a:gd name="connsiteX3" fmla="*/ 3620990 w 3621258"/>
                <a:gd name="connsiteY3" fmla="*/ 2137883 h 4218833"/>
                <a:gd name="connsiteX4" fmla="*/ 3018562 w 3621258"/>
                <a:gd name="connsiteY4" fmla="*/ 2933949 h 4218833"/>
                <a:gd name="connsiteX5" fmla="*/ 2512952 w 3621258"/>
                <a:gd name="connsiteY5" fmla="*/ 3783803 h 4218833"/>
                <a:gd name="connsiteX6" fmla="*/ 1534007 w 3621258"/>
                <a:gd name="connsiteY6" fmla="*/ 4171078 h 4218833"/>
                <a:gd name="connsiteX7" fmla="*/ 415212 w 3621258"/>
                <a:gd name="connsiteY7" fmla="*/ 4160320 h 4218833"/>
                <a:gd name="connsiteX8" fmla="*/ 6421 w 3621258"/>
                <a:gd name="connsiteY8" fmla="*/ 3697742 h 4218833"/>
                <a:gd name="connsiteX9" fmla="*/ 221573 w 3621258"/>
                <a:gd name="connsiteY9" fmla="*/ 2880160 h 4218833"/>
                <a:gd name="connsiteX10" fmla="*/ 447484 w 3621258"/>
                <a:gd name="connsiteY10" fmla="*/ 2202429 h 4218833"/>
                <a:gd name="connsiteX11" fmla="*/ 339907 w 3621258"/>
                <a:gd name="connsiteY11" fmla="*/ 1470909 h 4218833"/>
                <a:gd name="connsiteX12" fmla="*/ 598091 w 3621258"/>
                <a:gd name="connsiteY12" fmla="*/ 1062118 h 4218833"/>
                <a:gd name="connsiteX13" fmla="*/ 974609 w 3621258"/>
                <a:gd name="connsiteY13" fmla="*/ 943784 h 4218833"/>
                <a:gd name="connsiteX14" fmla="*/ 1049912 w 3621258"/>
                <a:gd name="connsiteY14" fmla="*/ 470447 h 4218833"/>
                <a:gd name="connsiteX15" fmla="*/ 1275823 w 3621258"/>
                <a:gd name="connsiteY15" fmla="*/ 115445 h 4218833"/>
                <a:gd name="connsiteX16" fmla="*/ 2147192 w 3621258"/>
                <a:gd name="connsiteY16" fmla="*/ 7869 h 4218833"/>
                <a:gd name="connsiteX0" fmla="*/ 2195902 w 3669968"/>
                <a:gd name="connsiteY0" fmla="*/ 7869 h 4218833"/>
                <a:gd name="connsiteX1" fmla="*/ 2873634 w 3669968"/>
                <a:gd name="connsiteY1" fmla="*/ 298325 h 4218833"/>
                <a:gd name="connsiteX2" fmla="*/ 2991968 w 3669968"/>
                <a:gd name="connsiteY2" fmla="*/ 1255756 h 4218833"/>
                <a:gd name="connsiteX3" fmla="*/ 3669700 w 3669968"/>
                <a:gd name="connsiteY3" fmla="*/ 2137883 h 4218833"/>
                <a:gd name="connsiteX4" fmla="*/ 3067272 w 3669968"/>
                <a:gd name="connsiteY4" fmla="*/ 2933949 h 4218833"/>
                <a:gd name="connsiteX5" fmla="*/ 2561662 w 3669968"/>
                <a:gd name="connsiteY5" fmla="*/ 3783803 h 4218833"/>
                <a:gd name="connsiteX6" fmla="*/ 1582717 w 3669968"/>
                <a:gd name="connsiteY6" fmla="*/ 4171078 h 4218833"/>
                <a:gd name="connsiteX7" fmla="*/ 463922 w 3669968"/>
                <a:gd name="connsiteY7" fmla="*/ 4160320 h 4218833"/>
                <a:gd name="connsiteX8" fmla="*/ 55131 w 3669968"/>
                <a:gd name="connsiteY8" fmla="*/ 3697742 h 4218833"/>
                <a:gd name="connsiteX9" fmla="*/ 270283 w 3669968"/>
                <a:gd name="connsiteY9" fmla="*/ 2880160 h 4218833"/>
                <a:gd name="connsiteX10" fmla="*/ 496194 w 3669968"/>
                <a:gd name="connsiteY10" fmla="*/ 2202429 h 4218833"/>
                <a:gd name="connsiteX11" fmla="*/ 388617 w 3669968"/>
                <a:gd name="connsiteY11" fmla="*/ 1470909 h 4218833"/>
                <a:gd name="connsiteX12" fmla="*/ 646801 w 3669968"/>
                <a:gd name="connsiteY12" fmla="*/ 1062118 h 4218833"/>
                <a:gd name="connsiteX13" fmla="*/ 1023319 w 3669968"/>
                <a:gd name="connsiteY13" fmla="*/ 943784 h 4218833"/>
                <a:gd name="connsiteX14" fmla="*/ 1098622 w 3669968"/>
                <a:gd name="connsiteY14" fmla="*/ 470447 h 4218833"/>
                <a:gd name="connsiteX15" fmla="*/ 1324533 w 3669968"/>
                <a:gd name="connsiteY15" fmla="*/ 115445 h 4218833"/>
                <a:gd name="connsiteX16" fmla="*/ 2195902 w 3669968"/>
                <a:gd name="connsiteY16" fmla="*/ 7869 h 4218833"/>
                <a:gd name="connsiteX0" fmla="*/ 2195902 w 3669968"/>
                <a:gd name="connsiteY0" fmla="*/ 7869 h 4216877"/>
                <a:gd name="connsiteX1" fmla="*/ 2873634 w 3669968"/>
                <a:gd name="connsiteY1" fmla="*/ 298325 h 4216877"/>
                <a:gd name="connsiteX2" fmla="*/ 2991968 w 3669968"/>
                <a:gd name="connsiteY2" fmla="*/ 1255756 h 4216877"/>
                <a:gd name="connsiteX3" fmla="*/ 3669700 w 3669968"/>
                <a:gd name="connsiteY3" fmla="*/ 2137883 h 4216877"/>
                <a:gd name="connsiteX4" fmla="*/ 3067272 w 3669968"/>
                <a:gd name="connsiteY4" fmla="*/ 2933949 h 4216877"/>
                <a:gd name="connsiteX5" fmla="*/ 2561662 w 3669968"/>
                <a:gd name="connsiteY5" fmla="*/ 3783803 h 4216877"/>
                <a:gd name="connsiteX6" fmla="*/ 1582717 w 3669968"/>
                <a:gd name="connsiteY6" fmla="*/ 4171078 h 4216877"/>
                <a:gd name="connsiteX7" fmla="*/ 463922 w 3669968"/>
                <a:gd name="connsiteY7" fmla="*/ 4160320 h 4216877"/>
                <a:gd name="connsiteX8" fmla="*/ 55131 w 3669968"/>
                <a:gd name="connsiteY8" fmla="*/ 3730015 h 4216877"/>
                <a:gd name="connsiteX9" fmla="*/ 270283 w 3669968"/>
                <a:gd name="connsiteY9" fmla="*/ 2880160 h 4216877"/>
                <a:gd name="connsiteX10" fmla="*/ 496194 w 3669968"/>
                <a:gd name="connsiteY10" fmla="*/ 2202429 h 4216877"/>
                <a:gd name="connsiteX11" fmla="*/ 388617 w 3669968"/>
                <a:gd name="connsiteY11" fmla="*/ 1470909 h 4216877"/>
                <a:gd name="connsiteX12" fmla="*/ 646801 w 3669968"/>
                <a:gd name="connsiteY12" fmla="*/ 1062118 h 4216877"/>
                <a:gd name="connsiteX13" fmla="*/ 1023319 w 3669968"/>
                <a:gd name="connsiteY13" fmla="*/ 943784 h 4216877"/>
                <a:gd name="connsiteX14" fmla="*/ 1098622 w 3669968"/>
                <a:gd name="connsiteY14" fmla="*/ 470447 h 4216877"/>
                <a:gd name="connsiteX15" fmla="*/ 1324533 w 3669968"/>
                <a:gd name="connsiteY15" fmla="*/ 115445 h 4216877"/>
                <a:gd name="connsiteX16" fmla="*/ 2195902 w 3669968"/>
                <a:gd name="connsiteY16" fmla="*/ 7869 h 4216877"/>
                <a:gd name="connsiteX0" fmla="*/ 2195902 w 3669968"/>
                <a:gd name="connsiteY0" fmla="*/ 7869 h 4283677"/>
                <a:gd name="connsiteX1" fmla="*/ 2873634 w 3669968"/>
                <a:gd name="connsiteY1" fmla="*/ 298325 h 4283677"/>
                <a:gd name="connsiteX2" fmla="*/ 2991968 w 3669968"/>
                <a:gd name="connsiteY2" fmla="*/ 1255756 h 4283677"/>
                <a:gd name="connsiteX3" fmla="*/ 3669700 w 3669968"/>
                <a:gd name="connsiteY3" fmla="*/ 2137883 h 4283677"/>
                <a:gd name="connsiteX4" fmla="*/ 3067272 w 3669968"/>
                <a:gd name="connsiteY4" fmla="*/ 2933949 h 4283677"/>
                <a:gd name="connsiteX5" fmla="*/ 2561662 w 3669968"/>
                <a:gd name="connsiteY5" fmla="*/ 3783803 h 4283677"/>
                <a:gd name="connsiteX6" fmla="*/ 1582717 w 3669968"/>
                <a:gd name="connsiteY6" fmla="*/ 4171078 h 4283677"/>
                <a:gd name="connsiteX7" fmla="*/ 463922 w 3669968"/>
                <a:gd name="connsiteY7" fmla="*/ 4160320 h 4283677"/>
                <a:gd name="connsiteX8" fmla="*/ 55131 w 3669968"/>
                <a:gd name="connsiteY8" fmla="*/ 3730015 h 4283677"/>
                <a:gd name="connsiteX9" fmla="*/ 270283 w 3669968"/>
                <a:gd name="connsiteY9" fmla="*/ 2880160 h 4283677"/>
                <a:gd name="connsiteX10" fmla="*/ 496194 w 3669968"/>
                <a:gd name="connsiteY10" fmla="*/ 2202429 h 4283677"/>
                <a:gd name="connsiteX11" fmla="*/ 388617 w 3669968"/>
                <a:gd name="connsiteY11" fmla="*/ 1470909 h 4283677"/>
                <a:gd name="connsiteX12" fmla="*/ 646801 w 3669968"/>
                <a:gd name="connsiteY12" fmla="*/ 1062118 h 4283677"/>
                <a:gd name="connsiteX13" fmla="*/ 1023319 w 3669968"/>
                <a:gd name="connsiteY13" fmla="*/ 943784 h 4283677"/>
                <a:gd name="connsiteX14" fmla="*/ 1098622 w 3669968"/>
                <a:gd name="connsiteY14" fmla="*/ 470447 h 4283677"/>
                <a:gd name="connsiteX15" fmla="*/ 1324533 w 3669968"/>
                <a:gd name="connsiteY15" fmla="*/ 115445 h 4283677"/>
                <a:gd name="connsiteX16" fmla="*/ 2195902 w 3669968"/>
                <a:gd name="connsiteY16" fmla="*/ 7869 h 4283677"/>
                <a:gd name="connsiteX0" fmla="*/ 2195902 w 3671474"/>
                <a:gd name="connsiteY0" fmla="*/ 7869 h 4283677"/>
                <a:gd name="connsiteX1" fmla="*/ 2873634 w 3671474"/>
                <a:gd name="connsiteY1" fmla="*/ 298325 h 4283677"/>
                <a:gd name="connsiteX2" fmla="*/ 3239325 w 3671474"/>
                <a:gd name="connsiteY2" fmla="*/ 1239618 h 4283677"/>
                <a:gd name="connsiteX3" fmla="*/ 3669700 w 3671474"/>
                <a:gd name="connsiteY3" fmla="*/ 2137883 h 4283677"/>
                <a:gd name="connsiteX4" fmla="*/ 3067272 w 3671474"/>
                <a:gd name="connsiteY4" fmla="*/ 2933949 h 4283677"/>
                <a:gd name="connsiteX5" fmla="*/ 2561662 w 3671474"/>
                <a:gd name="connsiteY5" fmla="*/ 3783803 h 4283677"/>
                <a:gd name="connsiteX6" fmla="*/ 1582717 w 3671474"/>
                <a:gd name="connsiteY6" fmla="*/ 4171078 h 4283677"/>
                <a:gd name="connsiteX7" fmla="*/ 463922 w 3671474"/>
                <a:gd name="connsiteY7" fmla="*/ 4160320 h 4283677"/>
                <a:gd name="connsiteX8" fmla="*/ 55131 w 3671474"/>
                <a:gd name="connsiteY8" fmla="*/ 3730015 h 4283677"/>
                <a:gd name="connsiteX9" fmla="*/ 270283 w 3671474"/>
                <a:gd name="connsiteY9" fmla="*/ 2880160 h 4283677"/>
                <a:gd name="connsiteX10" fmla="*/ 496194 w 3671474"/>
                <a:gd name="connsiteY10" fmla="*/ 2202429 h 4283677"/>
                <a:gd name="connsiteX11" fmla="*/ 388617 w 3671474"/>
                <a:gd name="connsiteY11" fmla="*/ 1470909 h 4283677"/>
                <a:gd name="connsiteX12" fmla="*/ 646801 w 3671474"/>
                <a:gd name="connsiteY12" fmla="*/ 1062118 h 4283677"/>
                <a:gd name="connsiteX13" fmla="*/ 1023319 w 3671474"/>
                <a:gd name="connsiteY13" fmla="*/ 943784 h 4283677"/>
                <a:gd name="connsiteX14" fmla="*/ 1098622 w 3671474"/>
                <a:gd name="connsiteY14" fmla="*/ 470447 h 4283677"/>
                <a:gd name="connsiteX15" fmla="*/ 1324533 w 3671474"/>
                <a:gd name="connsiteY15" fmla="*/ 115445 h 4283677"/>
                <a:gd name="connsiteX16" fmla="*/ 2195902 w 3671474"/>
                <a:gd name="connsiteY16" fmla="*/ 7869 h 4283677"/>
                <a:gd name="connsiteX0" fmla="*/ 2195902 w 3789589"/>
                <a:gd name="connsiteY0" fmla="*/ 7869 h 4283677"/>
                <a:gd name="connsiteX1" fmla="*/ 2873634 w 3789589"/>
                <a:gd name="connsiteY1" fmla="*/ 298325 h 4283677"/>
                <a:gd name="connsiteX2" fmla="*/ 3239325 w 3789589"/>
                <a:gd name="connsiteY2" fmla="*/ 1239618 h 4283677"/>
                <a:gd name="connsiteX3" fmla="*/ 3788206 w 3789589"/>
                <a:gd name="connsiteY3" fmla="*/ 1929335 h 4283677"/>
                <a:gd name="connsiteX4" fmla="*/ 3067272 w 3789589"/>
                <a:gd name="connsiteY4" fmla="*/ 2933949 h 4283677"/>
                <a:gd name="connsiteX5" fmla="*/ 2561662 w 3789589"/>
                <a:gd name="connsiteY5" fmla="*/ 3783803 h 4283677"/>
                <a:gd name="connsiteX6" fmla="*/ 1582717 w 3789589"/>
                <a:gd name="connsiteY6" fmla="*/ 4171078 h 4283677"/>
                <a:gd name="connsiteX7" fmla="*/ 463922 w 3789589"/>
                <a:gd name="connsiteY7" fmla="*/ 4160320 h 4283677"/>
                <a:gd name="connsiteX8" fmla="*/ 55131 w 3789589"/>
                <a:gd name="connsiteY8" fmla="*/ 3730015 h 4283677"/>
                <a:gd name="connsiteX9" fmla="*/ 270283 w 3789589"/>
                <a:gd name="connsiteY9" fmla="*/ 2880160 h 4283677"/>
                <a:gd name="connsiteX10" fmla="*/ 496194 w 3789589"/>
                <a:gd name="connsiteY10" fmla="*/ 2202429 h 4283677"/>
                <a:gd name="connsiteX11" fmla="*/ 388617 w 3789589"/>
                <a:gd name="connsiteY11" fmla="*/ 1470909 h 4283677"/>
                <a:gd name="connsiteX12" fmla="*/ 646801 w 3789589"/>
                <a:gd name="connsiteY12" fmla="*/ 1062118 h 4283677"/>
                <a:gd name="connsiteX13" fmla="*/ 1023319 w 3789589"/>
                <a:gd name="connsiteY13" fmla="*/ 943784 h 4283677"/>
                <a:gd name="connsiteX14" fmla="*/ 1098622 w 3789589"/>
                <a:gd name="connsiteY14" fmla="*/ 470447 h 4283677"/>
                <a:gd name="connsiteX15" fmla="*/ 1324533 w 3789589"/>
                <a:gd name="connsiteY15" fmla="*/ 115445 h 4283677"/>
                <a:gd name="connsiteX16" fmla="*/ 2195902 w 3789589"/>
                <a:gd name="connsiteY16" fmla="*/ 7869 h 4283677"/>
                <a:gd name="connsiteX0" fmla="*/ 2195902 w 3842815"/>
                <a:gd name="connsiteY0" fmla="*/ 7869 h 4283677"/>
                <a:gd name="connsiteX1" fmla="*/ 2873634 w 3842815"/>
                <a:gd name="connsiteY1" fmla="*/ 298325 h 4283677"/>
                <a:gd name="connsiteX2" fmla="*/ 3239325 w 3842815"/>
                <a:gd name="connsiteY2" fmla="*/ 1239618 h 4283677"/>
                <a:gd name="connsiteX3" fmla="*/ 3841558 w 3842815"/>
                <a:gd name="connsiteY3" fmla="*/ 1785812 h 4283677"/>
                <a:gd name="connsiteX4" fmla="*/ 3067272 w 3842815"/>
                <a:gd name="connsiteY4" fmla="*/ 2933949 h 4283677"/>
                <a:gd name="connsiteX5" fmla="*/ 2561662 w 3842815"/>
                <a:gd name="connsiteY5" fmla="*/ 3783803 h 4283677"/>
                <a:gd name="connsiteX6" fmla="*/ 1582717 w 3842815"/>
                <a:gd name="connsiteY6" fmla="*/ 4171078 h 4283677"/>
                <a:gd name="connsiteX7" fmla="*/ 463922 w 3842815"/>
                <a:gd name="connsiteY7" fmla="*/ 4160320 h 4283677"/>
                <a:gd name="connsiteX8" fmla="*/ 55131 w 3842815"/>
                <a:gd name="connsiteY8" fmla="*/ 3730015 h 4283677"/>
                <a:gd name="connsiteX9" fmla="*/ 270283 w 3842815"/>
                <a:gd name="connsiteY9" fmla="*/ 2880160 h 4283677"/>
                <a:gd name="connsiteX10" fmla="*/ 496194 w 3842815"/>
                <a:gd name="connsiteY10" fmla="*/ 2202429 h 4283677"/>
                <a:gd name="connsiteX11" fmla="*/ 388617 w 3842815"/>
                <a:gd name="connsiteY11" fmla="*/ 1470909 h 4283677"/>
                <a:gd name="connsiteX12" fmla="*/ 646801 w 3842815"/>
                <a:gd name="connsiteY12" fmla="*/ 1062118 h 4283677"/>
                <a:gd name="connsiteX13" fmla="*/ 1023319 w 3842815"/>
                <a:gd name="connsiteY13" fmla="*/ 943784 h 4283677"/>
                <a:gd name="connsiteX14" fmla="*/ 1098622 w 3842815"/>
                <a:gd name="connsiteY14" fmla="*/ 470447 h 4283677"/>
                <a:gd name="connsiteX15" fmla="*/ 1324533 w 3842815"/>
                <a:gd name="connsiteY15" fmla="*/ 115445 h 4283677"/>
                <a:gd name="connsiteX16" fmla="*/ 2195902 w 3842815"/>
                <a:gd name="connsiteY16" fmla="*/ 7869 h 4283677"/>
                <a:gd name="connsiteX0" fmla="*/ 2195902 w 3892287"/>
                <a:gd name="connsiteY0" fmla="*/ 7869 h 4283677"/>
                <a:gd name="connsiteX1" fmla="*/ 2873634 w 3892287"/>
                <a:gd name="connsiteY1" fmla="*/ 298325 h 4283677"/>
                <a:gd name="connsiteX2" fmla="*/ 3239325 w 3892287"/>
                <a:gd name="connsiteY2" fmla="*/ 1239618 h 4283677"/>
                <a:gd name="connsiteX3" fmla="*/ 3841558 w 3892287"/>
                <a:gd name="connsiteY3" fmla="*/ 1785812 h 4283677"/>
                <a:gd name="connsiteX4" fmla="*/ 3067272 w 3892287"/>
                <a:gd name="connsiteY4" fmla="*/ 2933949 h 4283677"/>
                <a:gd name="connsiteX5" fmla="*/ 2561662 w 3892287"/>
                <a:gd name="connsiteY5" fmla="*/ 3783803 h 4283677"/>
                <a:gd name="connsiteX6" fmla="*/ 1582717 w 3892287"/>
                <a:gd name="connsiteY6" fmla="*/ 4171078 h 4283677"/>
                <a:gd name="connsiteX7" fmla="*/ 463922 w 3892287"/>
                <a:gd name="connsiteY7" fmla="*/ 4160320 h 4283677"/>
                <a:gd name="connsiteX8" fmla="*/ 55131 w 3892287"/>
                <a:gd name="connsiteY8" fmla="*/ 3730015 h 4283677"/>
                <a:gd name="connsiteX9" fmla="*/ 270283 w 3892287"/>
                <a:gd name="connsiteY9" fmla="*/ 2880160 h 4283677"/>
                <a:gd name="connsiteX10" fmla="*/ 496194 w 3892287"/>
                <a:gd name="connsiteY10" fmla="*/ 2202429 h 4283677"/>
                <a:gd name="connsiteX11" fmla="*/ 388617 w 3892287"/>
                <a:gd name="connsiteY11" fmla="*/ 1470909 h 4283677"/>
                <a:gd name="connsiteX12" fmla="*/ 646801 w 3892287"/>
                <a:gd name="connsiteY12" fmla="*/ 1062118 h 4283677"/>
                <a:gd name="connsiteX13" fmla="*/ 1023319 w 3892287"/>
                <a:gd name="connsiteY13" fmla="*/ 943784 h 4283677"/>
                <a:gd name="connsiteX14" fmla="*/ 1098622 w 3892287"/>
                <a:gd name="connsiteY14" fmla="*/ 470447 h 4283677"/>
                <a:gd name="connsiteX15" fmla="*/ 1324533 w 3892287"/>
                <a:gd name="connsiteY15" fmla="*/ 115445 h 4283677"/>
                <a:gd name="connsiteX16" fmla="*/ 2195902 w 3892287"/>
                <a:gd name="connsiteY16" fmla="*/ 7869 h 4283677"/>
                <a:gd name="connsiteX0" fmla="*/ 2195902 w 3845791"/>
                <a:gd name="connsiteY0" fmla="*/ 7869 h 4283677"/>
                <a:gd name="connsiteX1" fmla="*/ 2873634 w 3845791"/>
                <a:gd name="connsiteY1" fmla="*/ 298325 h 4283677"/>
                <a:gd name="connsiteX2" fmla="*/ 3239325 w 3845791"/>
                <a:gd name="connsiteY2" fmla="*/ 1239618 h 4283677"/>
                <a:gd name="connsiteX3" fmla="*/ 3841558 w 3845791"/>
                <a:gd name="connsiteY3" fmla="*/ 1785812 h 4283677"/>
                <a:gd name="connsiteX4" fmla="*/ 2909414 w 3845791"/>
                <a:gd name="connsiteY4" fmla="*/ 2880832 h 4283677"/>
                <a:gd name="connsiteX5" fmla="*/ 2561662 w 3845791"/>
                <a:gd name="connsiteY5" fmla="*/ 3783803 h 4283677"/>
                <a:gd name="connsiteX6" fmla="*/ 1582717 w 3845791"/>
                <a:gd name="connsiteY6" fmla="*/ 4171078 h 4283677"/>
                <a:gd name="connsiteX7" fmla="*/ 463922 w 3845791"/>
                <a:gd name="connsiteY7" fmla="*/ 4160320 h 4283677"/>
                <a:gd name="connsiteX8" fmla="*/ 55131 w 3845791"/>
                <a:gd name="connsiteY8" fmla="*/ 3730015 h 4283677"/>
                <a:gd name="connsiteX9" fmla="*/ 270283 w 3845791"/>
                <a:gd name="connsiteY9" fmla="*/ 2880160 h 4283677"/>
                <a:gd name="connsiteX10" fmla="*/ 496194 w 3845791"/>
                <a:gd name="connsiteY10" fmla="*/ 2202429 h 4283677"/>
                <a:gd name="connsiteX11" fmla="*/ 388617 w 3845791"/>
                <a:gd name="connsiteY11" fmla="*/ 1470909 h 4283677"/>
                <a:gd name="connsiteX12" fmla="*/ 646801 w 3845791"/>
                <a:gd name="connsiteY12" fmla="*/ 1062118 h 4283677"/>
                <a:gd name="connsiteX13" fmla="*/ 1023319 w 3845791"/>
                <a:gd name="connsiteY13" fmla="*/ 943784 h 4283677"/>
                <a:gd name="connsiteX14" fmla="*/ 1098622 w 3845791"/>
                <a:gd name="connsiteY14" fmla="*/ 470447 h 4283677"/>
                <a:gd name="connsiteX15" fmla="*/ 1324533 w 3845791"/>
                <a:gd name="connsiteY15" fmla="*/ 115445 h 4283677"/>
                <a:gd name="connsiteX16" fmla="*/ 2195902 w 3845791"/>
                <a:gd name="connsiteY16" fmla="*/ 7869 h 4283677"/>
                <a:gd name="connsiteX0" fmla="*/ 2195902 w 3889537"/>
                <a:gd name="connsiteY0" fmla="*/ 7869 h 4283677"/>
                <a:gd name="connsiteX1" fmla="*/ 2873634 w 3889537"/>
                <a:gd name="connsiteY1" fmla="*/ 298325 h 4283677"/>
                <a:gd name="connsiteX2" fmla="*/ 3239325 w 3889537"/>
                <a:gd name="connsiteY2" fmla="*/ 1239618 h 4283677"/>
                <a:gd name="connsiteX3" fmla="*/ 3885576 w 3889537"/>
                <a:gd name="connsiteY3" fmla="*/ 1912416 h 4283677"/>
                <a:gd name="connsiteX4" fmla="*/ 2909414 w 3889537"/>
                <a:gd name="connsiteY4" fmla="*/ 2880832 h 4283677"/>
                <a:gd name="connsiteX5" fmla="*/ 2561662 w 3889537"/>
                <a:gd name="connsiteY5" fmla="*/ 3783803 h 4283677"/>
                <a:gd name="connsiteX6" fmla="*/ 1582717 w 3889537"/>
                <a:gd name="connsiteY6" fmla="*/ 4171078 h 4283677"/>
                <a:gd name="connsiteX7" fmla="*/ 463922 w 3889537"/>
                <a:gd name="connsiteY7" fmla="*/ 4160320 h 4283677"/>
                <a:gd name="connsiteX8" fmla="*/ 55131 w 3889537"/>
                <a:gd name="connsiteY8" fmla="*/ 3730015 h 4283677"/>
                <a:gd name="connsiteX9" fmla="*/ 270283 w 3889537"/>
                <a:gd name="connsiteY9" fmla="*/ 2880160 h 4283677"/>
                <a:gd name="connsiteX10" fmla="*/ 496194 w 3889537"/>
                <a:gd name="connsiteY10" fmla="*/ 2202429 h 4283677"/>
                <a:gd name="connsiteX11" fmla="*/ 388617 w 3889537"/>
                <a:gd name="connsiteY11" fmla="*/ 1470909 h 4283677"/>
                <a:gd name="connsiteX12" fmla="*/ 646801 w 3889537"/>
                <a:gd name="connsiteY12" fmla="*/ 1062118 h 4283677"/>
                <a:gd name="connsiteX13" fmla="*/ 1023319 w 3889537"/>
                <a:gd name="connsiteY13" fmla="*/ 943784 h 4283677"/>
                <a:gd name="connsiteX14" fmla="*/ 1098622 w 3889537"/>
                <a:gd name="connsiteY14" fmla="*/ 470447 h 4283677"/>
                <a:gd name="connsiteX15" fmla="*/ 1324533 w 3889537"/>
                <a:gd name="connsiteY15" fmla="*/ 115445 h 4283677"/>
                <a:gd name="connsiteX16" fmla="*/ 2195902 w 3889537"/>
                <a:gd name="connsiteY16" fmla="*/ 7869 h 4283677"/>
                <a:gd name="connsiteX0" fmla="*/ 2195902 w 3893198"/>
                <a:gd name="connsiteY0" fmla="*/ 7869 h 4283677"/>
                <a:gd name="connsiteX1" fmla="*/ 2873634 w 3893198"/>
                <a:gd name="connsiteY1" fmla="*/ 298325 h 4283677"/>
                <a:gd name="connsiteX2" fmla="*/ 3239325 w 3893198"/>
                <a:gd name="connsiteY2" fmla="*/ 1239618 h 4283677"/>
                <a:gd name="connsiteX3" fmla="*/ 3885576 w 3893198"/>
                <a:gd name="connsiteY3" fmla="*/ 1912416 h 4283677"/>
                <a:gd name="connsiteX4" fmla="*/ 2909414 w 3893198"/>
                <a:gd name="connsiteY4" fmla="*/ 2880832 h 4283677"/>
                <a:gd name="connsiteX5" fmla="*/ 2561662 w 3893198"/>
                <a:gd name="connsiteY5" fmla="*/ 3783803 h 4283677"/>
                <a:gd name="connsiteX6" fmla="*/ 1582717 w 3893198"/>
                <a:gd name="connsiteY6" fmla="*/ 4171078 h 4283677"/>
                <a:gd name="connsiteX7" fmla="*/ 463922 w 3893198"/>
                <a:gd name="connsiteY7" fmla="*/ 4160320 h 4283677"/>
                <a:gd name="connsiteX8" fmla="*/ 55131 w 3893198"/>
                <a:gd name="connsiteY8" fmla="*/ 3730015 h 4283677"/>
                <a:gd name="connsiteX9" fmla="*/ 270283 w 3893198"/>
                <a:gd name="connsiteY9" fmla="*/ 2880160 h 4283677"/>
                <a:gd name="connsiteX10" fmla="*/ 496194 w 3893198"/>
                <a:gd name="connsiteY10" fmla="*/ 2202429 h 4283677"/>
                <a:gd name="connsiteX11" fmla="*/ 388617 w 3893198"/>
                <a:gd name="connsiteY11" fmla="*/ 1470909 h 4283677"/>
                <a:gd name="connsiteX12" fmla="*/ 646801 w 3893198"/>
                <a:gd name="connsiteY12" fmla="*/ 1062118 h 4283677"/>
                <a:gd name="connsiteX13" fmla="*/ 1023319 w 3893198"/>
                <a:gd name="connsiteY13" fmla="*/ 943784 h 4283677"/>
                <a:gd name="connsiteX14" fmla="*/ 1098622 w 3893198"/>
                <a:gd name="connsiteY14" fmla="*/ 470447 h 4283677"/>
                <a:gd name="connsiteX15" fmla="*/ 1324533 w 3893198"/>
                <a:gd name="connsiteY15" fmla="*/ 115445 h 4283677"/>
                <a:gd name="connsiteX16" fmla="*/ 2195902 w 3893198"/>
                <a:gd name="connsiteY16" fmla="*/ 7869 h 4283677"/>
                <a:gd name="connsiteX0" fmla="*/ 2195902 w 3887266"/>
                <a:gd name="connsiteY0" fmla="*/ 7869 h 4283677"/>
                <a:gd name="connsiteX1" fmla="*/ 2873634 w 3887266"/>
                <a:gd name="connsiteY1" fmla="*/ 298325 h 4283677"/>
                <a:gd name="connsiteX2" fmla="*/ 3138018 w 3887266"/>
                <a:gd name="connsiteY2" fmla="*/ 1230373 h 4283677"/>
                <a:gd name="connsiteX3" fmla="*/ 3885576 w 3887266"/>
                <a:gd name="connsiteY3" fmla="*/ 1912416 h 4283677"/>
                <a:gd name="connsiteX4" fmla="*/ 2909414 w 3887266"/>
                <a:gd name="connsiteY4" fmla="*/ 2880832 h 4283677"/>
                <a:gd name="connsiteX5" fmla="*/ 2561662 w 3887266"/>
                <a:gd name="connsiteY5" fmla="*/ 3783803 h 4283677"/>
                <a:gd name="connsiteX6" fmla="*/ 1582717 w 3887266"/>
                <a:gd name="connsiteY6" fmla="*/ 4171078 h 4283677"/>
                <a:gd name="connsiteX7" fmla="*/ 463922 w 3887266"/>
                <a:gd name="connsiteY7" fmla="*/ 4160320 h 4283677"/>
                <a:gd name="connsiteX8" fmla="*/ 55131 w 3887266"/>
                <a:gd name="connsiteY8" fmla="*/ 3730015 h 4283677"/>
                <a:gd name="connsiteX9" fmla="*/ 270283 w 3887266"/>
                <a:gd name="connsiteY9" fmla="*/ 2880160 h 4283677"/>
                <a:gd name="connsiteX10" fmla="*/ 496194 w 3887266"/>
                <a:gd name="connsiteY10" fmla="*/ 2202429 h 4283677"/>
                <a:gd name="connsiteX11" fmla="*/ 388617 w 3887266"/>
                <a:gd name="connsiteY11" fmla="*/ 1470909 h 4283677"/>
                <a:gd name="connsiteX12" fmla="*/ 646801 w 3887266"/>
                <a:gd name="connsiteY12" fmla="*/ 1062118 h 4283677"/>
                <a:gd name="connsiteX13" fmla="*/ 1023319 w 3887266"/>
                <a:gd name="connsiteY13" fmla="*/ 943784 h 4283677"/>
                <a:gd name="connsiteX14" fmla="*/ 1098622 w 3887266"/>
                <a:gd name="connsiteY14" fmla="*/ 470447 h 4283677"/>
                <a:gd name="connsiteX15" fmla="*/ 1324533 w 3887266"/>
                <a:gd name="connsiteY15" fmla="*/ 115445 h 4283677"/>
                <a:gd name="connsiteX16" fmla="*/ 2195902 w 3887266"/>
                <a:gd name="connsiteY16" fmla="*/ 7869 h 428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87266" h="4283677">
                  <a:moveTo>
                    <a:pt x="2195902" y="7869"/>
                  </a:moveTo>
                  <a:cubicBezTo>
                    <a:pt x="2454086" y="38349"/>
                    <a:pt x="2716615" y="94574"/>
                    <a:pt x="2873634" y="298325"/>
                  </a:cubicBezTo>
                  <a:cubicBezTo>
                    <a:pt x="3030653" y="502076"/>
                    <a:pt x="2969361" y="961358"/>
                    <a:pt x="3138018" y="1230373"/>
                  </a:cubicBezTo>
                  <a:cubicBezTo>
                    <a:pt x="3306675" y="1499388"/>
                    <a:pt x="3923677" y="1637340"/>
                    <a:pt x="3885576" y="1912416"/>
                  </a:cubicBezTo>
                  <a:cubicBezTo>
                    <a:pt x="3847475" y="2187492"/>
                    <a:pt x="3130066" y="2568934"/>
                    <a:pt x="2909414" y="2880832"/>
                  </a:cubicBezTo>
                  <a:cubicBezTo>
                    <a:pt x="2688762" y="3192730"/>
                    <a:pt x="2782778" y="3568762"/>
                    <a:pt x="2561662" y="3783803"/>
                  </a:cubicBezTo>
                  <a:cubicBezTo>
                    <a:pt x="2340546" y="3998844"/>
                    <a:pt x="1932340" y="4108325"/>
                    <a:pt x="1582717" y="4171078"/>
                  </a:cubicBezTo>
                  <a:cubicBezTo>
                    <a:pt x="1233094" y="4233831"/>
                    <a:pt x="890643" y="4395194"/>
                    <a:pt x="463922" y="4160320"/>
                  </a:cubicBezTo>
                  <a:cubicBezTo>
                    <a:pt x="37201" y="3925446"/>
                    <a:pt x="238012" y="4169286"/>
                    <a:pt x="55131" y="3730015"/>
                  </a:cubicBezTo>
                  <a:cubicBezTo>
                    <a:pt x="-127750" y="3290744"/>
                    <a:pt x="196773" y="3134758"/>
                    <a:pt x="270283" y="2880160"/>
                  </a:cubicBezTo>
                  <a:cubicBezTo>
                    <a:pt x="343794" y="2625562"/>
                    <a:pt x="476472" y="2437304"/>
                    <a:pt x="496194" y="2202429"/>
                  </a:cubicBezTo>
                  <a:cubicBezTo>
                    <a:pt x="515916" y="1967554"/>
                    <a:pt x="363516" y="1660961"/>
                    <a:pt x="388617" y="1470909"/>
                  </a:cubicBezTo>
                  <a:cubicBezTo>
                    <a:pt x="413718" y="1280857"/>
                    <a:pt x="541017" y="1149972"/>
                    <a:pt x="646801" y="1062118"/>
                  </a:cubicBezTo>
                  <a:cubicBezTo>
                    <a:pt x="752585" y="974264"/>
                    <a:pt x="948016" y="1042396"/>
                    <a:pt x="1023319" y="943784"/>
                  </a:cubicBezTo>
                  <a:cubicBezTo>
                    <a:pt x="1098622" y="845172"/>
                    <a:pt x="1048420" y="608504"/>
                    <a:pt x="1098622" y="470447"/>
                  </a:cubicBezTo>
                  <a:cubicBezTo>
                    <a:pt x="1148824" y="332390"/>
                    <a:pt x="1141653" y="190749"/>
                    <a:pt x="1324533" y="115445"/>
                  </a:cubicBezTo>
                  <a:cubicBezTo>
                    <a:pt x="1507413" y="40141"/>
                    <a:pt x="1937718" y="-22611"/>
                    <a:pt x="2195902" y="7869"/>
                  </a:cubicBezTo>
                  <a:close/>
                </a:path>
              </a:pathLst>
            </a:custGeom>
            <a:noFill/>
            <a:ln w="254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87" name="Freeform 86"/>
            <p:cNvSpPr/>
            <p:nvPr/>
          </p:nvSpPr>
          <p:spPr>
            <a:xfrm>
              <a:off x="2618031" y="2387608"/>
              <a:ext cx="2366904" cy="2683053"/>
            </a:xfrm>
            <a:custGeom>
              <a:avLst/>
              <a:gdLst>
                <a:gd name="connsiteX0" fmla="*/ 2142411 w 3619842"/>
                <a:gd name="connsiteY0" fmla="*/ 7869 h 4300895"/>
                <a:gd name="connsiteX1" fmla="*/ 2820143 w 3619842"/>
                <a:gd name="connsiteY1" fmla="*/ 298325 h 4300895"/>
                <a:gd name="connsiteX2" fmla="*/ 2906204 w 3619842"/>
                <a:gd name="connsiteY2" fmla="*/ 900753 h 4300895"/>
                <a:gd name="connsiteX3" fmla="*/ 2938477 w 3619842"/>
                <a:gd name="connsiteY3" fmla="*/ 1255756 h 4300895"/>
                <a:gd name="connsiteX4" fmla="*/ 3250449 w 3619842"/>
                <a:gd name="connsiteY4" fmla="*/ 1470909 h 4300895"/>
                <a:gd name="connsiteX5" fmla="*/ 3616209 w 3619842"/>
                <a:gd name="connsiteY5" fmla="*/ 1911972 h 4300895"/>
                <a:gd name="connsiteX6" fmla="*/ 3013781 w 3619842"/>
                <a:gd name="connsiteY6" fmla="*/ 2933949 h 4300895"/>
                <a:gd name="connsiteX7" fmla="*/ 2303776 w 3619842"/>
                <a:gd name="connsiteY7" fmla="*/ 3245920 h 4300895"/>
                <a:gd name="connsiteX8" fmla="*/ 722402 w 3619842"/>
                <a:gd name="connsiteY8" fmla="*/ 4257139 h 4300895"/>
                <a:gd name="connsiteX9" fmla="*/ 152247 w 3619842"/>
                <a:gd name="connsiteY9" fmla="*/ 4063501 h 4300895"/>
                <a:gd name="connsiteX10" fmla="*/ 1640 w 3619842"/>
                <a:gd name="connsiteY10" fmla="*/ 3568650 h 4300895"/>
                <a:gd name="connsiteX11" fmla="*/ 216792 w 3619842"/>
                <a:gd name="connsiteY11" fmla="*/ 2880160 h 4300895"/>
                <a:gd name="connsiteX12" fmla="*/ 442703 w 3619842"/>
                <a:gd name="connsiteY12" fmla="*/ 2202429 h 4300895"/>
                <a:gd name="connsiteX13" fmla="*/ 345884 w 3619842"/>
                <a:gd name="connsiteY13" fmla="*/ 1675304 h 4300895"/>
                <a:gd name="connsiteX14" fmla="*/ 593310 w 3619842"/>
                <a:gd name="connsiteY14" fmla="*/ 1062118 h 4300895"/>
                <a:gd name="connsiteX15" fmla="*/ 969828 w 3619842"/>
                <a:gd name="connsiteY15" fmla="*/ 943784 h 4300895"/>
                <a:gd name="connsiteX16" fmla="*/ 1045131 w 3619842"/>
                <a:gd name="connsiteY16" fmla="*/ 470447 h 4300895"/>
                <a:gd name="connsiteX17" fmla="*/ 1271042 w 3619842"/>
                <a:gd name="connsiteY17" fmla="*/ 115445 h 4300895"/>
                <a:gd name="connsiteX18" fmla="*/ 2142411 w 3619842"/>
                <a:gd name="connsiteY18" fmla="*/ 7869 h 4300895"/>
                <a:gd name="connsiteX0" fmla="*/ 2142411 w 3619842"/>
                <a:gd name="connsiteY0" fmla="*/ 7869 h 4279064"/>
                <a:gd name="connsiteX1" fmla="*/ 2820143 w 3619842"/>
                <a:gd name="connsiteY1" fmla="*/ 298325 h 4279064"/>
                <a:gd name="connsiteX2" fmla="*/ 2906204 w 3619842"/>
                <a:gd name="connsiteY2" fmla="*/ 900753 h 4279064"/>
                <a:gd name="connsiteX3" fmla="*/ 2938477 w 3619842"/>
                <a:gd name="connsiteY3" fmla="*/ 1255756 h 4279064"/>
                <a:gd name="connsiteX4" fmla="*/ 3250449 w 3619842"/>
                <a:gd name="connsiteY4" fmla="*/ 1470909 h 4279064"/>
                <a:gd name="connsiteX5" fmla="*/ 3616209 w 3619842"/>
                <a:gd name="connsiteY5" fmla="*/ 1911972 h 4279064"/>
                <a:gd name="connsiteX6" fmla="*/ 3013781 w 3619842"/>
                <a:gd name="connsiteY6" fmla="*/ 2933949 h 4279064"/>
                <a:gd name="connsiteX7" fmla="*/ 2572717 w 3619842"/>
                <a:gd name="connsiteY7" fmla="*/ 3579407 h 4279064"/>
                <a:gd name="connsiteX8" fmla="*/ 722402 w 3619842"/>
                <a:gd name="connsiteY8" fmla="*/ 4257139 h 4279064"/>
                <a:gd name="connsiteX9" fmla="*/ 152247 w 3619842"/>
                <a:gd name="connsiteY9" fmla="*/ 4063501 h 4279064"/>
                <a:gd name="connsiteX10" fmla="*/ 1640 w 3619842"/>
                <a:gd name="connsiteY10" fmla="*/ 3568650 h 4279064"/>
                <a:gd name="connsiteX11" fmla="*/ 216792 w 3619842"/>
                <a:gd name="connsiteY11" fmla="*/ 2880160 h 4279064"/>
                <a:gd name="connsiteX12" fmla="*/ 442703 w 3619842"/>
                <a:gd name="connsiteY12" fmla="*/ 2202429 h 4279064"/>
                <a:gd name="connsiteX13" fmla="*/ 345884 w 3619842"/>
                <a:gd name="connsiteY13" fmla="*/ 1675304 h 4279064"/>
                <a:gd name="connsiteX14" fmla="*/ 593310 w 3619842"/>
                <a:gd name="connsiteY14" fmla="*/ 1062118 h 4279064"/>
                <a:gd name="connsiteX15" fmla="*/ 969828 w 3619842"/>
                <a:gd name="connsiteY15" fmla="*/ 943784 h 4279064"/>
                <a:gd name="connsiteX16" fmla="*/ 1045131 w 3619842"/>
                <a:gd name="connsiteY16" fmla="*/ 470447 h 4279064"/>
                <a:gd name="connsiteX17" fmla="*/ 1271042 w 3619842"/>
                <a:gd name="connsiteY17" fmla="*/ 115445 h 4279064"/>
                <a:gd name="connsiteX18" fmla="*/ 2142411 w 3619842"/>
                <a:gd name="connsiteY18" fmla="*/ 7869 h 4279064"/>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58932 w 3643648"/>
                <a:gd name="connsiteY13" fmla="*/ 1470909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44722 w 3622153"/>
                <a:gd name="connsiteY0" fmla="*/ 7869 h 4239810"/>
                <a:gd name="connsiteX1" fmla="*/ 2822454 w 3622153"/>
                <a:gd name="connsiteY1" fmla="*/ 298325 h 4239810"/>
                <a:gd name="connsiteX2" fmla="*/ 2908515 w 3622153"/>
                <a:gd name="connsiteY2" fmla="*/ 900753 h 4239810"/>
                <a:gd name="connsiteX3" fmla="*/ 2940788 w 3622153"/>
                <a:gd name="connsiteY3" fmla="*/ 1255756 h 4239810"/>
                <a:gd name="connsiteX4" fmla="*/ 3252760 w 3622153"/>
                <a:gd name="connsiteY4" fmla="*/ 1470909 h 4239810"/>
                <a:gd name="connsiteX5" fmla="*/ 3618520 w 3622153"/>
                <a:gd name="connsiteY5" fmla="*/ 1911972 h 4239810"/>
                <a:gd name="connsiteX6" fmla="*/ 3016092 w 3622153"/>
                <a:gd name="connsiteY6" fmla="*/ 2933949 h 4239810"/>
                <a:gd name="connsiteX7" fmla="*/ 2575028 w 3622153"/>
                <a:gd name="connsiteY7" fmla="*/ 3579407 h 4239810"/>
                <a:gd name="connsiteX8" fmla="*/ 1531537 w 3622153"/>
                <a:gd name="connsiteY8" fmla="*/ 4171078 h 4239810"/>
                <a:gd name="connsiteX9" fmla="*/ 412742 w 3622153"/>
                <a:gd name="connsiteY9" fmla="*/ 4160320 h 4239810"/>
                <a:gd name="connsiteX10" fmla="*/ 3951 w 3622153"/>
                <a:gd name="connsiteY10" fmla="*/ 3568650 h 4239810"/>
                <a:gd name="connsiteX11" fmla="*/ 219103 w 3622153"/>
                <a:gd name="connsiteY11" fmla="*/ 2880160 h 4239810"/>
                <a:gd name="connsiteX12" fmla="*/ 445014 w 3622153"/>
                <a:gd name="connsiteY12" fmla="*/ 2202429 h 4239810"/>
                <a:gd name="connsiteX13" fmla="*/ 337437 w 3622153"/>
                <a:gd name="connsiteY13" fmla="*/ 1470909 h 4239810"/>
                <a:gd name="connsiteX14" fmla="*/ 595621 w 3622153"/>
                <a:gd name="connsiteY14" fmla="*/ 1062118 h 4239810"/>
                <a:gd name="connsiteX15" fmla="*/ 972139 w 3622153"/>
                <a:gd name="connsiteY15" fmla="*/ 943784 h 4239810"/>
                <a:gd name="connsiteX16" fmla="*/ 1047442 w 3622153"/>
                <a:gd name="connsiteY16" fmla="*/ 470447 h 4239810"/>
                <a:gd name="connsiteX17" fmla="*/ 1273353 w 3622153"/>
                <a:gd name="connsiteY17" fmla="*/ 115445 h 4239810"/>
                <a:gd name="connsiteX18" fmla="*/ 2144722 w 3622153"/>
                <a:gd name="connsiteY18" fmla="*/ 7869 h 4239810"/>
                <a:gd name="connsiteX0" fmla="*/ 2147191 w 3624622"/>
                <a:gd name="connsiteY0" fmla="*/ 7869 h 4239810"/>
                <a:gd name="connsiteX1" fmla="*/ 2824923 w 3624622"/>
                <a:gd name="connsiteY1" fmla="*/ 298325 h 4239810"/>
                <a:gd name="connsiteX2" fmla="*/ 2910984 w 3624622"/>
                <a:gd name="connsiteY2" fmla="*/ 900753 h 4239810"/>
                <a:gd name="connsiteX3" fmla="*/ 2943257 w 3624622"/>
                <a:gd name="connsiteY3" fmla="*/ 1255756 h 4239810"/>
                <a:gd name="connsiteX4" fmla="*/ 3255229 w 3624622"/>
                <a:gd name="connsiteY4" fmla="*/ 1470909 h 4239810"/>
                <a:gd name="connsiteX5" fmla="*/ 3620989 w 3624622"/>
                <a:gd name="connsiteY5" fmla="*/ 1911972 h 4239810"/>
                <a:gd name="connsiteX6" fmla="*/ 3018561 w 3624622"/>
                <a:gd name="connsiteY6" fmla="*/ 2933949 h 4239810"/>
                <a:gd name="connsiteX7" fmla="*/ 2577497 w 3624622"/>
                <a:gd name="connsiteY7" fmla="*/ 3579407 h 4239810"/>
                <a:gd name="connsiteX8" fmla="*/ 1534006 w 3624622"/>
                <a:gd name="connsiteY8" fmla="*/ 4171078 h 4239810"/>
                <a:gd name="connsiteX9" fmla="*/ 415211 w 3624622"/>
                <a:gd name="connsiteY9" fmla="*/ 4160320 h 4239810"/>
                <a:gd name="connsiteX10" fmla="*/ 6420 w 3624622"/>
                <a:gd name="connsiteY10" fmla="*/ 3568650 h 4239810"/>
                <a:gd name="connsiteX11" fmla="*/ 221572 w 3624622"/>
                <a:gd name="connsiteY11" fmla="*/ 2880160 h 4239810"/>
                <a:gd name="connsiteX12" fmla="*/ 447483 w 3624622"/>
                <a:gd name="connsiteY12" fmla="*/ 2202429 h 4239810"/>
                <a:gd name="connsiteX13" fmla="*/ 339906 w 3624622"/>
                <a:gd name="connsiteY13" fmla="*/ 1470909 h 4239810"/>
                <a:gd name="connsiteX14" fmla="*/ 598090 w 3624622"/>
                <a:gd name="connsiteY14" fmla="*/ 1062118 h 4239810"/>
                <a:gd name="connsiteX15" fmla="*/ 974608 w 3624622"/>
                <a:gd name="connsiteY15" fmla="*/ 943784 h 4239810"/>
                <a:gd name="connsiteX16" fmla="*/ 1049911 w 3624622"/>
                <a:gd name="connsiteY16" fmla="*/ 470447 h 4239810"/>
                <a:gd name="connsiteX17" fmla="*/ 1275822 w 3624622"/>
                <a:gd name="connsiteY17" fmla="*/ 115445 h 4239810"/>
                <a:gd name="connsiteX18" fmla="*/ 2147191 w 3624622"/>
                <a:gd name="connsiteY18" fmla="*/ 7869 h 4239810"/>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1911972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2137883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1257"/>
                <a:gd name="connsiteY0" fmla="*/ 7869 h 4227031"/>
                <a:gd name="connsiteX1" fmla="*/ 2824923 w 3621257"/>
                <a:gd name="connsiteY1" fmla="*/ 298325 h 4227031"/>
                <a:gd name="connsiteX2" fmla="*/ 2910984 w 3621257"/>
                <a:gd name="connsiteY2" fmla="*/ 900753 h 4227031"/>
                <a:gd name="connsiteX3" fmla="*/ 2943257 w 3621257"/>
                <a:gd name="connsiteY3" fmla="*/ 1255756 h 4227031"/>
                <a:gd name="connsiteX4" fmla="*/ 3620989 w 3621257"/>
                <a:gd name="connsiteY4" fmla="*/ 2137883 h 4227031"/>
                <a:gd name="connsiteX5" fmla="*/ 3018561 w 3621257"/>
                <a:gd name="connsiteY5" fmla="*/ 2933949 h 4227031"/>
                <a:gd name="connsiteX6" fmla="*/ 2512951 w 3621257"/>
                <a:gd name="connsiteY6" fmla="*/ 3783803 h 4227031"/>
                <a:gd name="connsiteX7" fmla="*/ 1534006 w 3621257"/>
                <a:gd name="connsiteY7" fmla="*/ 4171078 h 4227031"/>
                <a:gd name="connsiteX8" fmla="*/ 415211 w 3621257"/>
                <a:gd name="connsiteY8" fmla="*/ 4160320 h 4227031"/>
                <a:gd name="connsiteX9" fmla="*/ 6420 w 3621257"/>
                <a:gd name="connsiteY9" fmla="*/ 3568650 h 4227031"/>
                <a:gd name="connsiteX10" fmla="*/ 221572 w 3621257"/>
                <a:gd name="connsiteY10" fmla="*/ 2880160 h 4227031"/>
                <a:gd name="connsiteX11" fmla="*/ 447483 w 3621257"/>
                <a:gd name="connsiteY11" fmla="*/ 2202429 h 4227031"/>
                <a:gd name="connsiteX12" fmla="*/ 339906 w 3621257"/>
                <a:gd name="connsiteY12" fmla="*/ 1470909 h 4227031"/>
                <a:gd name="connsiteX13" fmla="*/ 598090 w 3621257"/>
                <a:gd name="connsiteY13" fmla="*/ 1062118 h 4227031"/>
                <a:gd name="connsiteX14" fmla="*/ 974608 w 3621257"/>
                <a:gd name="connsiteY14" fmla="*/ 943784 h 4227031"/>
                <a:gd name="connsiteX15" fmla="*/ 1049911 w 3621257"/>
                <a:gd name="connsiteY15" fmla="*/ 470447 h 4227031"/>
                <a:gd name="connsiteX16" fmla="*/ 1275822 w 3621257"/>
                <a:gd name="connsiteY16" fmla="*/ 115445 h 4227031"/>
                <a:gd name="connsiteX17" fmla="*/ 2147191 w 3621257"/>
                <a:gd name="connsiteY17" fmla="*/ 7869 h 4227031"/>
                <a:gd name="connsiteX0" fmla="*/ 2147191 w 3621257"/>
                <a:gd name="connsiteY0" fmla="*/ 7869 h 4227031"/>
                <a:gd name="connsiteX1" fmla="*/ 2824923 w 3621257"/>
                <a:gd name="connsiteY1" fmla="*/ 298325 h 4227031"/>
                <a:gd name="connsiteX2" fmla="*/ 2943257 w 3621257"/>
                <a:gd name="connsiteY2" fmla="*/ 1255756 h 4227031"/>
                <a:gd name="connsiteX3" fmla="*/ 3620989 w 3621257"/>
                <a:gd name="connsiteY3" fmla="*/ 2137883 h 4227031"/>
                <a:gd name="connsiteX4" fmla="*/ 3018561 w 3621257"/>
                <a:gd name="connsiteY4" fmla="*/ 2933949 h 4227031"/>
                <a:gd name="connsiteX5" fmla="*/ 2512951 w 3621257"/>
                <a:gd name="connsiteY5" fmla="*/ 3783803 h 4227031"/>
                <a:gd name="connsiteX6" fmla="*/ 1534006 w 3621257"/>
                <a:gd name="connsiteY6" fmla="*/ 4171078 h 4227031"/>
                <a:gd name="connsiteX7" fmla="*/ 415211 w 3621257"/>
                <a:gd name="connsiteY7" fmla="*/ 4160320 h 4227031"/>
                <a:gd name="connsiteX8" fmla="*/ 6420 w 3621257"/>
                <a:gd name="connsiteY8" fmla="*/ 3568650 h 4227031"/>
                <a:gd name="connsiteX9" fmla="*/ 221572 w 3621257"/>
                <a:gd name="connsiteY9" fmla="*/ 2880160 h 4227031"/>
                <a:gd name="connsiteX10" fmla="*/ 447483 w 3621257"/>
                <a:gd name="connsiteY10" fmla="*/ 2202429 h 4227031"/>
                <a:gd name="connsiteX11" fmla="*/ 339906 w 3621257"/>
                <a:gd name="connsiteY11" fmla="*/ 1470909 h 4227031"/>
                <a:gd name="connsiteX12" fmla="*/ 598090 w 3621257"/>
                <a:gd name="connsiteY12" fmla="*/ 1062118 h 4227031"/>
                <a:gd name="connsiteX13" fmla="*/ 974608 w 3621257"/>
                <a:gd name="connsiteY13" fmla="*/ 943784 h 4227031"/>
                <a:gd name="connsiteX14" fmla="*/ 1049911 w 3621257"/>
                <a:gd name="connsiteY14" fmla="*/ 470447 h 4227031"/>
                <a:gd name="connsiteX15" fmla="*/ 1275822 w 3621257"/>
                <a:gd name="connsiteY15" fmla="*/ 115445 h 4227031"/>
                <a:gd name="connsiteX16" fmla="*/ 2147191 w 3621257"/>
                <a:gd name="connsiteY16" fmla="*/ 7869 h 4227031"/>
                <a:gd name="connsiteX0" fmla="*/ 2189313 w 3663379"/>
                <a:gd name="connsiteY0" fmla="*/ 7869 h 4226329"/>
                <a:gd name="connsiteX1" fmla="*/ 2867045 w 3663379"/>
                <a:gd name="connsiteY1" fmla="*/ 298325 h 4226329"/>
                <a:gd name="connsiteX2" fmla="*/ 2985379 w 3663379"/>
                <a:gd name="connsiteY2" fmla="*/ 1255756 h 4226329"/>
                <a:gd name="connsiteX3" fmla="*/ 3663111 w 3663379"/>
                <a:gd name="connsiteY3" fmla="*/ 2137883 h 4226329"/>
                <a:gd name="connsiteX4" fmla="*/ 3060683 w 3663379"/>
                <a:gd name="connsiteY4" fmla="*/ 2933949 h 4226329"/>
                <a:gd name="connsiteX5" fmla="*/ 2555073 w 3663379"/>
                <a:gd name="connsiteY5" fmla="*/ 3783803 h 4226329"/>
                <a:gd name="connsiteX6" fmla="*/ 1576128 w 3663379"/>
                <a:gd name="connsiteY6" fmla="*/ 4171078 h 4226329"/>
                <a:gd name="connsiteX7" fmla="*/ 457333 w 3663379"/>
                <a:gd name="connsiteY7" fmla="*/ 4160320 h 4226329"/>
                <a:gd name="connsiteX8" fmla="*/ 5512 w 3663379"/>
                <a:gd name="connsiteY8" fmla="*/ 3579408 h 4226329"/>
                <a:gd name="connsiteX9" fmla="*/ 263694 w 3663379"/>
                <a:gd name="connsiteY9" fmla="*/ 2880160 h 4226329"/>
                <a:gd name="connsiteX10" fmla="*/ 489605 w 3663379"/>
                <a:gd name="connsiteY10" fmla="*/ 2202429 h 4226329"/>
                <a:gd name="connsiteX11" fmla="*/ 382028 w 3663379"/>
                <a:gd name="connsiteY11" fmla="*/ 1470909 h 4226329"/>
                <a:gd name="connsiteX12" fmla="*/ 640212 w 3663379"/>
                <a:gd name="connsiteY12" fmla="*/ 1062118 h 4226329"/>
                <a:gd name="connsiteX13" fmla="*/ 1016730 w 3663379"/>
                <a:gd name="connsiteY13" fmla="*/ 943784 h 4226329"/>
                <a:gd name="connsiteX14" fmla="*/ 1092033 w 3663379"/>
                <a:gd name="connsiteY14" fmla="*/ 470447 h 4226329"/>
                <a:gd name="connsiteX15" fmla="*/ 1317944 w 3663379"/>
                <a:gd name="connsiteY15" fmla="*/ 115445 h 4226329"/>
                <a:gd name="connsiteX16" fmla="*/ 2189313 w 3663379"/>
                <a:gd name="connsiteY16" fmla="*/ 7869 h 4226329"/>
                <a:gd name="connsiteX0" fmla="*/ 2147192 w 3621258"/>
                <a:gd name="connsiteY0" fmla="*/ 7869 h 4218833"/>
                <a:gd name="connsiteX1" fmla="*/ 2824924 w 3621258"/>
                <a:gd name="connsiteY1" fmla="*/ 298325 h 4218833"/>
                <a:gd name="connsiteX2" fmla="*/ 2943258 w 3621258"/>
                <a:gd name="connsiteY2" fmla="*/ 1255756 h 4218833"/>
                <a:gd name="connsiteX3" fmla="*/ 3620990 w 3621258"/>
                <a:gd name="connsiteY3" fmla="*/ 2137883 h 4218833"/>
                <a:gd name="connsiteX4" fmla="*/ 3018562 w 3621258"/>
                <a:gd name="connsiteY4" fmla="*/ 2933949 h 4218833"/>
                <a:gd name="connsiteX5" fmla="*/ 2512952 w 3621258"/>
                <a:gd name="connsiteY5" fmla="*/ 3783803 h 4218833"/>
                <a:gd name="connsiteX6" fmla="*/ 1534007 w 3621258"/>
                <a:gd name="connsiteY6" fmla="*/ 4171078 h 4218833"/>
                <a:gd name="connsiteX7" fmla="*/ 415212 w 3621258"/>
                <a:gd name="connsiteY7" fmla="*/ 4160320 h 4218833"/>
                <a:gd name="connsiteX8" fmla="*/ 6421 w 3621258"/>
                <a:gd name="connsiteY8" fmla="*/ 3697742 h 4218833"/>
                <a:gd name="connsiteX9" fmla="*/ 221573 w 3621258"/>
                <a:gd name="connsiteY9" fmla="*/ 2880160 h 4218833"/>
                <a:gd name="connsiteX10" fmla="*/ 447484 w 3621258"/>
                <a:gd name="connsiteY10" fmla="*/ 2202429 h 4218833"/>
                <a:gd name="connsiteX11" fmla="*/ 339907 w 3621258"/>
                <a:gd name="connsiteY11" fmla="*/ 1470909 h 4218833"/>
                <a:gd name="connsiteX12" fmla="*/ 598091 w 3621258"/>
                <a:gd name="connsiteY12" fmla="*/ 1062118 h 4218833"/>
                <a:gd name="connsiteX13" fmla="*/ 974609 w 3621258"/>
                <a:gd name="connsiteY13" fmla="*/ 943784 h 4218833"/>
                <a:gd name="connsiteX14" fmla="*/ 1049912 w 3621258"/>
                <a:gd name="connsiteY14" fmla="*/ 470447 h 4218833"/>
                <a:gd name="connsiteX15" fmla="*/ 1275823 w 3621258"/>
                <a:gd name="connsiteY15" fmla="*/ 115445 h 4218833"/>
                <a:gd name="connsiteX16" fmla="*/ 2147192 w 3621258"/>
                <a:gd name="connsiteY16" fmla="*/ 7869 h 4218833"/>
                <a:gd name="connsiteX0" fmla="*/ 2195902 w 3669968"/>
                <a:gd name="connsiteY0" fmla="*/ 7869 h 4218833"/>
                <a:gd name="connsiteX1" fmla="*/ 2873634 w 3669968"/>
                <a:gd name="connsiteY1" fmla="*/ 298325 h 4218833"/>
                <a:gd name="connsiteX2" fmla="*/ 2991968 w 3669968"/>
                <a:gd name="connsiteY2" fmla="*/ 1255756 h 4218833"/>
                <a:gd name="connsiteX3" fmla="*/ 3669700 w 3669968"/>
                <a:gd name="connsiteY3" fmla="*/ 2137883 h 4218833"/>
                <a:gd name="connsiteX4" fmla="*/ 3067272 w 3669968"/>
                <a:gd name="connsiteY4" fmla="*/ 2933949 h 4218833"/>
                <a:gd name="connsiteX5" fmla="*/ 2561662 w 3669968"/>
                <a:gd name="connsiteY5" fmla="*/ 3783803 h 4218833"/>
                <a:gd name="connsiteX6" fmla="*/ 1582717 w 3669968"/>
                <a:gd name="connsiteY6" fmla="*/ 4171078 h 4218833"/>
                <a:gd name="connsiteX7" fmla="*/ 463922 w 3669968"/>
                <a:gd name="connsiteY7" fmla="*/ 4160320 h 4218833"/>
                <a:gd name="connsiteX8" fmla="*/ 55131 w 3669968"/>
                <a:gd name="connsiteY8" fmla="*/ 3697742 h 4218833"/>
                <a:gd name="connsiteX9" fmla="*/ 270283 w 3669968"/>
                <a:gd name="connsiteY9" fmla="*/ 2880160 h 4218833"/>
                <a:gd name="connsiteX10" fmla="*/ 496194 w 3669968"/>
                <a:gd name="connsiteY10" fmla="*/ 2202429 h 4218833"/>
                <a:gd name="connsiteX11" fmla="*/ 388617 w 3669968"/>
                <a:gd name="connsiteY11" fmla="*/ 1470909 h 4218833"/>
                <a:gd name="connsiteX12" fmla="*/ 646801 w 3669968"/>
                <a:gd name="connsiteY12" fmla="*/ 1062118 h 4218833"/>
                <a:gd name="connsiteX13" fmla="*/ 1023319 w 3669968"/>
                <a:gd name="connsiteY13" fmla="*/ 943784 h 4218833"/>
                <a:gd name="connsiteX14" fmla="*/ 1098622 w 3669968"/>
                <a:gd name="connsiteY14" fmla="*/ 470447 h 4218833"/>
                <a:gd name="connsiteX15" fmla="*/ 1324533 w 3669968"/>
                <a:gd name="connsiteY15" fmla="*/ 115445 h 4218833"/>
                <a:gd name="connsiteX16" fmla="*/ 2195902 w 3669968"/>
                <a:gd name="connsiteY16" fmla="*/ 7869 h 4218833"/>
                <a:gd name="connsiteX0" fmla="*/ 2195902 w 3669968"/>
                <a:gd name="connsiteY0" fmla="*/ 7869 h 4216877"/>
                <a:gd name="connsiteX1" fmla="*/ 2873634 w 3669968"/>
                <a:gd name="connsiteY1" fmla="*/ 298325 h 4216877"/>
                <a:gd name="connsiteX2" fmla="*/ 2991968 w 3669968"/>
                <a:gd name="connsiteY2" fmla="*/ 1255756 h 4216877"/>
                <a:gd name="connsiteX3" fmla="*/ 3669700 w 3669968"/>
                <a:gd name="connsiteY3" fmla="*/ 2137883 h 4216877"/>
                <a:gd name="connsiteX4" fmla="*/ 3067272 w 3669968"/>
                <a:gd name="connsiteY4" fmla="*/ 2933949 h 4216877"/>
                <a:gd name="connsiteX5" fmla="*/ 2561662 w 3669968"/>
                <a:gd name="connsiteY5" fmla="*/ 3783803 h 4216877"/>
                <a:gd name="connsiteX6" fmla="*/ 1582717 w 3669968"/>
                <a:gd name="connsiteY6" fmla="*/ 4171078 h 4216877"/>
                <a:gd name="connsiteX7" fmla="*/ 463922 w 3669968"/>
                <a:gd name="connsiteY7" fmla="*/ 4160320 h 4216877"/>
                <a:gd name="connsiteX8" fmla="*/ 55131 w 3669968"/>
                <a:gd name="connsiteY8" fmla="*/ 3730015 h 4216877"/>
                <a:gd name="connsiteX9" fmla="*/ 270283 w 3669968"/>
                <a:gd name="connsiteY9" fmla="*/ 2880160 h 4216877"/>
                <a:gd name="connsiteX10" fmla="*/ 496194 w 3669968"/>
                <a:gd name="connsiteY10" fmla="*/ 2202429 h 4216877"/>
                <a:gd name="connsiteX11" fmla="*/ 388617 w 3669968"/>
                <a:gd name="connsiteY11" fmla="*/ 1470909 h 4216877"/>
                <a:gd name="connsiteX12" fmla="*/ 646801 w 3669968"/>
                <a:gd name="connsiteY12" fmla="*/ 1062118 h 4216877"/>
                <a:gd name="connsiteX13" fmla="*/ 1023319 w 3669968"/>
                <a:gd name="connsiteY13" fmla="*/ 943784 h 4216877"/>
                <a:gd name="connsiteX14" fmla="*/ 1098622 w 3669968"/>
                <a:gd name="connsiteY14" fmla="*/ 470447 h 4216877"/>
                <a:gd name="connsiteX15" fmla="*/ 1324533 w 3669968"/>
                <a:gd name="connsiteY15" fmla="*/ 115445 h 4216877"/>
                <a:gd name="connsiteX16" fmla="*/ 2195902 w 3669968"/>
                <a:gd name="connsiteY16" fmla="*/ 7869 h 4216877"/>
                <a:gd name="connsiteX0" fmla="*/ 2195902 w 3669968"/>
                <a:gd name="connsiteY0" fmla="*/ 7869 h 4283677"/>
                <a:gd name="connsiteX1" fmla="*/ 2873634 w 3669968"/>
                <a:gd name="connsiteY1" fmla="*/ 298325 h 4283677"/>
                <a:gd name="connsiteX2" fmla="*/ 2991968 w 3669968"/>
                <a:gd name="connsiteY2" fmla="*/ 1255756 h 4283677"/>
                <a:gd name="connsiteX3" fmla="*/ 3669700 w 3669968"/>
                <a:gd name="connsiteY3" fmla="*/ 2137883 h 4283677"/>
                <a:gd name="connsiteX4" fmla="*/ 3067272 w 3669968"/>
                <a:gd name="connsiteY4" fmla="*/ 2933949 h 4283677"/>
                <a:gd name="connsiteX5" fmla="*/ 2561662 w 3669968"/>
                <a:gd name="connsiteY5" fmla="*/ 3783803 h 4283677"/>
                <a:gd name="connsiteX6" fmla="*/ 1582717 w 3669968"/>
                <a:gd name="connsiteY6" fmla="*/ 4171078 h 4283677"/>
                <a:gd name="connsiteX7" fmla="*/ 463922 w 3669968"/>
                <a:gd name="connsiteY7" fmla="*/ 4160320 h 4283677"/>
                <a:gd name="connsiteX8" fmla="*/ 55131 w 3669968"/>
                <a:gd name="connsiteY8" fmla="*/ 3730015 h 4283677"/>
                <a:gd name="connsiteX9" fmla="*/ 270283 w 3669968"/>
                <a:gd name="connsiteY9" fmla="*/ 2880160 h 4283677"/>
                <a:gd name="connsiteX10" fmla="*/ 496194 w 3669968"/>
                <a:gd name="connsiteY10" fmla="*/ 2202429 h 4283677"/>
                <a:gd name="connsiteX11" fmla="*/ 388617 w 3669968"/>
                <a:gd name="connsiteY11" fmla="*/ 1470909 h 4283677"/>
                <a:gd name="connsiteX12" fmla="*/ 646801 w 3669968"/>
                <a:gd name="connsiteY12" fmla="*/ 1062118 h 4283677"/>
                <a:gd name="connsiteX13" fmla="*/ 1023319 w 3669968"/>
                <a:gd name="connsiteY13" fmla="*/ 943784 h 4283677"/>
                <a:gd name="connsiteX14" fmla="*/ 1098622 w 3669968"/>
                <a:gd name="connsiteY14" fmla="*/ 470447 h 4283677"/>
                <a:gd name="connsiteX15" fmla="*/ 1324533 w 3669968"/>
                <a:gd name="connsiteY15" fmla="*/ 115445 h 4283677"/>
                <a:gd name="connsiteX16" fmla="*/ 2195902 w 3669968"/>
                <a:gd name="connsiteY16" fmla="*/ 7869 h 4283677"/>
                <a:gd name="connsiteX0" fmla="*/ 1928566 w 3402632"/>
                <a:gd name="connsiteY0" fmla="*/ 7869 h 4275127"/>
                <a:gd name="connsiteX1" fmla="*/ 2606298 w 3402632"/>
                <a:gd name="connsiteY1" fmla="*/ 298325 h 4275127"/>
                <a:gd name="connsiteX2" fmla="*/ 2724632 w 3402632"/>
                <a:gd name="connsiteY2" fmla="*/ 1255756 h 4275127"/>
                <a:gd name="connsiteX3" fmla="*/ 3402364 w 3402632"/>
                <a:gd name="connsiteY3" fmla="*/ 2137883 h 4275127"/>
                <a:gd name="connsiteX4" fmla="*/ 2799936 w 3402632"/>
                <a:gd name="connsiteY4" fmla="*/ 2933949 h 4275127"/>
                <a:gd name="connsiteX5" fmla="*/ 2294326 w 3402632"/>
                <a:gd name="connsiteY5" fmla="*/ 3783803 h 4275127"/>
                <a:gd name="connsiteX6" fmla="*/ 1315381 w 3402632"/>
                <a:gd name="connsiteY6" fmla="*/ 4171078 h 4275127"/>
                <a:gd name="connsiteX7" fmla="*/ 196586 w 3402632"/>
                <a:gd name="connsiteY7" fmla="*/ 4160320 h 4275127"/>
                <a:gd name="connsiteX8" fmla="*/ 2947 w 3402632"/>
                <a:gd name="connsiteY8" fmla="*/ 2880160 h 4275127"/>
                <a:gd name="connsiteX9" fmla="*/ 228858 w 3402632"/>
                <a:gd name="connsiteY9" fmla="*/ 2202429 h 4275127"/>
                <a:gd name="connsiteX10" fmla="*/ 121281 w 3402632"/>
                <a:gd name="connsiteY10" fmla="*/ 1470909 h 4275127"/>
                <a:gd name="connsiteX11" fmla="*/ 379465 w 3402632"/>
                <a:gd name="connsiteY11" fmla="*/ 1062118 h 4275127"/>
                <a:gd name="connsiteX12" fmla="*/ 755983 w 3402632"/>
                <a:gd name="connsiteY12" fmla="*/ 943784 h 4275127"/>
                <a:gd name="connsiteX13" fmla="*/ 831286 w 3402632"/>
                <a:gd name="connsiteY13" fmla="*/ 470447 h 4275127"/>
                <a:gd name="connsiteX14" fmla="*/ 1057197 w 3402632"/>
                <a:gd name="connsiteY14" fmla="*/ 115445 h 4275127"/>
                <a:gd name="connsiteX15" fmla="*/ 1928566 w 3402632"/>
                <a:gd name="connsiteY15" fmla="*/ 7869 h 4275127"/>
                <a:gd name="connsiteX0" fmla="*/ 1973706 w 3447772"/>
                <a:gd name="connsiteY0" fmla="*/ 7869 h 4209093"/>
                <a:gd name="connsiteX1" fmla="*/ 2651438 w 3447772"/>
                <a:gd name="connsiteY1" fmla="*/ 298325 h 4209093"/>
                <a:gd name="connsiteX2" fmla="*/ 2769772 w 3447772"/>
                <a:gd name="connsiteY2" fmla="*/ 1255756 h 4209093"/>
                <a:gd name="connsiteX3" fmla="*/ 3447504 w 3447772"/>
                <a:gd name="connsiteY3" fmla="*/ 2137883 h 4209093"/>
                <a:gd name="connsiteX4" fmla="*/ 2845076 w 3447772"/>
                <a:gd name="connsiteY4" fmla="*/ 2933949 h 4209093"/>
                <a:gd name="connsiteX5" fmla="*/ 2339466 w 3447772"/>
                <a:gd name="connsiteY5" fmla="*/ 3783803 h 4209093"/>
                <a:gd name="connsiteX6" fmla="*/ 1360521 w 3447772"/>
                <a:gd name="connsiteY6" fmla="*/ 4171078 h 4209093"/>
                <a:gd name="connsiteX7" fmla="*/ 48087 w 3447772"/>
                <a:gd name="connsiteY7" fmla="*/ 2880160 h 4209093"/>
                <a:gd name="connsiteX8" fmla="*/ 273998 w 3447772"/>
                <a:gd name="connsiteY8" fmla="*/ 2202429 h 4209093"/>
                <a:gd name="connsiteX9" fmla="*/ 166421 w 3447772"/>
                <a:gd name="connsiteY9" fmla="*/ 1470909 h 4209093"/>
                <a:gd name="connsiteX10" fmla="*/ 424605 w 3447772"/>
                <a:gd name="connsiteY10" fmla="*/ 1062118 h 4209093"/>
                <a:gd name="connsiteX11" fmla="*/ 801123 w 3447772"/>
                <a:gd name="connsiteY11" fmla="*/ 943784 h 4209093"/>
                <a:gd name="connsiteX12" fmla="*/ 876426 w 3447772"/>
                <a:gd name="connsiteY12" fmla="*/ 470447 h 4209093"/>
                <a:gd name="connsiteX13" fmla="*/ 1102337 w 3447772"/>
                <a:gd name="connsiteY13" fmla="*/ 115445 h 4209093"/>
                <a:gd name="connsiteX14" fmla="*/ 1973706 w 3447772"/>
                <a:gd name="connsiteY14" fmla="*/ 7869 h 4209093"/>
                <a:gd name="connsiteX0" fmla="*/ 1951292 w 3425358"/>
                <a:gd name="connsiteY0" fmla="*/ 7869 h 4150722"/>
                <a:gd name="connsiteX1" fmla="*/ 2629024 w 3425358"/>
                <a:gd name="connsiteY1" fmla="*/ 298325 h 4150722"/>
                <a:gd name="connsiteX2" fmla="*/ 2747358 w 3425358"/>
                <a:gd name="connsiteY2" fmla="*/ 1255756 h 4150722"/>
                <a:gd name="connsiteX3" fmla="*/ 3425090 w 3425358"/>
                <a:gd name="connsiteY3" fmla="*/ 2137883 h 4150722"/>
                <a:gd name="connsiteX4" fmla="*/ 2822662 w 3425358"/>
                <a:gd name="connsiteY4" fmla="*/ 2933949 h 4150722"/>
                <a:gd name="connsiteX5" fmla="*/ 2317052 w 3425358"/>
                <a:gd name="connsiteY5" fmla="*/ 3783803 h 4150722"/>
                <a:gd name="connsiteX6" fmla="*/ 957605 w 3425358"/>
                <a:gd name="connsiteY6" fmla="*/ 4107801 h 4150722"/>
                <a:gd name="connsiteX7" fmla="*/ 25673 w 3425358"/>
                <a:gd name="connsiteY7" fmla="*/ 2880160 h 4150722"/>
                <a:gd name="connsiteX8" fmla="*/ 251584 w 3425358"/>
                <a:gd name="connsiteY8" fmla="*/ 2202429 h 4150722"/>
                <a:gd name="connsiteX9" fmla="*/ 144007 w 3425358"/>
                <a:gd name="connsiteY9" fmla="*/ 1470909 h 4150722"/>
                <a:gd name="connsiteX10" fmla="*/ 402191 w 3425358"/>
                <a:gd name="connsiteY10" fmla="*/ 1062118 h 4150722"/>
                <a:gd name="connsiteX11" fmla="*/ 778709 w 3425358"/>
                <a:gd name="connsiteY11" fmla="*/ 943784 h 4150722"/>
                <a:gd name="connsiteX12" fmla="*/ 854012 w 3425358"/>
                <a:gd name="connsiteY12" fmla="*/ 470447 h 4150722"/>
                <a:gd name="connsiteX13" fmla="*/ 1079923 w 3425358"/>
                <a:gd name="connsiteY13" fmla="*/ 115445 h 4150722"/>
                <a:gd name="connsiteX14" fmla="*/ 1951292 w 3425358"/>
                <a:gd name="connsiteY14" fmla="*/ 7869 h 4150722"/>
                <a:gd name="connsiteX0" fmla="*/ 1811231 w 3285297"/>
                <a:gd name="connsiteY0" fmla="*/ 7869 h 4132289"/>
                <a:gd name="connsiteX1" fmla="*/ 2488963 w 3285297"/>
                <a:gd name="connsiteY1" fmla="*/ 298325 h 4132289"/>
                <a:gd name="connsiteX2" fmla="*/ 2607297 w 3285297"/>
                <a:gd name="connsiteY2" fmla="*/ 1255756 h 4132289"/>
                <a:gd name="connsiteX3" fmla="*/ 3285029 w 3285297"/>
                <a:gd name="connsiteY3" fmla="*/ 2137883 h 4132289"/>
                <a:gd name="connsiteX4" fmla="*/ 2682601 w 3285297"/>
                <a:gd name="connsiteY4" fmla="*/ 2933949 h 4132289"/>
                <a:gd name="connsiteX5" fmla="*/ 2176991 w 3285297"/>
                <a:gd name="connsiteY5" fmla="*/ 3783803 h 4132289"/>
                <a:gd name="connsiteX6" fmla="*/ 817544 w 3285297"/>
                <a:gd name="connsiteY6" fmla="*/ 4107801 h 4132289"/>
                <a:gd name="connsiteX7" fmla="*/ 190015 w 3285297"/>
                <a:gd name="connsiteY7" fmla="*/ 3180731 h 4132289"/>
                <a:gd name="connsiteX8" fmla="*/ 111523 w 3285297"/>
                <a:gd name="connsiteY8" fmla="*/ 2202429 h 4132289"/>
                <a:gd name="connsiteX9" fmla="*/ 3946 w 3285297"/>
                <a:gd name="connsiteY9" fmla="*/ 1470909 h 4132289"/>
                <a:gd name="connsiteX10" fmla="*/ 262130 w 3285297"/>
                <a:gd name="connsiteY10" fmla="*/ 1062118 h 4132289"/>
                <a:gd name="connsiteX11" fmla="*/ 638648 w 3285297"/>
                <a:gd name="connsiteY11" fmla="*/ 943784 h 4132289"/>
                <a:gd name="connsiteX12" fmla="*/ 713951 w 3285297"/>
                <a:gd name="connsiteY12" fmla="*/ 470447 h 4132289"/>
                <a:gd name="connsiteX13" fmla="*/ 939862 w 3285297"/>
                <a:gd name="connsiteY13" fmla="*/ 115445 h 4132289"/>
                <a:gd name="connsiteX14" fmla="*/ 1811231 w 3285297"/>
                <a:gd name="connsiteY14" fmla="*/ 7869 h 4132289"/>
                <a:gd name="connsiteX0" fmla="*/ 1811231 w 3309863"/>
                <a:gd name="connsiteY0" fmla="*/ 7869 h 4132289"/>
                <a:gd name="connsiteX1" fmla="*/ 2488963 w 3309863"/>
                <a:gd name="connsiteY1" fmla="*/ 298325 h 4132289"/>
                <a:gd name="connsiteX2" fmla="*/ 3124781 w 3309863"/>
                <a:gd name="connsiteY2" fmla="*/ 717893 h 4132289"/>
                <a:gd name="connsiteX3" fmla="*/ 3285029 w 3309863"/>
                <a:gd name="connsiteY3" fmla="*/ 2137883 h 4132289"/>
                <a:gd name="connsiteX4" fmla="*/ 2682601 w 3309863"/>
                <a:gd name="connsiteY4" fmla="*/ 2933949 h 4132289"/>
                <a:gd name="connsiteX5" fmla="*/ 2176991 w 3309863"/>
                <a:gd name="connsiteY5" fmla="*/ 3783803 h 4132289"/>
                <a:gd name="connsiteX6" fmla="*/ 817544 w 3309863"/>
                <a:gd name="connsiteY6" fmla="*/ 4107801 h 4132289"/>
                <a:gd name="connsiteX7" fmla="*/ 190015 w 3309863"/>
                <a:gd name="connsiteY7" fmla="*/ 3180731 h 4132289"/>
                <a:gd name="connsiteX8" fmla="*/ 111523 w 3309863"/>
                <a:gd name="connsiteY8" fmla="*/ 2202429 h 4132289"/>
                <a:gd name="connsiteX9" fmla="*/ 3946 w 3309863"/>
                <a:gd name="connsiteY9" fmla="*/ 1470909 h 4132289"/>
                <a:gd name="connsiteX10" fmla="*/ 262130 w 3309863"/>
                <a:gd name="connsiteY10" fmla="*/ 1062118 h 4132289"/>
                <a:gd name="connsiteX11" fmla="*/ 638648 w 3309863"/>
                <a:gd name="connsiteY11" fmla="*/ 943784 h 4132289"/>
                <a:gd name="connsiteX12" fmla="*/ 713951 w 3309863"/>
                <a:gd name="connsiteY12" fmla="*/ 470447 h 4132289"/>
                <a:gd name="connsiteX13" fmla="*/ 939862 w 3309863"/>
                <a:gd name="connsiteY13" fmla="*/ 115445 h 4132289"/>
                <a:gd name="connsiteX14" fmla="*/ 1811231 w 3309863"/>
                <a:gd name="connsiteY14" fmla="*/ 7869 h 4132289"/>
                <a:gd name="connsiteX0" fmla="*/ 1811231 w 3337758"/>
                <a:gd name="connsiteY0" fmla="*/ 7869 h 4135608"/>
                <a:gd name="connsiteX1" fmla="*/ 2488963 w 3337758"/>
                <a:gd name="connsiteY1" fmla="*/ 298325 h 4135608"/>
                <a:gd name="connsiteX2" fmla="*/ 3124781 w 3337758"/>
                <a:gd name="connsiteY2" fmla="*/ 717893 h 4135608"/>
                <a:gd name="connsiteX3" fmla="*/ 3285029 w 3337758"/>
                <a:gd name="connsiteY3" fmla="*/ 2137883 h 4135608"/>
                <a:gd name="connsiteX4" fmla="*/ 2286878 w 3337758"/>
                <a:gd name="connsiteY4" fmla="*/ 2680837 h 4135608"/>
                <a:gd name="connsiteX5" fmla="*/ 2176991 w 3337758"/>
                <a:gd name="connsiteY5" fmla="*/ 3783803 h 4135608"/>
                <a:gd name="connsiteX6" fmla="*/ 817544 w 3337758"/>
                <a:gd name="connsiteY6" fmla="*/ 4107801 h 4135608"/>
                <a:gd name="connsiteX7" fmla="*/ 190015 w 3337758"/>
                <a:gd name="connsiteY7" fmla="*/ 3180731 h 4135608"/>
                <a:gd name="connsiteX8" fmla="*/ 111523 w 3337758"/>
                <a:gd name="connsiteY8" fmla="*/ 2202429 h 4135608"/>
                <a:gd name="connsiteX9" fmla="*/ 3946 w 3337758"/>
                <a:gd name="connsiteY9" fmla="*/ 1470909 h 4135608"/>
                <a:gd name="connsiteX10" fmla="*/ 262130 w 3337758"/>
                <a:gd name="connsiteY10" fmla="*/ 1062118 h 4135608"/>
                <a:gd name="connsiteX11" fmla="*/ 638648 w 3337758"/>
                <a:gd name="connsiteY11" fmla="*/ 943784 h 4135608"/>
                <a:gd name="connsiteX12" fmla="*/ 713951 w 3337758"/>
                <a:gd name="connsiteY12" fmla="*/ 470447 h 4135608"/>
                <a:gd name="connsiteX13" fmla="*/ 939862 w 3337758"/>
                <a:gd name="connsiteY13" fmla="*/ 115445 h 4135608"/>
                <a:gd name="connsiteX14" fmla="*/ 1811231 w 3337758"/>
                <a:gd name="connsiteY14" fmla="*/ 7869 h 4135608"/>
                <a:gd name="connsiteX0" fmla="*/ 1811231 w 3337758"/>
                <a:gd name="connsiteY0" fmla="*/ 7869 h 4115018"/>
                <a:gd name="connsiteX1" fmla="*/ 2488963 w 3337758"/>
                <a:gd name="connsiteY1" fmla="*/ 298325 h 4115018"/>
                <a:gd name="connsiteX2" fmla="*/ 3124781 w 3337758"/>
                <a:gd name="connsiteY2" fmla="*/ 717893 h 4115018"/>
                <a:gd name="connsiteX3" fmla="*/ 3285029 w 3337758"/>
                <a:gd name="connsiteY3" fmla="*/ 2137883 h 4115018"/>
                <a:gd name="connsiteX4" fmla="*/ 2286878 w 3337758"/>
                <a:gd name="connsiteY4" fmla="*/ 2680837 h 4115018"/>
                <a:gd name="connsiteX5" fmla="*/ 1963910 w 3337758"/>
                <a:gd name="connsiteY5" fmla="*/ 3562330 h 4115018"/>
                <a:gd name="connsiteX6" fmla="*/ 817544 w 3337758"/>
                <a:gd name="connsiteY6" fmla="*/ 4107801 h 4115018"/>
                <a:gd name="connsiteX7" fmla="*/ 190015 w 3337758"/>
                <a:gd name="connsiteY7" fmla="*/ 3180731 h 4115018"/>
                <a:gd name="connsiteX8" fmla="*/ 111523 w 3337758"/>
                <a:gd name="connsiteY8" fmla="*/ 2202429 h 4115018"/>
                <a:gd name="connsiteX9" fmla="*/ 3946 w 3337758"/>
                <a:gd name="connsiteY9" fmla="*/ 1470909 h 4115018"/>
                <a:gd name="connsiteX10" fmla="*/ 262130 w 3337758"/>
                <a:gd name="connsiteY10" fmla="*/ 1062118 h 4115018"/>
                <a:gd name="connsiteX11" fmla="*/ 638648 w 3337758"/>
                <a:gd name="connsiteY11" fmla="*/ 943784 h 4115018"/>
                <a:gd name="connsiteX12" fmla="*/ 713951 w 3337758"/>
                <a:gd name="connsiteY12" fmla="*/ 470447 h 4115018"/>
                <a:gd name="connsiteX13" fmla="*/ 939862 w 3337758"/>
                <a:gd name="connsiteY13" fmla="*/ 115445 h 4115018"/>
                <a:gd name="connsiteX14" fmla="*/ 1811231 w 3337758"/>
                <a:gd name="connsiteY14" fmla="*/ 7869 h 4115018"/>
                <a:gd name="connsiteX0" fmla="*/ 1811231 w 3337758"/>
                <a:gd name="connsiteY0" fmla="*/ 7869 h 4177498"/>
                <a:gd name="connsiteX1" fmla="*/ 2488963 w 3337758"/>
                <a:gd name="connsiteY1" fmla="*/ 298325 h 4177498"/>
                <a:gd name="connsiteX2" fmla="*/ 3124781 w 3337758"/>
                <a:gd name="connsiteY2" fmla="*/ 717893 h 4177498"/>
                <a:gd name="connsiteX3" fmla="*/ 3285029 w 3337758"/>
                <a:gd name="connsiteY3" fmla="*/ 2137883 h 4177498"/>
                <a:gd name="connsiteX4" fmla="*/ 2286878 w 3337758"/>
                <a:gd name="connsiteY4" fmla="*/ 2680837 h 4177498"/>
                <a:gd name="connsiteX5" fmla="*/ 1963910 w 3337758"/>
                <a:gd name="connsiteY5" fmla="*/ 3562330 h 4177498"/>
                <a:gd name="connsiteX6" fmla="*/ 1121945 w 3337758"/>
                <a:gd name="connsiteY6" fmla="*/ 4171079 h 4177498"/>
                <a:gd name="connsiteX7" fmla="*/ 190015 w 3337758"/>
                <a:gd name="connsiteY7" fmla="*/ 3180731 h 4177498"/>
                <a:gd name="connsiteX8" fmla="*/ 111523 w 3337758"/>
                <a:gd name="connsiteY8" fmla="*/ 2202429 h 4177498"/>
                <a:gd name="connsiteX9" fmla="*/ 3946 w 3337758"/>
                <a:gd name="connsiteY9" fmla="*/ 1470909 h 4177498"/>
                <a:gd name="connsiteX10" fmla="*/ 262130 w 3337758"/>
                <a:gd name="connsiteY10" fmla="*/ 1062118 h 4177498"/>
                <a:gd name="connsiteX11" fmla="*/ 638648 w 3337758"/>
                <a:gd name="connsiteY11" fmla="*/ 943784 h 4177498"/>
                <a:gd name="connsiteX12" fmla="*/ 713951 w 3337758"/>
                <a:gd name="connsiteY12" fmla="*/ 470447 h 4177498"/>
                <a:gd name="connsiteX13" fmla="*/ 939862 w 3337758"/>
                <a:gd name="connsiteY13" fmla="*/ 115445 h 4177498"/>
                <a:gd name="connsiteX14" fmla="*/ 1811231 w 3337758"/>
                <a:gd name="connsiteY14" fmla="*/ 7869 h 4177498"/>
                <a:gd name="connsiteX0" fmla="*/ 1811231 w 3337758"/>
                <a:gd name="connsiteY0" fmla="*/ 7869 h 4171079"/>
                <a:gd name="connsiteX1" fmla="*/ 2488963 w 3337758"/>
                <a:gd name="connsiteY1" fmla="*/ 298325 h 4171079"/>
                <a:gd name="connsiteX2" fmla="*/ 3124781 w 3337758"/>
                <a:gd name="connsiteY2" fmla="*/ 717893 h 4171079"/>
                <a:gd name="connsiteX3" fmla="*/ 3285029 w 3337758"/>
                <a:gd name="connsiteY3" fmla="*/ 2137883 h 4171079"/>
                <a:gd name="connsiteX4" fmla="*/ 2286878 w 3337758"/>
                <a:gd name="connsiteY4" fmla="*/ 2680837 h 4171079"/>
                <a:gd name="connsiteX5" fmla="*/ 1963910 w 3337758"/>
                <a:gd name="connsiteY5" fmla="*/ 3562330 h 4171079"/>
                <a:gd name="connsiteX6" fmla="*/ 1121945 w 3337758"/>
                <a:gd name="connsiteY6" fmla="*/ 4171079 h 4171079"/>
                <a:gd name="connsiteX7" fmla="*/ 190015 w 3337758"/>
                <a:gd name="connsiteY7" fmla="*/ 3180731 h 4171079"/>
                <a:gd name="connsiteX8" fmla="*/ 111523 w 3337758"/>
                <a:gd name="connsiteY8" fmla="*/ 2202429 h 4171079"/>
                <a:gd name="connsiteX9" fmla="*/ 3946 w 3337758"/>
                <a:gd name="connsiteY9" fmla="*/ 1470909 h 4171079"/>
                <a:gd name="connsiteX10" fmla="*/ 262130 w 3337758"/>
                <a:gd name="connsiteY10" fmla="*/ 1062118 h 4171079"/>
                <a:gd name="connsiteX11" fmla="*/ 638648 w 3337758"/>
                <a:gd name="connsiteY11" fmla="*/ 943784 h 4171079"/>
                <a:gd name="connsiteX12" fmla="*/ 713951 w 3337758"/>
                <a:gd name="connsiteY12" fmla="*/ 470447 h 4171079"/>
                <a:gd name="connsiteX13" fmla="*/ 939862 w 3337758"/>
                <a:gd name="connsiteY13" fmla="*/ 115445 h 4171079"/>
                <a:gd name="connsiteX14" fmla="*/ 1811231 w 3337758"/>
                <a:gd name="connsiteY14" fmla="*/ 7869 h 4171079"/>
                <a:gd name="connsiteX0" fmla="*/ 1811231 w 3337758"/>
                <a:gd name="connsiteY0" fmla="*/ 7869 h 4171079"/>
                <a:gd name="connsiteX1" fmla="*/ 2488963 w 3337758"/>
                <a:gd name="connsiteY1" fmla="*/ 298325 h 4171079"/>
                <a:gd name="connsiteX2" fmla="*/ 3124781 w 3337758"/>
                <a:gd name="connsiteY2" fmla="*/ 717893 h 4171079"/>
                <a:gd name="connsiteX3" fmla="*/ 3285029 w 3337758"/>
                <a:gd name="connsiteY3" fmla="*/ 2137883 h 4171079"/>
                <a:gd name="connsiteX4" fmla="*/ 2286878 w 3337758"/>
                <a:gd name="connsiteY4" fmla="*/ 2680837 h 4171079"/>
                <a:gd name="connsiteX5" fmla="*/ 1963910 w 3337758"/>
                <a:gd name="connsiteY5" fmla="*/ 3562330 h 4171079"/>
                <a:gd name="connsiteX6" fmla="*/ 1121945 w 3337758"/>
                <a:gd name="connsiteY6" fmla="*/ 4171079 h 4171079"/>
                <a:gd name="connsiteX7" fmla="*/ 190015 w 3337758"/>
                <a:gd name="connsiteY7" fmla="*/ 3180731 h 4171079"/>
                <a:gd name="connsiteX8" fmla="*/ 111523 w 3337758"/>
                <a:gd name="connsiteY8" fmla="*/ 2202429 h 4171079"/>
                <a:gd name="connsiteX9" fmla="*/ 3946 w 3337758"/>
                <a:gd name="connsiteY9" fmla="*/ 1470909 h 4171079"/>
                <a:gd name="connsiteX10" fmla="*/ 262130 w 3337758"/>
                <a:gd name="connsiteY10" fmla="*/ 1062118 h 4171079"/>
                <a:gd name="connsiteX11" fmla="*/ 242925 w 3337758"/>
                <a:gd name="connsiteY11" fmla="*/ 643214 h 4171079"/>
                <a:gd name="connsiteX12" fmla="*/ 713951 w 3337758"/>
                <a:gd name="connsiteY12" fmla="*/ 470447 h 4171079"/>
                <a:gd name="connsiteX13" fmla="*/ 939862 w 3337758"/>
                <a:gd name="connsiteY13" fmla="*/ 115445 h 4171079"/>
                <a:gd name="connsiteX14" fmla="*/ 1811231 w 3337758"/>
                <a:gd name="connsiteY14" fmla="*/ 7869 h 4171079"/>
                <a:gd name="connsiteX0" fmla="*/ 1811231 w 3337758"/>
                <a:gd name="connsiteY0" fmla="*/ 7869 h 4171079"/>
                <a:gd name="connsiteX1" fmla="*/ 2488963 w 3337758"/>
                <a:gd name="connsiteY1" fmla="*/ 298325 h 4171079"/>
                <a:gd name="connsiteX2" fmla="*/ 3124781 w 3337758"/>
                <a:gd name="connsiteY2" fmla="*/ 717893 h 4171079"/>
                <a:gd name="connsiteX3" fmla="*/ 3285029 w 3337758"/>
                <a:gd name="connsiteY3" fmla="*/ 2137883 h 4171079"/>
                <a:gd name="connsiteX4" fmla="*/ 2286878 w 3337758"/>
                <a:gd name="connsiteY4" fmla="*/ 2680837 h 4171079"/>
                <a:gd name="connsiteX5" fmla="*/ 1963910 w 3337758"/>
                <a:gd name="connsiteY5" fmla="*/ 3562330 h 4171079"/>
                <a:gd name="connsiteX6" fmla="*/ 1121945 w 3337758"/>
                <a:gd name="connsiteY6" fmla="*/ 4171079 h 4171079"/>
                <a:gd name="connsiteX7" fmla="*/ 190015 w 3337758"/>
                <a:gd name="connsiteY7" fmla="*/ 3180731 h 4171079"/>
                <a:gd name="connsiteX8" fmla="*/ 111523 w 3337758"/>
                <a:gd name="connsiteY8" fmla="*/ 2202429 h 4171079"/>
                <a:gd name="connsiteX9" fmla="*/ 3946 w 3337758"/>
                <a:gd name="connsiteY9" fmla="*/ 1470909 h 4171079"/>
                <a:gd name="connsiteX10" fmla="*/ 262130 w 3337758"/>
                <a:gd name="connsiteY10" fmla="*/ 1062118 h 4171079"/>
                <a:gd name="connsiteX11" fmla="*/ 713951 w 3337758"/>
                <a:gd name="connsiteY11" fmla="*/ 470447 h 4171079"/>
                <a:gd name="connsiteX12" fmla="*/ 939862 w 3337758"/>
                <a:gd name="connsiteY12" fmla="*/ 115445 h 4171079"/>
                <a:gd name="connsiteX13" fmla="*/ 1811231 w 3337758"/>
                <a:gd name="connsiteY13" fmla="*/ 7869 h 4171079"/>
                <a:gd name="connsiteX0" fmla="*/ 1807749 w 3334276"/>
                <a:gd name="connsiteY0" fmla="*/ 7869 h 4171079"/>
                <a:gd name="connsiteX1" fmla="*/ 2485481 w 3334276"/>
                <a:gd name="connsiteY1" fmla="*/ 298325 h 4171079"/>
                <a:gd name="connsiteX2" fmla="*/ 3121299 w 3334276"/>
                <a:gd name="connsiteY2" fmla="*/ 717893 h 4171079"/>
                <a:gd name="connsiteX3" fmla="*/ 3281547 w 3334276"/>
                <a:gd name="connsiteY3" fmla="*/ 2137883 h 4171079"/>
                <a:gd name="connsiteX4" fmla="*/ 2283396 w 3334276"/>
                <a:gd name="connsiteY4" fmla="*/ 2680837 h 4171079"/>
                <a:gd name="connsiteX5" fmla="*/ 1960428 w 3334276"/>
                <a:gd name="connsiteY5" fmla="*/ 3562330 h 4171079"/>
                <a:gd name="connsiteX6" fmla="*/ 1118463 w 3334276"/>
                <a:gd name="connsiteY6" fmla="*/ 4171079 h 4171079"/>
                <a:gd name="connsiteX7" fmla="*/ 186533 w 3334276"/>
                <a:gd name="connsiteY7" fmla="*/ 3180731 h 4171079"/>
                <a:gd name="connsiteX8" fmla="*/ 108041 w 3334276"/>
                <a:gd name="connsiteY8" fmla="*/ 2202429 h 4171079"/>
                <a:gd name="connsiteX9" fmla="*/ 464 w 3334276"/>
                <a:gd name="connsiteY9" fmla="*/ 1470909 h 4171079"/>
                <a:gd name="connsiteX10" fmla="*/ 106445 w 3334276"/>
                <a:gd name="connsiteY10" fmla="*/ 903922 h 4171079"/>
                <a:gd name="connsiteX11" fmla="*/ 710469 w 3334276"/>
                <a:gd name="connsiteY11" fmla="*/ 470447 h 4171079"/>
                <a:gd name="connsiteX12" fmla="*/ 936380 w 3334276"/>
                <a:gd name="connsiteY12" fmla="*/ 115445 h 4171079"/>
                <a:gd name="connsiteX13" fmla="*/ 1807749 w 3334276"/>
                <a:gd name="connsiteY13" fmla="*/ 7869 h 4171079"/>
                <a:gd name="connsiteX0" fmla="*/ 1807293 w 3333820"/>
                <a:gd name="connsiteY0" fmla="*/ 7420 h 4170630"/>
                <a:gd name="connsiteX1" fmla="*/ 2485025 w 3333820"/>
                <a:gd name="connsiteY1" fmla="*/ 297876 h 4170630"/>
                <a:gd name="connsiteX2" fmla="*/ 3120843 w 3333820"/>
                <a:gd name="connsiteY2" fmla="*/ 717444 h 4170630"/>
                <a:gd name="connsiteX3" fmla="*/ 3281091 w 3333820"/>
                <a:gd name="connsiteY3" fmla="*/ 2137434 h 4170630"/>
                <a:gd name="connsiteX4" fmla="*/ 2282940 w 3333820"/>
                <a:gd name="connsiteY4" fmla="*/ 2680388 h 4170630"/>
                <a:gd name="connsiteX5" fmla="*/ 1959972 w 3333820"/>
                <a:gd name="connsiteY5" fmla="*/ 3561881 h 4170630"/>
                <a:gd name="connsiteX6" fmla="*/ 1118007 w 3333820"/>
                <a:gd name="connsiteY6" fmla="*/ 4170630 h 4170630"/>
                <a:gd name="connsiteX7" fmla="*/ 186077 w 3333820"/>
                <a:gd name="connsiteY7" fmla="*/ 3180282 h 4170630"/>
                <a:gd name="connsiteX8" fmla="*/ 107585 w 3333820"/>
                <a:gd name="connsiteY8" fmla="*/ 2201980 h 4170630"/>
                <a:gd name="connsiteX9" fmla="*/ 8 w 3333820"/>
                <a:gd name="connsiteY9" fmla="*/ 1470460 h 4170630"/>
                <a:gd name="connsiteX10" fmla="*/ 105989 w 3333820"/>
                <a:gd name="connsiteY10" fmla="*/ 903473 h 4170630"/>
                <a:gd name="connsiteX11" fmla="*/ 603471 w 3333820"/>
                <a:gd name="connsiteY11" fmla="*/ 422540 h 4170630"/>
                <a:gd name="connsiteX12" fmla="*/ 935924 w 3333820"/>
                <a:gd name="connsiteY12" fmla="*/ 114996 h 4170630"/>
                <a:gd name="connsiteX13" fmla="*/ 1807293 w 3333820"/>
                <a:gd name="connsiteY13" fmla="*/ 7420 h 4170630"/>
                <a:gd name="connsiteX0" fmla="*/ 1852954 w 3333820"/>
                <a:gd name="connsiteY0" fmla="*/ 367447 h 4056072"/>
                <a:gd name="connsiteX1" fmla="*/ 2485025 w 3333820"/>
                <a:gd name="connsiteY1" fmla="*/ 183318 h 4056072"/>
                <a:gd name="connsiteX2" fmla="*/ 3120843 w 3333820"/>
                <a:gd name="connsiteY2" fmla="*/ 602886 h 4056072"/>
                <a:gd name="connsiteX3" fmla="*/ 3281091 w 3333820"/>
                <a:gd name="connsiteY3" fmla="*/ 2022876 h 4056072"/>
                <a:gd name="connsiteX4" fmla="*/ 2282940 w 3333820"/>
                <a:gd name="connsiteY4" fmla="*/ 2565830 h 4056072"/>
                <a:gd name="connsiteX5" fmla="*/ 1959972 w 3333820"/>
                <a:gd name="connsiteY5" fmla="*/ 3447323 h 4056072"/>
                <a:gd name="connsiteX6" fmla="*/ 1118007 w 3333820"/>
                <a:gd name="connsiteY6" fmla="*/ 4056072 h 4056072"/>
                <a:gd name="connsiteX7" fmla="*/ 186077 w 3333820"/>
                <a:gd name="connsiteY7" fmla="*/ 3065724 h 4056072"/>
                <a:gd name="connsiteX8" fmla="*/ 107585 w 3333820"/>
                <a:gd name="connsiteY8" fmla="*/ 2087422 h 4056072"/>
                <a:gd name="connsiteX9" fmla="*/ 8 w 3333820"/>
                <a:gd name="connsiteY9" fmla="*/ 1355902 h 4056072"/>
                <a:gd name="connsiteX10" fmla="*/ 105989 w 3333820"/>
                <a:gd name="connsiteY10" fmla="*/ 788915 h 4056072"/>
                <a:gd name="connsiteX11" fmla="*/ 603471 w 3333820"/>
                <a:gd name="connsiteY11" fmla="*/ 307982 h 4056072"/>
                <a:gd name="connsiteX12" fmla="*/ 935924 w 3333820"/>
                <a:gd name="connsiteY12" fmla="*/ 438 h 4056072"/>
                <a:gd name="connsiteX13" fmla="*/ 1852954 w 3333820"/>
                <a:gd name="connsiteY13" fmla="*/ 367447 h 4056072"/>
                <a:gd name="connsiteX0" fmla="*/ 1852954 w 3333820"/>
                <a:gd name="connsiteY0" fmla="*/ 367447 h 4056072"/>
                <a:gd name="connsiteX1" fmla="*/ 2485025 w 3333820"/>
                <a:gd name="connsiteY1" fmla="*/ 183318 h 4056072"/>
                <a:gd name="connsiteX2" fmla="*/ 3120843 w 3333820"/>
                <a:gd name="connsiteY2" fmla="*/ 602886 h 4056072"/>
                <a:gd name="connsiteX3" fmla="*/ 3281091 w 3333820"/>
                <a:gd name="connsiteY3" fmla="*/ 2022876 h 4056072"/>
                <a:gd name="connsiteX4" fmla="*/ 2282940 w 3333820"/>
                <a:gd name="connsiteY4" fmla="*/ 2565830 h 4056072"/>
                <a:gd name="connsiteX5" fmla="*/ 1959972 w 3333820"/>
                <a:gd name="connsiteY5" fmla="*/ 3447323 h 4056072"/>
                <a:gd name="connsiteX6" fmla="*/ 1118007 w 3333820"/>
                <a:gd name="connsiteY6" fmla="*/ 4056072 h 4056072"/>
                <a:gd name="connsiteX7" fmla="*/ 186077 w 3333820"/>
                <a:gd name="connsiteY7" fmla="*/ 3065724 h 4056072"/>
                <a:gd name="connsiteX8" fmla="*/ 107585 w 3333820"/>
                <a:gd name="connsiteY8" fmla="*/ 2087422 h 4056072"/>
                <a:gd name="connsiteX9" fmla="*/ 8 w 3333820"/>
                <a:gd name="connsiteY9" fmla="*/ 1355902 h 4056072"/>
                <a:gd name="connsiteX10" fmla="*/ 105989 w 3333820"/>
                <a:gd name="connsiteY10" fmla="*/ 788915 h 4056072"/>
                <a:gd name="connsiteX11" fmla="*/ 603471 w 3333820"/>
                <a:gd name="connsiteY11" fmla="*/ 307982 h 4056072"/>
                <a:gd name="connsiteX12" fmla="*/ 935924 w 3333820"/>
                <a:gd name="connsiteY12" fmla="*/ 438 h 4056072"/>
                <a:gd name="connsiteX13" fmla="*/ 1852954 w 3333820"/>
                <a:gd name="connsiteY13" fmla="*/ 367447 h 4056072"/>
                <a:gd name="connsiteX0" fmla="*/ 1860693 w 3341559"/>
                <a:gd name="connsiteY0" fmla="*/ 375147 h 4063772"/>
                <a:gd name="connsiteX1" fmla="*/ 2492764 w 3341559"/>
                <a:gd name="connsiteY1" fmla="*/ 191018 h 4063772"/>
                <a:gd name="connsiteX2" fmla="*/ 3128582 w 3341559"/>
                <a:gd name="connsiteY2" fmla="*/ 610586 h 4063772"/>
                <a:gd name="connsiteX3" fmla="*/ 3288830 w 3341559"/>
                <a:gd name="connsiteY3" fmla="*/ 2030576 h 4063772"/>
                <a:gd name="connsiteX4" fmla="*/ 2290679 w 3341559"/>
                <a:gd name="connsiteY4" fmla="*/ 2573530 h 4063772"/>
                <a:gd name="connsiteX5" fmla="*/ 1967711 w 3341559"/>
                <a:gd name="connsiteY5" fmla="*/ 3455023 h 4063772"/>
                <a:gd name="connsiteX6" fmla="*/ 1125746 w 3341559"/>
                <a:gd name="connsiteY6" fmla="*/ 4063772 h 4063772"/>
                <a:gd name="connsiteX7" fmla="*/ 193816 w 3341559"/>
                <a:gd name="connsiteY7" fmla="*/ 3073424 h 4063772"/>
                <a:gd name="connsiteX8" fmla="*/ 115324 w 3341559"/>
                <a:gd name="connsiteY8" fmla="*/ 2095122 h 4063772"/>
                <a:gd name="connsiteX9" fmla="*/ 7747 w 3341559"/>
                <a:gd name="connsiteY9" fmla="*/ 1363602 h 4063772"/>
                <a:gd name="connsiteX10" fmla="*/ 113728 w 3341559"/>
                <a:gd name="connsiteY10" fmla="*/ 796615 h 4063772"/>
                <a:gd name="connsiteX11" fmla="*/ 943663 w 3341559"/>
                <a:gd name="connsiteY11" fmla="*/ 8138 h 4063772"/>
                <a:gd name="connsiteX12" fmla="*/ 1860693 w 3341559"/>
                <a:gd name="connsiteY12" fmla="*/ 375147 h 4063772"/>
                <a:gd name="connsiteX0" fmla="*/ 1858043 w 3338909"/>
                <a:gd name="connsiteY0" fmla="*/ 251060 h 3939685"/>
                <a:gd name="connsiteX1" fmla="*/ 2490114 w 3338909"/>
                <a:gd name="connsiteY1" fmla="*/ 66931 h 3939685"/>
                <a:gd name="connsiteX2" fmla="*/ 3125932 w 3338909"/>
                <a:gd name="connsiteY2" fmla="*/ 486499 h 3939685"/>
                <a:gd name="connsiteX3" fmla="*/ 3286180 w 3338909"/>
                <a:gd name="connsiteY3" fmla="*/ 1906489 h 3939685"/>
                <a:gd name="connsiteX4" fmla="*/ 2288029 w 3338909"/>
                <a:gd name="connsiteY4" fmla="*/ 2449443 h 3939685"/>
                <a:gd name="connsiteX5" fmla="*/ 1965061 w 3338909"/>
                <a:gd name="connsiteY5" fmla="*/ 3330936 h 3939685"/>
                <a:gd name="connsiteX6" fmla="*/ 1123096 w 3338909"/>
                <a:gd name="connsiteY6" fmla="*/ 3939685 h 3939685"/>
                <a:gd name="connsiteX7" fmla="*/ 191166 w 3338909"/>
                <a:gd name="connsiteY7" fmla="*/ 2949337 h 3939685"/>
                <a:gd name="connsiteX8" fmla="*/ 112674 w 3338909"/>
                <a:gd name="connsiteY8" fmla="*/ 1971035 h 3939685"/>
                <a:gd name="connsiteX9" fmla="*/ 5097 w 3338909"/>
                <a:gd name="connsiteY9" fmla="*/ 1239515 h 3939685"/>
                <a:gd name="connsiteX10" fmla="*/ 111078 w 3338909"/>
                <a:gd name="connsiteY10" fmla="*/ 672528 h 3939685"/>
                <a:gd name="connsiteX11" fmla="*/ 880134 w 3338909"/>
                <a:gd name="connsiteY11" fmla="*/ 10607 h 3939685"/>
                <a:gd name="connsiteX12" fmla="*/ 1858043 w 3338909"/>
                <a:gd name="connsiteY12" fmla="*/ 251060 h 3939685"/>
                <a:gd name="connsiteX0" fmla="*/ 1853564 w 3334430"/>
                <a:gd name="connsiteY0" fmla="*/ 245194 h 3933819"/>
                <a:gd name="connsiteX1" fmla="*/ 2485635 w 3334430"/>
                <a:gd name="connsiteY1" fmla="*/ 61065 h 3933819"/>
                <a:gd name="connsiteX2" fmla="*/ 3121453 w 3334430"/>
                <a:gd name="connsiteY2" fmla="*/ 480633 h 3933819"/>
                <a:gd name="connsiteX3" fmla="*/ 3281701 w 3334430"/>
                <a:gd name="connsiteY3" fmla="*/ 1900623 h 3933819"/>
                <a:gd name="connsiteX4" fmla="*/ 2283550 w 3334430"/>
                <a:gd name="connsiteY4" fmla="*/ 2443577 h 3933819"/>
                <a:gd name="connsiteX5" fmla="*/ 1960582 w 3334430"/>
                <a:gd name="connsiteY5" fmla="*/ 3325070 h 3933819"/>
                <a:gd name="connsiteX6" fmla="*/ 1118617 w 3334430"/>
                <a:gd name="connsiteY6" fmla="*/ 3933819 h 3933819"/>
                <a:gd name="connsiteX7" fmla="*/ 186687 w 3334430"/>
                <a:gd name="connsiteY7" fmla="*/ 2943471 h 3933819"/>
                <a:gd name="connsiteX8" fmla="*/ 108195 w 3334430"/>
                <a:gd name="connsiteY8" fmla="*/ 1965169 h 3933819"/>
                <a:gd name="connsiteX9" fmla="*/ 618 w 3334430"/>
                <a:gd name="connsiteY9" fmla="*/ 1233649 h 3933819"/>
                <a:gd name="connsiteX10" fmla="*/ 121818 w 3334430"/>
                <a:gd name="connsiteY10" fmla="*/ 508468 h 3933819"/>
                <a:gd name="connsiteX11" fmla="*/ 875655 w 3334430"/>
                <a:gd name="connsiteY11" fmla="*/ 4741 h 3933819"/>
                <a:gd name="connsiteX12" fmla="*/ 1853564 w 3334430"/>
                <a:gd name="connsiteY12" fmla="*/ 245194 h 3933819"/>
                <a:gd name="connsiteX0" fmla="*/ 1867876 w 3348742"/>
                <a:gd name="connsiteY0" fmla="*/ 245194 h 3933819"/>
                <a:gd name="connsiteX1" fmla="*/ 2499947 w 3348742"/>
                <a:gd name="connsiteY1" fmla="*/ 61065 h 3933819"/>
                <a:gd name="connsiteX2" fmla="*/ 3135765 w 3348742"/>
                <a:gd name="connsiteY2" fmla="*/ 480633 h 3933819"/>
                <a:gd name="connsiteX3" fmla="*/ 3296013 w 3348742"/>
                <a:gd name="connsiteY3" fmla="*/ 1900623 h 3933819"/>
                <a:gd name="connsiteX4" fmla="*/ 2297862 w 3348742"/>
                <a:gd name="connsiteY4" fmla="*/ 2443577 h 3933819"/>
                <a:gd name="connsiteX5" fmla="*/ 1974894 w 3348742"/>
                <a:gd name="connsiteY5" fmla="*/ 3325070 h 3933819"/>
                <a:gd name="connsiteX6" fmla="*/ 1132929 w 3348742"/>
                <a:gd name="connsiteY6" fmla="*/ 3933819 h 3933819"/>
                <a:gd name="connsiteX7" fmla="*/ 200999 w 3348742"/>
                <a:gd name="connsiteY7" fmla="*/ 2943471 h 3933819"/>
                <a:gd name="connsiteX8" fmla="*/ 320369 w 3348742"/>
                <a:gd name="connsiteY8" fmla="*/ 1965168 h 3933819"/>
                <a:gd name="connsiteX9" fmla="*/ 14930 w 3348742"/>
                <a:gd name="connsiteY9" fmla="*/ 1233649 h 3933819"/>
                <a:gd name="connsiteX10" fmla="*/ 136130 w 3348742"/>
                <a:gd name="connsiteY10" fmla="*/ 508468 h 3933819"/>
                <a:gd name="connsiteX11" fmla="*/ 889967 w 3348742"/>
                <a:gd name="connsiteY11" fmla="*/ 4741 h 3933819"/>
                <a:gd name="connsiteX12" fmla="*/ 1867876 w 3348742"/>
                <a:gd name="connsiteY12" fmla="*/ 245194 h 3933819"/>
                <a:gd name="connsiteX0" fmla="*/ 1867876 w 3348742"/>
                <a:gd name="connsiteY0" fmla="*/ 245194 h 3939325"/>
                <a:gd name="connsiteX1" fmla="*/ 2499947 w 3348742"/>
                <a:gd name="connsiteY1" fmla="*/ 61065 h 3939325"/>
                <a:gd name="connsiteX2" fmla="*/ 3135765 w 3348742"/>
                <a:gd name="connsiteY2" fmla="*/ 480633 h 3939325"/>
                <a:gd name="connsiteX3" fmla="*/ 3296013 w 3348742"/>
                <a:gd name="connsiteY3" fmla="*/ 1900623 h 3939325"/>
                <a:gd name="connsiteX4" fmla="*/ 2297862 w 3348742"/>
                <a:gd name="connsiteY4" fmla="*/ 2443577 h 3939325"/>
                <a:gd name="connsiteX5" fmla="*/ 1974894 w 3348742"/>
                <a:gd name="connsiteY5" fmla="*/ 3325070 h 3939325"/>
                <a:gd name="connsiteX6" fmla="*/ 1132929 w 3348742"/>
                <a:gd name="connsiteY6" fmla="*/ 3933819 h 3939325"/>
                <a:gd name="connsiteX7" fmla="*/ 261880 w 3348742"/>
                <a:gd name="connsiteY7" fmla="*/ 2975111 h 3939325"/>
                <a:gd name="connsiteX8" fmla="*/ 320369 w 3348742"/>
                <a:gd name="connsiteY8" fmla="*/ 1965168 h 3939325"/>
                <a:gd name="connsiteX9" fmla="*/ 14930 w 3348742"/>
                <a:gd name="connsiteY9" fmla="*/ 1233649 h 3939325"/>
                <a:gd name="connsiteX10" fmla="*/ 136130 w 3348742"/>
                <a:gd name="connsiteY10" fmla="*/ 508468 h 3939325"/>
                <a:gd name="connsiteX11" fmla="*/ 889967 w 3348742"/>
                <a:gd name="connsiteY11" fmla="*/ 4741 h 3939325"/>
                <a:gd name="connsiteX12" fmla="*/ 1867876 w 3348742"/>
                <a:gd name="connsiteY12" fmla="*/ 245194 h 3939325"/>
                <a:gd name="connsiteX0" fmla="*/ 1867876 w 3348742"/>
                <a:gd name="connsiteY0" fmla="*/ 245194 h 3945523"/>
                <a:gd name="connsiteX1" fmla="*/ 2499947 w 3348742"/>
                <a:gd name="connsiteY1" fmla="*/ 61065 h 3945523"/>
                <a:gd name="connsiteX2" fmla="*/ 3135765 w 3348742"/>
                <a:gd name="connsiteY2" fmla="*/ 480633 h 3945523"/>
                <a:gd name="connsiteX3" fmla="*/ 3296013 w 3348742"/>
                <a:gd name="connsiteY3" fmla="*/ 1900623 h 3945523"/>
                <a:gd name="connsiteX4" fmla="*/ 2297862 w 3348742"/>
                <a:gd name="connsiteY4" fmla="*/ 2443577 h 3945523"/>
                <a:gd name="connsiteX5" fmla="*/ 1974894 w 3348742"/>
                <a:gd name="connsiteY5" fmla="*/ 3325070 h 3945523"/>
                <a:gd name="connsiteX6" fmla="*/ 1132929 w 3348742"/>
                <a:gd name="connsiteY6" fmla="*/ 3933819 h 3945523"/>
                <a:gd name="connsiteX7" fmla="*/ 261880 w 3348742"/>
                <a:gd name="connsiteY7" fmla="*/ 2975111 h 3945523"/>
                <a:gd name="connsiteX8" fmla="*/ 320369 w 3348742"/>
                <a:gd name="connsiteY8" fmla="*/ 1965168 h 3945523"/>
                <a:gd name="connsiteX9" fmla="*/ 14930 w 3348742"/>
                <a:gd name="connsiteY9" fmla="*/ 1233649 h 3945523"/>
                <a:gd name="connsiteX10" fmla="*/ 136130 w 3348742"/>
                <a:gd name="connsiteY10" fmla="*/ 508468 h 3945523"/>
                <a:gd name="connsiteX11" fmla="*/ 889967 w 3348742"/>
                <a:gd name="connsiteY11" fmla="*/ 4741 h 3945523"/>
                <a:gd name="connsiteX12" fmla="*/ 1867876 w 3348742"/>
                <a:gd name="connsiteY12" fmla="*/ 245194 h 394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48742" h="3945523">
                  <a:moveTo>
                    <a:pt x="1867876" y="245194"/>
                  </a:moveTo>
                  <a:cubicBezTo>
                    <a:pt x="2136206" y="254581"/>
                    <a:pt x="1999449" y="21825"/>
                    <a:pt x="2499947" y="61065"/>
                  </a:cubicBezTo>
                  <a:cubicBezTo>
                    <a:pt x="3000445" y="100305"/>
                    <a:pt x="3003087" y="174040"/>
                    <a:pt x="3135765" y="480633"/>
                  </a:cubicBezTo>
                  <a:cubicBezTo>
                    <a:pt x="3268443" y="787226"/>
                    <a:pt x="3435664" y="1573466"/>
                    <a:pt x="3296013" y="1900623"/>
                  </a:cubicBezTo>
                  <a:cubicBezTo>
                    <a:pt x="3156363" y="2227780"/>
                    <a:pt x="2518048" y="2206169"/>
                    <a:pt x="2297862" y="2443577"/>
                  </a:cubicBezTo>
                  <a:cubicBezTo>
                    <a:pt x="2077676" y="2680985"/>
                    <a:pt x="2169050" y="3076696"/>
                    <a:pt x="1974894" y="3325070"/>
                  </a:cubicBezTo>
                  <a:cubicBezTo>
                    <a:pt x="1780739" y="3573444"/>
                    <a:pt x="1935915" y="4023785"/>
                    <a:pt x="1132929" y="3933819"/>
                  </a:cubicBezTo>
                  <a:cubicBezTo>
                    <a:pt x="329943" y="3843853"/>
                    <a:pt x="397307" y="3303219"/>
                    <a:pt x="261880" y="2975111"/>
                  </a:cubicBezTo>
                  <a:cubicBezTo>
                    <a:pt x="126453" y="2647003"/>
                    <a:pt x="361527" y="2255412"/>
                    <a:pt x="320369" y="1965168"/>
                  </a:cubicBezTo>
                  <a:cubicBezTo>
                    <a:pt x="279211" y="1674924"/>
                    <a:pt x="45636" y="1476432"/>
                    <a:pt x="14930" y="1233649"/>
                  </a:cubicBezTo>
                  <a:cubicBezTo>
                    <a:pt x="-15776" y="990866"/>
                    <a:pt x="-9709" y="713286"/>
                    <a:pt x="136130" y="508468"/>
                  </a:cubicBezTo>
                  <a:cubicBezTo>
                    <a:pt x="281969" y="303650"/>
                    <a:pt x="601343" y="48620"/>
                    <a:pt x="889967" y="4741"/>
                  </a:cubicBezTo>
                  <a:cubicBezTo>
                    <a:pt x="1178591" y="-39138"/>
                    <a:pt x="1599546" y="235807"/>
                    <a:pt x="1867876" y="245194"/>
                  </a:cubicBezTo>
                  <a:close/>
                </a:path>
              </a:pathLst>
            </a:custGeom>
            <a:noFill/>
            <a:ln w="254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88" name="TextBox 87"/>
            <p:cNvSpPr txBox="1"/>
            <p:nvPr/>
          </p:nvSpPr>
          <p:spPr>
            <a:xfrm>
              <a:off x="7302402" y="5359120"/>
              <a:ext cx="1723549" cy="646331"/>
            </a:xfrm>
            <a:prstGeom prst="rect">
              <a:avLst/>
            </a:prstGeom>
            <a:solidFill>
              <a:schemeClr val="bg1"/>
            </a:solidFill>
          </p:spPr>
          <p:txBody>
            <a:bodyPr wrap="none" rtlCol="0">
              <a:spAutoFit/>
            </a:bodyPr>
            <a:lstStyle/>
            <a:p>
              <a:pPr fontAlgn="base">
                <a:spcBef>
                  <a:spcPct val="0"/>
                </a:spcBef>
                <a:spcAft>
                  <a:spcPct val="0"/>
                </a:spcAft>
              </a:pPr>
              <a:r>
                <a:rPr lang="en-US" dirty="0">
                  <a:solidFill>
                    <a:srgbClr val="000000"/>
                  </a:solidFill>
                </a:rPr>
                <a:t>distribution </a:t>
              </a:r>
            </a:p>
            <a:p>
              <a:pPr fontAlgn="base">
                <a:spcBef>
                  <a:spcPct val="0"/>
                </a:spcBef>
                <a:spcAft>
                  <a:spcPct val="0"/>
                </a:spcAft>
              </a:pPr>
              <a:r>
                <a:rPr lang="en-US" dirty="0">
                  <a:solidFill>
                    <a:srgbClr val="000000"/>
                  </a:solidFill>
                </a:rPr>
                <a:t>network (edge)</a:t>
              </a:r>
            </a:p>
          </p:txBody>
        </p:sp>
      </p:grpSp>
      <p:sp>
        <p:nvSpPr>
          <p:cNvPr id="101" name="Rectangle 100"/>
          <p:cNvSpPr/>
          <p:nvPr/>
        </p:nvSpPr>
        <p:spPr>
          <a:xfrm>
            <a:off x="110344" y="2815241"/>
            <a:ext cx="9004151" cy="4042110"/>
          </a:xfrm>
          <a:prstGeom prst="rect">
            <a:avLst/>
          </a:prstGeom>
          <a:solidFill>
            <a:schemeClr val="bg1">
              <a:alpha val="3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grpSp>
        <p:nvGrpSpPr>
          <p:cNvPr id="102" name="Group 101"/>
          <p:cNvGrpSpPr/>
          <p:nvPr/>
        </p:nvGrpSpPr>
        <p:grpSpPr>
          <a:xfrm>
            <a:off x="215155" y="1400038"/>
            <a:ext cx="8659906" cy="1312433"/>
            <a:chOff x="215155" y="1400038"/>
            <a:chExt cx="8659906" cy="1312433"/>
          </a:xfrm>
        </p:grpSpPr>
        <p:sp>
          <p:nvSpPr>
            <p:cNvPr id="103" name="Rectangle 102"/>
            <p:cNvSpPr/>
            <p:nvPr/>
          </p:nvSpPr>
          <p:spPr>
            <a:xfrm>
              <a:off x="215155" y="1400038"/>
              <a:ext cx="8659906" cy="1312433"/>
            </a:xfrm>
            <a:prstGeom prst="rect">
              <a:avLst/>
            </a:prstGeom>
            <a:solidFill>
              <a:schemeClr val="bg1"/>
            </a:solidFill>
            <a:ln cmpd="thickThi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04" name="TextBox 103"/>
            <p:cNvSpPr txBox="1"/>
            <p:nvPr/>
          </p:nvSpPr>
          <p:spPr>
            <a:xfrm>
              <a:off x="6782693" y="1534653"/>
              <a:ext cx="1439016" cy="1015663"/>
            </a:xfrm>
            <a:prstGeom prst="rect">
              <a:avLst/>
            </a:prstGeom>
            <a:noFill/>
          </p:spPr>
          <p:txBody>
            <a:bodyPr wrap="none" rtlCol="0">
              <a:spAutoFit/>
            </a:bodyPr>
            <a:lstStyle/>
            <a:p>
              <a:pPr algn="ctr" fontAlgn="base">
                <a:spcBef>
                  <a:spcPct val="0"/>
                </a:spcBef>
                <a:spcAft>
                  <a:spcPct val="0"/>
                </a:spcAft>
              </a:pPr>
              <a:r>
                <a:rPr lang="en-US" sz="2000" dirty="0">
                  <a:solidFill>
                    <a:srgbClr val="000000"/>
                  </a:solidFill>
                </a:rPr>
                <a:t>distribution </a:t>
              </a:r>
            </a:p>
            <a:p>
              <a:pPr algn="ctr" fontAlgn="base">
                <a:spcBef>
                  <a:spcPct val="0"/>
                </a:spcBef>
                <a:spcAft>
                  <a:spcPct val="0"/>
                </a:spcAft>
              </a:pPr>
              <a:r>
                <a:rPr lang="en-US" sz="2000" dirty="0">
                  <a:solidFill>
                    <a:srgbClr val="000000"/>
                  </a:solidFill>
                </a:rPr>
                <a:t>network </a:t>
              </a:r>
            </a:p>
            <a:p>
              <a:pPr algn="ctr" fontAlgn="base">
                <a:spcBef>
                  <a:spcPct val="0"/>
                </a:spcBef>
                <a:spcAft>
                  <a:spcPct val="0"/>
                </a:spcAft>
              </a:pPr>
              <a:r>
                <a:rPr lang="en-US" sz="2000" dirty="0">
                  <a:solidFill>
                    <a:srgbClr val="000000"/>
                  </a:solidFill>
                </a:rPr>
                <a:t>operator(s)</a:t>
              </a:r>
            </a:p>
          </p:txBody>
        </p:sp>
        <p:sp>
          <p:nvSpPr>
            <p:cNvPr id="105" name="TextBox 104"/>
            <p:cNvSpPr txBox="1"/>
            <p:nvPr/>
          </p:nvSpPr>
          <p:spPr>
            <a:xfrm>
              <a:off x="3366533" y="1534652"/>
              <a:ext cx="1624238" cy="1015663"/>
            </a:xfrm>
            <a:prstGeom prst="rect">
              <a:avLst/>
            </a:prstGeom>
            <a:noFill/>
          </p:spPr>
          <p:txBody>
            <a:bodyPr wrap="none" rtlCol="0">
              <a:spAutoFit/>
            </a:bodyPr>
            <a:lstStyle/>
            <a:p>
              <a:pPr algn="ctr" fontAlgn="base">
                <a:spcBef>
                  <a:spcPct val="0"/>
                </a:spcBef>
                <a:spcAft>
                  <a:spcPct val="0"/>
                </a:spcAft>
              </a:pPr>
              <a:r>
                <a:rPr lang="en-US" sz="2000" dirty="0">
                  <a:solidFill>
                    <a:srgbClr val="000000"/>
                  </a:solidFill>
                </a:rPr>
                <a:t>regional </a:t>
              </a:r>
            </a:p>
            <a:p>
              <a:pPr algn="ctr" fontAlgn="base">
                <a:spcBef>
                  <a:spcPct val="0"/>
                </a:spcBef>
                <a:spcAft>
                  <a:spcPct val="0"/>
                </a:spcAft>
              </a:pPr>
              <a:r>
                <a:rPr lang="en-US" sz="2000" dirty="0">
                  <a:solidFill>
                    <a:srgbClr val="000000"/>
                  </a:solidFill>
                </a:rPr>
                <a:t>transmission</a:t>
              </a:r>
            </a:p>
            <a:p>
              <a:pPr algn="ctr" fontAlgn="base">
                <a:spcBef>
                  <a:spcPct val="0"/>
                </a:spcBef>
                <a:spcAft>
                  <a:spcPct val="0"/>
                </a:spcAft>
              </a:pPr>
              <a:r>
                <a:rPr lang="en-US" sz="2000" dirty="0">
                  <a:solidFill>
                    <a:srgbClr val="000000"/>
                  </a:solidFill>
                </a:rPr>
                <a:t>operator(s)</a:t>
              </a:r>
            </a:p>
          </p:txBody>
        </p:sp>
        <p:sp>
          <p:nvSpPr>
            <p:cNvPr id="106" name="TextBox 105"/>
            <p:cNvSpPr txBox="1"/>
            <p:nvPr/>
          </p:nvSpPr>
          <p:spPr>
            <a:xfrm>
              <a:off x="476973" y="1524354"/>
              <a:ext cx="1439141" cy="1015663"/>
            </a:xfrm>
            <a:prstGeom prst="rect">
              <a:avLst/>
            </a:prstGeom>
            <a:noFill/>
          </p:spPr>
          <p:txBody>
            <a:bodyPr wrap="none" rtlCol="0">
              <a:spAutoFit/>
            </a:bodyPr>
            <a:lstStyle/>
            <a:p>
              <a:pPr algn="ctr" fontAlgn="base">
                <a:spcBef>
                  <a:spcPct val="0"/>
                </a:spcBef>
                <a:spcAft>
                  <a:spcPct val="0"/>
                </a:spcAft>
              </a:pPr>
              <a:r>
                <a:rPr lang="en-US" sz="2000" dirty="0">
                  <a:solidFill>
                    <a:srgbClr val="000000"/>
                  </a:solidFill>
                </a:rPr>
                <a:t>large-scale </a:t>
              </a:r>
            </a:p>
            <a:p>
              <a:pPr algn="ctr" fontAlgn="base">
                <a:spcBef>
                  <a:spcPct val="0"/>
                </a:spcBef>
                <a:spcAft>
                  <a:spcPct val="0"/>
                </a:spcAft>
              </a:pPr>
              <a:r>
                <a:rPr lang="en-US" sz="2000" dirty="0">
                  <a:solidFill>
                    <a:srgbClr val="000000"/>
                  </a:solidFill>
                </a:rPr>
                <a:t>electricity </a:t>
              </a:r>
            </a:p>
            <a:p>
              <a:pPr algn="ctr" fontAlgn="base">
                <a:spcBef>
                  <a:spcPct val="0"/>
                </a:spcBef>
                <a:spcAft>
                  <a:spcPct val="0"/>
                </a:spcAft>
              </a:pPr>
              <a:r>
                <a:rPr lang="en-US" sz="2000" dirty="0">
                  <a:solidFill>
                    <a:srgbClr val="000000"/>
                  </a:solidFill>
                </a:rPr>
                <a:t>generators</a:t>
              </a:r>
            </a:p>
          </p:txBody>
        </p:sp>
      </p:grpSp>
      <p:sp>
        <p:nvSpPr>
          <p:cNvPr id="108" name="Freeform 107"/>
          <p:cNvSpPr/>
          <p:nvPr/>
        </p:nvSpPr>
        <p:spPr>
          <a:xfrm>
            <a:off x="5743692" y="2667894"/>
            <a:ext cx="2201374" cy="3539785"/>
          </a:xfrm>
          <a:custGeom>
            <a:avLst/>
            <a:gdLst>
              <a:gd name="connsiteX0" fmla="*/ 1796527 w 1986104"/>
              <a:gd name="connsiteY0" fmla="*/ 0 h 3711389"/>
              <a:gd name="connsiteX1" fmla="*/ 1818042 w 1986104"/>
              <a:gd name="connsiteY1" fmla="*/ 2409713 h 3711389"/>
              <a:gd name="connsiteX2" fmla="*/ 0 w 1986104"/>
              <a:gd name="connsiteY2" fmla="*/ 3711389 h 3711389"/>
              <a:gd name="connsiteX0" fmla="*/ 1925618 w 2052945"/>
              <a:gd name="connsiteY0" fmla="*/ 0 h 3646843"/>
              <a:gd name="connsiteX1" fmla="*/ 1818042 w 2052945"/>
              <a:gd name="connsiteY1" fmla="*/ 2345167 h 3646843"/>
              <a:gd name="connsiteX2" fmla="*/ 0 w 2052945"/>
              <a:gd name="connsiteY2" fmla="*/ 3646843 h 3646843"/>
              <a:gd name="connsiteX0" fmla="*/ 1925618 w 2012692"/>
              <a:gd name="connsiteY0" fmla="*/ 0 h 3646843"/>
              <a:gd name="connsiteX1" fmla="*/ 1818042 w 2012692"/>
              <a:gd name="connsiteY1" fmla="*/ 2345167 h 3646843"/>
              <a:gd name="connsiteX2" fmla="*/ 0 w 2012692"/>
              <a:gd name="connsiteY2" fmla="*/ 3646843 h 3646843"/>
              <a:gd name="connsiteX0" fmla="*/ 2000921 w 2056222"/>
              <a:gd name="connsiteY0" fmla="*/ 0 h 3625328"/>
              <a:gd name="connsiteX1" fmla="*/ 1818042 w 2056222"/>
              <a:gd name="connsiteY1" fmla="*/ 2323652 h 3625328"/>
              <a:gd name="connsiteX2" fmla="*/ 0 w 2056222"/>
              <a:gd name="connsiteY2" fmla="*/ 3625328 h 3625328"/>
              <a:gd name="connsiteX0" fmla="*/ 2323651 w 2397487"/>
              <a:gd name="connsiteY0" fmla="*/ 0 h 3700632"/>
              <a:gd name="connsiteX1" fmla="*/ 2140772 w 2397487"/>
              <a:gd name="connsiteY1" fmla="*/ 2323652 h 3700632"/>
              <a:gd name="connsiteX2" fmla="*/ 0 w 2397487"/>
              <a:gd name="connsiteY2" fmla="*/ 3700632 h 3700632"/>
              <a:gd name="connsiteX0" fmla="*/ 2323651 w 2425475"/>
              <a:gd name="connsiteY0" fmla="*/ 0 h 3700632"/>
              <a:gd name="connsiteX1" fmla="*/ 2420471 w 2425475"/>
              <a:gd name="connsiteY1" fmla="*/ 1290917 h 3700632"/>
              <a:gd name="connsiteX2" fmla="*/ 2140772 w 2425475"/>
              <a:gd name="connsiteY2" fmla="*/ 2323652 h 3700632"/>
              <a:gd name="connsiteX3" fmla="*/ 0 w 2425475"/>
              <a:gd name="connsiteY3" fmla="*/ 3700632 h 3700632"/>
              <a:gd name="connsiteX0" fmla="*/ 2323651 w 2364045"/>
              <a:gd name="connsiteY0" fmla="*/ 0 h 3700632"/>
              <a:gd name="connsiteX1" fmla="*/ 2140772 w 2364045"/>
              <a:gd name="connsiteY1" fmla="*/ 2323652 h 3700632"/>
              <a:gd name="connsiteX2" fmla="*/ 0 w 2364045"/>
              <a:gd name="connsiteY2" fmla="*/ 3700632 h 3700632"/>
              <a:gd name="connsiteX0" fmla="*/ 2345167 w 2375360"/>
              <a:gd name="connsiteY0" fmla="*/ 0 h 3625329"/>
              <a:gd name="connsiteX1" fmla="*/ 2140772 w 2375360"/>
              <a:gd name="connsiteY1" fmla="*/ 2248349 h 3625329"/>
              <a:gd name="connsiteX2" fmla="*/ 0 w 2375360"/>
              <a:gd name="connsiteY2" fmla="*/ 3625329 h 3625329"/>
              <a:gd name="connsiteX0" fmla="*/ 2345167 w 2404182"/>
              <a:gd name="connsiteY0" fmla="*/ 0 h 3625329"/>
              <a:gd name="connsiteX1" fmla="*/ 2140772 w 2404182"/>
              <a:gd name="connsiteY1" fmla="*/ 2248349 h 3625329"/>
              <a:gd name="connsiteX2" fmla="*/ 0 w 2404182"/>
              <a:gd name="connsiteY2" fmla="*/ 3625329 h 3625329"/>
              <a:gd name="connsiteX0" fmla="*/ 2345167 w 2395692"/>
              <a:gd name="connsiteY0" fmla="*/ 0 h 3625329"/>
              <a:gd name="connsiteX1" fmla="*/ 2140772 w 2395692"/>
              <a:gd name="connsiteY1" fmla="*/ 2248349 h 3625329"/>
              <a:gd name="connsiteX2" fmla="*/ 0 w 2395692"/>
              <a:gd name="connsiteY2" fmla="*/ 3625329 h 3625329"/>
              <a:gd name="connsiteX0" fmla="*/ 2345167 w 2358578"/>
              <a:gd name="connsiteY0" fmla="*/ 0 h 3625329"/>
              <a:gd name="connsiteX1" fmla="*/ 2033195 w 2358578"/>
              <a:gd name="connsiteY1" fmla="*/ 2388198 h 3625329"/>
              <a:gd name="connsiteX2" fmla="*/ 0 w 2358578"/>
              <a:gd name="connsiteY2" fmla="*/ 3625329 h 3625329"/>
              <a:gd name="connsiteX0" fmla="*/ 2140772 w 2148876"/>
              <a:gd name="connsiteY0" fmla="*/ 0 h 3453207"/>
              <a:gd name="connsiteX1" fmla="*/ 1828800 w 2148876"/>
              <a:gd name="connsiteY1" fmla="*/ 2388198 h 3453207"/>
              <a:gd name="connsiteX2" fmla="*/ 0 w 2148876"/>
              <a:gd name="connsiteY2" fmla="*/ 3453207 h 3453207"/>
              <a:gd name="connsiteX0" fmla="*/ 2195435 w 2201374"/>
              <a:gd name="connsiteY0" fmla="*/ 0 h 3539785"/>
              <a:gd name="connsiteX1" fmla="*/ 1883463 w 2201374"/>
              <a:gd name="connsiteY1" fmla="*/ 2388198 h 3539785"/>
              <a:gd name="connsiteX2" fmla="*/ 173013 w 2201374"/>
              <a:gd name="connsiteY2" fmla="*/ 3463965 h 3539785"/>
              <a:gd name="connsiteX3" fmla="*/ 54663 w 2201374"/>
              <a:gd name="connsiteY3" fmla="*/ 3453207 h 3539785"/>
            </a:gdLst>
            <a:ahLst/>
            <a:cxnLst>
              <a:cxn ang="0">
                <a:pos x="connsiteX0" y="connsiteY0"/>
              </a:cxn>
              <a:cxn ang="0">
                <a:pos x="connsiteX1" y="connsiteY1"/>
              </a:cxn>
              <a:cxn ang="0">
                <a:pos x="connsiteX2" y="connsiteY2"/>
              </a:cxn>
              <a:cxn ang="0">
                <a:pos x="connsiteX3" y="connsiteY3"/>
              </a:cxn>
            </a:cxnLst>
            <a:rect l="l" t="t" r="r" b="b"/>
            <a:pathLst>
              <a:path w="2201374" h="3539785">
                <a:moveTo>
                  <a:pt x="2195435" y="0"/>
                </a:moveTo>
                <a:cubicBezTo>
                  <a:pt x="2211123" y="688489"/>
                  <a:pt x="2220533" y="1810871"/>
                  <a:pt x="1883463" y="2388198"/>
                </a:cubicBezTo>
                <a:cubicBezTo>
                  <a:pt x="1546393" y="2965525"/>
                  <a:pt x="477813" y="3286463"/>
                  <a:pt x="173013" y="3463965"/>
                </a:cubicBezTo>
                <a:cubicBezTo>
                  <a:pt x="-131787" y="3641467"/>
                  <a:pt x="60045" y="3451414"/>
                  <a:pt x="54663" y="3453207"/>
                </a:cubicBezTo>
              </a:path>
            </a:pathLst>
          </a:custGeom>
          <a:ln w="38100">
            <a:solidFill>
              <a:srgbClr val="FF0000"/>
            </a:solidFill>
            <a:headEnd type="triangle" w="med" len="med"/>
            <a:tailEnd type="triangle" w="med" len="med"/>
          </a:ln>
          <a:effectLst>
            <a:glow rad="558800">
              <a:schemeClr val="bg1">
                <a:alpha val="45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C00000"/>
              </a:solidFill>
            </a:endParaRPr>
          </a:p>
        </p:txBody>
      </p:sp>
      <p:sp>
        <p:nvSpPr>
          <p:cNvPr id="109" name="Rectangle 108"/>
          <p:cNvSpPr/>
          <p:nvPr/>
        </p:nvSpPr>
        <p:spPr>
          <a:xfrm>
            <a:off x="7927640" y="2957764"/>
            <a:ext cx="47340" cy="576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C00000"/>
              </a:solidFill>
            </a:endParaRPr>
          </a:p>
        </p:txBody>
      </p:sp>
      <p:grpSp>
        <p:nvGrpSpPr>
          <p:cNvPr id="135" name="Group 134"/>
          <p:cNvGrpSpPr/>
          <p:nvPr/>
        </p:nvGrpSpPr>
        <p:grpSpPr>
          <a:xfrm>
            <a:off x="1888270" y="2036196"/>
            <a:ext cx="4601408" cy="20058"/>
            <a:chOff x="1888270" y="2036196"/>
            <a:chExt cx="4601408" cy="20058"/>
          </a:xfrm>
        </p:grpSpPr>
        <p:cxnSp>
          <p:nvCxnSpPr>
            <p:cNvPr id="136" name="Straight Arrow Connector 135"/>
            <p:cNvCxnSpPr/>
            <p:nvPr/>
          </p:nvCxnSpPr>
          <p:spPr>
            <a:xfrm>
              <a:off x="5156449" y="2056254"/>
              <a:ext cx="1333229" cy="0"/>
            </a:xfrm>
            <a:prstGeom prst="straightConnector1">
              <a:avLst/>
            </a:prstGeom>
            <a:ln w="317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1888270" y="2036196"/>
              <a:ext cx="1333229" cy="0"/>
            </a:xfrm>
            <a:prstGeom prst="straightConnector1">
              <a:avLst/>
            </a:prstGeom>
            <a:ln w="317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a:off x="344722" y="2557083"/>
            <a:ext cx="7124269" cy="1543415"/>
            <a:chOff x="344722" y="2557083"/>
            <a:chExt cx="7124269" cy="1543415"/>
          </a:xfrm>
        </p:grpSpPr>
        <p:grpSp>
          <p:nvGrpSpPr>
            <p:cNvPr id="143" name="Group 142"/>
            <p:cNvGrpSpPr/>
            <p:nvPr/>
          </p:nvGrpSpPr>
          <p:grpSpPr>
            <a:xfrm>
              <a:off x="6206581" y="2580001"/>
              <a:ext cx="1262410" cy="1520497"/>
              <a:chOff x="9007552" y="2818504"/>
              <a:chExt cx="1262410" cy="1520497"/>
            </a:xfrm>
          </p:grpSpPr>
          <p:cxnSp>
            <p:nvCxnSpPr>
              <p:cNvPr id="150" name="Straight Arrow Connector 149"/>
              <p:cNvCxnSpPr/>
              <p:nvPr/>
            </p:nvCxnSpPr>
            <p:spPr>
              <a:xfrm>
                <a:off x="9855366" y="2818504"/>
                <a:ext cx="0" cy="1520497"/>
              </a:xfrm>
              <a:prstGeom prst="straightConnector1">
                <a:avLst/>
              </a:prstGeom>
              <a:ln w="25400">
                <a:solidFill>
                  <a:srgbClr val="FF0000"/>
                </a:solidFill>
                <a:headEnd type="arrow"/>
                <a:tailEnd type="arrow"/>
              </a:ln>
              <a:effectLst>
                <a:glow rad="127000">
                  <a:schemeClr val="bg1"/>
                </a:glow>
              </a:effectLst>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9007552" y="3149564"/>
                <a:ext cx="1262410" cy="646331"/>
              </a:xfrm>
              <a:prstGeom prst="rect">
                <a:avLst/>
              </a:prstGeom>
              <a:noFill/>
              <a:effectLst>
                <a:glow rad="101600">
                  <a:schemeClr val="accent1">
                    <a:alpha val="40000"/>
                  </a:schemeClr>
                </a:glow>
              </a:effectLst>
            </p:spPr>
            <p:txBody>
              <a:bodyPr wrap="none" rtlCol="0">
                <a:spAutoFit/>
              </a:bodyPr>
              <a:lstStyle/>
              <a:p>
                <a:pPr fontAlgn="base">
                  <a:spcBef>
                    <a:spcPct val="0"/>
                  </a:spcBef>
                  <a:spcAft>
                    <a:spcPct val="0"/>
                  </a:spcAft>
                </a:pPr>
                <a:r>
                  <a:rPr lang="en-US" dirty="0" smtClean="0">
                    <a:solidFill>
                      <a:srgbClr val="C00000"/>
                    </a:solidFill>
                  </a:rPr>
                  <a:t>monitoring</a:t>
                </a:r>
              </a:p>
              <a:p>
                <a:pPr fontAlgn="base">
                  <a:spcBef>
                    <a:spcPct val="0"/>
                  </a:spcBef>
                  <a:spcAft>
                    <a:spcPct val="0"/>
                  </a:spcAft>
                </a:pPr>
                <a:r>
                  <a:rPr lang="en-US" dirty="0" smtClean="0">
                    <a:solidFill>
                      <a:srgbClr val="C00000"/>
                    </a:solidFill>
                  </a:rPr>
                  <a:t>control</a:t>
                </a:r>
                <a:endParaRPr lang="en-US" dirty="0">
                  <a:solidFill>
                    <a:srgbClr val="C00000"/>
                  </a:solidFill>
                </a:endParaRPr>
              </a:p>
            </p:txBody>
          </p:sp>
        </p:grpSp>
        <p:grpSp>
          <p:nvGrpSpPr>
            <p:cNvPr id="144" name="Group 143"/>
            <p:cNvGrpSpPr/>
            <p:nvPr/>
          </p:nvGrpSpPr>
          <p:grpSpPr>
            <a:xfrm>
              <a:off x="3357376" y="2573921"/>
              <a:ext cx="2083511" cy="1520497"/>
              <a:chOff x="9171001" y="2818504"/>
              <a:chExt cx="2083511" cy="1520497"/>
            </a:xfrm>
          </p:grpSpPr>
          <p:cxnSp>
            <p:nvCxnSpPr>
              <p:cNvPr id="148" name="Straight Arrow Connector 147"/>
              <p:cNvCxnSpPr/>
              <p:nvPr/>
            </p:nvCxnSpPr>
            <p:spPr>
              <a:xfrm>
                <a:off x="9855366" y="2818504"/>
                <a:ext cx="0" cy="1520497"/>
              </a:xfrm>
              <a:prstGeom prst="straightConnector1">
                <a:avLst/>
              </a:prstGeom>
              <a:ln w="25400">
                <a:solidFill>
                  <a:srgbClr val="FF0000"/>
                </a:solidFill>
                <a:headEnd type="arrow"/>
                <a:tailEnd type="arrow"/>
              </a:ln>
              <a:effectLst>
                <a:glow rad="127000">
                  <a:schemeClr val="bg1"/>
                </a:glow>
              </a:effectLst>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9171001" y="3136989"/>
                <a:ext cx="2083511" cy="369332"/>
              </a:xfrm>
              <a:prstGeom prst="rect">
                <a:avLst/>
              </a:prstGeom>
              <a:noFill/>
              <a:effectLst>
                <a:glow rad="101600">
                  <a:schemeClr val="accent1">
                    <a:alpha val="40000"/>
                  </a:schemeClr>
                </a:glow>
              </a:effectLst>
            </p:spPr>
            <p:txBody>
              <a:bodyPr wrap="none" rtlCol="0">
                <a:spAutoFit/>
              </a:bodyPr>
              <a:lstStyle/>
              <a:p>
                <a:pPr fontAlgn="base">
                  <a:spcBef>
                    <a:spcPct val="0"/>
                  </a:spcBef>
                  <a:spcAft>
                    <a:spcPct val="0"/>
                  </a:spcAft>
                </a:pPr>
                <a:r>
                  <a:rPr lang="en-US" dirty="0" smtClean="0">
                    <a:solidFill>
                      <a:srgbClr val="C00000"/>
                    </a:solidFill>
                  </a:rPr>
                  <a:t>Monitoring, control</a:t>
                </a:r>
                <a:endParaRPr lang="en-US" dirty="0">
                  <a:solidFill>
                    <a:srgbClr val="C00000"/>
                  </a:solidFill>
                </a:endParaRPr>
              </a:p>
            </p:txBody>
          </p:sp>
        </p:grpSp>
        <p:grpSp>
          <p:nvGrpSpPr>
            <p:cNvPr id="145" name="Group 144"/>
            <p:cNvGrpSpPr/>
            <p:nvPr/>
          </p:nvGrpSpPr>
          <p:grpSpPr>
            <a:xfrm>
              <a:off x="344722" y="2557083"/>
              <a:ext cx="2083511" cy="1520497"/>
              <a:chOff x="9171001" y="2818504"/>
              <a:chExt cx="2083511" cy="1520497"/>
            </a:xfrm>
          </p:grpSpPr>
          <p:cxnSp>
            <p:nvCxnSpPr>
              <p:cNvPr id="146" name="Straight Arrow Connector 145"/>
              <p:cNvCxnSpPr/>
              <p:nvPr/>
            </p:nvCxnSpPr>
            <p:spPr>
              <a:xfrm>
                <a:off x="9855366" y="2818504"/>
                <a:ext cx="0" cy="1520497"/>
              </a:xfrm>
              <a:prstGeom prst="straightConnector1">
                <a:avLst/>
              </a:prstGeom>
              <a:ln w="25400">
                <a:solidFill>
                  <a:srgbClr val="FF0000"/>
                </a:solidFill>
                <a:headEnd type="arrow"/>
                <a:tailEnd type="arrow"/>
              </a:ln>
              <a:effectLst>
                <a:glow rad="127000">
                  <a:schemeClr val="bg1"/>
                </a:glow>
              </a:effectLst>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9171001" y="3136989"/>
                <a:ext cx="2083511" cy="369332"/>
              </a:xfrm>
              <a:prstGeom prst="rect">
                <a:avLst/>
              </a:prstGeom>
              <a:noFill/>
              <a:effectLst>
                <a:glow rad="101600">
                  <a:schemeClr val="accent1">
                    <a:alpha val="40000"/>
                  </a:schemeClr>
                </a:glow>
              </a:effectLst>
            </p:spPr>
            <p:txBody>
              <a:bodyPr wrap="none" rtlCol="0">
                <a:spAutoFit/>
              </a:bodyPr>
              <a:lstStyle/>
              <a:p>
                <a:pPr fontAlgn="base">
                  <a:spcBef>
                    <a:spcPct val="0"/>
                  </a:spcBef>
                  <a:spcAft>
                    <a:spcPct val="0"/>
                  </a:spcAft>
                </a:pPr>
                <a:r>
                  <a:rPr lang="en-US" dirty="0">
                    <a:solidFill>
                      <a:srgbClr val="C00000"/>
                    </a:solidFill>
                  </a:rPr>
                  <a:t>m</a:t>
                </a:r>
                <a:r>
                  <a:rPr lang="en-US" dirty="0" smtClean="0">
                    <a:solidFill>
                      <a:srgbClr val="C00000"/>
                    </a:solidFill>
                  </a:rPr>
                  <a:t>onitoring, control</a:t>
                </a:r>
                <a:endParaRPr lang="en-US" dirty="0">
                  <a:solidFill>
                    <a:srgbClr val="C00000"/>
                  </a:solidFill>
                </a:endParaRPr>
              </a:p>
            </p:txBody>
          </p:sp>
        </p:grpSp>
      </p:grpSp>
      <p:sp>
        <p:nvSpPr>
          <p:cNvPr id="152" name="Content Placeholder 2"/>
          <p:cNvSpPr txBox="1">
            <a:spLocks/>
          </p:cNvSpPr>
          <p:nvPr/>
        </p:nvSpPr>
        <p:spPr bwMode="auto">
          <a:xfrm>
            <a:off x="327343" y="3242592"/>
            <a:ext cx="4438618" cy="476113"/>
          </a:xfrm>
          <a:prstGeom prst="rect">
            <a:avLst/>
          </a:prstGeom>
          <a:solidFill>
            <a:schemeClr val="bg1"/>
          </a:solidFill>
          <a:ln>
            <a:noFill/>
          </a:ln>
          <a:effectLs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993300"/>
              </a:buClr>
              <a:buSzPct val="80000"/>
              <a:buFont typeface="Wingdings" pitchFamily="2" charset="2"/>
              <a:buChar char="q"/>
              <a:defRPr sz="2800">
                <a:solidFill>
                  <a:schemeClr val="tx1"/>
                </a:solidFill>
                <a:latin typeface="+mn-lt"/>
                <a:ea typeface="+mn-ea"/>
                <a:cs typeface="+mn-cs"/>
              </a:defRPr>
            </a:lvl1pPr>
            <a:lvl2pPr marL="742950" indent="-285750" algn="l" rtl="0" fontAlgn="base">
              <a:spcBef>
                <a:spcPct val="20000"/>
              </a:spcBef>
              <a:spcAft>
                <a:spcPct val="0"/>
              </a:spcAft>
              <a:buClr>
                <a:srgbClr val="993300"/>
              </a:buClr>
              <a:buSzPct val="80000"/>
              <a:buFont typeface="Wingdings" pitchFamily="2" charset="2"/>
              <a:buChar char="v"/>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57150" indent="0" algn="ctr">
              <a:lnSpc>
                <a:spcPts val="2800"/>
              </a:lnSpc>
              <a:buNone/>
            </a:pPr>
            <a:r>
              <a:rPr lang="en-US" sz="2000" dirty="0" err="1" smtClean="0">
                <a:solidFill>
                  <a:srgbClr val="CC0000"/>
                </a:solidFill>
              </a:rPr>
              <a:t>Phasor</a:t>
            </a:r>
            <a:r>
              <a:rPr lang="en-US" sz="2000" dirty="0" smtClean="0">
                <a:solidFill>
                  <a:srgbClr val="CC0000"/>
                </a:solidFill>
              </a:rPr>
              <a:t> Measurement Units (PMUs)</a:t>
            </a:r>
          </a:p>
          <a:p>
            <a:pPr marL="457200" lvl="1" indent="0">
              <a:lnSpc>
                <a:spcPts val="2800"/>
              </a:lnSpc>
              <a:buNone/>
            </a:pPr>
            <a:endParaRPr lang="en-US" dirty="0" smtClean="0"/>
          </a:p>
        </p:txBody>
      </p:sp>
      <p:sp>
        <p:nvSpPr>
          <p:cNvPr id="3" name="Content Placeholder 2"/>
          <p:cNvSpPr>
            <a:spLocks noGrp="1"/>
          </p:cNvSpPr>
          <p:nvPr>
            <p:ph idx="1"/>
          </p:nvPr>
        </p:nvSpPr>
        <p:spPr>
          <a:xfrm>
            <a:off x="4896878" y="4124623"/>
            <a:ext cx="4451707" cy="916581"/>
          </a:xfrm>
          <a:solidFill>
            <a:srgbClr val="FFFFFF"/>
          </a:solidFill>
        </p:spPr>
        <p:txBody>
          <a:bodyPr/>
          <a:lstStyle/>
          <a:p>
            <a:pPr marL="0" indent="0" algn="ctr">
              <a:lnSpc>
                <a:spcPts val="2800"/>
              </a:lnSpc>
              <a:buNone/>
            </a:pPr>
            <a:r>
              <a:rPr lang="en-US" sz="2000" dirty="0" smtClean="0">
                <a:solidFill>
                  <a:srgbClr val="CC0000"/>
                </a:solidFill>
              </a:rPr>
              <a:t>Intelligent electronic devices (IED)</a:t>
            </a:r>
          </a:p>
          <a:p>
            <a:pPr marL="0" indent="0" algn="ctr">
              <a:lnSpc>
                <a:spcPts val="2800"/>
              </a:lnSpc>
              <a:buNone/>
            </a:pPr>
            <a:r>
              <a:rPr lang="en-US" sz="2000" dirty="0" smtClean="0">
                <a:solidFill>
                  <a:srgbClr val="CC0000"/>
                </a:solidFill>
              </a:rPr>
              <a:t>Advanced Metering Infra. (AMI)</a:t>
            </a:r>
          </a:p>
        </p:txBody>
      </p:sp>
    </p:spTree>
    <p:extLst>
      <p:ext uri="{BB962C8B-B14F-4D97-AF65-F5344CB8AC3E}">
        <p14:creationId xmlns:p14="http://schemas.microsoft.com/office/powerpoint/2010/main" val="3395171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dissolve">
                                      <p:cBhvr>
                                        <p:cTn id="7" dur="500"/>
                                        <p:tgtEl>
                                          <p:spTgt spid="1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3" grpId="0" uiExpan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Grid measurement/monitoring</a:t>
            </a:r>
            <a:endParaRPr lang="en-US" dirty="0">
              <a:solidFill>
                <a:srgbClr val="C00000"/>
              </a:solidFill>
            </a:endParaRPr>
          </a:p>
        </p:txBody>
      </p:sp>
      <p:sp>
        <p:nvSpPr>
          <p:cNvPr id="3" name="Content Placeholder 2"/>
          <p:cNvSpPr>
            <a:spLocks noGrp="1"/>
          </p:cNvSpPr>
          <p:nvPr>
            <p:ph idx="1"/>
          </p:nvPr>
        </p:nvSpPr>
        <p:spPr>
          <a:xfrm>
            <a:off x="504701" y="1327068"/>
            <a:ext cx="8229600" cy="1083624"/>
          </a:xfrm>
        </p:spPr>
        <p:txBody>
          <a:bodyPr/>
          <a:lstStyle/>
          <a:p>
            <a:pPr>
              <a:buClr>
                <a:srgbClr val="C00000"/>
              </a:buClr>
              <a:buFont typeface="Wingdings" pitchFamily="2" charset="2"/>
              <a:buChar char="v"/>
            </a:pPr>
            <a:r>
              <a:rPr lang="en-US" dirty="0" smtClean="0"/>
              <a:t>where to place measurement devices to </a:t>
            </a:r>
            <a:r>
              <a:rPr lang="en-US" dirty="0" smtClean="0">
                <a:solidFill>
                  <a:srgbClr val="000090"/>
                </a:solidFill>
              </a:rPr>
              <a:t>maximize observability</a:t>
            </a:r>
            <a:r>
              <a:rPr lang="en-US" dirty="0" smtClean="0"/>
              <a: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0575" y="2446316"/>
            <a:ext cx="4315126" cy="1374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bwMode="auto">
          <a:xfrm>
            <a:off x="609600" y="2467246"/>
            <a:ext cx="3404260" cy="108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993300"/>
              </a:buClr>
              <a:buSzPct val="80000"/>
              <a:buFont typeface="Wingdings" pitchFamily="2" charset="2"/>
              <a:buChar char="q"/>
              <a:defRPr sz="2800">
                <a:solidFill>
                  <a:schemeClr val="tx1"/>
                </a:solidFill>
                <a:latin typeface="+mn-lt"/>
                <a:ea typeface="+mn-ea"/>
                <a:cs typeface="+mn-cs"/>
              </a:defRPr>
            </a:lvl1pPr>
            <a:lvl2pPr marL="742950" indent="-285750" algn="l" rtl="0" fontAlgn="base">
              <a:spcBef>
                <a:spcPct val="20000"/>
              </a:spcBef>
              <a:spcAft>
                <a:spcPct val="0"/>
              </a:spcAft>
              <a:buClr>
                <a:srgbClr val="993300"/>
              </a:buClr>
              <a:buSzPct val="80000"/>
              <a:buFont typeface="Wingdings" pitchFamily="2" charset="2"/>
              <a:buChar char="v"/>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Clr>
                <a:srgbClr val="C00000"/>
              </a:buClr>
              <a:buFont typeface="Wingdings" pitchFamily="2" charset="2"/>
              <a:buChar char="v"/>
            </a:pPr>
            <a:r>
              <a:rPr lang="en-US" sz="2200" i="1" dirty="0" smtClean="0">
                <a:solidFill>
                  <a:srgbClr val="C00000"/>
                </a:solidFill>
              </a:rPr>
              <a:t>Observability rule 1: </a:t>
            </a:r>
            <a:r>
              <a:rPr lang="en-US" sz="2200" dirty="0" smtClean="0"/>
              <a:t>if PMU placed at a, then a and its neighbors are observable</a:t>
            </a:r>
          </a:p>
          <a:p>
            <a:pPr>
              <a:buClr>
                <a:srgbClr val="C00000"/>
              </a:buClr>
              <a:buFont typeface="Wingdings" pitchFamily="2" charset="2"/>
              <a:buChar char="v"/>
            </a:pPr>
            <a:r>
              <a:rPr lang="en-US" sz="2200" i="1" dirty="0" smtClean="0">
                <a:solidFill>
                  <a:srgbClr val="C00000"/>
                </a:solidFill>
              </a:rPr>
              <a:t>Observability rule 2: </a:t>
            </a:r>
            <a:r>
              <a:rPr lang="en-US" sz="2200" dirty="0" smtClean="0"/>
              <a:t>if a node is observable and all but one neighbors are observable, then all neighbors observable</a:t>
            </a:r>
            <a:endParaRPr lang="en-US" sz="2200" dirty="0"/>
          </a:p>
        </p:txBody>
      </p:sp>
      <p:sp>
        <p:nvSpPr>
          <p:cNvPr id="4" name="Oval 3"/>
          <p:cNvSpPr/>
          <p:nvPr/>
        </p:nvSpPr>
        <p:spPr>
          <a:xfrm>
            <a:off x="5581403" y="3336965"/>
            <a:ext cx="368135" cy="332509"/>
          </a:xfrm>
          <a:prstGeom prst="ellipse">
            <a:avLst/>
          </a:prstGeom>
          <a:solidFill>
            <a:srgbClr val="00B05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458198" y="3334986"/>
            <a:ext cx="368135" cy="332509"/>
          </a:xfrm>
          <a:prstGeom prst="ellipse">
            <a:avLst/>
          </a:prstGeom>
          <a:solidFill>
            <a:srgbClr val="00B05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783777" y="3323111"/>
            <a:ext cx="368135" cy="332509"/>
          </a:xfrm>
          <a:prstGeom prst="ellipse">
            <a:avLst/>
          </a:prstGeom>
          <a:solidFill>
            <a:srgbClr val="00B05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565569" y="2620488"/>
            <a:ext cx="368135" cy="332509"/>
          </a:xfrm>
          <a:prstGeom prst="ellipse">
            <a:avLst/>
          </a:prstGeom>
          <a:solidFill>
            <a:srgbClr val="00B05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309262" y="2630384"/>
            <a:ext cx="368135" cy="332509"/>
          </a:xfrm>
          <a:prstGeom prst="ellipse">
            <a:avLst/>
          </a:prstGeom>
          <a:solidFill>
            <a:srgbClr val="00B05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295406" y="3340924"/>
            <a:ext cx="368135" cy="332509"/>
          </a:xfrm>
          <a:prstGeom prst="ellipse">
            <a:avLst/>
          </a:prstGeom>
          <a:solidFill>
            <a:srgbClr val="00B05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172201" y="3327070"/>
            <a:ext cx="368135" cy="332509"/>
          </a:xfrm>
          <a:prstGeom prst="ellipse">
            <a:avLst/>
          </a:prstGeom>
          <a:solidFill>
            <a:srgbClr val="00B05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7"/>
          <p:cNvSpPr>
            <a:spLocks/>
          </p:cNvSpPr>
          <p:nvPr/>
        </p:nvSpPr>
        <p:spPr bwMode="auto">
          <a:xfrm>
            <a:off x="680850" y="5957785"/>
            <a:ext cx="3482804" cy="572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200" dirty="0">
                <a:solidFill>
                  <a:srgbClr val="191919"/>
                </a:solidFill>
                <a:ea typeface="ＭＳ Ｐゴシック" charset="0"/>
                <a:sym typeface="Helvetica Neue Light" charset="0"/>
              </a:rPr>
              <a:t>D. </a:t>
            </a:r>
            <a:r>
              <a:rPr lang="en-US" sz="1200" dirty="0" err="1">
                <a:solidFill>
                  <a:srgbClr val="191919"/>
                </a:solidFill>
                <a:ea typeface="ＭＳ Ｐゴシック" charset="0"/>
                <a:sym typeface="Helvetica Neue Light" charset="0"/>
              </a:rPr>
              <a:t>Brueni</a:t>
            </a:r>
            <a:r>
              <a:rPr lang="en-US" sz="1200" dirty="0">
                <a:solidFill>
                  <a:srgbClr val="191919"/>
                </a:solidFill>
                <a:ea typeface="ＭＳ Ｐゴシック" charset="0"/>
                <a:sym typeface="Helvetica Neue Light" charset="0"/>
              </a:rPr>
              <a:t> and L. Heath. The PMU Placement Problem. SIAM Journal on Discrete Math, 2005</a:t>
            </a:r>
          </a:p>
        </p:txBody>
      </p:sp>
      <p:sp>
        <p:nvSpPr>
          <p:cNvPr id="17" name="Content Placeholder 2"/>
          <p:cNvSpPr txBox="1">
            <a:spLocks/>
          </p:cNvSpPr>
          <p:nvPr/>
        </p:nvSpPr>
        <p:spPr bwMode="auto">
          <a:xfrm>
            <a:off x="4831409" y="4248035"/>
            <a:ext cx="3888696" cy="108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993300"/>
              </a:buClr>
              <a:buSzPct val="80000"/>
              <a:buFont typeface="Wingdings" pitchFamily="2" charset="2"/>
              <a:buChar char="q"/>
              <a:defRPr sz="2800">
                <a:solidFill>
                  <a:schemeClr val="tx1"/>
                </a:solidFill>
                <a:latin typeface="+mn-lt"/>
                <a:ea typeface="+mn-ea"/>
                <a:cs typeface="+mn-cs"/>
              </a:defRPr>
            </a:lvl1pPr>
            <a:lvl2pPr marL="742950" indent="-285750" algn="l" rtl="0" fontAlgn="base">
              <a:spcBef>
                <a:spcPct val="20000"/>
              </a:spcBef>
              <a:spcAft>
                <a:spcPct val="0"/>
              </a:spcAft>
              <a:buClr>
                <a:srgbClr val="993300"/>
              </a:buClr>
              <a:buSzPct val="80000"/>
              <a:buFont typeface="Wingdings" pitchFamily="2" charset="2"/>
              <a:buChar char="v"/>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Clr>
                <a:srgbClr val="C00000"/>
              </a:buClr>
              <a:buNone/>
            </a:pPr>
            <a:r>
              <a:rPr lang="en-US" sz="2000" i="1" dirty="0" err="1" smtClean="0">
                <a:solidFill>
                  <a:srgbClr val="C00000"/>
                </a:solidFill>
              </a:rPr>
              <a:t>MaxObserve</a:t>
            </a:r>
            <a:r>
              <a:rPr lang="en-US" sz="2000" i="1" dirty="0">
                <a:solidFill>
                  <a:srgbClr val="C00000"/>
                </a:solidFill>
              </a:rPr>
              <a:t>: </a:t>
            </a:r>
            <a:r>
              <a:rPr lang="en-US" sz="2000" dirty="0"/>
              <a:t>Given graph, G=(V,E) and k PMUs, place k PMUs to maximize number of observed nodes</a:t>
            </a:r>
          </a:p>
          <a:p>
            <a:pPr marL="682625" lvl="1" indent="-342900">
              <a:buClr>
                <a:srgbClr val="C00000"/>
              </a:buClr>
              <a:buSzPct val="100000"/>
              <a:buFont typeface="Wingdings" charset="2"/>
              <a:buChar char="§"/>
            </a:pPr>
            <a:r>
              <a:rPr lang="en-US" sz="2000" dirty="0" err="1"/>
              <a:t>MaxObserve</a:t>
            </a:r>
            <a:r>
              <a:rPr lang="en-US" sz="2000" dirty="0"/>
              <a:t> is NP-complete, Reduce from Planar 3SAT (P3SAT</a:t>
            </a:r>
            <a:r>
              <a:rPr lang="en-US" sz="2000" dirty="0" smtClean="0"/>
              <a:t>)</a:t>
            </a:r>
            <a:endParaRPr lang="en-US" sz="2000" dirty="0"/>
          </a:p>
        </p:txBody>
      </p:sp>
    </p:spTree>
    <p:extLst>
      <p:ext uri="{BB962C8B-B14F-4D97-AF65-F5344CB8AC3E}">
        <p14:creationId xmlns:p14="http://schemas.microsoft.com/office/powerpoint/2010/main" val="9849204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animBg="1"/>
      <p:bldP spid="8" grpId="0" animBg="1"/>
      <p:bldP spid="9" grpId="0" animBg="1"/>
      <p:bldP spid="10" grpId="0" animBg="1"/>
      <p:bldP spid="11" grpId="0" animBg="1"/>
      <p:bldP spid="12" grpId="0" animBg="1"/>
      <p:bldP spid="13" grpId="0" animBg="1"/>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rPr>
              <a:t>PMU placement with cross validation</a:t>
            </a:r>
            <a:endParaRPr lang="en-US" sz="3600" dirty="0">
              <a:solidFill>
                <a:srgbClr val="C00000"/>
              </a:solidFill>
            </a:endParaRPr>
          </a:p>
        </p:txBody>
      </p:sp>
      <p:sp>
        <p:nvSpPr>
          <p:cNvPr id="3" name="Content Placeholder 2"/>
          <p:cNvSpPr>
            <a:spLocks noGrp="1"/>
          </p:cNvSpPr>
          <p:nvPr>
            <p:ph idx="1"/>
          </p:nvPr>
        </p:nvSpPr>
        <p:spPr>
          <a:xfrm>
            <a:off x="504701" y="1327068"/>
            <a:ext cx="8229600" cy="1083624"/>
          </a:xfrm>
        </p:spPr>
        <p:txBody>
          <a:bodyPr/>
          <a:lstStyle/>
          <a:p>
            <a:pPr>
              <a:buClr>
                <a:srgbClr val="C00000"/>
              </a:buClr>
              <a:buFont typeface="Wingdings" pitchFamily="2" charset="2"/>
              <a:buChar char="v"/>
            </a:pPr>
            <a:r>
              <a:rPr lang="en-US" dirty="0" smtClean="0"/>
              <a:t>where to place measurement devices to </a:t>
            </a:r>
            <a:r>
              <a:rPr lang="en-US" dirty="0" smtClean="0">
                <a:solidFill>
                  <a:srgbClr val="000090"/>
                </a:solidFill>
              </a:rPr>
              <a:t>maximize measurement cross validation</a:t>
            </a:r>
            <a:r>
              <a:rPr lang="en-US" dirty="0" smtClean="0"/>
              <a:t>?</a:t>
            </a:r>
            <a:endParaRPr lang="en-US" dirty="0"/>
          </a:p>
        </p:txBody>
      </p:sp>
      <p:sp>
        <p:nvSpPr>
          <p:cNvPr id="6" name="Content Placeholder 2"/>
          <p:cNvSpPr txBox="1">
            <a:spLocks/>
          </p:cNvSpPr>
          <p:nvPr/>
        </p:nvSpPr>
        <p:spPr bwMode="auto">
          <a:xfrm>
            <a:off x="609600" y="2467246"/>
            <a:ext cx="3658800" cy="108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993300"/>
              </a:buClr>
              <a:buSzPct val="80000"/>
              <a:buFont typeface="Wingdings" pitchFamily="2" charset="2"/>
              <a:buChar char="q"/>
              <a:defRPr sz="2800">
                <a:solidFill>
                  <a:schemeClr val="tx1"/>
                </a:solidFill>
                <a:latin typeface="+mn-lt"/>
                <a:ea typeface="+mn-ea"/>
                <a:cs typeface="+mn-cs"/>
              </a:defRPr>
            </a:lvl1pPr>
            <a:lvl2pPr marL="742950" indent="-285750" algn="l" rtl="0" fontAlgn="base">
              <a:spcBef>
                <a:spcPct val="20000"/>
              </a:spcBef>
              <a:spcAft>
                <a:spcPct val="0"/>
              </a:spcAft>
              <a:buClr>
                <a:srgbClr val="993300"/>
              </a:buClr>
              <a:buSzPct val="80000"/>
              <a:buFont typeface="Wingdings" pitchFamily="2" charset="2"/>
              <a:buChar char="v"/>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Clr>
                <a:srgbClr val="C00000"/>
              </a:buClr>
              <a:buFont typeface="Wingdings" pitchFamily="2" charset="2"/>
              <a:buChar char="v"/>
            </a:pPr>
            <a:r>
              <a:rPr lang="en-US" sz="2200" i="1" dirty="0" smtClean="0">
                <a:solidFill>
                  <a:srgbClr val="C00000"/>
                </a:solidFill>
              </a:rPr>
              <a:t>Observability rule 3: </a:t>
            </a:r>
            <a:r>
              <a:rPr lang="en-US" sz="2200" dirty="0"/>
              <a:t>If PMUs placed on adjacent nodes, </a:t>
            </a:r>
            <a:r>
              <a:rPr lang="en-US" sz="2200" dirty="0" smtClean="0"/>
              <a:t>they </a:t>
            </a:r>
            <a:r>
              <a:rPr lang="en-US" sz="2200" dirty="0" smtClean="0">
                <a:solidFill>
                  <a:srgbClr val="000090"/>
                </a:solidFill>
              </a:rPr>
              <a:t>cross</a:t>
            </a:r>
            <a:r>
              <a:rPr lang="en-US" sz="2200" dirty="0">
                <a:solidFill>
                  <a:srgbClr val="000090"/>
                </a:solidFill>
              </a:rPr>
              <a:t>-validate </a:t>
            </a:r>
            <a:r>
              <a:rPr lang="en-US" sz="2200" dirty="0"/>
              <a:t>each other</a:t>
            </a:r>
          </a:p>
          <a:p>
            <a:pPr>
              <a:buClr>
                <a:srgbClr val="C00000"/>
              </a:buClr>
              <a:buFont typeface="Wingdings" pitchFamily="2" charset="2"/>
              <a:buChar char="v"/>
            </a:pPr>
            <a:r>
              <a:rPr lang="en-US" sz="2200" i="1" dirty="0" err="1" smtClean="0">
                <a:solidFill>
                  <a:srgbClr val="C00000"/>
                </a:solidFill>
              </a:rPr>
              <a:t>Observability</a:t>
            </a:r>
            <a:r>
              <a:rPr lang="en-US" sz="2200" i="1" dirty="0" smtClean="0">
                <a:solidFill>
                  <a:srgbClr val="C00000"/>
                </a:solidFill>
              </a:rPr>
              <a:t> rule 4: </a:t>
            </a:r>
            <a:r>
              <a:rPr lang="en-US" sz="2200" dirty="0"/>
              <a:t>If two PMUs share a common neighbor, the two PMUs </a:t>
            </a:r>
            <a:r>
              <a:rPr lang="en-US" sz="2200" dirty="0">
                <a:solidFill>
                  <a:srgbClr val="000090"/>
                </a:solidFill>
              </a:rPr>
              <a:t>cross-validate </a:t>
            </a:r>
            <a:r>
              <a:rPr lang="en-US" sz="2200" dirty="0"/>
              <a:t>each other</a:t>
            </a:r>
          </a:p>
        </p:txBody>
      </p:sp>
      <p:sp>
        <p:nvSpPr>
          <p:cNvPr id="16" name="Rectangle 17"/>
          <p:cNvSpPr>
            <a:spLocks/>
          </p:cNvSpPr>
          <p:nvPr/>
        </p:nvSpPr>
        <p:spPr bwMode="auto">
          <a:xfrm>
            <a:off x="759408" y="5892315"/>
            <a:ext cx="3482804" cy="572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nSpc>
                <a:spcPct val="90000"/>
              </a:lnSpc>
            </a:pPr>
            <a:r>
              <a:rPr lang="en-US" sz="1200" dirty="0" err="1">
                <a:solidFill>
                  <a:srgbClr val="191919"/>
                </a:solidFill>
                <a:ea typeface="ＭＳ Ｐゴシック" charset="0"/>
                <a:sym typeface="Helvetica Neue Light" charset="0"/>
              </a:rPr>
              <a:t>Vanfretti</a:t>
            </a:r>
            <a:r>
              <a:rPr lang="en-US" sz="1200" dirty="0">
                <a:solidFill>
                  <a:srgbClr val="191919"/>
                </a:solidFill>
                <a:ea typeface="ＭＳ Ｐゴシック" charset="0"/>
                <a:sym typeface="Helvetica Neue Light" charset="0"/>
              </a:rPr>
              <a:t> et al.  A </a:t>
            </a:r>
            <a:r>
              <a:rPr lang="en-US" sz="1200" dirty="0" err="1">
                <a:solidFill>
                  <a:srgbClr val="191919"/>
                </a:solidFill>
                <a:ea typeface="ＭＳ Ｐゴシック" charset="0"/>
                <a:sym typeface="Helvetica Neue Light" charset="0"/>
              </a:rPr>
              <a:t>Phasor</a:t>
            </a:r>
            <a:r>
              <a:rPr lang="en-US" sz="1200" dirty="0">
                <a:solidFill>
                  <a:srgbClr val="191919"/>
                </a:solidFill>
                <a:ea typeface="ＭＳ Ｐゴシック" charset="0"/>
                <a:sym typeface="Helvetica Neue Light" charset="0"/>
              </a:rPr>
              <a:t>-data-based State Estimator Incorporating Phase Bias Correction. IEEE Transactions on Power Systems, 2010</a:t>
            </a:r>
          </a:p>
        </p:txBody>
      </p:sp>
      <p:sp>
        <p:nvSpPr>
          <p:cNvPr id="17" name="Content Placeholder 2"/>
          <p:cNvSpPr txBox="1">
            <a:spLocks/>
          </p:cNvSpPr>
          <p:nvPr/>
        </p:nvSpPr>
        <p:spPr bwMode="auto">
          <a:xfrm>
            <a:off x="4700476" y="4117094"/>
            <a:ext cx="3888696" cy="108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993300"/>
              </a:buClr>
              <a:buSzPct val="80000"/>
              <a:buFont typeface="Wingdings" pitchFamily="2" charset="2"/>
              <a:buChar char="q"/>
              <a:defRPr sz="2800">
                <a:solidFill>
                  <a:schemeClr val="tx1"/>
                </a:solidFill>
                <a:latin typeface="+mn-lt"/>
                <a:ea typeface="+mn-ea"/>
                <a:cs typeface="+mn-cs"/>
              </a:defRPr>
            </a:lvl1pPr>
            <a:lvl2pPr marL="742950" indent="-285750" algn="l" rtl="0" fontAlgn="base">
              <a:spcBef>
                <a:spcPct val="20000"/>
              </a:spcBef>
              <a:spcAft>
                <a:spcPct val="0"/>
              </a:spcAft>
              <a:buClr>
                <a:srgbClr val="993300"/>
              </a:buClr>
              <a:buSzPct val="80000"/>
              <a:buFont typeface="Wingdings" pitchFamily="2" charset="2"/>
              <a:buChar char="v"/>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Clr>
                <a:srgbClr val="C00000"/>
              </a:buClr>
              <a:buNone/>
            </a:pPr>
            <a:r>
              <a:rPr lang="en-US" sz="2000" i="1" dirty="0" err="1" smtClean="0">
                <a:solidFill>
                  <a:srgbClr val="C00000"/>
                </a:solidFill>
              </a:rPr>
              <a:t>MaxObserve</a:t>
            </a:r>
            <a:r>
              <a:rPr lang="en-US" sz="2000" i="1" dirty="0" smtClean="0">
                <a:solidFill>
                  <a:srgbClr val="C00000"/>
                </a:solidFill>
              </a:rPr>
              <a:t>-XV: </a:t>
            </a:r>
            <a:r>
              <a:rPr lang="en-US" sz="2000" dirty="0"/>
              <a:t>Given graph, G=(V,E) and k PMUs, place k PMUs to maximize number of observed </a:t>
            </a:r>
            <a:r>
              <a:rPr lang="en-US" sz="2000" dirty="0" smtClean="0"/>
              <a:t>nodes, requiring that all PMUs be cross-</a:t>
            </a:r>
            <a:r>
              <a:rPr lang="en-US" sz="2000" dirty="0" err="1" smtClean="0"/>
              <a:t>valided</a:t>
            </a:r>
            <a:endParaRPr lang="en-US" sz="2000" dirty="0"/>
          </a:p>
          <a:p>
            <a:pPr marL="682625" lvl="1" indent="-342900">
              <a:buClr>
                <a:srgbClr val="C00000"/>
              </a:buClr>
              <a:buSzPct val="100000"/>
              <a:buFont typeface="Wingdings" charset="2"/>
              <a:buChar char="§"/>
            </a:pPr>
            <a:r>
              <a:rPr lang="en-US" sz="2000" dirty="0" err="1" smtClean="0"/>
              <a:t>MaxObserve</a:t>
            </a:r>
            <a:r>
              <a:rPr lang="en-US" sz="2000" dirty="0" smtClean="0"/>
              <a:t>-XV </a:t>
            </a:r>
            <a:r>
              <a:rPr lang="en-US" sz="2000" dirty="0"/>
              <a:t>is NP-complete, </a:t>
            </a:r>
          </a:p>
        </p:txBody>
      </p:sp>
      <p:grpSp>
        <p:nvGrpSpPr>
          <p:cNvPr id="23" name="Group 22"/>
          <p:cNvGrpSpPr/>
          <p:nvPr/>
        </p:nvGrpSpPr>
        <p:grpSpPr>
          <a:xfrm>
            <a:off x="5014728" y="2614077"/>
            <a:ext cx="1641566" cy="410644"/>
            <a:chOff x="7921418" y="1514178"/>
            <a:chExt cx="1641566" cy="410644"/>
          </a:xfrm>
        </p:grpSpPr>
        <p:cxnSp>
          <p:nvCxnSpPr>
            <p:cNvPr id="21" name="Straight Connector 20"/>
            <p:cNvCxnSpPr/>
            <p:nvPr/>
          </p:nvCxnSpPr>
          <p:spPr>
            <a:xfrm>
              <a:off x="8104723" y="1728412"/>
              <a:ext cx="116530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7921418" y="1518907"/>
              <a:ext cx="418984" cy="405915"/>
              <a:chOff x="7921418" y="2134327"/>
              <a:chExt cx="418984" cy="405915"/>
            </a:xfrm>
          </p:grpSpPr>
          <p:sp>
            <p:nvSpPr>
              <p:cNvPr id="5" name="Oval 4"/>
              <p:cNvSpPr/>
              <p:nvPr/>
            </p:nvSpPr>
            <p:spPr>
              <a:xfrm>
                <a:off x="7921418" y="2147421"/>
                <a:ext cx="418984" cy="392821"/>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7973791" y="2134327"/>
                <a:ext cx="313044" cy="369332"/>
              </a:xfrm>
              <a:prstGeom prst="rect">
                <a:avLst/>
              </a:prstGeom>
              <a:noFill/>
            </p:spPr>
            <p:txBody>
              <a:bodyPr wrap="none" rtlCol="0">
                <a:spAutoFit/>
              </a:bodyPr>
              <a:lstStyle/>
              <a:p>
                <a:r>
                  <a:rPr lang="en-US" dirty="0" smtClean="0"/>
                  <a:t>a</a:t>
                </a:r>
                <a:endParaRPr lang="en-US" dirty="0"/>
              </a:p>
            </p:txBody>
          </p:sp>
        </p:grpSp>
        <p:grpSp>
          <p:nvGrpSpPr>
            <p:cNvPr id="18" name="Group 17"/>
            <p:cNvGrpSpPr/>
            <p:nvPr/>
          </p:nvGrpSpPr>
          <p:grpSpPr>
            <a:xfrm>
              <a:off x="9144000" y="1514178"/>
              <a:ext cx="418984" cy="405915"/>
              <a:chOff x="7921418" y="2134327"/>
              <a:chExt cx="418984" cy="405915"/>
            </a:xfrm>
          </p:grpSpPr>
          <p:sp>
            <p:nvSpPr>
              <p:cNvPr id="19" name="Oval 18"/>
              <p:cNvSpPr/>
              <p:nvPr/>
            </p:nvSpPr>
            <p:spPr>
              <a:xfrm>
                <a:off x="7921418" y="2147421"/>
                <a:ext cx="418984" cy="392821"/>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7973791" y="2134327"/>
                <a:ext cx="313044" cy="369332"/>
              </a:xfrm>
              <a:prstGeom prst="rect">
                <a:avLst/>
              </a:prstGeom>
              <a:noFill/>
            </p:spPr>
            <p:txBody>
              <a:bodyPr wrap="none" rtlCol="0">
                <a:spAutoFit/>
              </a:bodyPr>
              <a:lstStyle/>
              <a:p>
                <a:r>
                  <a:rPr lang="en-US" dirty="0" smtClean="0"/>
                  <a:t>b</a:t>
                </a:r>
                <a:endParaRPr lang="en-US" dirty="0"/>
              </a:p>
            </p:txBody>
          </p:sp>
        </p:grpSp>
      </p:grpSp>
      <p:cxnSp>
        <p:nvCxnSpPr>
          <p:cNvPr id="26" name="Straight Connector 25"/>
          <p:cNvCxnSpPr/>
          <p:nvPr/>
        </p:nvCxnSpPr>
        <p:spPr>
          <a:xfrm>
            <a:off x="5232594" y="3596131"/>
            <a:ext cx="2374597" cy="472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7" name="Group 26"/>
          <p:cNvGrpSpPr/>
          <p:nvPr/>
        </p:nvGrpSpPr>
        <p:grpSpPr>
          <a:xfrm>
            <a:off x="5049289" y="3386626"/>
            <a:ext cx="418984" cy="405915"/>
            <a:chOff x="7921418" y="2134327"/>
            <a:chExt cx="418984" cy="405915"/>
          </a:xfrm>
        </p:grpSpPr>
        <p:sp>
          <p:nvSpPr>
            <p:cNvPr id="31" name="Oval 30"/>
            <p:cNvSpPr/>
            <p:nvPr/>
          </p:nvSpPr>
          <p:spPr>
            <a:xfrm>
              <a:off x="7921418" y="2147421"/>
              <a:ext cx="418984" cy="392821"/>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973791" y="2134327"/>
              <a:ext cx="313044" cy="369332"/>
            </a:xfrm>
            <a:prstGeom prst="rect">
              <a:avLst/>
            </a:prstGeom>
            <a:noFill/>
          </p:spPr>
          <p:txBody>
            <a:bodyPr wrap="none" rtlCol="0">
              <a:spAutoFit/>
            </a:bodyPr>
            <a:lstStyle/>
            <a:p>
              <a:r>
                <a:rPr lang="en-US" dirty="0" smtClean="0"/>
                <a:t>a</a:t>
              </a:r>
              <a:endParaRPr lang="en-US" dirty="0"/>
            </a:p>
          </p:txBody>
        </p:sp>
      </p:grpSp>
      <p:sp>
        <p:nvSpPr>
          <p:cNvPr id="29" name="Oval 28"/>
          <p:cNvSpPr/>
          <p:nvPr/>
        </p:nvSpPr>
        <p:spPr>
          <a:xfrm>
            <a:off x="6271871" y="3394991"/>
            <a:ext cx="418984" cy="392821"/>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6337338" y="3408085"/>
            <a:ext cx="300082" cy="369332"/>
          </a:xfrm>
          <a:prstGeom prst="rect">
            <a:avLst/>
          </a:prstGeom>
          <a:noFill/>
        </p:spPr>
        <p:txBody>
          <a:bodyPr wrap="none" rtlCol="0">
            <a:spAutoFit/>
          </a:bodyPr>
          <a:lstStyle/>
          <a:p>
            <a:r>
              <a:rPr lang="en-US" dirty="0" smtClean="0"/>
              <a:t>c</a:t>
            </a:r>
            <a:endParaRPr lang="en-US" dirty="0"/>
          </a:p>
        </p:txBody>
      </p:sp>
      <p:grpSp>
        <p:nvGrpSpPr>
          <p:cNvPr id="33" name="Group 32"/>
          <p:cNvGrpSpPr/>
          <p:nvPr/>
        </p:nvGrpSpPr>
        <p:grpSpPr>
          <a:xfrm>
            <a:off x="7380077" y="3390262"/>
            <a:ext cx="418984" cy="405915"/>
            <a:chOff x="7921418" y="2134327"/>
            <a:chExt cx="418984" cy="405915"/>
          </a:xfrm>
        </p:grpSpPr>
        <p:sp>
          <p:nvSpPr>
            <p:cNvPr id="34" name="Oval 33"/>
            <p:cNvSpPr/>
            <p:nvPr/>
          </p:nvSpPr>
          <p:spPr>
            <a:xfrm>
              <a:off x="7921418" y="2147421"/>
              <a:ext cx="418984" cy="392821"/>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973791" y="2134327"/>
              <a:ext cx="313044" cy="369332"/>
            </a:xfrm>
            <a:prstGeom prst="rect">
              <a:avLst/>
            </a:prstGeom>
            <a:noFill/>
          </p:spPr>
          <p:txBody>
            <a:bodyPr wrap="none" rtlCol="0">
              <a:spAutoFit/>
            </a:bodyPr>
            <a:lstStyle/>
            <a:p>
              <a:r>
                <a:rPr lang="en-US" dirty="0" smtClean="0"/>
                <a:t>b</a:t>
              </a:r>
              <a:endParaRPr lang="en-US" dirty="0"/>
            </a:p>
          </p:txBody>
        </p:sp>
      </p:grpSp>
      <p:sp>
        <p:nvSpPr>
          <p:cNvPr id="36" name="TextBox 35"/>
          <p:cNvSpPr txBox="1"/>
          <p:nvPr/>
        </p:nvSpPr>
        <p:spPr>
          <a:xfrm>
            <a:off x="4967264" y="2409302"/>
            <a:ext cx="526632" cy="276999"/>
          </a:xfrm>
          <a:prstGeom prst="rect">
            <a:avLst/>
          </a:prstGeom>
          <a:noFill/>
        </p:spPr>
        <p:txBody>
          <a:bodyPr wrap="none" rtlCol="0">
            <a:spAutoFit/>
          </a:bodyPr>
          <a:lstStyle/>
          <a:p>
            <a:r>
              <a:rPr lang="en-US" sz="1200" dirty="0" smtClean="0"/>
              <a:t>PMU</a:t>
            </a:r>
            <a:endParaRPr lang="en-US" sz="1200" dirty="0"/>
          </a:p>
        </p:txBody>
      </p:sp>
      <p:sp>
        <p:nvSpPr>
          <p:cNvPr id="38" name="TextBox 37"/>
          <p:cNvSpPr txBox="1"/>
          <p:nvPr/>
        </p:nvSpPr>
        <p:spPr>
          <a:xfrm>
            <a:off x="6180217" y="2417668"/>
            <a:ext cx="526632" cy="276999"/>
          </a:xfrm>
          <a:prstGeom prst="rect">
            <a:avLst/>
          </a:prstGeom>
          <a:noFill/>
        </p:spPr>
        <p:txBody>
          <a:bodyPr wrap="none" rtlCol="0">
            <a:spAutoFit/>
          </a:bodyPr>
          <a:lstStyle/>
          <a:p>
            <a:r>
              <a:rPr lang="en-US" sz="1200" dirty="0" smtClean="0"/>
              <a:t>PMU</a:t>
            </a:r>
            <a:endParaRPr lang="en-US" sz="1200" dirty="0"/>
          </a:p>
        </p:txBody>
      </p:sp>
      <p:sp>
        <p:nvSpPr>
          <p:cNvPr id="39" name="TextBox 38"/>
          <p:cNvSpPr txBox="1"/>
          <p:nvPr/>
        </p:nvSpPr>
        <p:spPr>
          <a:xfrm>
            <a:off x="4984011" y="3172394"/>
            <a:ext cx="526632" cy="276999"/>
          </a:xfrm>
          <a:prstGeom prst="rect">
            <a:avLst/>
          </a:prstGeom>
          <a:noFill/>
        </p:spPr>
        <p:txBody>
          <a:bodyPr wrap="none" rtlCol="0">
            <a:spAutoFit/>
          </a:bodyPr>
          <a:lstStyle/>
          <a:p>
            <a:r>
              <a:rPr lang="en-US" sz="1200" dirty="0" smtClean="0"/>
              <a:t>PMU</a:t>
            </a:r>
            <a:endParaRPr lang="en-US" sz="1200" dirty="0"/>
          </a:p>
        </p:txBody>
      </p:sp>
      <p:sp>
        <p:nvSpPr>
          <p:cNvPr id="40" name="TextBox 39"/>
          <p:cNvSpPr txBox="1"/>
          <p:nvPr/>
        </p:nvSpPr>
        <p:spPr>
          <a:xfrm>
            <a:off x="7336076" y="3167666"/>
            <a:ext cx="526632" cy="276999"/>
          </a:xfrm>
          <a:prstGeom prst="rect">
            <a:avLst/>
          </a:prstGeom>
          <a:noFill/>
        </p:spPr>
        <p:txBody>
          <a:bodyPr wrap="none" rtlCol="0">
            <a:spAutoFit/>
          </a:bodyPr>
          <a:lstStyle/>
          <a:p>
            <a:r>
              <a:rPr lang="en-US" sz="1200" dirty="0" smtClean="0"/>
              <a:t>PMU</a:t>
            </a:r>
            <a:endParaRPr lang="en-US" sz="1200" dirty="0"/>
          </a:p>
        </p:txBody>
      </p:sp>
    </p:spTree>
    <p:extLst>
      <p:ext uri="{BB962C8B-B14F-4D97-AF65-F5344CB8AC3E}">
        <p14:creationId xmlns:p14="http://schemas.microsoft.com/office/powerpoint/2010/main" val="27379389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059"/>
            <a:ext cx="8577144" cy="1143000"/>
          </a:xfrm>
        </p:spPr>
        <p:txBody>
          <a:bodyPr/>
          <a:lstStyle/>
          <a:p>
            <a:r>
              <a:rPr lang="en-US" dirty="0" smtClean="0">
                <a:solidFill>
                  <a:srgbClr val="C00000"/>
                </a:solidFill>
              </a:rPr>
              <a:t>Greedy Solutions to PMU placement</a:t>
            </a:r>
            <a:endParaRPr lang="en-US" dirty="0">
              <a:solidFill>
                <a:srgbClr val="C00000"/>
              </a:solidFill>
            </a:endParaRPr>
          </a:p>
        </p:txBody>
      </p:sp>
      <p:sp>
        <p:nvSpPr>
          <p:cNvPr id="3" name="Content Placeholder 2"/>
          <p:cNvSpPr>
            <a:spLocks noGrp="1"/>
          </p:cNvSpPr>
          <p:nvPr>
            <p:ph idx="1"/>
          </p:nvPr>
        </p:nvSpPr>
        <p:spPr>
          <a:xfrm>
            <a:off x="504701" y="1327067"/>
            <a:ext cx="8229600" cy="2015037"/>
          </a:xfrm>
        </p:spPr>
        <p:txBody>
          <a:bodyPr/>
          <a:lstStyle/>
          <a:p>
            <a:pPr>
              <a:buClr>
                <a:srgbClr val="C00000"/>
              </a:buClr>
              <a:buFont typeface="Wingdings" pitchFamily="2" charset="2"/>
              <a:buChar char="v"/>
            </a:pPr>
            <a:r>
              <a:rPr lang="en-US" sz="2400" dirty="0" err="1" smtClean="0">
                <a:solidFill>
                  <a:srgbClr val="000090"/>
                </a:solidFill>
              </a:rPr>
              <a:t>MaxObserveGreedy</a:t>
            </a:r>
            <a:r>
              <a:rPr lang="en-US" sz="2400" dirty="0" smtClean="0">
                <a:solidFill>
                  <a:srgbClr val="000090"/>
                </a:solidFill>
              </a:rPr>
              <a:t>:  </a:t>
            </a:r>
            <a:r>
              <a:rPr lang="en-US" sz="2400" dirty="0" smtClean="0"/>
              <a:t>iteratively place k PMUs</a:t>
            </a:r>
            <a:r>
              <a:rPr lang="en-US" sz="2400" dirty="0"/>
              <a:t>: iteratively </a:t>
            </a:r>
            <a:r>
              <a:rPr lang="en-US" sz="2400" dirty="0" smtClean="0"/>
              <a:t>at node that results </a:t>
            </a:r>
            <a:r>
              <a:rPr lang="en-US" sz="2400" dirty="0"/>
              <a:t>in observation of max </a:t>
            </a:r>
            <a:r>
              <a:rPr lang="en-US" sz="2400" dirty="0" smtClean="0"/>
              <a:t># new nodes</a:t>
            </a:r>
          </a:p>
          <a:p>
            <a:pPr>
              <a:buClr>
                <a:srgbClr val="C00000"/>
              </a:buClr>
              <a:buFont typeface="Wingdings" pitchFamily="2" charset="2"/>
              <a:buChar char="v"/>
            </a:pPr>
            <a:r>
              <a:rPr lang="en-US" sz="2400" dirty="0" err="1" smtClean="0">
                <a:solidFill>
                  <a:srgbClr val="000090"/>
                </a:solidFill>
                <a:ea typeface="ＭＳ Ｐゴシック" charset="0"/>
                <a:sym typeface="Helvetica Neue Light" charset="0"/>
              </a:rPr>
              <a:t>MaxObserveGreedy</a:t>
            </a:r>
            <a:r>
              <a:rPr lang="en-US" sz="2400" dirty="0" smtClean="0">
                <a:solidFill>
                  <a:srgbClr val="000090"/>
                </a:solidFill>
                <a:ea typeface="ＭＳ Ｐゴシック" charset="0"/>
                <a:sym typeface="Helvetica Neue Light" charset="0"/>
              </a:rPr>
              <a:t>-XV: </a:t>
            </a:r>
            <a:r>
              <a:rPr lang="en-US" sz="2400" dirty="0" smtClean="0">
                <a:solidFill>
                  <a:srgbClr val="191919"/>
                </a:solidFill>
                <a:ea typeface="ＭＳ Ｐゴシック" charset="0"/>
                <a:sym typeface="Helvetica Neue Light" charset="0"/>
              </a:rPr>
              <a:t>iteratively place PMU pairs at nodes</a:t>
            </a:r>
            <a:r>
              <a:rPr lang="en-US" sz="2400" dirty="0" smtClean="0">
                <a:solidFill>
                  <a:srgbClr val="191919"/>
                </a:solidFill>
                <a:ea typeface="ＭＳ Ｐゴシック" charset="0"/>
                <a:sym typeface="Courier New" charset="0"/>
              </a:rPr>
              <a:t>{</a:t>
            </a:r>
            <a:r>
              <a:rPr lang="en-US" sz="2400" dirty="0" err="1">
                <a:solidFill>
                  <a:srgbClr val="191919"/>
                </a:solidFill>
                <a:ea typeface="ＭＳ Ｐゴシック" charset="0"/>
                <a:sym typeface="Courier New" charset="0"/>
              </a:rPr>
              <a:t>u</a:t>
            </a:r>
            <a:r>
              <a:rPr lang="en-US" sz="2400" dirty="0" err="1">
                <a:solidFill>
                  <a:srgbClr val="191919"/>
                </a:solidFill>
                <a:ea typeface="ＭＳ Ｐゴシック" charset="0"/>
                <a:sym typeface="Helvetica Neue Light" charset="0"/>
              </a:rPr>
              <a:t>,</a:t>
            </a:r>
            <a:r>
              <a:rPr lang="en-US" sz="2400" dirty="0" err="1">
                <a:solidFill>
                  <a:srgbClr val="191919"/>
                </a:solidFill>
                <a:ea typeface="ＭＳ Ｐゴシック" charset="0"/>
                <a:sym typeface="Courier New" charset="0"/>
              </a:rPr>
              <a:t>v</a:t>
            </a:r>
            <a:r>
              <a:rPr lang="en-US" sz="2400" dirty="0">
                <a:solidFill>
                  <a:srgbClr val="191919"/>
                </a:solidFill>
                <a:ea typeface="ＭＳ Ｐゴシック" charset="0"/>
                <a:sym typeface="Courier New" charset="0"/>
              </a:rPr>
              <a:t>}</a:t>
            </a:r>
            <a:r>
              <a:rPr lang="en-US" sz="2400" dirty="0">
                <a:solidFill>
                  <a:srgbClr val="191919"/>
                </a:solidFill>
                <a:ea typeface="ＭＳ Ｐゴシック" charset="0"/>
                <a:sym typeface="Helvetica Neue Light" charset="0"/>
              </a:rPr>
              <a:t>, </a:t>
            </a:r>
            <a:r>
              <a:rPr lang="en-US" sz="2400" dirty="0" smtClean="0">
                <a:solidFill>
                  <a:srgbClr val="191919"/>
                </a:solidFill>
                <a:ea typeface="ＭＳ Ｐゴシック" charset="0"/>
                <a:sym typeface="Helvetica Neue Light" charset="0"/>
              </a:rPr>
              <a:t>such </a:t>
            </a:r>
            <a:r>
              <a:rPr lang="en-US" sz="2400" dirty="0">
                <a:solidFill>
                  <a:srgbClr val="191919"/>
                </a:solidFill>
                <a:ea typeface="ＭＳ Ｐゴシック" charset="0"/>
                <a:sym typeface="Helvetica Neue Light" charset="0"/>
              </a:rPr>
              <a:t>that </a:t>
            </a:r>
            <a:r>
              <a:rPr lang="en-US" sz="2400" dirty="0">
                <a:solidFill>
                  <a:srgbClr val="191919"/>
                </a:solidFill>
                <a:ea typeface="ＭＳ Ｐゴシック" charset="0"/>
                <a:sym typeface="Courier New" charset="0"/>
              </a:rPr>
              <a:t>u</a:t>
            </a:r>
            <a:r>
              <a:rPr lang="en-US" sz="2400" dirty="0">
                <a:solidFill>
                  <a:srgbClr val="191919"/>
                </a:solidFill>
                <a:ea typeface="ＭＳ Ｐゴシック" charset="0"/>
                <a:sym typeface="Helvetica Neue Light" charset="0"/>
              </a:rPr>
              <a:t> and </a:t>
            </a:r>
            <a:r>
              <a:rPr lang="en-US" sz="2400" dirty="0">
                <a:solidFill>
                  <a:srgbClr val="191919"/>
                </a:solidFill>
                <a:ea typeface="ＭＳ Ｐゴシック" charset="0"/>
                <a:sym typeface="Courier New" charset="0"/>
              </a:rPr>
              <a:t>v</a:t>
            </a:r>
            <a:r>
              <a:rPr lang="en-US" sz="2400" dirty="0">
                <a:solidFill>
                  <a:srgbClr val="191919"/>
                </a:solidFill>
                <a:ea typeface="ＭＳ Ｐゴシック" charset="0"/>
                <a:sym typeface="Helvetica Neue Light" charset="0"/>
              </a:rPr>
              <a:t> are cross-validated and </a:t>
            </a:r>
            <a:r>
              <a:rPr lang="en-US" sz="2400" dirty="0" smtClean="0">
                <a:solidFill>
                  <a:srgbClr val="191919"/>
                </a:solidFill>
                <a:ea typeface="ＭＳ Ｐゴシック" charset="0"/>
                <a:sym typeface="Helvetica Neue Light" charset="0"/>
              </a:rPr>
              <a:t>result </a:t>
            </a:r>
            <a:r>
              <a:rPr lang="en-US" sz="2400" dirty="0">
                <a:solidFill>
                  <a:srgbClr val="191919"/>
                </a:solidFill>
                <a:ea typeface="ＭＳ Ｐゴシック" charset="0"/>
                <a:sym typeface="Helvetica Neue Light" charset="0"/>
              </a:rPr>
              <a:t>in observation of max </a:t>
            </a:r>
            <a:r>
              <a:rPr lang="en-US" sz="2400" dirty="0" smtClean="0">
                <a:solidFill>
                  <a:srgbClr val="191919"/>
                </a:solidFill>
                <a:ea typeface="ＭＳ Ｐゴシック" charset="0"/>
                <a:sym typeface="Helvetica Neue Light" charset="0"/>
              </a:rPr>
              <a:t>#new nodes</a:t>
            </a:r>
          </a:p>
          <a:p>
            <a:pPr>
              <a:buClr>
                <a:srgbClr val="C00000"/>
              </a:buClr>
              <a:buFont typeface="Wingdings" pitchFamily="2" charset="2"/>
              <a:buChar char="v"/>
            </a:pPr>
            <a:endParaRPr lang="en-US" sz="2400" dirty="0">
              <a:solidFill>
                <a:srgbClr val="191919"/>
              </a:solidFill>
              <a:ea typeface="ＭＳ Ｐゴシック" charset="0"/>
              <a:sym typeface="Helvetica Neue Light" charset="0"/>
            </a:endParaRPr>
          </a:p>
          <a:p>
            <a:pPr marL="342900" lvl="1" indent="-342900">
              <a:buClr>
                <a:srgbClr val="C00000"/>
              </a:buClr>
            </a:pPr>
            <a:r>
              <a:rPr lang="en-US" sz="2400" dirty="0" smtClean="0">
                <a:solidFill>
                  <a:srgbClr val="191919"/>
                </a:solidFill>
                <a:ea typeface="ＭＳ Ｐゴシック" charset="0"/>
                <a:sym typeface="Helvetica Neue Light" charset="0"/>
              </a:rPr>
              <a:t>evaluation</a:t>
            </a:r>
            <a:r>
              <a:rPr lang="en-US" dirty="0">
                <a:solidFill>
                  <a:srgbClr val="191919"/>
                </a:solidFill>
                <a:ea typeface="ＭＳ Ｐゴシック" charset="0"/>
                <a:sym typeface="Helvetica Neue Light" charset="0"/>
              </a:rPr>
              <a:t>: </a:t>
            </a:r>
            <a:endParaRPr lang="en-US" dirty="0" smtClean="0">
              <a:solidFill>
                <a:srgbClr val="191919"/>
              </a:solidFill>
              <a:ea typeface="ＭＳ Ｐゴシック" charset="0"/>
              <a:sym typeface="Helvetica Neue Light" charset="0"/>
            </a:endParaRPr>
          </a:p>
          <a:p>
            <a:pPr marL="742950" lvl="2" indent="-342900">
              <a:buClr>
                <a:srgbClr val="C00000"/>
              </a:buClr>
              <a:buFont typeface="Wingdings" charset="2"/>
              <a:buChar char="§"/>
            </a:pPr>
            <a:r>
              <a:rPr lang="en-US" dirty="0" smtClean="0">
                <a:solidFill>
                  <a:srgbClr val="191919"/>
                </a:solidFill>
                <a:ea typeface="ＭＳ Ｐゴシック" charset="0"/>
                <a:sym typeface="Helvetica Neue Light" charset="0"/>
              </a:rPr>
              <a:t>generate grid networks with same degree distribution as IEEE </a:t>
            </a:r>
            <a:r>
              <a:rPr lang="en-US" dirty="0">
                <a:solidFill>
                  <a:srgbClr val="191919"/>
                </a:solidFill>
                <a:ea typeface="ＭＳ Ｐゴシック" charset="0"/>
                <a:sym typeface="Helvetica Neue Light" charset="0"/>
              </a:rPr>
              <a:t>Bus </a:t>
            </a:r>
            <a:r>
              <a:rPr lang="en-US" dirty="0" smtClean="0">
                <a:solidFill>
                  <a:srgbClr val="191919"/>
                </a:solidFill>
                <a:ea typeface="ＭＳ Ｐゴシック" charset="0"/>
                <a:sym typeface="Helvetica Neue Light" charset="0"/>
              </a:rPr>
              <a:t>57</a:t>
            </a:r>
          </a:p>
          <a:p>
            <a:pPr marL="742950" lvl="2" indent="-342900">
              <a:buClr>
                <a:srgbClr val="C00000"/>
              </a:buClr>
              <a:buFont typeface="Wingdings" charset="2"/>
              <a:buChar char="§"/>
            </a:pPr>
            <a:r>
              <a:rPr lang="en-US" dirty="0">
                <a:solidFill>
                  <a:srgbClr val="191919"/>
                </a:solidFill>
                <a:ea typeface="ＭＳ Ｐゴシック" charset="0"/>
                <a:sym typeface="Helvetica Neue Light" charset="0"/>
              </a:rPr>
              <a:t>b</a:t>
            </a:r>
            <a:r>
              <a:rPr lang="en-US" dirty="0" smtClean="0">
                <a:solidFill>
                  <a:srgbClr val="191919"/>
                </a:solidFill>
                <a:ea typeface="ＭＳ Ｐゴシック" charset="0"/>
                <a:sym typeface="Helvetica Neue Light" charset="0"/>
              </a:rPr>
              <a:t>rute force optimal solution by enumeration for small # PMUs</a:t>
            </a:r>
            <a:endParaRPr lang="en-US" dirty="0">
              <a:solidFill>
                <a:srgbClr val="191919"/>
              </a:solidFill>
              <a:ea typeface="ＭＳ Ｐゴシック" charset="0"/>
              <a:sym typeface="Helvetica Neue Light" charset="0"/>
            </a:endParaRPr>
          </a:p>
          <a:p>
            <a:pPr marL="342900" lvl="1" indent="-342900">
              <a:buClr>
                <a:srgbClr val="C00000"/>
              </a:buClr>
            </a:pPr>
            <a:endParaRPr lang="en-US" sz="2400" dirty="0">
              <a:solidFill>
                <a:srgbClr val="191919"/>
              </a:solidFill>
              <a:ea typeface="ＭＳ Ｐゴシック" charset="0"/>
              <a:sym typeface="Helvetica Neue Light" charset="0"/>
            </a:endParaRPr>
          </a:p>
          <a:p>
            <a:pPr>
              <a:buClr>
                <a:srgbClr val="C00000"/>
              </a:buClr>
              <a:buFont typeface="Wingdings" pitchFamily="2" charset="2"/>
              <a:buChar char="v"/>
            </a:pPr>
            <a:endParaRPr lang="en-US" sz="2400" dirty="0"/>
          </a:p>
          <a:p>
            <a:pPr>
              <a:buClr>
                <a:srgbClr val="C00000"/>
              </a:buClr>
              <a:buFont typeface="Wingdings" pitchFamily="2" charset="2"/>
              <a:buChar char="v"/>
            </a:pPr>
            <a:endParaRPr lang="en-US" dirty="0"/>
          </a:p>
        </p:txBody>
      </p:sp>
    </p:spTree>
    <p:extLst>
      <p:ext uri="{BB962C8B-B14F-4D97-AF65-F5344CB8AC3E}">
        <p14:creationId xmlns:p14="http://schemas.microsoft.com/office/powerpoint/2010/main" val="137934340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933"/>
            <a:ext cx="8229600" cy="1143000"/>
          </a:xfrm>
        </p:spPr>
        <p:txBody>
          <a:bodyPr/>
          <a:lstStyle/>
          <a:p>
            <a:r>
              <a:rPr lang="en-US" dirty="0" smtClean="0">
                <a:solidFill>
                  <a:srgbClr val="C00000"/>
                </a:solidFill>
              </a:rPr>
              <a:t>Greedy Solutions: evaluation</a:t>
            </a:r>
            <a:endParaRPr lang="en-US" dirty="0">
              <a:solidFill>
                <a:srgbClr val="C00000"/>
              </a:solidFill>
            </a:endParaRPr>
          </a:p>
        </p:txBody>
      </p:sp>
      <p:pic>
        <p:nvPicPr>
          <p:cNvPr id="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177" y="905964"/>
            <a:ext cx="3836323" cy="2685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1" name="Content Placeholder 2"/>
          <p:cNvSpPr txBox="1">
            <a:spLocks/>
          </p:cNvSpPr>
          <p:nvPr/>
        </p:nvSpPr>
        <p:spPr bwMode="auto">
          <a:xfrm>
            <a:off x="4603041" y="1007781"/>
            <a:ext cx="3658800" cy="108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993300"/>
              </a:buClr>
              <a:buSzPct val="80000"/>
              <a:buFont typeface="Wingdings" pitchFamily="2" charset="2"/>
              <a:buChar char="q"/>
              <a:defRPr sz="2800">
                <a:solidFill>
                  <a:schemeClr val="tx1"/>
                </a:solidFill>
                <a:latin typeface="+mn-lt"/>
                <a:ea typeface="+mn-ea"/>
                <a:cs typeface="+mn-cs"/>
              </a:defRPr>
            </a:lvl1pPr>
            <a:lvl2pPr marL="742950" indent="-285750" algn="l" rtl="0" fontAlgn="base">
              <a:spcBef>
                <a:spcPct val="20000"/>
              </a:spcBef>
              <a:spcAft>
                <a:spcPct val="0"/>
              </a:spcAft>
              <a:buClr>
                <a:srgbClr val="993300"/>
              </a:buClr>
              <a:buSzPct val="80000"/>
              <a:buFont typeface="Wingdings" pitchFamily="2" charset="2"/>
              <a:buChar char="v"/>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Clr>
                <a:srgbClr val="C00000"/>
              </a:buClr>
              <a:buFont typeface="Wingdings" pitchFamily="2" charset="2"/>
              <a:buChar char="v"/>
            </a:pPr>
            <a:r>
              <a:rPr lang="en-US" sz="2400" dirty="0" err="1" smtClean="0">
                <a:solidFill>
                  <a:srgbClr val="000090"/>
                </a:solidFill>
              </a:rPr>
              <a:t>MaxObserveGreedy</a:t>
            </a:r>
            <a:r>
              <a:rPr lang="en-US" sz="2400" dirty="0" smtClean="0">
                <a:solidFill>
                  <a:srgbClr val="000090"/>
                </a:solidFill>
              </a:rPr>
              <a:t> </a:t>
            </a:r>
            <a:r>
              <a:rPr lang="en-US" sz="2400" dirty="0" smtClean="0">
                <a:solidFill>
                  <a:srgbClr val="C00000"/>
                </a:solidFill>
              </a:rPr>
              <a:t>within 98.6% of optimal</a:t>
            </a:r>
            <a:endParaRPr lang="en-US" sz="2400" dirty="0"/>
          </a:p>
        </p:txBody>
      </p:sp>
      <p:grpSp>
        <p:nvGrpSpPr>
          <p:cNvPr id="9" name="Group 8"/>
          <p:cNvGrpSpPr/>
          <p:nvPr/>
        </p:nvGrpSpPr>
        <p:grpSpPr>
          <a:xfrm>
            <a:off x="589203" y="3663348"/>
            <a:ext cx="7785758" cy="2602888"/>
            <a:chOff x="589203" y="3957444"/>
            <a:chExt cx="7785758" cy="2602888"/>
          </a:xfrm>
        </p:grpSpPr>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203" y="3957444"/>
              <a:ext cx="3718484" cy="260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2" name="Content Placeholder 2"/>
            <p:cNvSpPr txBox="1">
              <a:spLocks/>
            </p:cNvSpPr>
            <p:nvPr/>
          </p:nvSpPr>
          <p:spPr bwMode="auto">
            <a:xfrm>
              <a:off x="4716161" y="4033801"/>
              <a:ext cx="3658800" cy="108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993300"/>
                </a:buClr>
                <a:buSzPct val="80000"/>
                <a:buFont typeface="Wingdings" pitchFamily="2" charset="2"/>
                <a:buChar char="q"/>
                <a:defRPr sz="2800">
                  <a:solidFill>
                    <a:schemeClr val="tx1"/>
                  </a:solidFill>
                  <a:latin typeface="+mn-lt"/>
                  <a:ea typeface="+mn-ea"/>
                  <a:cs typeface="+mn-cs"/>
                </a:defRPr>
              </a:lvl1pPr>
              <a:lvl2pPr marL="742950" indent="-285750" algn="l" rtl="0" fontAlgn="base">
                <a:spcBef>
                  <a:spcPct val="20000"/>
                </a:spcBef>
                <a:spcAft>
                  <a:spcPct val="0"/>
                </a:spcAft>
                <a:buClr>
                  <a:srgbClr val="993300"/>
                </a:buClr>
                <a:buSzPct val="80000"/>
                <a:buFont typeface="Wingdings" pitchFamily="2" charset="2"/>
                <a:buChar char="v"/>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Clr>
                  <a:srgbClr val="C00000"/>
                </a:buClr>
                <a:buFont typeface="Wingdings" pitchFamily="2" charset="2"/>
                <a:buChar char="v"/>
              </a:pPr>
              <a:r>
                <a:rPr lang="en-US" sz="2400" dirty="0" err="1" smtClean="0">
                  <a:solidFill>
                    <a:srgbClr val="000090"/>
                  </a:solidFill>
                </a:rPr>
                <a:t>MaxObserveGreedyXV</a:t>
              </a:r>
              <a:r>
                <a:rPr lang="en-US" sz="2400" dirty="0" smtClean="0">
                  <a:solidFill>
                    <a:srgbClr val="000090"/>
                  </a:solidFill>
                </a:rPr>
                <a:t> </a:t>
              </a:r>
              <a:r>
                <a:rPr lang="en-US" sz="2400" dirty="0" smtClean="0">
                  <a:solidFill>
                    <a:srgbClr val="C00000"/>
                  </a:solidFill>
                </a:rPr>
                <a:t>within97% of optimal</a:t>
              </a:r>
            </a:p>
            <a:p>
              <a:pPr>
                <a:buClr>
                  <a:srgbClr val="C00000"/>
                </a:buClr>
                <a:buFont typeface="Wingdings" pitchFamily="2" charset="2"/>
                <a:buChar char="v"/>
              </a:pPr>
              <a:r>
                <a:rPr lang="en-US" sz="2400" dirty="0" smtClean="0"/>
                <a:t>cross-validation requirement on decreases # observed nodes by ~ 5%</a:t>
              </a:r>
            </a:p>
            <a:p>
              <a:pPr>
                <a:buClr>
                  <a:srgbClr val="C00000"/>
                </a:buClr>
                <a:buFont typeface="Wingdings" pitchFamily="2" charset="2"/>
                <a:buChar char="v"/>
              </a:pPr>
              <a:endParaRPr lang="en-US" sz="2400" dirty="0"/>
            </a:p>
          </p:txBody>
        </p:sp>
      </p:grpSp>
      <p:sp>
        <p:nvSpPr>
          <p:cNvPr id="10" name="TextBox 9"/>
          <p:cNvSpPr txBox="1"/>
          <p:nvPr/>
        </p:nvSpPr>
        <p:spPr>
          <a:xfrm rot="10800000" flipV="1">
            <a:off x="655045" y="6302759"/>
            <a:ext cx="7499683" cy="461665"/>
          </a:xfrm>
          <a:prstGeom prst="rect">
            <a:avLst/>
          </a:prstGeom>
          <a:noFill/>
        </p:spPr>
        <p:txBody>
          <a:bodyPr wrap="square" rtlCol="0">
            <a:spAutoFit/>
          </a:bodyPr>
          <a:lstStyle/>
          <a:p>
            <a:r>
              <a:rPr lang="en-US" sz="1200" dirty="0"/>
              <a:t>D. </a:t>
            </a:r>
            <a:r>
              <a:rPr lang="en-US" sz="1200" dirty="0" err="1"/>
              <a:t>Gyllstrom</a:t>
            </a:r>
            <a:r>
              <a:rPr lang="en-US" sz="1200" dirty="0"/>
              <a:t>, E. </a:t>
            </a:r>
            <a:r>
              <a:rPr lang="en-US" sz="1200" dirty="0" err="1"/>
              <a:t>Rosensweig</a:t>
            </a:r>
            <a:r>
              <a:rPr lang="en-US" sz="1200" dirty="0"/>
              <a:t>, J. Kurose, “On the Impact of PMU Placement on </a:t>
            </a:r>
            <a:r>
              <a:rPr lang="en-US" sz="1200" dirty="0" err="1"/>
              <a:t>Observability</a:t>
            </a:r>
            <a:r>
              <a:rPr lang="en-US" sz="1200" dirty="0"/>
              <a:t> and Cross-Validation,” Proc. ACM</a:t>
            </a:r>
            <a:r>
              <a:rPr lang="en-US" sz="1200" i="1" dirty="0"/>
              <a:t> e-Energy 2012</a:t>
            </a:r>
            <a:r>
              <a:rPr lang="en-US" sz="1200" dirty="0"/>
              <a:t> </a:t>
            </a:r>
          </a:p>
        </p:txBody>
      </p:sp>
    </p:spTree>
    <p:extLst>
      <p:ext uri="{BB962C8B-B14F-4D97-AF65-F5344CB8AC3E}">
        <p14:creationId xmlns:p14="http://schemas.microsoft.com/office/powerpoint/2010/main" val="15963750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Overview</a:t>
            </a:r>
            <a:endParaRPr lang="en-US" dirty="0">
              <a:solidFill>
                <a:srgbClr val="C00000"/>
              </a:solidFill>
            </a:endParaRPr>
          </a:p>
        </p:txBody>
      </p:sp>
      <p:sp>
        <p:nvSpPr>
          <p:cNvPr id="3" name="Content Placeholder 2"/>
          <p:cNvSpPr>
            <a:spLocks noGrp="1"/>
          </p:cNvSpPr>
          <p:nvPr>
            <p:ph idx="1"/>
          </p:nvPr>
        </p:nvSpPr>
        <p:spPr>
          <a:xfrm>
            <a:off x="457200" y="1362075"/>
            <a:ext cx="8229600" cy="4525963"/>
          </a:xfrm>
        </p:spPr>
        <p:txBody>
          <a:bodyPr/>
          <a:lstStyle/>
          <a:p>
            <a:pPr>
              <a:buClr>
                <a:schemeClr val="bg1">
                  <a:lumMod val="75000"/>
                </a:schemeClr>
              </a:buClr>
              <a:buFont typeface="Wingdings" pitchFamily="2" charset="2"/>
              <a:buChar char="v"/>
            </a:pPr>
            <a:r>
              <a:rPr lang="en-US" dirty="0" smtClean="0">
                <a:solidFill>
                  <a:srgbClr val="BFBFBF"/>
                </a:solidFill>
              </a:rPr>
              <a:t>yesterday’s, today’s and tomorrow’s electric grid: a networking perspective</a:t>
            </a:r>
          </a:p>
          <a:p>
            <a:pPr>
              <a:buClr>
                <a:srgbClr val="C00000"/>
              </a:buClr>
              <a:buFont typeface="Wingdings" pitchFamily="2" charset="2"/>
              <a:buChar char="v"/>
            </a:pPr>
            <a:r>
              <a:rPr lang="en-US" dirty="0" smtClean="0"/>
              <a:t>five </a:t>
            </a:r>
            <a:r>
              <a:rPr lang="en-US" i="1" dirty="0" smtClean="0"/>
              <a:t>(networking) smart grid </a:t>
            </a:r>
            <a:r>
              <a:rPr lang="en-US" dirty="0" smtClean="0"/>
              <a:t>challenges </a:t>
            </a:r>
          </a:p>
          <a:p>
            <a:pPr lvl="1">
              <a:buClr>
                <a:schemeClr val="bg1">
                  <a:lumMod val="75000"/>
                </a:schemeClr>
              </a:buClr>
            </a:pPr>
            <a:r>
              <a:rPr lang="en-US" sz="2000" dirty="0" smtClean="0">
                <a:solidFill>
                  <a:schemeClr val="bg1">
                    <a:lumMod val="75000"/>
                  </a:schemeClr>
                </a:solidFill>
              </a:rPr>
              <a:t>richer data gathering and distribution architecture</a:t>
            </a:r>
            <a:endParaRPr lang="en-US" sz="2000" dirty="0">
              <a:solidFill>
                <a:schemeClr val="bg1">
                  <a:lumMod val="75000"/>
                </a:schemeClr>
              </a:solidFill>
            </a:endParaRPr>
          </a:p>
          <a:p>
            <a:pPr lvl="1">
              <a:buClr>
                <a:schemeClr val="bg1">
                  <a:lumMod val="75000"/>
                </a:schemeClr>
              </a:buClr>
            </a:pPr>
            <a:r>
              <a:rPr lang="en-US" sz="2000" dirty="0">
                <a:solidFill>
                  <a:schemeClr val="bg1">
                    <a:lumMod val="75000"/>
                  </a:schemeClr>
                </a:solidFill>
              </a:rPr>
              <a:t>monitoring, measurement</a:t>
            </a:r>
          </a:p>
          <a:p>
            <a:pPr lvl="1">
              <a:buClr>
                <a:srgbClr val="CC0000"/>
              </a:buClr>
            </a:pPr>
            <a:r>
              <a:rPr lang="en-US" sz="2000" dirty="0" smtClean="0"/>
              <a:t>dealing </a:t>
            </a:r>
            <a:r>
              <a:rPr lang="en-US" sz="2000" dirty="0"/>
              <a:t>with demand: network-inspired approaches</a:t>
            </a:r>
          </a:p>
          <a:p>
            <a:pPr lvl="1">
              <a:buClr>
                <a:schemeClr val="bg1">
                  <a:lumMod val="75000"/>
                </a:schemeClr>
              </a:buClr>
            </a:pPr>
            <a:r>
              <a:rPr lang="en-US" sz="2000" dirty="0">
                <a:solidFill>
                  <a:srgbClr val="BFBFBF"/>
                </a:solidFill>
              </a:rPr>
              <a:t>security and privacy</a:t>
            </a:r>
          </a:p>
          <a:p>
            <a:pPr lvl="1">
              <a:buClr>
                <a:schemeClr val="bg1">
                  <a:lumMod val="75000"/>
                </a:schemeClr>
              </a:buClr>
            </a:pPr>
            <a:r>
              <a:rPr lang="en-US" sz="2000" dirty="0" smtClean="0">
                <a:solidFill>
                  <a:srgbClr val="BFBFBF"/>
                </a:solidFill>
              </a:rPr>
              <a:t>power </a:t>
            </a:r>
            <a:r>
              <a:rPr lang="en-US" sz="2000" dirty="0">
                <a:solidFill>
                  <a:srgbClr val="BFBFBF"/>
                </a:solidFill>
              </a:rPr>
              <a:t>routing </a:t>
            </a:r>
          </a:p>
          <a:p>
            <a:pPr>
              <a:buClr>
                <a:schemeClr val="bg1">
                  <a:lumMod val="75000"/>
                </a:schemeClr>
              </a:buClr>
              <a:buFont typeface="Wingdings" pitchFamily="2" charset="2"/>
              <a:buChar char="v"/>
            </a:pPr>
            <a:r>
              <a:rPr lang="en-US" dirty="0" smtClean="0">
                <a:solidFill>
                  <a:srgbClr val="BFBFBF"/>
                </a:solidFill>
              </a:rPr>
              <a:t>grid </a:t>
            </a:r>
            <a:r>
              <a:rPr lang="en-US" dirty="0">
                <a:solidFill>
                  <a:srgbClr val="BFBFBF"/>
                </a:solidFill>
              </a:rPr>
              <a:t>v. Internet: similarities and dis-similarities</a:t>
            </a:r>
          </a:p>
          <a:p>
            <a:pPr lvl="1">
              <a:buClr>
                <a:schemeClr val="bg1">
                  <a:lumMod val="75000"/>
                </a:schemeClr>
              </a:buClr>
            </a:pPr>
            <a:r>
              <a:rPr lang="en-US" dirty="0" smtClean="0">
                <a:solidFill>
                  <a:srgbClr val="BFBFBF"/>
                </a:solidFill>
              </a:rPr>
              <a:t>reflections on </a:t>
            </a:r>
            <a:r>
              <a:rPr lang="en-US" dirty="0" err="1" smtClean="0">
                <a:solidFill>
                  <a:srgbClr val="BFBFBF"/>
                </a:solidFill>
              </a:rPr>
              <a:t>Keshav’s</a:t>
            </a:r>
            <a:r>
              <a:rPr lang="en-US" dirty="0" smtClean="0">
                <a:solidFill>
                  <a:srgbClr val="BFBFBF"/>
                </a:solidFill>
              </a:rPr>
              <a:t> 1</a:t>
            </a:r>
            <a:r>
              <a:rPr lang="en-US" baseline="30000" dirty="0" smtClean="0">
                <a:solidFill>
                  <a:srgbClr val="BFBFBF"/>
                </a:solidFill>
              </a:rPr>
              <a:t>st</a:t>
            </a:r>
            <a:r>
              <a:rPr lang="en-US" dirty="0" smtClean="0">
                <a:solidFill>
                  <a:srgbClr val="BFBFBF"/>
                </a:solidFill>
              </a:rPr>
              <a:t>  and 2</a:t>
            </a:r>
            <a:r>
              <a:rPr lang="en-US" baseline="30000" dirty="0" smtClean="0">
                <a:solidFill>
                  <a:srgbClr val="BFBFBF"/>
                </a:solidFill>
              </a:rPr>
              <a:t>nd</a:t>
            </a:r>
            <a:r>
              <a:rPr lang="en-US" dirty="0" smtClean="0">
                <a:solidFill>
                  <a:srgbClr val="BFBFBF"/>
                </a:solidFill>
              </a:rPr>
              <a:t> hypotheses</a:t>
            </a:r>
            <a:endParaRPr lang="en-US" dirty="0">
              <a:solidFill>
                <a:srgbClr val="BFBFBF"/>
              </a:solidFill>
            </a:endParaRPr>
          </a:p>
        </p:txBody>
      </p:sp>
    </p:spTree>
    <p:extLst>
      <p:ext uri="{BB962C8B-B14F-4D97-AF65-F5344CB8AC3E}">
        <p14:creationId xmlns:p14="http://schemas.microsoft.com/office/powerpoint/2010/main" val="8727467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word on my background …</a:t>
            </a:r>
            <a:endParaRPr lang="en-US" dirty="0"/>
          </a:p>
        </p:txBody>
      </p:sp>
      <p:grpSp>
        <p:nvGrpSpPr>
          <p:cNvPr id="13" name="Group 12"/>
          <p:cNvGrpSpPr/>
          <p:nvPr/>
        </p:nvGrpSpPr>
        <p:grpSpPr>
          <a:xfrm>
            <a:off x="4374148" y="1713900"/>
            <a:ext cx="3687011" cy="2462401"/>
            <a:chOff x="5604041" y="1700530"/>
            <a:chExt cx="3687011" cy="2462401"/>
          </a:xfrm>
        </p:grpSpPr>
        <p:pic>
          <p:nvPicPr>
            <p:cNvPr id="5" name="Picture 4"/>
            <p:cNvPicPr>
              <a:picLocks noChangeAspect="1"/>
            </p:cNvPicPr>
            <p:nvPr/>
          </p:nvPicPr>
          <p:blipFill>
            <a:blip r:embed="rId2"/>
            <a:stretch>
              <a:fillRect/>
            </a:stretch>
          </p:blipFill>
          <p:spPr>
            <a:xfrm>
              <a:off x="5654842" y="1700530"/>
              <a:ext cx="2511926" cy="1894240"/>
            </a:xfrm>
            <a:prstGeom prst="rect">
              <a:avLst/>
            </a:prstGeom>
          </p:spPr>
        </p:pic>
        <p:sp>
          <p:nvSpPr>
            <p:cNvPr id="6" name="Content Placeholder 2"/>
            <p:cNvSpPr txBox="1">
              <a:spLocks/>
            </p:cNvSpPr>
            <p:nvPr/>
          </p:nvSpPr>
          <p:spPr bwMode="auto">
            <a:xfrm>
              <a:off x="5604041" y="3610815"/>
              <a:ext cx="3687011" cy="552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993300"/>
                </a:buClr>
                <a:buSzPct val="80000"/>
                <a:buFont typeface="Wingdings" pitchFamily="2" charset="2"/>
                <a:buChar char="q"/>
                <a:defRPr sz="2800">
                  <a:solidFill>
                    <a:schemeClr val="tx1"/>
                  </a:solidFill>
                  <a:latin typeface="+mn-lt"/>
                  <a:ea typeface="+mn-ea"/>
                  <a:cs typeface="+mn-cs"/>
                </a:defRPr>
              </a:lvl1pPr>
              <a:lvl2pPr marL="742950" indent="-285750" algn="l" rtl="0" fontAlgn="base">
                <a:spcBef>
                  <a:spcPct val="20000"/>
                </a:spcBef>
                <a:spcAft>
                  <a:spcPct val="0"/>
                </a:spcAft>
                <a:buClr>
                  <a:srgbClr val="993300"/>
                </a:buClr>
                <a:buSzPct val="80000"/>
                <a:buFont typeface="Wingdings" pitchFamily="2" charset="2"/>
                <a:buChar char="v"/>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 typeface="Wingdings" pitchFamily="2" charset="2"/>
                <a:buNone/>
              </a:pPr>
              <a:r>
                <a:rPr lang="en-US" dirty="0" smtClean="0"/>
                <a:t>power grid networks</a:t>
              </a:r>
              <a:endParaRPr lang="en-US" dirty="0"/>
            </a:p>
          </p:txBody>
        </p:sp>
      </p:grpSp>
      <p:grpSp>
        <p:nvGrpSpPr>
          <p:cNvPr id="12" name="Group 11"/>
          <p:cNvGrpSpPr/>
          <p:nvPr/>
        </p:nvGrpSpPr>
        <p:grpSpPr>
          <a:xfrm>
            <a:off x="721895" y="1739267"/>
            <a:ext cx="3218023" cy="4398399"/>
            <a:chOff x="721895" y="1739267"/>
            <a:chExt cx="3218023" cy="4398399"/>
          </a:xfrm>
        </p:grpSpPr>
        <p:pic>
          <p:nvPicPr>
            <p:cNvPr id="4" name="Picture 3"/>
            <p:cNvPicPr>
              <a:picLocks noChangeAspect="1"/>
            </p:cNvPicPr>
            <p:nvPr/>
          </p:nvPicPr>
          <p:blipFill>
            <a:blip r:embed="rId3"/>
            <a:stretch>
              <a:fillRect/>
            </a:stretch>
          </p:blipFill>
          <p:spPr>
            <a:xfrm>
              <a:off x="775368" y="1739267"/>
              <a:ext cx="2638258" cy="1867531"/>
            </a:xfrm>
            <a:prstGeom prst="rect">
              <a:avLst/>
            </a:prstGeom>
          </p:spPr>
        </p:pic>
        <p:pic>
          <p:nvPicPr>
            <p:cNvPr id="8" name="Picture 7" descr="6e_cover.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527" y="4224420"/>
              <a:ext cx="1591419" cy="1913246"/>
            </a:xfrm>
            <a:prstGeom prst="rect">
              <a:avLst/>
            </a:prstGeom>
          </p:spPr>
        </p:pic>
        <p:sp>
          <p:nvSpPr>
            <p:cNvPr id="9" name="TextBox 8"/>
            <p:cNvSpPr txBox="1"/>
            <p:nvPr/>
          </p:nvSpPr>
          <p:spPr>
            <a:xfrm>
              <a:off x="721895" y="3649579"/>
              <a:ext cx="3218023" cy="523220"/>
            </a:xfrm>
            <a:prstGeom prst="rect">
              <a:avLst/>
            </a:prstGeom>
            <a:noFill/>
          </p:spPr>
          <p:txBody>
            <a:bodyPr wrap="none" rtlCol="0">
              <a:spAutoFit/>
            </a:bodyPr>
            <a:lstStyle/>
            <a:p>
              <a:r>
                <a:rPr lang="en-US" sz="2800" dirty="0" smtClean="0"/>
                <a:t>computer networks</a:t>
              </a:r>
              <a:endParaRPr lang="en-US" sz="2800" dirty="0"/>
            </a:p>
          </p:txBody>
        </p:sp>
      </p:grpSp>
      <p:grpSp>
        <p:nvGrpSpPr>
          <p:cNvPr id="16" name="Group 15"/>
          <p:cNvGrpSpPr/>
          <p:nvPr/>
        </p:nvGrpSpPr>
        <p:grpSpPr>
          <a:xfrm>
            <a:off x="3863472" y="3467768"/>
            <a:ext cx="4912955" cy="852389"/>
            <a:chOff x="3863472" y="3467768"/>
            <a:chExt cx="4912955" cy="852389"/>
          </a:xfrm>
        </p:grpSpPr>
        <p:sp>
          <p:nvSpPr>
            <p:cNvPr id="14" name="TextBox 13"/>
            <p:cNvSpPr txBox="1"/>
            <p:nvPr/>
          </p:nvSpPr>
          <p:spPr>
            <a:xfrm>
              <a:off x="3863472" y="3489160"/>
              <a:ext cx="544139" cy="830997"/>
            </a:xfrm>
            <a:prstGeom prst="rect">
              <a:avLst/>
            </a:prstGeom>
            <a:noFill/>
          </p:spPr>
          <p:txBody>
            <a:bodyPr wrap="none" rtlCol="0">
              <a:spAutoFit/>
            </a:bodyPr>
            <a:lstStyle/>
            <a:p>
              <a:r>
                <a:rPr lang="en-US" sz="4800" dirty="0" smtClean="0">
                  <a:solidFill>
                    <a:srgbClr val="CC0000"/>
                  </a:solidFill>
                </a:rPr>
                <a:t>+</a:t>
              </a:r>
              <a:endParaRPr lang="en-US" sz="4800" dirty="0">
                <a:solidFill>
                  <a:srgbClr val="CC0000"/>
                </a:solidFill>
              </a:endParaRPr>
            </a:p>
          </p:txBody>
        </p:sp>
        <p:sp>
          <p:nvSpPr>
            <p:cNvPr id="15" name="TextBox 14"/>
            <p:cNvSpPr txBox="1"/>
            <p:nvPr/>
          </p:nvSpPr>
          <p:spPr>
            <a:xfrm>
              <a:off x="7718926" y="3467768"/>
              <a:ext cx="1057501" cy="830997"/>
            </a:xfrm>
            <a:prstGeom prst="rect">
              <a:avLst/>
            </a:prstGeom>
            <a:noFill/>
          </p:spPr>
          <p:txBody>
            <a:bodyPr wrap="none" rtlCol="0">
              <a:spAutoFit/>
            </a:bodyPr>
            <a:lstStyle/>
            <a:p>
              <a:r>
                <a:rPr lang="en-US" sz="4800" dirty="0" smtClean="0">
                  <a:solidFill>
                    <a:srgbClr val="CC0000"/>
                  </a:solidFill>
                </a:rPr>
                <a:t>= ?</a:t>
              </a:r>
              <a:endParaRPr lang="en-US" sz="4800" dirty="0">
                <a:solidFill>
                  <a:srgbClr val="CC0000"/>
                </a:solidFill>
              </a:endParaRPr>
            </a:p>
          </p:txBody>
        </p:sp>
      </p:grpSp>
      <p:sp>
        <p:nvSpPr>
          <p:cNvPr id="17" name="TextBox 16"/>
          <p:cNvSpPr txBox="1"/>
          <p:nvPr/>
        </p:nvSpPr>
        <p:spPr>
          <a:xfrm>
            <a:off x="4402201" y="5120105"/>
            <a:ext cx="3908692" cy="830997"/>
          </a:xfrm>
          <a:prstGeom prst="rect">
            <a:avLst/>
          </a:prstGeom>
          <a:noFill/>
        </p:spPr>
        <p:txBody>
          <a:bodyPr wrap="none" rtlCol="0">
            <a:spAutoFit/>
          </a:bodyPr>
          <a:lstStyle/>
          <a:p>
            <a:pPr algn="ctr"/>
            <a:r>
              <a:rPr lang="en-US" sz="2400" dirty="0" smtClean="0">
                <a:solidFill>
                  <a:srgbClr val="CC0000"/>
                </a:solidFill>
              </a:rPr>
              <a:t>joint IITB/UMass </a:t>
            </a:r>
            <a:r>
              <a:rPr lang="en-US" sz="2400" dirty="0">
                <a:solidFill>
                  <a:srgbClr val="CC0000"/>
                </a:solidFill>
              </a:rPr>
              <a:t>s</a:t>
            </a:r>
            <a:r>
              <a:rPr lang="en-US" sz="2400" dirty="0" smtClean="0">
                <a:solidFill>
                  <a:srgbClr val="CC0000"/>
                </a:solidFill>
              </a:rPr>
              <a:t>mart grid</a:t>
            </a:r>
          </a:p>
          <a:p>
            <a:pPr algn="ctr"/>
            <a:r>
              <a:rPr lang="en-US" sz="2400" dirty="0" smtClean="0">
                <a:solidFill>
                  <a:srgbClr val="CC0000"/>
                </a:solidFill>
              </a:rPr>
              <a:t>reading seminar </a:t>
            </a:r>
            <a:endParaRPr lang="en-US" sz="2400" dirty="0">
              <a:solidFill>
                <a:srgbClr val="CC0000"/>
              </a:solidFill>
            </a:endParaRPr>
          </a:p>
        </p:txBody>
      </p:sp>
    </p:spTree>
    <p:extLst>
      <p:ext uri="{BB962C8B-B14F-4D97-AF65-F5344CB8AC3E}">
        <p14:creationId xmlns:p14="http://schemas.microsoft.com/office/powerpoint/2010/main" val="39884739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dissolve">
                                      <p:cBhvr>
                                        <p:cTn id="17" dur="500"/>
                                        <p:tgtEl>
                                          <p:spTgt spid="17">
                                            <p:txEl>
                                              <p:pRg st="0" end="0"/>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17">
                                            <p:txEl>
                                              <p:pRg st="1" end="1"/>
                                            </p:txEl>
                                          </p:spTgt>
                                        </p:tgtEl>
                                        <p:attrNameLst>
                                          <p:attrName>style.visibility</p:attrName>
                                        </p:attrNameLst>
                                      </p:cBhvr>
                                      <p:to>
                                        <p:strVal val="visible"/>
                                      </p:to>
                                    </p:set>
                                    <p:animEffect transition="in" filter="dissolve">
                                      <p:cBhvr>
                                        <p:cTn id="20"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Dealing with demand</a:t>
            </a:r>
            <a:endParaRPr lang="en-US" dirty="0">
              <a:solidFill>
                <a:srgbClr val="C00000"/>
              </a:solidFill>
            </a:endParaRPr>
          </a:p>
        </p:txBody>
      </p:sp>
      <p:sp>
        <p:nvSpPr>
          <p:cNvPr id="3" name="Content Placeholder 2"/>
          <p:cNvSpPr>
            <a:spLocks noGrp="1"/>
          </p:cNvSpPr>
          <p:nvPr>
            <p:ph idx="1"/>
          </p:nvPr>
        </p:nvSpPr>
        <p:spPr>
          <a:xfrm>
            <a:off x="457200" y="3823458"/>
            <a:ext cx="3798107" cy="2064580"/>
          </a:xfrm>
        </p:spPr>
        <p:txBody>
          <a:bodyPr/>
          <a:lstStyle/>
          <a:p>
            <a:pPr marL="0" indent="0">
              <a:buClr>
                <a:schemeClr val="bg1">
                  <a:lumMod val="75000"/>
                </a:schemeClr>
              </a:buClr>
              <a:buNone/>
            </a:pPr>
            <a:r>
              <a:rPr lang="en-US" sz="2400" dirty="0">
                <a:solidFill>
                  <a:srgbClr val="000090"/>
                </a:solidFill>
              </a:rPr>
              <a:t>c</a:t>
            </a:r>
            <a:r>
              <a:rPr lang="en-US" sz="2400" dirty="0" smtClean="0">
                <a:solidFill>
                  <a:srgbClr val="000090"/>
                </a:solidFill>
              </a:rPr>
              <a:t>omputer network:</a:t>
            </a:r>
          </a:p>
          <a:p>
            <a:pPr>
              <a:buClr>
                <a:srgbClr val="800000"/>
              </a:buClr>
              <a:buFont typeface="Wingdings" pitchFamily="2" charset="2"/>
              <a:buChar char="v"/>
            </a:pPr>
            <a:r>
              <a:rPr lang="en-US" sz="2000" dirty="0" smtClean="0">
                <a:solidFill>
                  <a:srgbClr val="000000"/>
                </a:solidFill>
              </a:rPr>
              <a:t>packet-level congestion</a:t>
            </a:r>
          </a:p>
          <a:p>
            <a:pPr>
              <a:buClr>
                <a:srgbClr val="800000"/>
              </a:buClr>
              <a:buFont typeface="Wingdings" pitchFamily="2" charset="2"/>
              <a:buChar char="v"/>
            </a:pPr>
            <a:r>
              <a:rPr lang="en-US" sz="2000" dirty="0">
                <a:solidFill>
                  <a:srgbClr val="000000"/>
                </a:solidFill>
              </a:rPr>
              <a:t>l</a:t>
            </a:r>
            <a:r>
              <a:rPr lang="en-US" sz="2000" dirty="0" smtClean="0">
                <a:solidFill>
                  <a:srgbClr val="000000"/>
                </a:solidFill>
              </a:rPr>
              <a:t>ocal </a:t>
            </a:r>
          </a:p>
          <a:p>
            <a:pPr>
              <a:buClr>
                <a:srgbClr val="800000"/>
              </a:buClr>
              <a:buFont typeface="Wingdings" pitchFamily="2" charset="2"/>
              <a:buChar char="v"/>
            </a:pPr>
            <a:r>
              <a:rPr lang="en-US" sz="2000" dirty="0" smtClean="0">
                <a:solidFill>
                  <a:srgbClr val="000090"/>
                </a:solidFill>
              </a:rPr>
              <a:t>reactive: </a:t>
            </a:r>
            <a:r>
              <a:rPr lang="en-US" sz="2000" dirty="0" smtClean="0">
                <a:solidFill>
                  <a:srgbClr val="000000"/>
                </a:solidFill>
              </a:rPr>
              <a:t>buffer, defer load</a:t>
            </a:r>
            <a:endParaRPr lang="en-US" sz="2000" dirty="0">
              <a:solidFill>
                <a:srgbClr val="000000"/>
              </a:solidFill>
            </a:endParaRPr>
          </a:p>
        </p:txBody>
      </p:sp>
      <p:pic>
        <p:nvPicPr>
          <p:cNvPr id="5" name="Picture 4"/>
          <p:cNvPicPr>
            <a:picLocks noChangeAspect="1"/>
          </p:cNvPicPr>
          <p:nvPr/>
        </p:nvPicPr>
        <p:blipFill>
          <a:blip r:embed="rId2"/>
          <a:stretch>
            <a:fillRect/>
          </a:stretch>
        </p:blipFill>
        <p:spPr>
          <a:xfrm>
            <a:off x="562520" y="1610566"/>
            <a:ext cx="3147396" cy="1859353"/>
          </a:xfrm>
          <a:prstGeom prst="rect">
            <a:avLst/>
          </a:prstGeom>
        </p:spPr>
      </p:pic>
      <p:sp>
        <p:nvSpPr>
          <p:cNvPr id="6" name="Rectangle 5"/>
          <p:cNvSpPr/>
          <p:nvPr/>
        </p:nvSpPr>
        <p:spPr>
          <a:xfrm>
            <a:off x="3364966" y="3155662"/>
            <a:ext cx="497543" cy="458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5" name="Group 54"/>
          <p:cNvGrpSpPr/>
          <p:nvPr/>
        </p:nvGrpSpPr>
        <p:grpSpPr>
          <a:xfrm>
            <a:off x="4360051" y="1532002"/>
            <a:ext cx="4783949" cy="4351308"/>
            <a:chOff x="4360051" y="1532002"/>
            <a:chExt cx="4783949" cy="4351308"/>
          </a:xfrm>
        </p:grpSpPr>
        <p:sp>
          <p:nvSpPr>
            <p:cNvPr id="4" name="Content Placeholder 2"/>
            <p:cNvSpPr txBox="1">
              <a:spLocks/>
            </p:cNvSpPr>
            <p:nvPr/>
          </p:nvSpPr>
          <p:spPr bwMode="auto">
            <a:xfrm>
              <a:off x="4595732" y="3818730"/>
              <a:ext cx="4548268" cy="2064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993300"/>
                </a:buClr>
                <a:buSzPct val="80000"/>
                <a:buFont typeface="Wingdings" pitchFamily="2" charset="2"/>
                <a:buChar char="q"/>
                <a:defRPr sz="2800">
                  <a:solidFill>
                    <a:schemeClr val="tx1"/>
                  </a:solidFill>
                  <a:latin typeface="+mn-lt"/>
                  <a:ea typeface="+mn-ea"/>
                  <a:cs typeface="+mn-cs"/>
                </a:defRPr>
              </a:lvl1pPr>
              <a:lvl2pPr marL="742950" indent="-285750" algn="l" rtl="0" fontAlgn="base">
                <a:spcBef>
                  <a:spcPct val="20000"/>
                </a:spcBef>
                <a:spcAft>
                  <a:spcPct val="0"/>
                </a:spcAft>
                <a:buClr>
                  <a:srgbClr val="993300"/>
                </a:buClr>
                <a:buSzPct val="80000"/>
                <a:buFont typeface="Wingdings" pitchFamily="2" charset="2"/>
                <a:buChar char="v"/>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Clr>
                  <a:schemeClr val="bg1">
                    <a:lumMod val="75000"/>
                  </a:schemeClr>
                </a:buClr>
                <a:buFont typeface="Wingdings" pitchFamily="2" charset="2"/>
                <a:buNone/>
              </a:pPr>
              <a:r>
                <a:rPr lang="en-US" sz="2400" dirty="0">
                  <a:solidFill>
                    <a:srgbClr val="000090"/>
                  </a:solidFill>
                </a:rPr>
                <a:t>s</a:t>
              </a:r>
              <a:r>
                <a:rPr lang="en-US" sz="2400" dirty="0" smtClean="0">
                  <a:solidFill>
                    <a:srgbClr val="000090"/>
                  </a:solidFill>
                </a:rPr>
                <a:t>mart grid network:</a:t>
              </a:r>
            </a:p>
            <a:p>
              <a:pPr>
                <a:buClr>
                  <a:srgbClr val="800000"/>
                </a:buClr>
                <a:buFont typeface="Wingdings" charset="2"/>
                <a:buChar char="v"/>
              </a:pPr>
              <a:r>
                <a:rPr lang="en-US" sz="2000" dirty="0" smtClean="0">
                  <a:solidFill>
                    <a:srgbClr val="000000"/>
                  </a:solidFill>
                </a:rPr>
                <a:t>balancing power supply, demand</a:t>
              </a:r>
            </a:p>
            <a:p>
              <a:pPr>
                <a:buClr>
                  <a:srgbClr val="800000"/>
                </a:buClr>
                <a:buFont typeface="Wingdings" charset="2"/>
                <a:buChar char="v"/>
              </a:pPr>
              <a:r>
                <a:rPr lang="en-US" sz="2000" dirty="0" smtClean="0">
                  <a:solidFill>
                    <a:srgbClr val="000000"/>
                  </a:solidFill>
                </a:rPr>
                <a:t>global</a:t>
              </a:r>
            </a:p>
            <a:p>
              <a:pPr>
                <a:buClr>
                  <a:srgbClr val="800000"/>
                </a:buClr>
                <a:buFont typeface="Wingdings" charset="2"/>
                <a:buChar char="v"/>
              </a:pPr>
              <a:r>
                <a:rPr lang="en-US" sz="2000" dirty="0" smtClean="0">
                  <a:solidFill>
                    <a:srgbClr val="000090"/>
                  </a:solidFill>
                </a:rPr>
                <a:t>reactive: </a:t>
              </a:r>
              <a:r>
                <a:rPr lang="en-US" sz="2000" dirty="0" smtClean="0">
                  <a:solidFill>
                    <a:srgbClr val="000000"/>
                  </a:solidFill>
                </a:rPr>
                <a:t>load, source shedding</a:t>
              </a:r>
            </a:p>
            <a:p>
              <a:pPr>
                <a:buClr>
                  <a:srgbClr val="800000"/>
                </a:buClr>
                <a:buFont typeface="Wingdings" charset="2"/>
                <a:buChar char="v"/>
              </a:pPr>
              <a:r>
                <a:rPr lang="en-US" sz="2000" dirty="0" smtClean="0">
                  <a:solidFill>
                    <a:srgbClr val="000090"/>
                  </a:solidFill>
                </a:rPr>
                <a:t>proactive: </a:t>
              </a:r>
              <a:r>
                <a:rPr lang="en-US" sz="2000" dirty="0" smtClean="0">
                  <a:solidFill>
                    <a:srgbClr val="000000"/>
                  </a:solidFill>
                </a:rPr>
                <a:t>buffering via storage</a:t>
              </a:r>
            </a:p>
            <a:p>
              <a:pPr lvl="1">
                <a:buClr>
                  <a:srgbClr val="800000"/>
                </a:buClr>
                <a:buSzPct val="100000"/>
                <a:buFont typeface="Wingdings" charset="2"/>
                <a:buChar char="§"/>
              </a:pPr>
              <a:r>
                <a:rPr lang="en-US" sz="2000" dirty="0" smtClean="0">
                  <a:solidFill>
                    <a:srgbClr val="000000"/>
                  </a:solidFill>
                </a:rPr>
                <a:t>pumped hydro, battery</a:t>
              </a:r>
            </a:p>
            <a:p>
              <a:pPr lvl="1">
                <a:buClr>
                  <a:srgbClr val="800000"/>
                </a:buClr>
                <a:buSzPct val="100000"/>
                <a:buFont typeface="Wingdings" charset="2"/>
                <a:buChar char="§"/>
              </a:pPr>
              <a:r>
                <a:rPr lang="en-US" sz="2000" dirty="0">
                  <a:solidFill>
                    <a:srgbClr val="000000"/>
                  </a:solidFill>
                </a:rPr>
                <a:t>p</a:t>
              </a:r>
              <a:r>
                <a:rPr lang="en-US" sz="2000" dirty="0" smtClean="0">
                  <a:solidFill>
                    <a:srgbClr val="000000"/>
                  </a:solidFill>
                </a:rPr>
                <a:t>rediction crucial</a:t>
              </a:r>
              <a:endParaRPr lang="en-US" sz="2000" dirty="0">
                <a:solidFill>
                  <a:srgbClr val="000000"/>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4931" y="2573763"/>
              <a:ext cx="1056210" cy="780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0559" y="2319161"/>
              <a:ext cx="467519" cy="34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9787" y="1602649"/>
              <a:ext cx="515554" cy="380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1241" y="2062361"/>
              <a:ext cx="264346" cy="37666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5340" y="1625413"/>
              <a:ext cx="235400" cy="33542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9761" y="2160368"/>
              <a:ext cx="195565" cy="278662"/>
            </a:xfrm>
            <a:prstGeom prst="rect">
              <a:avLst/>
            </a:prstGeom>
          </p:spPr>
        </p:pic>
        <p:sp>
          <p:nvSpPr>
            <p:cNvPr id="14" name="Freeform 13"/>
            <p:cNvSpPr/>
            <p:nvPr/>
          </p:nvSpPr>
          <p:spPr>
            <a:xfrm>
              <a:off x="8026236" y="1639616"/>
              <a:ext cx="260377" cy="50348"/>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Lst>
              <a:ahLst/>
              <a:cxnLst>
                <a:cxn ang="0">
                  <a:pos x="connsiteX0" y="connsiteY0"/>
                </a:cxn>
                <a:cxn ang="0">
                  <a:pos x="connsiteX1" y="connsiteY1"/>
                </a:cxn>
                <a:cxn ang="0">
                  <a:pos x="connsiteX2" y="connsiteY2"/>
                </a:cxn>
              </a:cxnLst>
              <a:rect l="l" t="t" r="r" b="b"/>
              <a:pathLst>
                <a:path w="494852" h="114409">
                  <a:moveTo>
                    <a:pt x="0" y="0"/>
                  </a:moveTo>
                  <a:cubicBezTo>
                    <a:pt x="75341" y="13484"/>
                    <a:pt x="88770" y="79357"/>
                    <a:pt x="211736" y="102366"/>
                  </a:cubicBezTo>
                  <a:cubicBezTo>
                    <a:pt x="334683" y="135031"/>
                    <a:pt x="400480" y="91496"/>
                    <a:pt x="494852" y="86061"/>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sp>
          <p:nvSpPr>
            <p:cNvPr id="15" name="Freeform 14"/>
            <p:cNvSpPr/>
            <p:nvPr/>
          </p:nvSpPr>
          <p:spPr>
            <a:xfrm>
              <a:off x="7486113" y="2105925"/>
              <a:ext cx="885405" cy="133413"/>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Lst>
              <a:ahLst/>
              <a:cxnLst>
                <a:cxn ang="0">
                  <a:pos x="connsiteX0" y="connsiteY0"/>
                </a:cxn>
                <a:cxn ang="0">
                  <a:pos x="connsiteX1" y="connsiteY1"/>
                </a:cxn>
                <a:cxn ang="0">
                  <a:pos x="connsiteX2" y="connsiteY2"/>
                </a:cxn>
              </a:cxnLst>
              <a:rect l="l" t="t" r="r" b="b"/>
              <a:pathLst>
                <a:path w="494852" h="153306">
                  <a:moveTo>
                    <a:pt x="0" y="0"/>
                  </a:moveTo>
                  <a:cubicBezTo>
                    <a:pt x="75341" y="13484"/>
                    <a:pt x="129386" y="127524"/>
                    <a:pt x="252352" y="150533"/>
                  </a:cubicBezTo>
                  <a:cubicBezTo>
                    <a:pt x="392106" y="168748"/>
                    <a:pt x="400480" y="91496"/>
                    <a:pt x="494852" y="86061"/>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16" name="Freeform 15"/>
            <p:cNvSpPr/>
            <p:nvPr/>
          </p:nvSpPr>
          <p:spPr>
            <a:xfrm>
              <a:off x="7473849" y="1677543"/>
              <a:ext cx="830275" cy="424526"/>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 name="connsiteX0" fmla="*/ 0 w 464040"/>
                <a:gd name="connsiteY0" fmla="*/ 479897 h 480192"/>
                <a:gd name="connsiteX1" fmla="*/ 221540 w 464040"/>
                <a:gd name="connsiteY1" fmla="*/ 64472 h 480192"/>
                <a:gd name="connsiteX2" fmla="*/ 464040 w 464040"/>
                <a:gd name="connsiteY2" fmla="*/ 0 h 480192"/>
                <a:gd name="connsiteX0" fmla="*/ 0 w 464040"/>
                <a:gd name="connsiteY0" fmla="*/ 479897 h 481002"/>
                <a:gd name="connsiteX1" fmla="*/ 326580 w 464040"/>
                <a:gd name="connsiteY1" fmla="*/ 401639 h 481002"/>
                <a:gd name="connsiteX2" fmla="*/ 464040 w 464040"/>
                <a:gd name="connsiteY2" fmla="*/ 0 h 481002"/>
                <a:gd name="connsiteX0" fmla="*/ 0 w 464040"/>
                <a:gd name="connsiteY0" fmla="*/ 479897 h 487825"/>
                <a:gd name="connsiteX1" fmla="*/ 326580 w 464040"/>
                <a:gd name="connsiteY1" fmla="*/ 401639 h 487825"/>
                <a:gd name="connsiteX2" fmla="*/ 464040 w 464040"/>
                <a:gd name="connsiteY2" fmla="*/ 0 h 487825"/>
                <a:gd name="connsiteX0" fmla="*/ 0 w 464040"/>
                <a:gd name="connsiteY0" fmla="*/ 479897 h 487825"/>
                <a:gd name="connsiteX1" fmla="*/ 326580 w 464040"/>
                <a:gd name="connsiteY1" fmla="*/ 401639 h 487825"/>
                <a:gd name="connsiteX2" fmla="*/ 464040 w 464040"/>
                <a:gd name="connsiteY2" fmla="*/ 0 h 487825"/>
                <a:gd name="connsiteX0" fmla="*/ 0 w 464040"/>
                <a:gd name="connsiteY0" fmla="*/ 479897 h 487825"/>
                <a:gd name="connsiteX1" fmla="*/ 326580 w 464040"/>
                <a:gd name="connsiteY1" fmla="*/ 401639 h 487825"/>
                <a:gd name="connsiteX2" fmla="*/ 464040 w 464040"/>
                <a:gd name="connsiteY2" fmla="*/ 0 h 487825"/>
              </a:gdLst>
              <a:ahLst/>
              <a:cxnLst>
                <a:cxn ang="0">
                  <a:pos x="connsiteX0" y="connsiteY0"/>
                </a:cxn>
                <a:cxn ang="0">
                  <a:pos x="connsiteX1" y="connsiteY1"/>
                </a:cxn>
                <a:cxn ang="0">
                  <a:pos x="connsiteX2" y="connsiteY2"/>
                </a:cxn>
              </a:cxnLst>
              <a:rect l="l" t="t" r="r" b="b"/>
              <a:pathLst>
                <a:path w="464040" h="487825">
                  <a:moveTo>
                    <a:pt x="0" y="479897"/>
                  </a:moveTo>
                  <a:cubicBezTo>
                    <a:pt x="75341" y="493381"/>
                    <a:pt x="231625" y="501454"/>
                    <a:pt x="326580" y="401639"/>
                  </a:cubicBezTo>
                  <a:cubicBezTo>
                    <a:pt x="358492" y="362054"/>
                    <a:pt x="413085" y="311293"/>
                    <a:pt x="464040"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17" name="Freeform 16"/>
            <p:cNvSpPr/>
            <p:nvPr/>
          </p:nvSpPr>
          <p:spPr>
            <a:xfrm>
              <a:off x="8309462" y="1686645"/>
              <a:ext cx="208444" cy="485676"/>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 name="connsiteX0" fmla="*/ 0 w 294860"/>
                <a:gd name="connsiteY0" fmla="*/ 0 h 319807"/>
                <a:gd name="connsiteX1" fmla="*/ 252352 w 294860"/>
                <a:gd name="connsiteY1" fmla="*/ 150533 h 319807"/>
                <a:gd name="connsiteX2" fmla="*/ 228749 w 294860"/>
                <a:gd name="connsiteY2" fmla="*/ 319669 h 319807"/>
                <a:gd name="connsiteX0" fmla="*/ 0 w 109988"/>
                <a:gd name="connsiteY0" fmla="*/ 0 h 558232"/>
                <a:gd name="connsiteX1" fmla="*/ 67480 w 109988"/>
                <a:gd name="connsiteY1" fmla="*/ 388958 h 558232"/>
                <a:gd name="connsiteX2" fmla="*/ 43877 w 109988"/>
                <a:gd name="connsiteY2" fmla="*/ 558094 h 558232"/>
                <a:gd name="connsiteX0" fmla="*/ 0 w 130992"/>
                <a:gd name="connsiteY0" fmla="*/ 0 h 558219"/>
                <a:gd name="connsiteX1" fmla="*/ 91289 w 130992"/>
                <a:gd name="connsiteY1" fmla="*/ 372099 h 558219"/>
                <a:gd name="connsiteX2" fmla="*/ 43877 w 130992"/>
                <a:gd name="connsiteY2" fmla="*/ 558094 h 558219"/>
                <a:gd name="connsiteX0" fmla="*/ 0 w 130992"/>
                <a:gd name="connsiteY0" fmla="*/ 0 h 558219"/>
                <a:gd name="connsiteX1" fmla="*/ 91289 w 130992"/>
                <a:gd name="connsiteY1" fmla="*/ 372099 h 558219"/>
                <a:gd name="connsiteX2" fmla="*/ 43877 w 130992"/>
                <a:gd name="connsiteY2" fmla="*/ 558094 h 558219"/>
                <a:gd name="connsiteX0" fmla="*/ 0 w 91873"/>
                <a:gd name="connsiteY0" fmla="*/ 0 h 558268"/>
                <a:gd name="connsiteX1" fmla="*/ 91289 w 91873"/>
                <a:gd name="connsiteY1" fmla="*/ 372099 h 558268"/>
                <a:gd name="connsiteX2" fmla="*/ 43877 w 91873"/>
                <a:gd name="connsiteY2" fmla="*/ 558094 h 558268"/>
                <a:gd name="connsiteX0" fmla="*/ 0 w 96827"/>
                <a:gd name="connsiteY0" fmla="*/ 0 h 558094"/>
                <a:gd name="connsiteX1" fmla="*/ 91289 w 96827"/>
                <a:gd name="connsiteY1" fmla="*/ 372099 h 558094"/>
                <a:gd name="connsiteX2" fmla="*/ 43877 w 96827"/>
                <a:gd name="connsiteY2" fmla="*/ 558094 h 558094"/>
                <a:gd name="connsiteX0" fmla="*/ 0 w 116801"/>
                <a:gd name="connsiteY0" fmla="*/ 0 h 558094"/>
                <a:gd name="connsiteX1" fmla="*/ 116499 w 116801"/>
                <a:gd name="connsiteY1" fmla="*/ 323933 h 558094"/>
                <a:gd name="connsiteX2" fmla="*/ 43877 w 116801"/>
                <a:gd name="connsiteY2" fmla="*/ 558094 h 558094"/>
                <a:gd name="connsiteX0" fmla="*/ 0 w 119284"/>
                <a:gd name="connsiteY0" fmla="*/ 0 h 558094"/>
                <a:gd name="connsiteX1" fmla="*/ 116499 w 119284"/>
                <a:gd name="connsiteY1" fmla="*/ 323933 h 558094"/>
                <a:gd name="connsiteX2" fmla="*/ 43877 w 119284"/>
                <a:gd name="connsiteY2" fmla="*/ 558094 h 558094"/>
                <a:gd name="connsiteX0" fmla="*/ 0 w 119284"/>
                <a:gd name="connsiteY0" fmla="*/ 0 h 558094"/>
                <a:gd name="connsiteX1" fmla="*/ 116499 w 119284"/>
                <a:gd name="connsiteY1" fmla="*/ 323933 h 558094"/>
                <a:gd name="connsiteX2" fmla="*/ 43877 w 119284"/>
                <a:gd name="connsiteY2" fmla="*/ 558094 h 558094"/>
                <a:gd name="connsiteX0" fmla="*/ 0 w 118050"/>
                <a:gd name="connsiteY0" fmla="*/ 0 h 558094"/>
                <a:gd name="connsiteX1" fmla="*/ 116499 w 118050"/>
                <a:gd name="connsiteY1" fmla="*/ 323933 h 558094"/>
                <a:gd name="connsiteX2" fmla="*/ 43877 w 118050"/>
                <a:gd name="connsiteY2" fmla="*/ 558094 h 558094"/>
                <a:gd name="connsiteX0" fmla="*/ 0 w 116499"/>
                <a:gd name="connsiteY0" fmla="*/ 0 h 558094"/>
                <a:gd name="connsiteX1" fmla="*/ 116499 w 116499"/>
                <a:gd name="connsiteY1" fmla="*/ 323933 h 558094"/>
                <a:gd name="connsiteX2" fmla="*/ 43877 w 116499"/>
                <a:gd name="connsiteY2" fmla="*/ 558094 h 558094"/>
              </a:gdLst>
              <a:ahLst/>
              <a:cxnLst>
                <a:cxn ang="0">
                  <a:pos x="connsiteX0" y="connsiteY0"/>
                </a:cxn>
                <a:cxn ang="0">
                  <a:pos x="connsiteX1" y="connsiteY1"/>
                </a:cxn>
                <a:cxn ang="0">
                  <a:pos x="connsiteX2" y="connsiteY2"/>
                </a:cxn>
              </a:cxnLst>
              <a:rect l="l" t="t" r="r" b="b"/>
              <a:pathLst>
                <a:path w="116499" h="558094">
                  <a:moveTo>
                    <a:pt x="0" y="0"/>
                  </a:moveTo>
                  <a:cubicBezTo>
                    <a:pt x="75341" y="13484"/>
                    <a:pt x="111178" y="129933"/>
                    <a:pt x="116499" y="323933"/>
                  </a:cubicBezTo>
                  <a:cubicBezTo>
                    <a:pt x="116199" y="443298"/>
                    <a:pt x="75553" y="524996"/>
                    <a:pt x="43877" y="558094"/>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18" name="Freeform 17"/>
            <p:cNvSpPr/>
            <p:nvPr/>
          </p:nvSpPr>
          <p:spPr>
            <a:xfrm>
              <a:off x="7478701" y="2100626"/>
              <a:ext cx="255365" cy="486380"/>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85327"/>
                <a:gd name="connsiteY0" fmla="*/ 0 h 1105258"/>
                <a:gd name="connsiteX1" fmla="*/ 211736 w 485327"/>
                <a:gd name="connsiteY1" fmla="*/ 102366 h 1105258"/>
                <a:gd name="connsiteX2" fmla="*/ 485327 w 485327"/>
                <a:gd name="connsiteY2" fmla="*/ 1105236 h 1105258"/>
                <a:gd name="connsiteX0" fmla="*/ 0 w 485327"/>
                <a:gd name="connsiteY0" fmla="*/ 0 h 1105274"/>
                <a:gd name="connsiteX1" fmla="*/ 216499 w 485327"/>
                <a:gd name="connsiteY1" fmla="*/ 507178 h 1105274"/>
                <a:gd name="connsiteX2" fmla="*/ 485327 w 485327"/>
                <a:gd name="connsiteY2" fmla="*/ 1105236 h 1105274"/>
                <a:gd name="connsiteX0" fmla="*/ 0 w 485327"/>
                <a:gd name="connsiteY0" fmla="*/ 0 h 1105287"/>
                <a:gd name="connsiteX1" fmla="*/ 216499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Lst>
              <a:ahLst/>
              <a:cxnLst>
                <a:cxn ang="0">
                  <a:pos x="connsiteX0" y="connsiteY0"/>
                </a:cxn>
                <a:cxn ang="0">
                  <a:pos x="connsiteX1" y="connsiteY1"/>
                </a:cxn>
                <a:cxn ang="0">
                  <a:pos x="connsiteX2" y="connsiteY2"/>
                </a:cxn>
              </a:cxnLst>
              <a:rect l="l" t="t" r="r" b="b"/>
              <a:pathLst>
                <a:path w="485327" h="1105236">
                  <a:moveTo>
                    <a:pt x="0" y="0"/>
                  </a:moveTo>
                  <a:cubicBezTo>
                    <a:pt x="75341" y="13484"/>
                    <a:pt x="269746" y="250807"/>
                    <a:pt x="354611" y="507178"/>
                  </a:cubicBezTo>
                  <a:cubicBezTo>
                    <a:pt x="472796" y="792256"/>
                    <a:pt x="481442" y="896358"/>
                    <a:pt x="485327" y="110523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sp>
          <p:nvSpPr>
            <p:cNvPr id="19" name="Freeform 18"/>
            <p:cNvSpPr/>
            <p:nvPr/>
          </p:nvSpPr>
          <p:spPr>
            <a:xfrm>
              <a:off x="8390223" y="2175685"/>
              <a:ext cx="333802" cy="168131"/>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85327"/>
                <a:gd name="connsiteY0" fmla="*/ 0 h 1105258"/>
                <a:gd name="connsiteX1" fmla="*/ 211736 w 485327"/>
                <a:gd name="connsiteY1" fmla="*/ 102366 h 1105258"/>
                <a:gd name="connsiteX2" fmla="*/ 485327 w 485327"/>
                <a:gd name="connsiteY2" fmla="*/ 1105236 h 1105258"/>
                <a:gd name="connsiteX0" fmla="*/ 0 w 485327"/>
                <a:gd name="connsiteY0" fmla="*/ 0 h 1105274"/>
                <a:gd name="connsiteX1" fmla="*/ 216499 w 485327"/>
                <a:gd name="connsiteY1" fmla="*/ 507178 h 1105274"/>
                <a:gd name="connsiteX2" fmla="*/ 485327 w 485327"/>
                <a:gd name="connsiteY2" fmla="*/ 1105236 h 1105274"/>
                <a:gd name="connsiteX0" fmla="*/ 0 w 485327"/>
                <a:gd name="connsiteY0" fmla="*/ 0 h 1105287"/>
                <a:gd name="connsiteX1" fmla="*/ 216499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Lst>
              <a:ahLst/>
              <a:cxnLst>
                <a:cxn ang="0">
                  <a:pos x="connsiteX0" y="connsiteY0"/>
                </a:cxn>
                <a:cxn ang="0">
                  <a:pos x="connsiteX1" y="connsiteY1"/>
                </a:cxn>
                <a:cxn ang="0">
                  <a:pos x="connsiteX2" y="connsiteY2"/>
                </a:cxn>
              </a:cxnLst>
              <a:rect l="l" t="t" r="r" b="b"/>
              <a:pathLst>
                <a:path w="485327" h="1105236">
                  <a:moveTo>
                    <a:pt x="0" y="0"/>
                  </a:moveTo>
                  <a:cubicBezTo>
                    <a:pt x="75341" y="13484"/>
                    <a:pt x="269746" y="250807"/>
                    <a:pt x="354611" y="507178"/>
                  </a:cubicBezTo>
                  <a:cubicBezTo>
                    <a:pt x="472796" y="792256"/>
                    <a:pt x="481442" y="896358"/>
                    <a:pt x="485327" y="110523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grpSp>
          <p:nvGrpSpPr>
            <p:cNvPr id="20" name="Group 19"/>
            <p:cNvGrpSpPr/>
            <p:nvPr/>
          </p:nvGrpSpPr>
          <p:grpSpPr>
            <a:xfrm>
              <a:off x="6151193" y="2885063"/>
              <a:ext cx="861288" cy="667509"/>
              <a:chOff x="823705" y="2201415"/>
              <a:chExt cx="3559953" cy="3980211"/>
            </a:xfrm>
          </p:grpSpPr>
          <p:pic>
            <p:nvPicPr>
              <p:cNvPr id="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705" y="4408145"/>
                <a:ext cx="2007347" cy="1773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95129" y="3829594"/>
                <a:ext cx="888529" cy="785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3245" y="2201415"/>
                <a:ext cx="979820" cy="86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8838" y="3246051"/>
                <a:ext cx="502394" cy="855931"/>
              </a:xfrm>
              <a:prstGeom prst="rect">
                <a:avLst/>
              </a:prstGeom>
            </p:spPr>
          </p:pic>
          <p:pic>
            <p:nvPicPr>
              <p:cNvPr id="45" name="Picture 4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53065" y="2253144"/>
                <a:ext cx="447383" cy="762209"/>
              </a:xfrm>
              <a:prstGeom prst="rect">
                <a:avLst/>
              </a:prstGeom>
            </p:spPr>
          </p:pic>
          <p:pic>
            <p:nvPicPr>
              <p:cNvPr id="46" name="Picture 4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70523" y="3468758"/>
                <a:ext cx="371675" cy="633224"/>
              </a:xfrm>
              <a:prstGeom prst="rect">
                <a:avLst/>
              </a:prstGeom>
            </p:spPr>
          </p:pic>
          <p:sp>
            <p:nvSpPr>
              <p:cNvPr id="47" name="Freeform 46"/>
              <p:cNvSpPr/>
              <p:nvPr/>
            </p:nvSpPr>
            <p:spPr>
              <a:xfrm>
                <a:off x="2669689" y="2285418"/>
                <a:ext cx="494852" cy="114409"/>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Lst>
                <a:ahLst/>
                <a:cxnLst>
                  <a:cxn ang="0">
                    <a:pos x="connsiteX0" y="connsiteY0"/>
                  </a:cxn>
                  <a:cxn ang="0">
                    <a:pos x="connsiteX1" y="connsiteY1"/>
                  </a:cxn>
                  <a:cxn ang="0">
                    <a:pos x="connsiteX2" y="connsiteY2"/>
                  </a:cxn>
                </a:cxnLst>
                <a:rect l="l" t="t" r="r" b="b"/>
                <a:pathLst>
                  <a:path w="494852" h="114409">
                    <a:moveTo>
                      <a:pt x="0" y="0"/>
                    </a:moveTo>
                    <a:cubicBezTo>
                      <a:pt x="75341" y="13484"/>
                      <a:pt x="88770" y="79357"/>
                      <a:pt x="211736" y="102366"/>
                    </a:cubicBezTo>
                    <a:cubicBezTo>
                      <a:pt x="334683" y="135031"/>
                      <a:pt x="400480" y="91496"/>
                      <a:pt x="494852" y="86061"/>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sp>
            <p:nvSpPr>
              <p:cNvPr id="48" name="Freeform 47"/>
              <p:cNvSpPr/>
              <p:nvPr/>
            </p:nvSpPr>
            <p:spPr>
              <a:xfrm>
                <a:off x="1643175" y="3345045"/>
                <a:ext cx="1682729" cy="303164"/>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Lst>
                <a:ahLst/>
                <a:cxnLst>
                  <a:cxn ang="0">
                    <a:pos x="connsiteX0" y="connsiteY0"/>
                  </a:cxn>
                  <a:cxn ang="0">
                    <a:pos x="connsiteX1" y="connsiteY1"/>
                  </a:cxn>
                  <a:cxn ang="0">
                    <a:pos x="connsiteX2" y="connsiteY2"/>
                  </a:cxn>
                </a:cxnLst>
                <a:rect l="l" t="t" r="r" b="b"/>
                <a:pathLst>
                  <a:path w="494852" h="153306">
                    <a:moveTo>
                      <a:pt x="0" y="0"/>
                    </a:moveTo>
                    <a:cubicBezTo>
                      <a:pt x="75341" y="13484"/>
                      <a:pt x="129386" y="127524"/>
                      <a:pt x="252352" y="150533"/>
                    </a:cubicBezTo>
                    <a:cubicBezTo>
                      <a:pt x="392106" y="168748"/>
                      <a:pt x="400480" y="91496"/>
                      <a:pt x="494852" y="86061"/>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49" name="Freeform 48"/>
              <p:cNvSpPr/>
              <p:nvPr/>
            </p:nvSpPr>
            <p:spPr>
              <a:xfrm>
                <a:off x="1619868" y="2371601"/>
                <a:ext cx="1577954" cy="964679"/>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 name="connsiteX0" fmla="*/ 0 w 464040"/>
                  <a:gd name="connsiteY0" fmla="*/ 479897 h 480192"/>
                  <a:gd name="connsiteX1" fmla="*/ 221540 w 464040"/>
                  <a:gd name="connsiteY1" fmla="*/ 64472 h 480192"/>
                  <a:gd name="connsiteX2" fmla="*/ 464040 w 464040"/>
                  <a:gd name="connsiteY2" fmla="*/ 0 h 480192"/>
                  <a:gd name="connsiteX0" fmla="*/ 0 w 464040"/>
                  <a:gd name="connsiteY0" fmla="*/ 479897 h 481002"/>
                  <a:gd name="connsiteX1" fmla="*/ 326580 w 464040"/>
                  <a:gd name="connsiteY1" fmla="*/ 401639 h 481002"/>
                  <a:gd name="connsiteX2" fmla="*/ 464040 w 464040"/>
                  <a:gd name="connsiteY2" fmla="*/ 0 h 481002"/>
                  <a:gd name="connsiteX0" fmla="*/ 0 w 464040"/>
                  <a:gd name="connsiteY0" fmla="*/ 479897 h 487825"/>
                  <a:gd name="connsiteX1" fmla="*/ 326580 w 464040"/>
                  <a:gd name="connsiteY1" fmla="*/ 401639 h 487825"/>
                  <a:gd name="connsiteX2" fmla="*/ 464040 w 464040"/>
                  <a:gd name="connsiteY2" fmla="*/ 0 h 487825"/>
                  <a:gd name="connsiteX0" fmla="*/ 0 w 464040"/>
                  <a:gd name="connsiteY0" fmla="*/ 479897 h 487825"/>
                  <a:gd name="connsiteX1" fmla="*/ 326580 w 464040"/>
                  <a:gd name="connsiteY1" fmla="*/ 401639 h 487825"/>
                  <a:gd name="connsiteX2" fmla="*/ 464040 w 464040"/>
                  <a:gd name="connsiteY2" fmla="*/ 0 h 487825"/>
                  <a:gd name="connsiteX0" fmla="*/ 0 w 464040"/>
                  <a:gd name="connsiteY0" fmla="*/ 479897 h 487825"/>
                  <a:gd name="connsiteX1" fmla="*/ 326580 w 464040"/>
                  <a:gd name="connsiteY1" fmla="*/ 401639 h 487825"/>
                  <a:gd name="connsiteX2" fmla="*/ 464040 w 464040"/>
                  <a:gd name="connsiteY2" fmla="*/ 0 h 487825"/>
                </a:gdLst>
                <a:ahLst/>
                <a:cxnLst>
                  <a:cxn ang="0">
                    <a:pos x="connsiteX0" y="connsiteY0"/>
                  </a:cxn>
                  <a:cxn ang="0">
                    <a:pos x="connsiteX1" y="connsiteY1"/>
                  </a:cxn>
                  <a:cxn ang="0">
                    <a:pos x="connsiteX2" y="connsiteY2"/>
                  </a:cxn>
                </a:cxnLst>
                <a:rect l="l" t="t" r="r" b="b"/>
                <a:pathLst>
                  <a:path w="464040" h="487825">
                    <a:moveTo>
                      <a:pt x="0" y="479897"/>
                    </a:moveTo>
                    <a:cubicBezTo>
                      <a:pt x="75341" y="493381"/>
                      <a:pt x="231625" y="501454"/>
                      <a:pt x="326580" y="401639"/>
                    </a:cubicBezTo>
                    <a:cubicBezTo>
                      <a:pt x="358492" y="362054"/>
                      <a:pt x="413085" y="311293"/>
                      <a:pt x="464040"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50" name="Freeform 49"/>
              <p:cNvSpPr/>
              <p:nvPr/>
            </p:nvSpPr>
            <p:spPr>
              <a:xfrm>
                <a:off x="3207966" y="2392284"/>
                <a:ext cx="396151" cy="1103635"/>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 name="connsiteX0" fmla="*/ 0 w 294860"/>
                  <a:gd name="connsiteY0" fmla="*/ 0 h 319807"/>
                  <a:gd name="connsiteX1" fmla="*/ 252352 w 294860"/>
                  <a:gd name="connsiteY1" fmla="*/ 150533 h 319807"/>
                  <a:gd name="connsiteX2" fmla="*/ 228749 w 294860"/>
                  <a:gd name="connsiteY2" fmla="*/ 319669 h 319807"/>
                  <a:gd name="connsiteX0" fmla="*/ 0 w 109988"/>
                  <a:gd name="connsiteY0" fmla="*/ 0 h 558232"/>
                  <a:gd name="connsiteX1" fmla="*/ 67480 w 109988"/>
                  <a:gd name="connsiteY1" fmla="*/ 388958 h 558232"/>
                  <a:gd name="connsiteX2" fmla="*/ 43877 w 109988"/>
                  <a:gd name="connsiteY2" fmla="*/ 558094 h 558232"/>
                  <a:gd name="connsiteX0" fmla="*/ 0 w 130992"/>
                  <a:gd name="connsiteY0" fmla="*/ 0 h 558219"/>
                  <a:gd name="connsiteX1" fmla="*/ 91289 w 130992"/>
                  <a:gd name="connsiteY1" fmla="*/ 372099 h 558219"/>
                  <a:gd name="connsiteX2" fmla="*/ 43877 w 130992"/>
                  <a:gd name="connsiteY2" fmla="*/ 558094 h 558219"/>
                  <a:gd name="connsiteX0" fmla="*/ 0 w 130992"/>
                  <a:gd name="connsiteY0" fmla="*/ 0 h 558219"/>
                  <a:gd name="connsiteX1" fmla="*/ 91289 w 130992"/>
                  <a:gd name="connsiteY1" fmla="*/ 372099 h 558219"/>
                  <a:gd name="connsiteX2" fmla="*/ 43877 w 130992"/>
                  <a:gd name="connsiteY2" fmla="*/ 558094 h 558219"/>
                  <a:gd name="connsiteX0" fmla="*/ 0 w 91873"/>
                  <a:gd name="connsiteY0" fmla="*/ 0 h 558268"/>
                  <a:gd name="connsiteX1" fmla="*/ 91289 w 91873"/>
                  <a:gd name="connsiteY1" fmla="*/ 372099 h 558268"/>
                  <a:gd name="connsiteX2" fmla="*/ 43877 w 91873"/>
                  <a:gd name="connsiteY2" fmla="*/ 558094 h 558268"/>
                  <a:gd name="connsiteX0" fmla="*/ 0 w 96827"/>
                  <a:gd name="connsiteY0" fmla="*/ 0 h 558094"/>
                  <a:gd name="connsiteX1" fmla="*/ 91289 w 96827"/>
                  <a:gd name="connsiteY1" fmla="*/ 372099 h 558094"/>
                  <a:gd name="connsiteX2" fmla="*/ 43877 w 96827"/>
                  <a:gd name="connsiteY2" fmla="*/ 558094 h 558094"/>
                  <a:gd name="connsiteX0" fmla="*/ 0 w 116801"/>
                  <a:gd name="connsiteY0" fmla="*/ 0 h 558094"/>
                  <a:gd name="connsiteX1" fmla="*/ 116499 w 116801"/>
                  <a:gd name="connsiteY1" fmla="*/ 323933 h 558094"/>
                  <a:gd name="connsiteX2" fmla="*/ 43877 w 116801"/>
                  <a:gd name="connsiteY2" fmla="*/ 558094 h 558094"/>
                  <a:gd name="connsiteX0" fmla="*/ 0 w 119284"/>
                  <a:gd name="connsiteY0" fmla="*/ 0 h 558094"/>
                  <a:gd name="connsiteX1" fmla="*/ 116499 w 119284"/>
                  <a:gd name="connsiteY1" fmla="*/ 323933 h 558094"/>
                  <a:gd name="connsiteX2" fmla="*/ 43877 w 119284"/>
                  <a:gd name="connsiteY2" fmla="*/ 558094 h 558094"/>
                  <a:gd name="connsiteX0" fmla="*/ 0 w 119284"/>
                  <a:gd name="connsiteY0" fmla="*/ 0 h 558094"/>
                  <a:gd name="connsiteX1" fmla="*/ 116499 w 119284"/>
                  <a:gd name="connsiteY1" fmla="*/ 323933 h 558094"/>
                  <a:gd name="connsiteX2" fmla="*/ 43877 w 119284"/>
                  <a:gd name="connsiteY2" fmla="*/ 558094 h 558094"/>
                  <a:gd name="connsiteX0" fmla="*/ 0 w 118050"/>
                  <a:gd name="connsiteY0" fmla="*/ 0 h 558094"/>
                  <a:gd name="connsiteX1" fmla="*/ 116499 w 118050"/>
                  <a:gd name="connsiteY1" fmla="*/ 323933 h 558094"/>
                  <a:gd name="connsiteX2" fmla="*/ 43877 w 118050"/>
                  <a:gd name="connsiteY2" fmla="*/ 558094 h 558094"/>
                  <a:gd name="connsiteX0" fmla="*/ 0 w 116499"/>
                  <a:gd name="connsiteY0" fmla="*/ 0 h 558094"/>
                  <a:gd name="connsiteX1" fmla="*/ 116499 w 116499"/>
                  <a:gd name="connsiteY1" fmla="*/ 323933 h 558094"/>
                  <a:gd name="connsiteX2" fmla="*/ 43877 w 116499"/>
                  <a:gd name="connsiteY2" fmla="*/ 558094 h 558094"/>
                </a:gdLst>
                <a:ahLst/>
                <a:cxnLst>
                  <a:cxn ang="0">
                    <a:pos x="connsiteX0" y="connsiteY0"/>
                  </a:cxn>
                  <a:cxn ang="0">
                    <a:pos x="connsiteX1" y="connsiteY1"/>
                  </a:cxn>
                  <a:cxn ang="0">
                    <a:pos x="connsiteX2" y="connsiteY2"/>
                  </a:cxn>
                </a:cxnLst>
                <a:rect l="l" t="t" r="r" b="b"/>
                <a:pathLst>
                  <a:path w="116499" h="558094">
                    <a:moveTo>
                      <a:pt x="0" y="0"/>
                    </a:moveTo>
                    <a:cubicBezTo>
                      <a:pt x="75341" y="13484"/>
                      <a:pt x="111178" y="129933"/>
                      <a:pt x="116499" y="323933"/>
                    </a:cubicBezTo>
                    <a:cubicBezTo>
                      <a:pt x="116199" y="443298"/>
                      <a:pt x="75553" y="524996"/>
                      <a:pt x="43877" y="558094"/>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51" name="Freeform 50"/>
              <p:cNvSpPr/>
              <p:nvPr/>
            </p:nvSpPr>
            <p:spPr>
              <a:xfrm>
                <a:off x="1629089" y="3333002"/>
                <a:ext cx="485327" cy="1105236"/>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85327"/>
                  <a:gd name="connsiteY0" fmla="*/ 0 h 1105258"/>
                  <a:gd name="connsiteX1" fmla="*/ 211736 w 485327"/>
                  <a:gd name="connsiteY1" fmla="*/ 102366 h 1105258"/>
                  <a:gd name="connsiteX2" fmla="*/ 485327 w 485327"/>
                  <a:gd name="connsiteY2" fmla="*/ 1105236 h 1105258"/>
                  <a:gd name="connsiteX0" fmla="*/ 0 w 485327"/>
                  <a:gd name="connsiteY0" fmla="*/ 0 h 1105274"/>
                  <a:gd name="connsiteX1" fmla="*/ 216499 w 485327"/>
                  <a:gd name="connsiteY1" fmla="*/ 507178 h 1105274"/>
                  <a:gd name="connsiteX2" fmla="*/ 485327 w 485327"/>
                  <a:gd name="connsiteY2" fmla="*/ 1105236 h 1105274"/>
                  <a:gd name="connsiteX0" fmla="*/ 0 w 485327"/>
                  <a:gd name="connsiteY0" fmla="*/ 0 h 1105287"/>
                  <a:gd name="connsiteX1" fmla="*/ 216499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Lst>
                <a:ahLst/>
                <a:cxnLst>
                  <a:cxn ang="0">
                    <a:pos x="connsiteX0" y="connsiteY0"/>
                  </a:cxn>
                  <a:cxn ang="0">
                    <a:pos x="connsiteX1" y="connsiteY1"/>
                  </a:cxn>
                  <a:cxn ang="0">
                    <a:pos x="connsiteX2" y="connsiteY2"/>
                  </a:cxn>
                </a:cxnLst>
                <a:rect l="l" t="t" r="r" b="b"/>
                <a:pathLst>
                  <a:path w="485327" h="1105236">
                    <a:moveTo>
                      <a:pt x="0" y="0"/>
                    </a:moveTo>
                    <a:cubicBezTo>
                      <a:pt x="75341" y="13484"/>
                      <a:pt x="269746" y="250807"/>
                      <a:pt x="354611" y="507178"/>
                    </a:cubicBezTo>
                    <a:cubicBezTo>
                      <a:pt x="472796" y="792256"/>
                      <a:pt x="481442" y="896358"/>
                      <a:pt x="485327" y="110523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sp>
            <p:nvSpPr>
              <p:cNvPr id="52" name="Freeform 51"/>
              <p:cNvSpPr/>
              <p:nvPr/>
            </p:nvSpPr>
            <p:spPr>
              <a:xfrm>
                <a:off x="3361453" y="3503564"/>
                <a:ext cx="634397" cy="382056"/>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85327"/>
                  <a:gd name="connsiteY0" fmla="*/ 0 h 1105258"/>
                  <a:gd name="connsiteX1" fmla="*/ 211736 w 485327"/>
                  <a:gd name="connsiteY1" fmla="*/ 102366 h 1105258"/>
                  <a:gd name="connsiteX2" fmla="*/ 485327 w 485327"/>
                  <a:gd name="connsiteY2" fmla="*/ 1105236 h 1105258"/>
                  <a:gd name="connsiteX0" fmla="*/ 0 w 485327"/>
                  <a:gd name="connsiteY0" fmla="*/ 0 h 1105274"/>
                  <a:gd name="connsiteX1" fmla="*/ 216499 w 485327"/>
                  <a:gd name="connsiteY1" fmla="*/ 507178 h 1105274"/>
                  <a:gd name="connsiteX2" fmla="*/ 485327 w 485327"/>
                  <a:gd name="connsiteY2" fmla="*/ 1105236 h 1105274"/>
                  <a:gd name="connsiteX0" fmla="*/ 0 w 485327"/>
                  <a:gd name="connsiteY0" fmla="*/ 0 h 1105287"/>
                  <a:gd name="connsiteX1" fmla="*/ 216499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Lst>
                <a:ahLst/>
                <a:cxnLst>
                  <a:cxn ang="0">
                    <a:pos x="connsiteX0" y="connsiteY0"/>
                  </a:cxn>
                  <a:cxn ang="0">
                    <a:pos x="connsiteX1" y="connsiteY1"/>
                  </a:cxn>
                  <a:cxn ang="0">
                    <a:pos x="connsiteX2" y="connsiteY2"/>
                  </a:cxn>
                </a:cxnLst>
                <a:rect l="l" t="t" r="r" b="b"/>
                <a:pathLst>
                  <a:path w="485327" h="1105236">
                    <a:moveTo>
                      <a:pt x="0" y="0"/>
                    </a:moveTo>
                    <a:cubicBezTo>
                      <a:pt x="75341" y="13484"/>
                      <a:pt x="269746" y="250807"/>
                      <a:pt x="354611" y="507178"/>
                    </a:cubicBezTo>
                    <a:cubicBezTo>
                      <a:pt x="472796" y="792256"/>
                      <a:pt x="481442" y="896358"/>
                      <a:pt x="485327" y="110523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grpSp>
        <p:pic>
          <p:nvPicPr>
            <p:cNvPr id="21"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68665" y="1698440"/>
              <a:ext cx="1149370" cy="116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Connector 21"/>
            <p:cNvCxnSpPr/>
            <p:nvPr/>
          </p:nvCxnSpPr>
          <p:spPr>
            <a:xfrm flipH="1">
              <a:off x="6741324" y="1631380"/>
              <a:ext cx="1187491" cy="298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265859" y="2479078"/>
              <a:ext cx="237728" cy="4998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Picture 5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376374" y="1822717"/>
              <a:ext cx="692989" cy="380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60051" y="2254957"/>
              <a:ext cx="725635" cy="409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1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378967" y="2700783"/>
              <a:ext cx="706718" cy="39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1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374652" y="3156491"/>
              <a:ext cx="742910" cy="38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Freeform 27"/>
            <p:cNvSpPr/>
            <p:nvPr/>
          </p:nvSpPr>
          <p:spPr>
            <a:xfrm>
              <a:off x="7046278" y="1532002"/>
              <a:ext cx="1931034" cy="1885115"/>
            </a:xfrm>
            <a:custGeom>
              <a:avLst/>
              <a:gdLst>
                <a:gd name="connsiteX0" fmla="*/ 2142411 w 3619842"/>
                <a:gd name="connsiteY0" fmla="*/ 7869 h 4300895"/>
                <a:gd name="connsiteX1" fmla="*/ 2820143 w 3619842"/>
                <a:gd name="connsiteY1" fmla="*/ 298325 h 4300895"/>
                <a:gd name="connsiteX2" fmla="*/ 2906204 w 3619842"/>
                <a:gd name="connsiteY2" fmla="*/ 900753 h 4300895"/>
                <a:gd name="connsiteX3" fmla="*/ 2938477 w 3619842"/>
                <a:gd name="connsiteY3" fmla="*/ 1255756 h 4300895"/>
                <a:gd name="connsiteX4" fmla="*/ 3250449 w 3619842"/>
                <a:gd name="connsiteY4" fmla="*/ 1470909 h 4300895"/>
                <a:gd name="connsiteX5" fmla="*/ 3616209 w 3619842"/>
                <a:gd name="connsiteY5" fmla="*/ 1911972 h 4300895"/>
                <a:gd name="connsiteX6" fmla="*/ 3013781 w 3619842"/>
                <a:gd name="connsiteY6" fmla="*/ 2933949 h 4300895"/>
                <a:gd name="connsiteX7" fmla="*/ 2303776 w 3619842"/>
                <a:gd name="connsiteY7" fmla="*/ 3245920 h 4300895"/>
                <a:gd name="connsiteX8" fmla="*/ 722402 w 3619842"/>
                <a:gd name="connsiteY8" fmla="*/ 4257139 h 4300895"/>
                <a:gd name="connsiteX9" fmla="*/ 152247 w 3619842"/>
                <a:gd name="connsiteY9" fmla="*/ 4063501 h 4300895"/>
                <a:gd name="connsiteX10" fmla="*/ 1640 w 3619842"/>
                <a:gd name="connsiteY10" fmla="*/ 3568650 h 4300895"/>
                <a:gd name="connsiteX11" fmla="*/ 216792 w 3619842"/>
                <a:gd name="connsiteY11" fmla="*/ 2880160 h 4300895"/>
                <a:gd name="connsiteX12" fmla="*/ 442703 w 3619842"/>
                <a:gd name="connsiteY12" fmla="*/ 2202429 h 4300895"/>
                <a:gd name="connsiteX13" fmla="*/ 345884 w 3619842"/>
                <a:gd name="connsiteY13" fmla="*/ 1675304 h 4300895"/>
                <a:gd name="connsiteX14" fmla="*/ 593310 w 3619842"/>
                <a:gd name="connsiteY14" fmla="*/ 1062118 h 4300895"/>
                <a:gd name="connsiteX15" fmla="*/ 969828 w 3619842"/>
                <a:gd name="connsiteY15" fmla="*/ 943784 h 4300895"/>
                <a:gd name="connsiteX16" fmla="*/ 1045131 w 3619842"/>
                <a:gd name="connsiteY16" fmla="*/ 470447 h 4300895"/>
                <a:gd name="connsiteX17" fmla="*/ 1271042 w 3619842"/>
                <a:gd name="connsiteY17" fmla="*/ 115445 h 4300895"/>
                <a:gd name="connsiteX18" fmla="*/ 2142411 w 3619842"/>
                <a:gd name="connsiteY18" fmla="*/ 7869 h 4300895"/>
                <a:gd name="connsiteX0" fmla="*/ 2142411 w 3619842"/>
                <a:gd name="connsiteY0" fmla="*/ 7869 h 4279064"/>
                <a:gd name="connsiteX1" fmla="*/ 2820143 w 3619842"/>
                <a:gd name="connsiteY1" fmla="*/ 298325 h 4279064"/>
                <a:gd name="connsiteX2" fmla="*/ 2906204 w 3619842"/>
                <a:gd name="connsiteY2" fmla="*/ 900753 h 4279064"/>
                <a:gd name="connsiteX3" fmla="*/ 2938477 w 3619842"/>
                <a:gd name="connsiteY3" fmla="*/ 1255756 h 4279064"/>
                <a:gd name="connsiteX4" fmla="*/ 3250449 w 3619842"/>
                <a:gd name="connsiteY4" fmla="*/ 1470909 h 4279064"/>
                <a:gd name="connsiteX5" fmla="*/ 3616209 w 3619842"/>
                <a:gd name="connsiteY5" fmla="*/ 1911972 h 4279064"/>
                <a:gd name="connsiteX6" fmla="*/ 3013781 w 3619842"/>
                <a:gd name="connsiteY6" fmla="*/ 2933949 h 4279064"/>
                <a:gd name="connsiteX7" fmla="*/ 2572717 w 3619842"/>
                <a:gd name="connsiteY7" fmla="*/ 3579407 h 4279064"/>
                <a:gd name="connsiteX8" fmla="*/ 722402 w 3619842"/>
                <a:gd name="connsiteY8" fmla="*/ 4257139 h 4279064"/>
                <a:gd name="connsiteX9" fmla="*/ 152247 w 3619842"/>
                <a:gd name="connsiteY9" fmla="*/ 4063501 h 4279064"/>
                <a:gd name="connsiteX10" fmla="*/ 1640 w 3619842"/>
                <a:gd name="connsiteY10" fmla="*/ 3568650 h 4279064"/>
                <a:gd name="connsiteX11" fmla="*/ 216792 w 3619842"/>
                <a:gd name="connsiteY11" fmla="*/ 2880160 h 4279064"/>
                <a:gd name="connsiteX12" fmla="*/ 442703 w 3619842"/>
                <a:gd name="connsiteY12" fmla="*/ 2202429 h 4279064"/>
                <a:gd name="connsiteX13" fmla="*/ 345884 w 3619842"/>
                <a:gd name="connsiteY13" fmla="*/ 1675304 h 4279064"/>
                <a:gd name="connsiteX14" fmla="*/ 593310 w 3619842"/>
                <a:gd name="connsiteY14" fmla="*/ 1062118 h 4279064"/>
                <a:gd name="connsiteX15" fmla="*/ 969828 w 3619842"/>
                <a:gd name="connsiteY15" fmla="*/ 943784 h 4279064"/>
                <a:gd name="connsiteX16" fmla="*/ 1045131 w 3619842"/>
                <a:gd name="connsiteY16" fmla="*/ 470447 h 4279064"/>
                <a:gd name="connsiteX17" fmla="*/ 1271042 w 3619842"/>
                <a:gd name="connsiteY17" fmla="*/ 115445 h 4279064"/>
                <a:gd name="connsiteX18" fmla="*/ 2142411 w 3619842"/>
                <a:gd name="connsiteY18" fmla="*/ 7869 h 4279064"/>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58932 w 3643648"/>
                <a:gd name="connsiteY13" fmla="*/ 1470909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44722 w 3622153"/>
                <a:gd name="connsiteY0" fmla="*/ 7869 h 4239810"/>
                <a:gd name="connsiteX1" fmla="*/ 2822454 w 3622153"/>
                <a:gd name="connsiteY1" fmla="*/ 298325 h 4239810"/>
                <a:gd name="connsiteX2" fmla="*/ 2908515 w 3622153"/>
                <a:gd name="connsiteY2" fmla="*/ 900753 h 4239810"/>
                <a:gd name="connsiteX3" fmla="*/ 2940788 w 3622153"/>
                <a:gd name="connsiteY3" fmla="*/ 1255756 h 4239810"/>
                <a:gd name="connsiteX4" fmla="*/ 3252760 w 3622153"/>
                <a:gd name="connsiteY4" fmla="*/ 1470909 h 4239810"/>
                <a:gd name="connsiteX5" fmla="*/ 3618520 w 3622153"/>
                <a:gd name="connsiteY5" fmla="*/ 1911972 h 4239810"/>
                <a:gd name="connsiteX6" fmla="*/ 3016092 w 3622153"/>
                <a:gd name="connsiteY6" fmla="*/ 2933949 h 4239810"/>
                <a:gd name="connsiteX7" fmla="*/ 2575028 w 3622153"/>
                <a:gd name="connsiteY7" fmla="*/ 3579407 h 4239810"/>
                <a:gd name="connsiteX8" fmla="*/ 1531537 w 3622153"/>
                <a:gd name="connsiteY8" fmla="*/ 4171078 h 4239810"/>
                <a:gd name="connsiteX9" fmla="*/ 412742 w 3622153"/>
                <a:gd name="connsiteY9" fmla="*/ 4160320 h 4239810"/>
                <a:gd name="connsiteX10" fmla="*/ 3951 w 3622153"/>
                <a:gd name="connsiteY10" fmla="*/ 3568650 h 4239810"/>
                <a:gd name="connsiteX11" fmla="*/ 219103 w 3622153"/>
                <a:gd name="connsiteY11" fmla="*/ 2880160 h 4239810"/>
                <a:gd name="connsiteX12" fmla="*/ 445014 w 3622153"/>
                <a:gd name="connsiteY12" fmla="*/ 2202429 h 4239810"/>
                <a:gd name="connsiteX13" fmla="*/ 337437 w 3622153"/>
                <a:gd name="connsiteY13" fmla="*/ 1470909 h 4239810"/>
                <a:gd name="connsiteX14" fmla="*/ 595621 w 3622153"/>
                <a:gd name="connsiteY14" fmla="*/ 1062118 h 4239810"/>
                <a:gd name="connsiteX15" fmla="*/ 972139 w 3622153"/>
                <a:gd name="connsiteY15" fmla="*/ 943784 h 4239810"/>
                <a:gd name="connsiteX16" fmla="*/ 1047442 w 3622153"/>
                <a:gd name="connsiteY16" fmla="*/ 470447 h 4239810"/>
                <a:gd name="connsiteX17" fmla="*/ 1273353 w 3622153"/>
                <a:gd name="connsiteY17" fmla="*/ 115445 h 4239810"/>
                <a:gd name="connsiteX18" fmla="*/ 2144722 w 3622153"/>
                <a:gd name="connsiteY18" fmla="*/ 7869 h 4239810"/>
                <a:gd name="connsiteX0" fmla="*/ 2147191 w 3624622"/>
                <a:gd name="connsiteY0" fmla="*/ 7869 h 4239810"/>
                <a:gd name="connsiteX1" fmla="*/ 2824923 w 3624622"/>
                <a:gd name="connsiteY1" fmla="*/ 298325 h 4239810"/>
                <a:gd name="connsiteX2" fmla="*/ 2910984 w 3624622"/>
                <a:gd name="connsiteY2" fmla="*/ 900753 h 4239810"/>
                <a:gd name="connsiteX3" fmla="*/ 2943257 w 3624622"/>
                <a:gd name="connsiteY3" fmla="*/ 1255756 h 4239810"/>
                <a:gd name="connsiteX4" fmla="*/ 3255229 w 3624622"/>
                <a:gd name="connsiteY4" fmla="*/ 1470909 h 4239810"/>
                <a:gd name="connsiteX5" fmla="*/ 3620989 w 3624622"/>
                <a:gd name="connsiteY5" fmla="*/ 1911972 h 4239810"/>
                <a:gd name="connsiteX6" fmla="*/ 3018561 w 3624622"/>
                <a:gd name="connsiteY6" fmla="*/ 2933949 h 4239810"/>
                <a:gd name="connsiteX7" fmla="*/ 2577497 w 3624622"/>
                <a:gd name="connsiteY7" fmla="*/ 3579407 h 4239810"/>
                <a:gd name="connsiteX8" fmla="*/ 1534006 w 3624622"/>
                <a:gd name="connsiteY8" fmla="*/ 4171078 h 4239810"/>
                <a:gd name="connsiteX9" fmla="*/ 415211 w 3624622"/>
                <a:gd name="connsiteY9" fmla="*/ 4160320 h 4239810"/>
                <a:gd name="connsiteX10" fmla="*/ 6420 w 3624622"/>
                <a:gd name="connsiteY10" fmla="*/ 3568650 h 4239810"/>
                <a:gd name="connsiteX11" fmla="*/ 221572 w 3624622"/>
                <a:gd name="connsiteY11" fmla="*/ 2880160 h 4239810"/>
                <a:gd name="connsiteX12" fmla="*/ 447483 w 3624622"/>
                <a:gd name="connsiteY12" fmla="*/ 2202429 h 4239810"/>
                <a:gd name="connsiteX13" fmla="*/ 339906 w 3624622"/>
                <a:gd name="connsiteY13" fmla="*/ 1470909 h 4239810"/>
                <a:gd name="connsiteX14" fmla="*/ 598090 w 3624622"/>
                <a:gd name="connsiteY14" fmla="*/ 1062118 h 4239810"/>
                <a:gd name="connsiteX15" fmla="*/ 974608 w 3624622"/>
                <a:gd name="connsiteY15" fmla="*/ 943784 h 4239810"/>
                <a:gd name="connsiteX16" fmla="*/ 1049911 w 3624622"/>
                <a:gd name="connsiteY16" fmla="*/ 470447 h 4239810"/>
                <a:gd name="connsiteX17" fmla="*/ 1275822 w 3624622"/>
                <a:gd name="connsiteY17" fmla="*/ 115445 h 4239810"/>
                <a:gd name="connsiteX18" fmla="*/ 2147191 w 3624622"/>
                <a:gd name="connsiteY18" fmla="*/ 7869 h 4239810"/>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1911972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2137883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1257"/>
                <a:gd name="connsiteY0" fmla="*/ 7869 h 4227031"/>
                <a:gd name="connsiteX1" fmla="*/ 2824923 w 3621257"/>
                <a:gd name="connsiteY1" fmla="*/ 298325 h 4227031"/>
                <a:gd name="connsiteX2" fmla="*/ 2910984 w 3621257"/>
                <a:gd name="connsiteY2" fmla="*/ 900753 h 4227031"/>
                <a:gd name="connsiteX3" fmla="*/ 2943257 w 3621257"/>
                <a:gd name="connsiteY3" fmla="*/ 1255756 h 4227031"/>
                <a:gd name="connsiteX4" fmla="*/ 3620989 w 3621257"/>
                <a:gd name="connsiteY4" fmla="*/ 2137883 h 4227031"/>
                <a:gd name="connsiteX5" fmla="*/ 3018561 w 3621257"/>
                <a:gd name="connsiteY5" fmla="*/ 2933949 h 4227031"/>
                <a:gd name="connsiteX6" fmla="*/ 2512951 w 3621257"/>
                <a:gd name="connsiteY6" fmla="*/ 3783803 h 4227031"/>
                <a:gd name="connsiteX7" fmla="*/ 1534006 w 3621257"/>
                <a:gd name="connsiteY7" fmla="*/ 4171078 h 4227031"/>
                <a:gd name="connsiteX8" fmla="*/ 415211 w 3621257"/>
                <a:gd name="connsiteY8" fmla="*/ 4160320 h 4227031"/>
                <a:gd name="connsiteX9" fmla="*/ 6420 w 3621257"/>
                <a:gd name="connsiteY9" fmla="*/ 3568650 h 4227031"/>
                <a:gd name="connsiteX10" fmla="*/ 221572 w 3621257"/>
                <a:gd name="connsiteY10" fmla="*/ 2880160 h 4227031"/>
                <a:gd name="connsiteX11" fmla="*/ 447483 w 3621257"/>
                <a:gd name="connsiteY11" fmla="*/ 2202429 h 4227031"/>
                <a:gd name="connsiteX12" fmla="*/ 339906 w 3621257"/>
                <a:gd name="connsiteY12" fmla="*/ 1470909 h 4227031"/>
                <a:gd name="connsiteX13" fmla="*/ 598090 w 3621257"/>
                <a:gd name="connsiteY13" fmla="*/ 1062118 h 4227031"/>
                <a:gd name="connsiteX14" fmla="*/ 974608 w 3621257"/>
                <a:gd name="connsiteY14" fmla="*/ 943784 h 4227031"/>
                <a:gd name="connsiteX15" fmla="*/ 1049911 w 3621257"/>
                <a:gd name="connsiteY15" fmla="*/ 470447 h 4227031"/>
                <a:gd name="connsiteX16" fmla="*/ 1275822 w 3621257"/>
                <a:gd name="connsiteY16" fmla="*/ 115445 h 4227031"/>
                <a:gd name="connsiteX17" fmla="*/ 2147191 w 3621257"/>
                <a:gd name="connsiteY17" fmla="*/ 7869 h 4227031"/>
                <a:gd name="connsiteX0" fmla="*/ 2147191 w 3621257"/>
                <a:gd name="connsiteY0" fmla="*/ 7869 h 4227031"/>
                <a:gd name="connsiteX1" fmla="*/ 2824923 w 3621257"/>
                <a:gd name="connsiteY1" fmla="*/ 298325 h 4227031"/>
                <a:gd name="connsiteX2" fmla="*/ 2943257 w 3621257"/>
                <a:gd name="connsiteY2" fmla="*/ 1255756 h 4227031"/>
                <a:gd name="connsiteX3" fmla="*/ 3620989 w 3621257"/>
                <a:gd name="connsiteY3" fmla="*/ 2137883 h 4227031"/>
                <a:gd name="connsiteX4" fmla="*/ 3018561 w 3621257"/>
                <a:gd name="connsiteY4" fmla="*/ 2933949 h 4227031"/>
                <a:gd name="connsiteX5" fmla="*/ 2512951 w 3621257"/>
                <a:gd name="connsiteY5" fmla="*/ 3783803 h 4227031"/>
                <a:gd name="connsiteX6" fmla="*/ 1534006 w 3621257"/>
                <a:gd name="connsiteY6" fmla="*/ 4171078 h 4227031"/>
                <a:gd name="connsiteX7" fmla="*/ 415211 w 3621257"/>
                <a:gd name="connsiteY7" fmla="*/ 4160320 h 4227031"/>
                <a:gd name="connsiteX8" fmla="*/ 6420 w 3621257"/>
                <a:gd name="connsiteY8" fmla="*/ 3568650 h 4227031"/>
                <a:gd name="connsiteX9" fmla="*/ 221572 w 3621257"/>
                <a:gd name="connsiteY9" fmla="*/ 2880160 h 4227031"/>
                <a:gd name="connsiteX10" fmla="*/ 447483 w 3621257"/>
                <a:gd name="connsiteY10" fmla="*/ 2202429 h 4227031"/>
                <a:gd name="connsiteX11" fmla="*/ 339906 w 3621257"/>
                <a:gd name="connsiteY11" fmla="*/ 1470909 h 4227031"/>
                <a:gd name="connsiteX12" fmla="*/ 598090 w 3621257"/>
                <a:gd name="connsiteY12" fmla="*/ 1062118 h 4227031"/>
                <a:gd name="connsiteX13" fmla="*/ 974608 w 3621257"/>
                <a:gd name="connsiteY13" fmla="*/ 943784 h 4227031"/>
                <a:gd name="connsiteX14" fmla="*/ 1049911 w 3621257"/>
                <a:gd name="connsiteY14" fmla="*/ 470447 h 4227031"/>
                <a:gd name="connsiteX15" fmla="*/ 1275822 w 3621257"/>
                <a:gd name="connsiteY15" fmla="*/ 115445 h 4227031"/>
                <a:gd name="connsiteX16" fmla="*/ 2147191 w 3621257"/>
                <a:gd name="connsiteY16" fmla="*/ 7869 h 4227031"/>
                <a:gd name="connsiteX0" fmla="*/ 2189313 w 3663379"/>
                <a:gd name="connsiteY0" fmla="*/ 7869 h 4226329"/>
                <a:gd name="connsiteX1" fmla="*/ 2867045 w 3663379"/>
                <a:gd name="connsiteY1" fmla="*/ 298325 h 4226329"/>
                <a:gd name="connsiteX2" fmla="*/ 2985379 w 3663379"/>
                <a:gd name="connsiteY2" fmla="*/ 1255756 h 4226329"/>
                <a:gd name="connsiteX3" fmla="*/ 3663111 w 3663379"/>
                <a:gd name="connsiteY3" fmla="*/ 2137883 h 4226329"/>
                <a:gd name="connsiteX4" fmla="*/ 3060683 w 3663379"/>
                <a:gd name="connsiteY4" fmla="*/ 2933949 h 4226329"/>
                <a:gd name="connsiteX5" fmla="*/ 2555073 w 3663379"/>
                <a:gd name="connsiteY5" fmla="*/ 3783803 h 4226329"/>
                <a:gd name="connsiteX6" fmla="*/ 1576128 w 3663379"/>
                <a:gd name="connsiteY6" fmla="*/ 4171078 h 4226329"/>
                <a:gd name="connsiteX7" fmla="*/ 457333 w 3663379"/>
                <a:gd name="connsiteY7" fmla="*/ 4160320 h 4226329"/>
                <a:gd name="connsiteX8" fmla="*/ 5512 w 3663379"/>
                <a:gd name="connsiteY8" fmla="*/ 3579408 h 4226329"/>
                <a:gd name="connsiteX9" fmla="*/ 263694 w 3663379"/>
                <a:gd name="connsiteY9" fmla="*/ 2880160 h 4226329"/>
                <a:gd name="connsiteX10" fmla="*/ 489605 w 3663379"/>
                <a:gd name="connsiteY10" fmla="*/ 2202429 h 4226329"/>
                <a:gd name="connsiteX11" fmla="*/ 382028 w 3663379"/>
                <a:gd name="connsiteY11" fmla="*/ 1470909 h 4226329"/>
                <a:gd name="connsiteX12" fmla="*/ 640212 w 3663379"/>
                <a:gd name="connsiteY12" fmla="*/ 1062118 h 4226329"/>
                <a:gd name="connsiteX13" fmla="*/ 1016730 w 3663379"/>
                <a:gd name="connsiteY13" fmla="*/ 943784 h 4226329"/>
                <a:gd name="connsiteX14" fmla="*/ 1092033 w 3663379"/>
                <a:gd name="connsiteY14" fmla="*/ 470447 h 4226329"/>
                <a:gd name="connsiteX15" fmla="*/ 1317944 w 3663379"/>
                <a:gd name="connsiteY15" fmla="*/ 115445 h 4226329"/>
                <a:gd name="connsiteX16" fmla="*/ 2189313 w 3663379"/>
                <a:gd name="connsiteY16" fmla="*/ 7869 h 4226329"/>
                <a:gd name="connsiteX0" fmla="*/ 2147192 w 3621258"/>
                <a:gd name="connsiteY0" fmla="*/ 7869 h 4218833"/>
                <a:gd name="connsiteX1" fmla="*/ 2824924 w 3621258"/>
                <a:gd name="connsiteY1" fmla="*/ 298325 h 4218833"/>
                <a:gd name="connsiteX2" fmla="*/ 2943258 w 3621258"/>
                <a:gd name="connsiteY2" fmla="*/ 1255756 h 4218833"/>
                <a:gd name="connsiteX3" fmla="*/ 3620990 w 3621258"/>
                <a:gd name="connsiteY3" fmla="*/ 2137883 h 4218833"/>
                <a:gd name="connsiteX4" fmla="*/ 3018562 w 3621258"/>
                <a:gd name="connsiteY4" fmla="*/ 2933949 h 4218833"/>
                <a:gd name="connsiteX5" fmla="*/ 2512952 w 3621258"/>
                <a:gd name="connsiteY5" fmla="*/ 3783803 h 4218833"/>
                <a:gd name="connsiteX6" fmla="*/ 1534007 w 3621258"/>
                <a:gd name="connsiteY6" fmla="*/ 4171078 h 4218833"/>
                <a:gd name="connsiteX7" fmla="*/ 415212 w 3621258"/>
                <a:gd name="connsiteY7" fmla="*/ 4160320 h 4218833"/>
                <a:gd name="connsiteX8" fmla="*/ 6421 w 3621258"/>
                <a:gd name="connsiteY8" fmla="*/ 3697742 h 4218833"/>
                <a:gd name="connsiteX9" fmla="*/ 221573 w 3621258"/>
                <a:gd name="connsiteY9" fmla="*/ 2880160 h 4218833"/>
                <a:gd name="connsiteX10" fmla="*/ 447484 w 3621258"/>
                <a:gd name="connsiteY10" fmla="*/ 2202429 h 4218833"/>
                <a:gd name="connsiteX11" fmla="*/ 339907 w 3621258"/>
                <a:gd name="connsiteY11" fmla="*/ 1470909 h 4218833"/>
                <a:gd name="connsiteX12" fmla="*/ 598091 w 3621258"/>
                <a:gd name="connsiteY12" fmla="*/ 1062118 h 4218833"/>
                <a:gd name="connsiteX13" fmla="*/ 974609 w 3621258"/>
                <a:gd name="connsiteY13" fmla="*/ 943784 h 4218833"/>
                <a:gd name="connsiteX14" fmla="*/ 1049912 w 3621258"/>
                <a:gd name="connsiteY14" fmla="*/ 470447 h 4218833"/>
                <a:gd name="connsiteX15" fmla="*/ 1275823 w 3621258"/>
                <a:gd name="connsiteY15" fmla="*/ 115445 h 4218833"/>
                <a:gd name="connsiteX16" fmla="*/ 2147192 w 3621258"/>
                <a:gd name="connsiteY16" fmla="*/ 7869 h 4218833"/>
                <a:gd name="connsiteX0" fmla="*/ 2195902 w 3669968"/>
                <a:gd name="connsiteY0" fmla="*/ 7869 h 4218833"/>
                <a:gd name="connsiteX1" fmla="*/ 2873634 w 3669968"/>
                <a:gd name="connsiteY1" fmla="*/ 298325 h 4218833"/>
                <a:gd name="connsiteX2" fmla="*/ 2991968 w 3669968"/>
                <a:gd name="connsiteY2" fmla="*/ 1255756 h 4218833"/>
                <a:gd name="connsiteX3" fmla="*/ 3669700 w 3669968"/>
                <a:gd name="connsiteY3" fmla="*/ 2137883 h 4218833"/>
                <a:gd name="connsiteX4" fmla="*/ 3067272 w 3669968"/>
                <a:gd name="connsiteY4" fmla="*/ 2933949 h 4218833"/>
                <a:gd name="connsiteX5" fmla="*/ 2561662 w 3669968"/>
                <a:gd name="connsiteY5" fmla="*/ 3783803 h 4218833"/>
                <a:gd name="connsiteX6" fmla="*/ 1582717 w 3669968"/>
                <a:gd name="connsiteY6" fmla="*/ 4171078 h 4218833"/>
                <a:gd name="connsiteX7" fmla="*/ 463922 w 3669968"/>
                <a:gd name="connsiteY7" fmla="*/ 4160320 h 4218833"/>
                <a:gd name="connsiteX8" fmla="*/ 55131 w 3669968"/>
                <a:gd name="connsiteY8" fmla="*/ 3697742 h 4218833"/>
                <a:gd name="connsiteX9" fmla="*/ 270283 w 3669968"/>
                <a:gd name="connsiteY9" fmla="*/ 2880160 h 4218833"/>
                <a:gd name="connsiteX10" fmla="*/ 496194 w 3669968"/>
                <a:gd name="connsiteY10" fmla="*/ 2202429 h 4218833"/>
                <a:gd name="connsiteX11" fmla="*/ 388617 w 3669968"/>
                <a:gd name="connsiteY11" fmla="*/ 1470909 h 4218833"/>
                <a:gd name="connsiteX12" fmla="*/ 646801 w 3669968"/>
                <a:gd name="connsiteY12" fmla="*/ 1062118 h 4218833"/>
                <a:gd name="connsiteX13" fmla="*/ 1023319 w 3669968"/>
                <a:gd name="connsiteY13" fmla="*/ 943784 h 4218833"/>
                <a:gd name="connsiteX14" fmla="*/ 1098622 w 3669968"/>
                <a:gd name="connsiteY14" fmla="*/ 470447 h 4218833"/>
                <a:gd name="connsiteX15" fmla="*/ 1324533 w 3669968"/>
                <a:gd name="connsiteY15" fmla="*/ 115445 h 4218833"/>
                <a:gd name="connsiteX16" fmla="*/ 2195902 w 3669968"/>
                <a:gd name="connsiteY16" fmla="*/ 7869 h 4218833"/>
                <a:gd name="connsiteX0" fmla="*/ 2195902 w 3669968"/>
                <a:gd name="connsiteY0" fmla="*/ 7869 h 4216877"/>
                <a:gd name="connsiteX1" fmla="*/ 2873634 w 3669968"/>
                <a:gd name="connsiteY1" fmla="*/ 298325 h 4216877"/>
                <a:gd name="connsiteX2" fmla="*/ 2991968 w 3669968"/>
                <a:gd name="connsiteY2" fmla="*/ 1255756 h 4216877"/>
                <a:gd name="connsiteX3" fmla="*/ 3669700 w 3669968"/>
                <a:gd name="connsiteY3" fmla="*/ 2137883 h 4216877"/>
                <a:gd name="connsiteX4" fmla="*/ 3067272 w 3669968"/>
                <a:gd name="connsiteY4" fmla="*/ 2933949 h 4216877"/>
                <a:gd name="connsiteX5" fmla="*/ 2561662 w 3669968"/>
                <a:gd name="connsiteY5" fmla="*/ 3783803 h 4216877"/>
                <a:gd name="connsiteX6" fmla="*/ 1582717 w 3669968"/>
                <a:gd name="connsiteY6" fmla="*/ 4171078 h 4216877"/>
                <a:gd name="connsiteX7" fmla="*/ 463922 w 3669968"/>
                <a:gd name="connsiteY7" fmla="*/ 4160320 h 4216877"/>
                <a:gd name="connsiteX8" fmla="*/ 55131 w 3669968"/>
                <a:gd name="connsiteY8" fmla="*/ 3730015 h 4216877"/>
                <a:gd name="connsiteX9" fmla="*/ 270283 w 3669968"/>
                <a:gd name="connsiteY9" fmla="*/ 2880160 h 4216877"/>
                <a:gd name="connsiteX10" fmla="*/ 496194 w 3669968"/>
                <a:gd name="connsiteY10" fmla="*/ 2202429 h 4216877"/>
                <a:gd name="connsiteX11" fmla="*/ 388617 w 3669968"/>
                <a:gd name="connsiteY11" fmla="*/ 1470909 h 4216877"/>
                <a:gd name="connsiteX12" fmla="*/ 646801 w 3669968"/>
                <a:gd name="connsiteY12" fmla="*/ 1062118 h 4216877"/>
                <a:gd name="connsiteX13" fmla="*/ 1023319 w 3669968"/>
                <a:gd name="connsiteY13" fmla="*/ 943784 h 4216877"/>
                <a:gd name="connsiteX14" fmla="*/ 1098622 w 3669968"/>
                <a:gd name="connsiteY14" fmla="*/ 470447 h 4216877"/>
                <a:gd name="connsiteX15" fmla="*/ 1324533 w 3669968"/>
                <a:gd name="connsiteY15" fmla="*/ 115445 h 4216877"/>
                <a:gd name="connsiteX16" fmla="*/ 2195902 w 3669968"/>
                <a:gd name="connsiteY16" fmla="*/ 7869 h 4216877"/>
                <a:gd name="connsiteX0" fmla="*/ 2195902 w 3669968"/>
                <a:gd name="connsiteY0" fmla="*/ 7869 h 4283677"/>
                <a:gd name="connsiteX1" fmla="*/ 2873634 w 3669968"/>
                <a:gd name="connsiteY1" fmla="*/ 298325 h 4283677"/>
                <a:gd name="connsiteX2" fmla="*/ 2991968 w 3669968"/>
                <a:gd name="connsiteY2" fmla="*/ 1255756 h 4283677"/>
                <a:gd name="connsiteX3" fmla="*/ 3669700 w 3669968"/>
                <a:gd name="connsiteY3" fmla="*/ 2137883 h 4283677"/>
                <a:gd name="connsiteX4" fmla="*/ 3067272 w 3669968"/>
                <a:gd name="connsiteY4" fmla="*/ 2933949 h 4283677"/>
                <a:gd name="connsiteX5" fmla="*/ 2561662 w 3669968"/>
                <a:gd name="connsiteY5" fmla="*/ 3783803 h 4283677"/>
                <a:gd name="connsiteX6" fmla="*/ 1582717 w 3669968"/>
                <a:gd name="connsiteY6" fmla="*/ 4171078 h 4283677"/>
                <a:gd name="connsiteX7" fmla="*/ 463922 w 3669968"/>
                <a:gd name="connsiteY7" fmla="*/ 4160320 h 4283677"/>
                <a:gd name="connsiteX8" fmla="*/ 55131 w 3669968"/>
                <a:gd name="connsiteY8" fmla="*/ 3730015 h 4283677"/>
                <a:gd name="connsiteX9" fmla="*/ 270283 w 3669968"/>
                <a:gd name="connsiteY9" fmla="*/ 2880160 h 4283677"/>
                <a:gd name="connsiteX10" fmla="*/ 496194 w 3669968"/>
                <a:gd name="connsiteY10" fmla="*/ 2202429 h 4283677"/>
                <a:gd name="connsiteX11" fmla="*/ 388617 w 3669968"/>
                <a:gd name="connsiteY11" fmla="*/ 1470909 h 4283677"/>
                <a:gd name="connsiteX12" fmla="*/ 646801 w 3669968"/>
                <a:gd name="connsiteY12" fmla="*/ 1062118 h 4283677"/>
                <a:gd name="connsiteX13" fmla="*/ 1023319 w 3669968"/>
                <a:gd name="connsiteY13" fmla="*/ 943784 h 4283677"/>
                <a:gd name="connsiteX14" fmla="*/ 1098622 w 3669968"/>
                <a:gd name="connsiteY14" fmla="*/ 470447 h 4283677"/>
                <a:gd name="connsiteX15" fmla="*/ 1324533 w 3669968"/>
                <a:gd name="connsiteY15" fmla="*/ 115445 h 4283677"/>
                <a:gd name="connsiteX16" fmla="*/ 2195902 w 3669968"/>
                <a:gd name="connsiteY16" fmla="*/ 7869 h 428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69968" h="4283677">
                  <a:moveTo>
                    <a:pt x="2195902" y="7869"/>
                  </a:moveTo>
                  <a:cubicBezTo>
                    <a:pt x="2454086" y="38349"/>
                    <a:pt x="2740956" y="90344"/>
                    <a:pt x="2873634" y="298325"/>
                  </a:cubicBezTo>
                  <a:cubicBezTo>
                    <a:pt x="3006312" y="506306"/>
                    <a:pt x="2859290" y="949163"/>
                    <a:pt x="2991968" y="1255756"/>
                  </a:cubicBezTo>
                  <a:cubicBezTo>
                    <a:pt x="3124646" y="1562349"/>
                    <a:pt x="3657149" y="1858184"/>
                    <a:pt x="3669700" y="2137883"/>
                  </a:cubicBezTo>
                  <a:cubicBezTo>
                    <a:pt x="3682251" y="2417582"/>
                    <a:pt x="3251945" y="2659629"/>
                    <a:pt x="3067272" y="2933949"/>
                  </a:cubicBezTo>
                  <a:cubicBezTo>
                    <a:pt x="2882599" y="3208269"/>
                    <a:pt x="2809088" y="3577615"/>
                    <a:pt x="2561662" y="3783803"/>
                  </a:cubicBezTo>
                  <a:cubicBezTo>
                    <a:pt x="2314236" y="3989991"/>
                    <a:pt x="1932340" y="4108325"/>
                    <a:pt x="1582717" y="4171078"/>
                  </a:cubicBezTo>
                  <a:cubicBezTo>
                    <a:pt x="1233094" y="4233831"/>
                    <a:pt x="890643" y="4395194"/>
                    <a:pt x="463922" y="4160320"/>
                  </a:cubicBezTo>
                  <a:cubicBezTo>
                    <a:pt x="37201" y="3925446"/>
                    <a:pt x="238012" y="4169286"/>
                    <a:pt x="55131" y="3730015"/>
                  </a:cubicBezTo>
                  <a:cubicBezTo>
                    <a:pt x="-127750" y="3290744"/>
                    <a:pt x="196773" y="3134758"/>
                    <a:pt x="270283" y="2880160"/>
                  </a:cubicBezTo>
                  <a:cubicBezTo>
                    <a:pt x="343794" y="2625562"/>
                    <a:pt x="476472" y="2437304"/>
                    <a:pt x="496194" y="2202429"/>
                  </a:cubicBezTo>
                  <a:cubicBezTo>
                    <a:pt x="515916" y="1967554"/>
                    <a:pt x="363516" y="1660961"/>
                    <a:pt x="388617" y="1470909"/>
                  </a:cubicBezTo>
                  <a:cubicBezTo>
                    <a:pt x="413718" y="1280857"/>
                    <a:pt x="541017" y="1149972"/>
                    <a:pt x="646801" y="1062118"/>
                  </a:cubicBezTo>
                  <a:cubicBezTo>
                    <a:pt x="752585" y="974264"/>
                    <a:pt x="948016" y="1042396"/>
                    <a:pt x="1023319" y="943784"/>
                  </a:cubicBezTo>
                  <a:cubicBezTo>
                    <a:pt x="1098622" y="845172"/>
                    <a:pt x="1048420" y="608504"/>
                    <a:pt x="1098622" y="470447"/>
                  </a:cubicBezTo>
                  <a:cubicBezTo>
                    <a:pt x="1148824" y="332390"/>
                    <a:pt x="1141653" y="190749"/>
                    <a:pt x="1324533" y="115445"/>
                  </a:cubicBezTo>
                  <a:cubicBezTo>
                    <a:pt x="1507413" y="40141"/>
                    <a:pt x="1937718" y="-22611"/>
                    <a:pt x="2195902" y="7869"/>
                  </a:cubicBezTo>
                  <a:close/>
                </a:path>
              </a:pathLst>
            </a:custGeom>
            <a:noFill/>
            <a:ln w="254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29" name="Freeform 28"/>
            <p:cNvSpPr/>
            <p:nvPr/>
          </p:nvSpPr>
          <p:spPr>
            <a:xfrm rot="551010">
              <a:off x="6140910" y="2832868"/>
              <a:ext cx="892333" cy="765080"/>
            </a:xfrm>
            <a:custGeom>
              <a:avLst/>
              <a:gdLst>
                <a:gd name="connsiteX0" fmla="*/ 2142411 w 3619842"/>
                <a:gd name="connsiteY0" fmla="*/ 7869 h 4300895"/>
                <a:gd name="connsiteX1" fmla="*/ 2820143 w 3619842"/>
                <a:gd name="connsiteY1" fmla="*/ 298325 h 4300895"/>
                <a:gd name="connsiteX2" fmla="*/ 2906204 w 3619842"/>
                <a:gd name="connsiteY2" fmla="*/ 900753 h 4300895"/>
                <a:gd name="connsiteX3" fmla="*/ 2938477 w 3619842"/>
                <a:gd name="connsiteY3" fmla="*/ 1255756 h 4300895"/>
                <a:gd name="connsiteX4" fmla="*/ 3250449 w 3619842"/>
                <a:gd name="connsiteY4" fmla="*/ 1470909 h 4300895"/>
                <a:gd name="connsiteX5" fmla="*/ 3616209 w 3619842"/>
                <a:gd name="connsiteY5" fmla="*/ 1911972 h 4300895"/>
                <a:gd name="connsiteX6" fmla="*/ 3013781 w 3619842"/>
                <a:gd name="connsiteY6" fmla="*/ 2933949 h 4300895"/>
                <a:gd name="connsiteX7" fmla="*/ 2303776 w 3619842"/>
                <a:gd name="connsiteY7" fmla="*/ 3245920 h 4300895"/>
                <a:gd name="connsiteX8" fmla="*/ 722402 w 3619842"/>
                <a:gd name="connsiteY8" fmla="*/ 4257139 h 4300895"/>
                <a:gd name="connsiteX9" fmla="*/ 152247 w 3619842"/>
                <a:gd name="connsiteY9" fmla="*/ 4063501 h 4300895"/>
                <a:gd name="connsiteX10" fmla="*/ 1640 w 3619842"/>
                <a:gd name="connsiteY10" fmla="*/ 3568650 h 4300895"/>
                <a:gd name="connsiteX11" fmla="*/ 216792 w 3619842"/>
                <a:gd name="connsiteY11" fmla="*/ 2880160 h 4300895"/>
                <a:gd name="connsiteX12" fmla="*/ 442703 w 3619842"/>
                <a:gd name="connsiteY12" fmla="*/ 2202429 h 4300895"/>
                <a:gd name="connsiteX13" fmla="*/ 345884 w 3619842"/>
                <a:gd name="connsiteY13" fmla="*/ 1675304 h 4300895"/>
                <a:gd name="connsiteX14" fmla="*/ 593310 w 3619842"/>
                <a:gd name="connsiteY14" fmla="*/ 1062118 h 4300895"/>
                <a:gd name="connsiteX15" fmla="*/ 969828 w 3619842"/>
                <a:gd name="connsiteY15" fmla="*/ 943784 h 4300895"/>
                <a:gd name="connsiteX16" fmla="*/ 1045131 w 3619842"/>
                <a:gd name="connsiteY16" fmla="*/ 470447 h 4300895"/>
                <a:gd name="connsiteX17" fmla="*/ 1271042 w 3619842"/>
                <a:gd name="connsiteY17" fmla="*/ 115445 h 4300895"/>
                <a:gd name="connsiteX18" fmla="*/ 2142411 w 3619842"/>
                <a:gd name="connsiteY18" fmla="*/ 7869 h 4300895"/>
                <a:gd name="connsiteX0" fmla="*/ 2142411 w 3619842"/>
                <a:gd name="connsiteY0" fmla="*/ 7869 h 4279064"/>
                <a:gd name="connsiteX1" fmla="*/ 2820143 w 3619842"/>
                <a:gd name="connsiteY1" fmla="*/ 298325 h 4279064"/>
                <a:gd name="connsiteX2" fmla="*/ 2906204 w 3619842"/>
                <a:gd name="connsiteY2" fmla="*/ 900753 h 4279064"/>
                <a:gd name="connsiteX3" fmla="*/ 2938477 w 3619842"/>
                <a:gd name="connsiteY3" fmla="*/ 1255756 h 4279064"/>
                <a:gd name="connsiteX4" fmla="*/ 3250449 w 3619842"/>
                <a:gd name="connsiteY4" fmla="*/ 1470909 h 4279064"/>
                <a:gd name="connsiteX5" fmla="*/ 3616209 w 3619842"/>
                <a:gd name="connsiteY5" fmla="*/ 1911972 h 4279064"/>
                <a:gd name="connsiteX6" fmla="*/ 3013781 w 3619842"/>
                <a:gd name="connsiteY6" fmla="*/ 2933949 h 4279064"/>
                <a:gd name="connsiteX7" fmla="*/ 2572717 w 3619842"/>
                <a:gd name="connsiteY7" fmla="*/ 3579407 h 4279064"/>
                <a:gd name="connsiteX8" fmla="*/ 722402 w 3619842"/>
                <a:gd name="connsiteY8" fmla="*/ 4257139 h 4279064"/>
                <a:gd name="connsiteX9" fmla="*/ 152247 w 3619842"/>
                <a:gd name="connsiteY9" fmla="*/ 4063501 h 4279064"/>
                <a:gd name="connsiteX10" fmla="*/ 1640 w 3619842"/>
                <a:gd name="connsiteY10" fmla="*/ 3568650 h 4279064"/>
                <a:gd name="connsiteX11" fmla="*/ 216792 w 3619842"/>
                <a:gd name="connsiteY11" fmla="*/ 2880160 h 4279064"/>
                <a:gd name="connsiteX12" fmla="*/ 442703 w 3619842"/>
                <a:gd name="connsiteY12" fmla="*/ 2202429 h 4279064"/>
                <a:gd name="connsiteX13" fmla="*/ 345884 w 3619842"/>
                <a:gd name="connsiteY13" fmla="*/ 1675304 h 4279064"/>
                <a:gd name="connsiteX14" fmla="*/ 593310 w 3619842"/>
                <a:gd name="connsiteY14" fmla="*/ 1062118 h 4279064"/>
                <a:gd name="connsiteX15" fmla="*/ 969828 w 3619842"/>
                <a:gd name="connsiteY15" fmla="*/ 943784 h 4279064"/>
                <a:gd name="connsiteX16" fmla="*/ 1045131 w 3619842"/>
                <a:gd name="connsiteY16" fmla="*/ 470447 h 4279064"/>
                <a:gd name="connsiteX17" fmla="*/ 1271042 w 3619842"/>
                <a:gd name="connsiteY17" fmla="*/ 115445 h 4279064"/>
                <a:gd name="connsiteX18" fmla="*/ 2142411 w 3619842"/>
                <a:gd name="connsiteY18" fmla="*/ 7869 h 4279064"/>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58932 w 3643648"/>
                <a:gd name="connsiteY13" fmla="*/ 1470909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44722 w 3622153"/>
                <a:gd name="connsiteY0" fmla="*/ 7869 h 4239810"/>
                <a:gd name="connsiteX1" fmla="*/ 2822454 w 3622153"/>
                <a:gd name="connsiteY1" fmla="*/ 298325 h 4239810"/>
                <a:gd name="connsiteX2" fmla="*/ 2908515 w 3622153"/>
                <a:gd name="connsiteY2" fmla="*/ 900753 h 4239810"/>
                <a:gd name="connsiteX3" fmla="*/ 2940788 w 3622153"/>
                <a:gd name="connsiteY3" fmla="*/ 1255756 h 4239810"/>
                <a:gd name="connsiteX4" fmla="*/ 3252760 w 3622153"/>
                <a:gd name="connsiteY4" fmla="*/ 1470909 h 4239810"/>
                <a:gd name="connsiteX5" fmla="*/ 3618520 w 3622153"/>
                <a:gd name="connsiteY5" fmla="*/ 1911972 h 4239810"/>
                <a:gd name="connsiteX6" fmla="*/ 3016092 w 3622153"/>
                <a:gd name="connsiteY6" fmla="*/ 2933949 h 4239810"/>
                <a:gd name="connsiteX7" fmla="*/ 2575028 w 3622153"/>
                <a:gd name="connsiteY7" fmla="*/ 3579407 h 4239810"/>
                <a:gd name="connsiteX8" fmla="*/ 1531537 w 3622153"/>
                <a:gd name="connsiteY8" fmla="*/ 4171078 h 4239810"/>
                <a:gd name="connsiteX9" fmla="*/ 412742 w 3622153"/>
                <a:gd name="connsiteY9" fmla="*/ 4160320 h 4239810"/>
                <a:gd name="connsiteX10" fmla="*/ 3951 w 3622153"/>
                <a:gd name="connsiteY10" fmla="*/ 3568650 h 4239810"/>
                <a:gd name="connsiteX11" fmla="*/ 219103 w 3622153"/>
                <a:gd name="connsiteY11" fmla="*/ 2880160 h 4239810"/>
                <a:gd name="connsiteX12" fmla="*/ 445014 w 3622153"/>
                <a:gd name="connsiteY12" fmla="*/ 2202429 h 4239810"/>
                <a:gd name="connsiteX13" fmla="*/ 337437 w 3622153"/>
                <a:gd name="connsiteY13" fmla="*/ 1470909 h 4239810"/>
                <a:gd name="connsiteX14" fmla="*/ 595621 w 3622153"/>
                <a:gd name="connsiteY14" fmla="*/ 1062118 h 4239810"/>
                <a:gd name="connsiteX15" fmla="*/ 972139 w 3622153"/>
                <a:gd name="connsiteY15" fmla="*/ 943784 h 4239810"/>
                <a:gd name="connsiteX16" fmla="*/ 1047442 w 3622153"/>
                <a:gd name="connsiteY16" fmla="*/ 470447 h 4239810"/>
                <a:gd name="connsiteX17" fmla="*/ 1273353 w 3622153"/>
                <a:gd name="connsiteY17" fmla="*/ 115445 h 4239810"/>
                <a:gd name="connsiteX18" fmla="*/ 2144722 w 3622153"/>
                <a:gd name="connsiteY18" fmla="*/ 7869 h 4239810"/>
                <a:gd name="connsiteX0" fmla="*/ 2147191 w 3624622"/>
                <a:gd name="connsiteY0" fmla="*/ 7869 h 4239810"/>
                <a:gd name="connsiteX1" fmla="*/ 2824923 w 3624622"/>
                <a:gd name="connsiteY1" fmla="*/ 298325 h 4239810"/>
                <a:gd name="connsiteX2" fmla="*/ 2910984 w 3624622"/>
                <a:gd name="connsiteY2" fmla="*/ 900753 h 4239810"/>
                <a:gd name="connsiteX3" fmla="*/ 2943257 w 3624622"/>
                <a:gd name="connsiteY3" fmla="*/ 1255756 h 4239810"/>
                <a:gd name="connsiteX4" fmla="*/ 3255229 w 3624622"/>
                <a:gd name="connsiteY4" fmla="*/ 1470909 h 4239810"/>
                <a:gd name="connsiteX5" fmla="*/ 3620989 w 3624622"/>
                <a:gd name="connsiteY5" fmla="*/ 1911972 h 4239810"/>
                <a:gd name="connsiteX6" fmla="*/ 3018561 w 3624622"/>
                <a:gd name="connsiteY6" fmla="*/ 2933949 h 4239810"/>
                <a:gd name="connsiteX7" fmla="*/ 2577497 w 3624622"/>
                <a:gd name="connsiteY7" fmla="*/ 3579407 h 4239810"/>
                <a:gd name="connsiteX8" fmla="*/ 1534006 w 3624622"/>
                <a:gd name="connsiteY8" fmla="*/ 4171078 h 4239810"/>
                <a:gd name="connsiteX9" fmla="*/ 415211 w 3624622"/>
                <a:gd name="connsiteY9" fmla="*/ 4160320 h 4239810"/>
                <a:gd name="connsiteX10" fmla="*/ 6420 w 3624622"/>
                <a:gd name="connsiteY10" fmla="*/ 3568650 h 4239810"/>
                <a:gd name="connsiteX11" fmla="*/ 221572 w 3624622"/>
                <a:gd name="connsiteY11" fmla="*/ 2880160 h 4239810"/>
                <a:gd name="connsiteX12" fmla="*/ 447483 w 3624622"/>
                <a:gd name="connsiteY12" fmla="*/ 2202429 h 4239810"/>
                <a:gd name="connsiteX13" fmla="*/ 339906 w 3624622"/>
                <a:gd name="connsiteY13" fmla="*/ 1470909 h 4239810"/>
                <a:gd name="connsiteX14" fmla="*/ 598090 w 3624622"/>
                <a:gd name="connsiteY14" fmla="*/ 1062118 h 4239810"/>
                <a:gd name="connsiteX15" fmla="*/ 974608 w 3624622"/>
                <a:gd name="connsiteY15" fmla="*/ 943784 h 4239810"/>
                <a:gd name="connsiteX16" fmla="*/ 1049911 w 3624622"/>
                <a:gd name="connsiteY16" fmla="*/ 470447 h 4239810"/>
                <a:gd name="connsiteX17" fmla="*/ 1275822 w 3624622"/>
                <a:gd name="connsiteY17" fmla="*/ 115445 h 4239810"/>
                <a:gd name="connsiteX18" fmla="*/ 2147191 w 3624622"/>
                <a:gd name="connsiteY18" fmla="*/ 7869 h 4239810"/>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1911972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2137883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1257"/>
                <a:gd name="connsiteY0" fmla="*/ 7869 h 4227031"/>
                <a:gd name="connsiteX1" fmla="*/ 2824923 w 3621257"/>
                <a:gd name="connsiteY1" fmla="*/ 298325 h 4227031"/>
                <a:gd name="connsiteX2" fmla="*/ 2910984 w 3621257"/>
                <a:gd name="connsiteY2" fmla="*/ 900753 h 4227031"/>
                <a:gd name="connsiteX3" fmla="*/ 2943257 w 3621257"/>
                <a:gd name="connsiteY3" fmla="*/ 1255756 h 4227031"/>
                <a:gd name="connsiteX4" fmla="*/ 3620989 w 3621257"/>
                <a:gd name="connsiteY4" fmla="*/ 2137883 h 4227031"/>
                <a:gd name="connsiteX5" fmla="*/ 3018561 w 3621257"/>
                <a:gd name="connsiteY5" fmla="*/ 2933949 h 4227031"/>
                <a:gd name="connsiteX6" fmla="*/ 2512951 w 3621257"/>
                <a:gd name="connsiteY6" fmla="*/ 3783803 h 4227031"/>
                <a:gd name="connsiteX7" fmla="*/ 1534006 w 3621257"/>
                <a:gd name="connsiteY7" fmla="*/ 4171078 h 4227031"/>
                <a:gd name="connsiteX8" fmla="*/ 415211 w 3621257"/>
                <a:gd name="connsiteY8" fmla="*/ 4160320 h 4227031"/>
                <a:gd name="connsiteX9" fmla="*/ 6420 w 3621257"/>
                <a:gd name="connsiteY9" fmla="*/ 3568650 h 4227031"/>
                <a:gd name="connsiteX10" fmla="*/ 221572 w 3621257"/>
                <a:gd name="connsiteY10" fmla="*/ 2880160 h 4227031"/>
                <a:gd name="connsiteX11" fmla="*/ 447483 w 3621257"/>
                <a:gd name="connsiteY11" fmla="*/ 2202429 h 4227031"/>
                <a:gd name="connsiteX12" fmla="*/ 339906 w 3621257"/>
                <a:gd name="connsiteY12" fmla="*/ 1470909 h 4227031"/>
                <a:gd name="connsiteX13" fmla="*/ 598090 w 3621257"/>
                <a:gd name="connsiteY13" fmla="*/ 1062118 h 4227031"/>
                <a:gd name="connsiteX14" fmla="*/ 974608 w 3621257"/>
                <a:gd name="connsiteY14" fmla="*/ 943784 h 4227031"/>
                <a:gd name="connsiteX15" fmla="*/ 1049911 w 3621257"/>
                <a:gd name="connsiteY15" fmla="*/ 470447 h 4227031"/>
                <a:gd name="connsiteX16" fmla="*/ 1275822 w 3621257"/>
                <a:gd name="connsiteY16" fmla="*/ 115445 h 4227031"/>
                <a:gd name="connsiteX17" fmla="*/ 2147191 w 3621257"/>
                <a:gd name="connsiteY17" fmla="*/ 7869 h 4227031"/>
                <a:gd name="connsiteX0" fmla="*/ 2147191 w 3621257"/>
                <a:gd name="connsiteY0" fmla="*/ 7869 h 4227031"/>
                <a:gd name="connsiteX1" fmla="*/ 2824923 w 3621257"/>
                <a:gd name="connsiteY1" fmla="*/ 298325 h 4227031"/>
                <a:gd name="connsiteX2" fmla="*/ 2943257 w 3621257"/>
                <a:gd name="connsiteY2" fmla="*/ 1255756 h 4227031"/>
                <a:gd name="connsiteX3" fmla="*/ 3620989 w 3621257"/>
                <a:gd name="connsiteY3" fmla="*/ 2137883 h 4227031"/>
                <a:gd name="connsiteX4" fmla="*/ 3018561 w 3621257"/>
                <a:gd name="connsiteY4" fmla="*/ 2933949 h 4227031"/>
                <a:gd name="connsiteX5" fmla="*/ 2512951 w 3621257"/>
                <a:gd name="connsiteY5" fmla="*/ 3783803 h 4227031"/>
                <a:gd name="connsiteX6" fmla="*/ 1534006 w 3621257"/>
                <a:gd name="connsiteY6" fmla="*/ 4171078 h 4227031"/>
                <a:gd name="connsiteX7" fmla="*/ 415211 w 3621257"/>
                <a:gd name="connsiteY7" fmla="*/ 4160320 h 4227031"/>
                <a:gd name="connsiteX8" fmla="*/ 6420 w 3621257"/>
                <a:gd name="connsiteY8" fmla="*/ 3568650 h 4227031"/>
                <a:gd name="connsiteX9" fmla="*/ 221572 w 3621257"/>
                <a:gd name="connsiteY9" fmla="*/ 2880160 h 4227031"/>
                <a:gd name="connsiteX10" fmla="*/ 447483 w 3621257"/>
                <a:gd name="connsiteY10" fmla="*/ 2202429 h 4227031"/>
                <a:gd name="connsiteX11" fmla="*/ 339906 w 3621257"/>
                <a:gd name="connsiteY11" fmla="*/ 1470909 h 4227031"/>
                <a:gd name="connsiteX12" fmla="*/ 598090 w 3621257"/>
                <a:gd name="connsiteY12" fmla="*/ 1062118 h 4227031"/>
                <a:gd name="connsiteX13" fmla="*/ 974608 w 3621257"/>
                <a:gd name="connsiteY13" fmla="*/ 943784 h 4227031"/>
                <a:gd name="connsiteX14" fmla="*/ 1049911 w 3621257"/>
                <a:gd name="connsiteY14" fmla="*/ 470447 h 4227031"/>
                <a:gd name="connsiteX15" fmla="*/ 1275822 w 3621257"/>
                <a:gd name="connsiteY15" fmla="*/ 115445 h 4227031"/>
                <a:gd name="connsiteX16" fmla="*/ 2147191 w 3621257"/>
                <a:gd name="connsiteY16" fmla="*/ 7869 h 4227031"/>
                <a:gd name="connsiteX0" fmla="*/ 2189313 w 3663379"/>
                <a:gd name="connsiteY0" fmla="*/ 7869 h 4226329"/>
                <a:gd name="connsiteX1" fmla="*/ 2867045 w 3663379"/>
                <a:gd name="connsiteY1" fmla="*/ 298325 h 4226329"/>
                <a:gd name="connsiteX2" fmla="*/ 2985379 w 3663379"/>
                <a:gd name="connsiteY2" fmla="*/ 1255756 h 4226329"/>
                <a:gd name="connsiteX3" fmla="*/ 3663111 w 3663379"/>
                <a:gd name="connsiteY3" fmla="*/ 2137883 h 4226329"/>
                <a:gd name="connsiteX4" fmla="*/ 3060683 w 3663379"/>
                <a:gd name="connsiteY4" fmla="*/ 2933949 h 4226329"/>
                <a:gd name="connsiteX5" fmla="*/ 2555073 w 3663379"/>
                <a:gd name="connsiteY5" fmla="*/ 3783803 h 4226329"/>
                <a:gd name="connsiteX6" fmla="*/ 1576128 w 3663379"/>
                <a:gd name="connsiteY6" fmla="*/ 4171078 h 4226329"/>
                <a:gd name="connsiteX7" fmla="*/ 457333 w 3663379"/>
                <a:gd name="connsiteY7" fmla="*/ 4160320 h 4226329"/>
                <a:gd name="connsiteX8" fmla="*/ 5512 w 3663379"/>
                <a:gd name="connsiteY8" fmla="*/ 3579408 h 4226329"/>
                <a:gd name="connsiteX9" fmla="*/ 263694 w 3663379"/>
                <a:gd name="connsiteY9" fmla="*/ 2880160 h 4226329"/>
                <a:gd name="connsiteX10" fmla="*/ 489605 w 3663379"/>
                <a:gd name="connsiteY10" fmla="*/ 2202429 h 4226329"/>
                <a:gd name="connsiteX11" fmla="*/ 382028 w 3663379"/>
                <a:gd name="connsiteY11" fmla="*/ 1470909 h 4226329"/>
                <a:gd name="connsiteX12" fmla="*/ 640212 w 3663379"/>
                <a:gd name="connsiteY12" fmla="*/ 1062118 h 4226329"/>
                <a:gd name="connsiteX13" fmla="*/ 1016730 w 3663379"/>
                <a:gd name="connsiteY13" fmla="*/ 943784 h 4226329"/>
                <a:gd name="connsiteX14" fmla="*/ 1092033 w 3663379"/>
                <a:gd name="connsiteY14" fmla="*/ 470447 h 4226329"/>
                <a:gd name="connsiteX15" fmla="*/ 1317944 w 3663379"/>
                <a:gd name="connsiteY15" fmla="*/ 115445 h 4226329"/>
                <a:gd name="connsiteX16" fmla="*/ 2189313 w 3663379"/>
                <a:gd name="connsiteY16" fmla="*/ 7869 h 4226329"/>
                <a:gd name="connsiteX0" fmla="*/ 2147192 w 3621258"/>
                <a:gd name="connsiteY0" fmla="*/ 7869 h 4218833"/>
                <a:gd name="connsiteX1" fmla="*/ 2824924 w 3621258"/>
                <a:gd name="connsiteY1" fmla="*/ 298325 h 4218833"/>
                <a:gd name="connsiteX2" fmla="*/ 2943258 w 3621258"/>
                <a:gd name="connsiteY2" fmla="*/ 1255756 h 4218833"/>
                <a:gd name="connsiteX3" fmla="*/ 3620990 w 3621258"/>
                <a:gd name="connsiteY3" fmla="*/ 2137883 h 4218833"/>
                <a:gd name="connsiteX4" fmla="*/ 3018562 w 3621258"/>
                <a:gd name="connsiteY4" fmla="*/ 2933949 h 4218833"/>
                <a:gd name="connsiteX5" fmla="*/ 2512952 w 3621258"/>
                <a:gd name="connsiteY5" fmla="*/ 3783803 h 4218833"/>
                <a:gd name="connsiteX6" fmla="*/ 1534007 w 3621258"/>
                <a:gd name="connsiteY6" fmla="*/ 4171078 h 4218833"/>
                <a:gd name="connsiteX7" fmla="*/ 415212 w 3621258"/>
                <a:gd name="connsiteY7" fmla="*/ 4160320 h 4218833"/>
                <a:gd name="connsiteX8" fmla="*/ 6421 w 3621258"/>
                <a:gd name="connsiteY8" fmla="*/ 3697742 h 4218833"/>
                <a:gd name="connsiteX9" fmla="*/ 221573 w 3621258"/>
                <a:gd name="connsiteY9" fmla="*/ 2880160 h 4218833"/>
                <a:gd name="connsiteX10" fmla="*/ 447484 w 3621258"/>
                <a:gd name="connsiteY10" fmla="*/ 2202429 h 4218833"/>
                <a:gd name="connsiteX11" fmla="*/ 339907 w 3621258"/>
                <a:gd name="connsiteY11" fmla="*/ 1470909 h 4218833"/>
                <a:gd name="connsiteX12" fmla="*/ 598091 w 3621258"/>
                <a:gd name="connsiteY12" fmla="*/ 1062118 h 4218833"/>
                <a:gd name="connsiteX13" fmla="*/ 974609 w 3621258"/>
                <a:gd name="connsiteY13" fmla="*/ 943784 h 4218833"/>
                <a:gd name="connsiteX14" fmla="*/ 1049912 w 3621258"/>
                <a:gd name="connsiteY14" fmla="*/ 470447 h 4218833"/>
                <a:gd name="connsiteX15" fmla="*/ 1275823 w 3621258"/>
                <a:gd name="connsiteY15" fmla="*/ 115445 h 4218833"/>
                <a:gd name="connsiteX16" fmla="*/ 2147192 w 3621258"/>
                <a:gd name="connsiteY16" fmla="*/ 7869 h 4218833"/>
                <a:gd name="connsiteX0" fmla="*/ 2195902 w 3669968"/>
                <a:gd name="connsiteY0" fmla="*/ 7869 h 4218833"/>
                <a:gd name="connsiteX1" fmla="*/ 2873634 w 3669968"/>
                <a:gd name="connsiteY1" fmla="*/ 298325 h 4218833"/>
                <a:gd name="connsiteX2" fmla="*/ 2991968 w 3669968"/>
                <a:gd name="connsiteY2" fmla="*/ 1255756 h 4218833"/>
                <a:gd name="connsiteX3" fmla="*/ 3669700 w 3669968"/>
                <a:gd name="connsiteY3" fmla="*/ 2137883 h 4218833"/>
                <a:gd name="connsiteX4" fmla="*/ 3067272 w 3669968"/>
                <a:gd name="connsiteY4" fmla="*/ 2933949 h 4218833"/>
                <a:gd name="connsiteX5" fmla="*/ 2561662 w 3669968"/>
                <a:gd name="connsiteY5" fmla="*/ 3783803 h 4218833"/>
                <a:gd name="connsiteX6" fmla="*/ 1582717 w 3669968"/>
                <a:gd name="connsiteY6" fmla="*/ 4171078 h 4218833"/>
                <a:gd name="connsiteX7" fmla="*/ 463922 w 3669968"/>
                <a:gd name="connsiteY7" fmla="*/ 4160320 h 4218833"/>
                <a:gd name="connsiteX8" fmla="*/ 55131 w 3669968"/>
                <a:gd name="connsiteY8" fmla="*/ 3697742 h 4218833"/>
                <a:gd name="connsiteX9" fmla="*/ 270283 w 3669968"/>
                <a:gd name="connsiteY9" fmla="*/ 2880160 h 4218833"/>
                <a:gd name="connsiteX10" fmla="*/ 496194 w 3669968"/>
                <a:gd name="connsiteY10" fmla="*/ 2202429 h 4218833"/>
                <a:gd name="connsiteX11" fmla="*/ 388617 w 3669968"/>
                <a:gd name="connsiteY11" fmla="*/ 1470909 h 4218833"/>
                <a:gd name="connsiteX12" fmla="*/ 646801 w 3669968"/>
                <a:gd name="connsiteY12" fmla="*/ 1062118 h 4218833"/>
                <a:gd name="connsiteX13" fmla="*/ 1023319 w 3669968"/>
                <a:gd name="connsiteY13" fmla="*/ 943784 h 4218833"/>
                <a:gd name="connsiteX14" fmla="*/ 1098622 w 3669968"/>
                <a:gd name="connsiteY14" fmla="*/ 470447 h 4218833"/>
                <a:gd name="connsiteX15" fmla="*/ 1324533 w 3669968"/>
                <a:gd name="connsiteY15" fmla="*/ 115445 h 4218833"/>
                <a:gd name="connsiteX16" fmla="*/ 2195902 w 3669968"/>
                <a:gd name="connsiteY16" fmla="*/ 7869 h 4218833"/>
                <a:gd name="connsiteX0" fmla="*/ 2195902 w 3669968"/>
                <a:gd name="connsiteY0" fmla="*/ 7869 h 4216877"/>
                <a:gd name="connsiteX1" fmla="*/ 2873634 w 3669968"/>
                <a:gd name="connsiteY1" fmla="*/ 298325 h 4216877"/>
                <a:gd name="connsiteX2" fmla="*/ 2991968 w 3669968"/>
                <a:gd name="connsiteY2" fmla="*/ 1255756 h 4216877"/>
                <a:gd name="connsiteX3" fmla="*/ 3669700 w 3669968"/>
                <a:gd name="connsiteY3" fmla="*/ 2137883 h 4216877"/>
                <a:gd name="connsiteX4" fmla="*/ 3067272 w 3669968"/>
                <a:gd name="connsiteY4" fmla="*/ 2933949 h 4216877"/>
                <a:gd name="connsiteX5" fmla="*/ 2561662 w 3669968"/>
                <a:gd name="connsiteY5" fmla="*/ 3783803 h 4216877"/>
                <a:gd name="connsiteX6" fmla="*/ 1582717 w 3669968"/>
                <a:gd name="connsiteY6" fmla="*/ 4171078 h 4216877"/>
                <a:gd name="connsiteX7" fmla="*/ 463922 w 3669968"/>
                <a:gd name="connsiteY7" fmla="*/ 4160320 h 4216877"/>
                <a:gd name="connsiteX8" fmla="*/ 55131 w 3669968"/>
                <a:gd name="connsiteY8" fmla="*/ 3730015 h 4216877"/>
                <a:gd name="connsiteX9" fmla="*/ 270283 w 3669968"/>
                <a:gd name="connsiteY9" fmla="*/ 2880160 h 4216877"/>
                <a:gd name="connsiteX10" fmla="*/ 496194 w 3669968"/>
                <a:gd name="connsiteY10" fmla="*/ 2202429 h 4216877"/>
                <a:gd name="connsiteX11" fmla="*/ 388617 w 3669968"/>
                <a:gd name="connsiteY11" fmla="*/ 1470909 h 4216877"/>
                <a:gd name="connsiteX12" fmla="*/ 646801 w 3669968"/>
                <a:gd name="connsiteY12" fmla="*/ 1062118 h 4216877"/>
                <a:gd name="connsiteX13" fmla="*/ 1023319 w 3669968"/>
                <a:gd name="connsiteY13" fmla="*/ 943784 h 4216877"/>
                <a:gd name="connsiteX14" fmla="*/ 1098622 w 3669968"/>
                <a:gd name="connsiteY14" fmla="*/ 470447 h 4216877"/>
                <a:gd name="connsiteX15" fmla="*/ 1324533 w 3669968"/>
                <a:gd name="connsiteY15" fmla="*/ 115445 h 4216877"/>
                <a:gd name="connsiteX16" fmla="*/ 2195902 w 3669968"/>
                <a:gd name="connsiteY16" fmla="*/ 7869 h 4216877"/>
                <a:gd name="connsiteX0" fmla="*/ 2195902 w 3669968"/>
                <a:gd name="connsiteY0" fmla="*/ 7869 h 4283677"/>
                <a:gd name="connsiteX1" fmla="*/ 2873634 w 3669968"/>
                <a:gd name="connsiteY1" fmla="*/ 298325 h 4283677"/>
                <a:gd name="connsiteX2" fmla="*/ 2991968 w 3669968"/>
                <a:gd name="connsiteY2" fmla="*/ 1255756 h 4283677"/>
                <a:gd name="connsiteX3" fmla="*/ 3669700 w 3669968"/>
                <a:gd name="connsiteY3" fmla="*/ 2137883 h 4283677"/>
                <a:gd name="connsiteX4" fmla="*/ 3067272 w 3669968"/>
                <a:gd name="connsiteY4" fmla="*/ 2933949 h 4283677"/>
                <a:gd name="connsiteX5" fmla="*/ 2561662 w 3669968"/>
                <a:gd name="connsiteY5" fmla="*/ 3783803 h 4283677"/>
                <a:gd name="connsiteX6" fmla="*/ 1582717 w 3669968"/>
                <a:gd name="connsiteY6" fmla="*/ 4171078 h 4283677"/>
                <a:gd name="connsiteX7" fmla="*/ 463922 w 3669968"/>
                <a:gd name="connsiteY7" fmla="*/ 4160320 h 4283677"/>
                <a:gd name="connsiteX8" fmla="*/ 55131 w 3669968"/>
                <a:gd name="connsiteY8" fmla="*/ 3730015 h 4283677"/>
                <a:gd name="connsiteX9" fmla="*/ 270283 w 3669968"/>
                <a:gd name="connsiteY9" fmla="*/ 2880160 h 4283677"/>
                <a:gd name="connsiteX10" fmla="*/ 496194 w 3669968"/>
                <a:gd name="connsiteY10" fmla="*/ 2202429 h 4283677"/>
                <a:gd name="connsiteX11" fmla="*/ 388617 w 3669968"/>
                <a:gd name="connsiteY11" fmla="*/ 1470909 h 4283677"/>
                <a:gd name="connsiteX12" fmla="*/ 646801 w 3669968"/>
                <a:gd name="connsiteY12" fmla="*/ 1062118 h 4283677"/>
                <a:gd name="connsiteX13" fmla="*/ 1023319 w 3669968"/>
                <a:gd name="connsiteY13" fmla="*/ 943784 h 4283677"/>
                <a:gd name="connsiteX14" fmla="*/ 1098622 w 3669968"/>
                <a:gd name="connsiteY14" fmla="*/ 470447 h 4283677"/>
                <a:gd name="connsiteX15" fmla="*/ 1324533 w 3669968"/>
                <a:gd name="connsiteY15" fmla="*/ 115445 h 4283677"/>
                <a:gd name="connsiteX16" fmla="*/ 2195902 w 3669968"/>
                <a:gd name="connsiteY16" fmla="*/ 7869 h 4283677"/>
                <a:gd name="connsiteX0" fmla="*/ 2195902 w 3671474"/>
                <a:gd name="connsiteY0" fmla="*/ 7869 h 4283677"/>
                <a:gd name="connsiteX1" fmla="*/ 2873634 w 3671474"/>
                <a:gd name="connsiteY1" fmla="*/ 298325 h 4283677"/>
                <a:gd name="connsiteX2" fmla="*/ 3239325 w 3671474"/>
                <a:gd name="connsiteY2" fmla="*/ 1239618 h 4283677"/>
                <a:gd name="connsiteX3" fmla="*/ 3669700 w 3671474"/>
                <a:gd name="connsiteY3" fmla="*/ 2137883 h 4283677"/>
                <a:gd name="connsiteX4" fmla="*/ 3067272 w 3671474"/>
                <a:gd name="connsiteY4" fmla="*/ 2933949 h 4283677"/>
                <a:gd name="connsiteX5" fmla="*/ 2561662 w 3671474"/>
                <a:gd name="connsiteY5" fmla="*/ 3783803 h 4283677"/>
                <a:gd name="connsiteX6" fmla="*/ 1582717 w 3671474"/>
                <a:gd name="connsiteY6" fmla="*/ 4171078 h 4283677"/>
                <a:gd name="connsiteX7" fmla="*/ 463922 w 3671474"/>
                <a:gd name="connsiteY7" fmla="*/ 4160320 h 4283677"/>
                <a:gd name="connsiteX8" fmla="*/ 55131 w 3671474"/>
                <a:gd name="connsiteY8" fmla="*/ 3730015 h 4283677"/>
                <a:gd name="connsiteX9" fmla="*/ 270283 w 3671474"/>
                <a:gd name="connsiteY9" fmla="*/ 2880160 h 4283677"/>
                <a:gd name="connsiteX10" fmla="*/ 496194 w 3671474"/>
                <a:gd name="connsiteY10" fmla="*/ 2202429 h 4283677"/>
                <a:gd name="connsiteX11" fmla="*/ 388617 w 3671474"/>
                <a:gd name="connsiteY11" fmla="*/ 1470909 h 4283677"/>
                <a:gd name="connsiteX12" fmla="*/ 646801 w 3671474"/>
                <a:gd name="connsiteY12" fmla="*/ 1062118 h 4283677"/>
                <a:gd name="connsiteX13" fmla="*/ 1023319 w 3671474"/>
                <a:gd name="connsiteY13" fmla="*/ 943784 h 4283677"/>
                <a:gd name="connsiteX14" fmla="*/ 1098622 w 3671474"/>
                <a:gd name="connsiteY14" fmla="*/ 470447 h 4283677"/>
                <a:gd name="connsiteX15" fmla="*/ 1324533 w 3671474"/>
                <a:gd name="connsiteY15" fmla="*/ 115445 h 4283677"/>
                <a:gd name="connsiteX16" fmla="*/ 2195902 w 3671474"/>
                <a:gd name="connsiteY16" fmla="*/ 7869 h 4283677"/>
                <a:gd name="connsiteX0" fmla="*/ 2195902 w 3789589"/>
                <a:gd name="connsiteY0" fmla="*/ 7869 h 4283677"/>
                <a:gd name="connsiteX1" fmla="*/ 2873634 w 3789589"/>
                <a:gd name="connsiteY1" fmla="*/ 298325 h 4283677"/>
                <a:gd name="connsiteX2" fmla="*/ 3239325 w 3789589"/>
                <a:gd name="connsiteY2" fmla="*/ 1239618 h 4283677"/>
                <a:gd name="connsiteX3" fmla="*/ 3788206 w 3789589"/>
                <a:gd name="connsiteY3" fmla="*/ 1929335 h 4283677"/>
                <a:gd name="connsiteX4" fmla="*/ 3067272 w 3789589"/>
                <a:gd name="connsiteY4" fmla="*/ 2933949 h 4283677"/>
                <a:gd name="connsiteX5" fmla="*/ 2561662 w 3789589"/>
                <a:gd name="connsiteY5" fmla="*/ 3783803 h 4283677"/>
                <a:gd name="connsiteX6" fmla="*/ 1582717 w 3789589"/>
                <a:gd name="connsiteY6" fmla="*/ 4171078 h 4283677"/>
                <a:gd name="connsiteX7" fmla="*/ 463922 w 3789589"/>
                <a:gd name="connsiteY7" fmla="*/ 4160320 h 4283677"/>
                <a:gd name="connsiteX8" fmla="*/ 55131 w 3789589"/>
                <a:gd name="connsiteY8" fmla="*/ 3730015 h 4283677"/>
                <a:gd name="connsiteX9" fmla="*/ 270283 w 3789589"/>
                <a:gd name="connsiteY9" fmla="*/ 2880160 h 4283677"/>
                <a:gd name="connsiteX10" fmla="*/ 496194 w 3789589"/>
                <a:gd name="connsiteY10" fmla="*/ 2202429 h 4283677"/>
                <a:gd name="connsiteX11" fmla="*/ 388617 w 3789589"/>
                <a:gd name="connsiteY11" fmla="*/ 1470909 h 4283677"/>
                <a:gd name="connsiteX12" fmla="*/ 646801 w 3789589"/>
                <a:gd name="connsiteY12" fmla="*/ 1062118 h 4283677"/>
                <a:gd name="connsiteX13" fmla="*/ 1023319 w 3789589"/>
                <a:gd name="connsiteY13" fmla="*/ 943784 h 4283677"/>
                <a:gd name="connsiteX14" fmla="*/ 1098622 w 3789589"/>
                <a:gd name="connsiteY14" fmla="*/ 470447 h 4283677"/>
                <a:gd name="connsiteX15" fmla="*/ 1324533 w 3789589"/>
                <a:gd name="connsiteY15" fmla="*/ 115445 h 4283677"/>
                <a:gd name="connsiteX16" fmla="*/ 2195902 w 3789589"/>
                <a:gd name="connsiteY16" fmla="*/ 7869 h 4283677"/>
                <a:gd name="connsiteX0" fmla="*/ 2195902 w 3842815"/>
                <a:gd name="connsiteY0" fmla="*/ 7869 h 4283677"/>
                <a:gd name="connsiteX1" fmla="*/ 2873634 w 3842815"/>
                <a:gd name="connsiteY1" fmla="*/ 298325 h 4283677"/>
                <a:gd name="connsiteX2" fmla="*/ 3239325 w 3842815"/>
                <a:gd name="connsiteY2" fmla="*/ 1239618 h 4283677"/>
                <a:gd name="connsiteX3" fmla="*/ 3841558 w 3842815"/>
                <a:gd name="connsiteY3" fmla="*/ 1785812 h 4283677"/>
                <a:gd name="connsiteX4" fmla="*/ 3067272 w 3842815"/>
                <a:gd name="connsiteY4" fmla="*/ 2933949 h 4283677"/>
                <a:gd name="connsiteX5" fmla="*/ 2561662 w 3842815"/>
                <a:gd name="connsiteY5" fmla="*/ 3783803 h 4283677"/>
                <a:gd name="connsiteX6" fmla="*/ 1582717 w 3842815"/>
                <a:gd name="connsiteY6" fmla="*/ 4171078 h 4283677"/>
                <a:gd name="connsiteX7" fmla="*/ 463922 w 3842815"/>
                <a:gd name="connsiteY7" fmla="*/ 4160320 h 4283677"/>
                <a:gd name="connsiteX8" fmla="*/ 55131 w 3842815"/>
                <a:gd name="connsiteY8" fmla="*/ 3730015 h 4283677"/>
                <a:gd name="connsiteX9" fmla="*/ 270283 w 3842815"/>
                <a:gd name="connsiteY9" fmla="*/ 2880160 h 4283677"/>
                <a:gd name="connsiteX10" fmla="*/ 496194 w 3842815"/>
                <a:gd name="connsiteY10" fmla="*/ 2202429 h 4283677"/>
                <a:gd name="connsiteX11" fmla="*/ 388617 w 3842815"/>
                <a:gd name="connsiteY11" fmla="*/ 1470909 h 4283677"/>
                <a:gd name="connsiteX12" fmla="*/ 646801 w 3842815"/>
                <a:gd name="connsiteY12" fmla="*/ 1062118 h 4283677"/>
                <a:gd name="connsiteX13" fmla="*/ 1023319 w 3842815"/>
                <a:gd name="connsiteY13" fmla="*/ 943784 h 4283677"/>
                <a:gd name="connsiteX14" fmla="*/ 1098622 w 3842815"/>
                <a:gd name="connsiteY14" fmla="*/ 470447 h 4283677"/>
                <a:gd name="connsiteX15" fmla="*/ 1324533 w 3842815"/>
                <a:gd name="connsiteY15" fmla="*/ 115445 h 4283677"/>
                <a:gd name="connsiteX16" fmla="*/ 2195902 w 3842815"/>
                <a:gd name="connsiteY16" fmla="*/ 7869 h 4283677"/>
                <a:gd name="connsiteX0" fmla="*/ 2195902 w 3892287"/>
                <a:gd name="connsiteY0" fmla="*/ 7869 h 4283677"/>
                <a:gd name="connsiteX1" fmla="*/ 2873634 w 3892287"/>
                <a:gd name="connsiteY1" fmla="*/ 298325 h 4283677"/>
                <a:gd name="connsiteX2" fmla="*/ 3239325 w 3892287"/>
                <a:gd name="connsiteY2" fmla="*/ 1239618 h 4283677"/>
                <a:gd name="connsiteX3" fmla="*/ 3841558 w 3892287"/>
                <a:gd name="connsiteY3" fmla="*/ 1785812 h 4283677"/>
                <a:gd name="connsiteX4" fmla="*/ 3067272 w 3892287"/>
                <a:gd name="connsiteY4" fmla="*/ 2933949 h 4283677"/>
                <a:gd name="connsiteX5" fmla="*/ 2561662 w 3892287"/>
                <a:gd name="connsiteY5" fmla="*/ 3783803 h 4283677"/>
                <a:gd name="connsiteX6" fmla="*/ 1582717 w 3892287"/>
                <a:gd name="connsiteY6" fmla="*/ 4171078 h 4283677"/>
                <a:gd name="connsiteX7" fmla="*/ 463922 w 3892287"/>
                <a:gd name="connsiteY7" fmla="*/ 4160320 h 4283677"/>
                <a:gd name="connsiteX8" fmla="*/ 55131 w 3892287"/>
                <a:gd name="connsiteY8" fmla="*/ 3730015 h 4283677"/>
                <a:gd name="connsiteX9" fmla="*/ 270283 w 3892287"/>
                <a:gd name="connsiteY9" fmla="*/ 2880160 h 4283677"/>
                <a:gd name="connsiteX10" fmla="*/ 496194 w 3892287"/>
                <a:gd name="connsiteY10" fmla="*/ 2202429 h 4283677"/>
                <a:gd name="connsiteX11" fmla="*/ 388617 w 3892287"/>
                <a:gd name="connsiteY11" fmla="*/ 1470909 h 4283677"/>
                <a:gd name="connsiteX12" fmla="*/ 646801 w 3892287"/>
                <a:gd name="connsiteY12" fmla="*/ 1062118 h 4283677"/>
                <a:gd name="connsiteX13" fmla="*/ 1023319 w 3892287"/>
                <a:gd name="connsiteY13" fmla="*/ 943784 h 4283677"/>
                <a:gd name="connsiteX14" fmla="*/ 1098622 w 3892287"/>
                <a:gd name="connsiteY14" fmla="*/ 470447 h 4283677"/>
                <a:gd name="connsiteX15" fmla="*/ 1324533 w 3892287"/>
                <a:gd name="connsiteY15" fmla="*/ 115445 h 4283677"/>
                <a:gd name="connsiteX16" fmla="*/ 2195902 w 3892287"/>
                <a:gd name="connsiteY16" fmla="*/ 7869 h 4283677"/>
                <a:gd name="connsiteX0" fmla="*/ 2195902 w 3845791"/>
                <a:gd name="connsiteY0" fmla="*/ 7869 h 4283677"/>
                <a:gd name="connsiteX1" fmla="*/ 2873634 w 3845791"/>
                <a:gd name="connsiteY1" fmla="*/ 298325 h 4283677"/>
                <a:gd name="connsiteX2" fmla="*/ 3239325 w 3845791"/>
                <a:gd name="connsiteY2" fmla="*/ 1239618 h 4283677"/>
                <a:gd name="connsiteX3" fmla="*/ 3841558 w 3845791"/>
                <a:gd name="connsiteY3" fmla="*/ 1785812 h 4283677"/>
                <a:gd name="connsiteX4" fmla="*/ 2909414 w 3845791"/>
                <a:gd name="connsiteY4" fmla="*/ 2880832 h 4283677"/>
                <a:gd name="connsiteX5" fmla="*/ 2561662 w 3845791"/>
                <a:gd name="connsiteY5" fmla="*/ 3783803 h 4283677"/>
                <a:gd name="connsiteX6" fmla="*/ 1582717 w 3845791"/>
                <a:gd name="connsiteY6" fmla="*/ 4171078 h 4283677"/>
                <a:gd name="connsiteX7" fmla="*/ 463922 w 3845791"/>
                <a:gd name="connsiteY7" fmla="*/ 4160320 h 4283677"/>
                <a:gd name="connsiteX8" fmla="*/ 55131 w 3845791"/>
                <a:gd name="connsiteY8" fmla="*/ 3730015 h 4283677"/>
                <a:gd name="connsiteX9" fmla="*/ 270283 w 3845791"/>
                <a:gd name="connsiteY9" fmla="*/ 2880160 h 4283677"/>
                <a:gd name="connsiteX10" fmla="*/ 496194 w 3845791"/>
                <a:gd name="connsiteY10" fmla="*/ 2202429 h 4283677"/>
                <a:gd name="connsiteX11" fmla="*/ 388617 w 3845791"/>
                <a:gd name="connsiteY11" fmla="*/ 1470909 h 4283677"/>
                <a:gd name="connsiteX12" fmla="*/ 646801 w 3845791"/>
                <a:gd name="connsiteY12" fmla="*/ 1062118 h 4283677"/>
                <a:gd name="connsiteX13" fmla="*/ 1023319 w 3845791"/>
                <a:gd name="connsiteY13" fmla="*/ 943784 h 4283677"/>
                <a:gd name="connsiteX14" fmla="*/ 1098622 w 3845791"/>
                <a:gd name="connsiteY14" fmla="*/ 470447 h 4283677"/>
                <a:gd name="connsiteX15" fmla="*/ 1324533 w 3845791"/>
                <a:gd name="connsiteY15" fmla="*/ 115445 h 4283677"/>
                <a:gd name="connsiteX16" fmla="*/ 2195902 w 3845791"/>
                <a:gd name="connsiteY16" fmla="*/ 7869 h 4283677"/>
                <a:gd name="connsiteX0" fmla="*/ 2195902 w 3889537"/>
                <a:gd name="connsiteY0" fmla="*/ 7869 h 4283677"/>
                <a:gd name="connsiteX1" fmla="*/ 2873634 w 3889537"/>
                <a:gd name="connsiteY1" fmla="*/ 298325 h 4283677"/>
                <a:gd name="connsiteX2" fmla="*/ 3239325 w 3889537"/>
                <a:gd name="connsiteY2" fmla="*/ 1239618 h 4283677"/>
                <a:gd name="connsiteX3" fmla="*/ 3885576 w 3889537"/>
                <a:gd name="connsiteY3" fmla="*/ 1912416 h 4283677"/>
                <a:gd name="connsiteX4" fmla="*/ 2909414 w 3889537"/>
                <a:gd name="connsiteY4" fmla="*/ 2880832 h 4283677"/>
                <a:gd name="connsiteX5" fmla="*/ 2561662 w 3889537"/>
                <a:gd name="connsiteY5" fmla="*/ 3783803 h 4283677"/>
                <a:gd name="connsiteX6" fmla="*/ 1582717 w 3889537"/>
                <a:gd name="connsiteY6" fmla="*/ 4171078 h 4283677"/>
                <a:gd name="connsiteX7" fmla="*/ 463922 w 3889537"/>
                <a:gd name="connsiteY7" fmla="*/ 4160320 h 4283677"/>
                <a:gd name="connsiteX8" fmla="*/ 55131 w 3889537"/>
                <a:gd name="connsiteY8" fmla="*/ 3730015 h 4283677"/>
                <a:gd name="connsiteX9" fmla="*/ 270283 w 3889537"/>
                <a:gd name="connsiteY9" fmla="*/ 2880160 h 4283677"/>
                <a:gd name="connsiteX10" fmla="*/ 496194 w 3889537"/>
                <a:gd name="connsiteY10" fmla="*/ 2202429 h 4283677"/>
                <a:gd name="connsiteX11" fmla="*/ 388617 w 3889537"/>
                <a:gd name="connsiteY11" fmla="*/ 1470909 h 4283677"/>
                <a:gd name="connsiteX12" fmla="*/ 646801 w 3889537"/>
                <a:gd name="connsiteY12" fmla="*/ 1062118 h 4283677"/>
                <a:gd name="connsiteX13" fmla="*/ 1023319 w 3889537"/>
                <a:gd name="connsiteY13" fmla="*/ 943784 h 4283677"/>
                <a:gd name="connsiteX14" fmla="*/ 1098622 w 3889537"/>
                <a:gd name="connsiteY14" fmla="*/ 470447 h 4283677"/>
                <a:gd name="connsiteX15" fmla="*/ 1324533 w 3889537"/>
                <a:gd name="connsiteY15" fmla="*/ 115445 h 4283677"/>
                <a:gd name="connsiteX16" fmla="*/ 2195902 w 3889537"/>
                <a:gd name="connsiteY16" fmla="*/ 7869 h 4283677"/>
                <a:gd name="connsiteX0" fmla="*/ 2195902 w 3893198"/>
                <a:gd name="connsiteY0" fmla="*/ 7869 h 4283677"/>
                <a:gd name="connsiteX1" fmla="*/ 2873634 w 3893198"/>
                <a:gd name="connsiteY1" fmla="*/ 298325 h 4283677"/>
                <a:gd name="connsiteX2" fmla="*/ 3239325 w 3893198"/>
                <a:gd name="connsiteY2" fmla="*/ 1239618 h 4283677"/>
                <a:gd name="connsiteX3" fmla="*/ 3885576 w 3893198"/>
                <a:gd name="connsiteY3" fmla="*/ 1912416 h 4283677"/>
                <a:gd name="connsiteX4" fmla="*/ 2909414 w 3893198"/>
                <a:gd name="connsiteY4" fmla="*/ 2880832 h 4283677"/>
                <a:gd name="connsiteX5" fmla="*/ 2561662 w 3893198"/>
                <a:gd name="connsiteY5" fmla="*/ 3783803 h 4283677"/>
                <a:gd name="connsiteX6" fmla="*/ 1582717 w 3893198"/>
                <a:gd name="connsiteY6" fmla="*/ 4171078 h 4283677"/>
                <a:gd name="connsiteX7" fmla="*/ 463922 w 3893198"/>
                <a:gd name="connsiteY7" fmla="*/ 4160320 h 4283677"/>
                <a:gd name="connsiteX8" fmla="*/ 55131 w 3893198"/>
                <a:gd name="connsiteY8" fmla="*/ 3730015 h 4283677"/>
                <a:gd name="connsiteX9" fmla="*/ 270283 w 3893198"/>
                <a:gd name="connsiteY9" fmla="*/ 2880160 h 4283677"/>
                <a:gd name="connsiteX10" fmla="*/ 496194 w 3893198"/>
                <a:gd name="connsiteY10" fmla="*/ 2202429 h 4283677"/>
                <a:gd name="connsiteX11" fmla="*/ 388617 w 3893198"/>
                <a:gd name="connsiteY11" fmla="*/ 1470909 h 4283677"/>
                <a:gd name="connsiteX12" fmla="*/ 646801 w 3893198"/>
                <a:gd name="connsiteY12" fmla="*/ 1062118 h 4283677"/>
                <a:gd name="connsiteX13" fmla="*/ 1023319 w 3893198"/>
                <a:gd name="connsiteY13" fmla="*/ 943784 h 4283677"/>
                <a:gd name="connsiteX14" fmla="*/ 1098622 w 3893198"/>
                <a:gd name="connsiteY14" fmla="*/ 470447 h 4283677"/>
                <a:gd name="connsiteX15" fmla="*/ 1324533 w 3893198"/>
                <a:gd name="connsiteY15" fmla="*/ 115445 h 4283677"/>
                <a:gd name="connsiteX16" fmla="*/ 2195902 w 3893198"/>
                <a:gd name="connsiteY16" fmla="*/ 7869 h 4283677"/>
                <a:gd name="connsiteX0" fmla="*/ 2195902 w 3887266"/>
                <a:gd name="connsiteY0" fmla="*/ 7869 h 4283677"/>
                <a:gd name="connsiteX1" fmla="*/ 2873634 w 3887266"/>
                <a:gd name="connsiteY1" fmla="*/ 298325 h 4283677"/>
                <a:gd name="connsiteX2" fmla="*/ 3138018 w 3887266"/>
                <a:gd name="connsiteY2" fmla="*/ 1230373 h 4283677"/>
                <a:gd name="connsiteX3" fmla="*/ 3885576 w 3887266"/>
                <a:gd name="connsiteY3" fmla="*/ 1912416 h 4283677"/>
                <a:gd name="connsiteX4" fmla="*/ 2909414 w 3887266"/>
                <a:gd name="connsiteY4" fmla="*/ 2880832 h 4283677"/>
                <a:gd name="connsiteX5" fmla="*/ 2561662 w 3887266"/>
                <a:gd name="connsiteY5" fmla="*/ 3783803 h 4283677"/>
                <a:gd name="connsiteX6" fmla="*/ 1582717 w 3887266"/>
                <a:gd name="connsiteY6" fmla="*/ 4171078 h 4283677"/>
                <a:gd name="connsiteX7" fmla="*/ 463922 w 3887266"/>
                <a:gd name="connsiteY7" fmla="*/ 4160320 h 4283677"/>
                <a:gd name="connsiteX8" fmla="*/ 55131 w 3887266"/>
                <a:gd name="connsiteY8" fmla="*/ 3730015 h 4283677"/>
                <a:gd name="connsiteX9" fmla="*/ 270283 w 3887266"/>
                <a:gd name="connsiteY9" fmla="*/ 2880160 h 4283677"/>
                <a:gd name="connsiteX10" fmla="*/ 496194 w 3887266"/>
                <a:gd name="connsiteY10" fmla="*/ 2202429 h 4283677"/>
                <a:gd name="connsiteX11" fmla="*/ 388617 w 3887266"/>
                <a:gd name="connsiteY11" fmla="*/ 1470909 h 4283677"/>
                <a:gd name="connsiteX12" fmla="*/ 646801 w 3887266"/>
                <a:gd name="connsiteY12" fmla="*/ 1062118 h 4283677"/>
                <a:gd name="connsiteX13" fmla="*/ 1023319 w 3887266"/>
                <a:gd name="connsiteY13" fmla="*/ 943784 h 4283677"/>
                <a:gd name="connsiteX14" fmla="*/ 1098622 w 3887266"/>
                <a:gd name="connsiteY14" fmla="*/ 470447 h 4283677"/>
                <a:gd name="connsiteX15" fmla="*/ 1324533 w 3887266"/>
                <a:gd name="connsiteY15" fmla="*/ 115445 h 4283677"/>
                <a:gd name="connsiteX16" fmla="*/ 2195902 w 3887266"/>
                <a:gd name="connsiteY16" fmla="*/ 7869 h 428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87266" h="4283677">
                  <a:moveTo>
                    <a:pt x="2195902" y="7869"/>
                  </a:moveTo>
                  <a:cubicBezTo>
                    <a:pt x="2454086" y="38349"/>
                    <a:pt x="2716615" y="94574"/>
                    <a:pt x="2873634" y="298325"/>
                  </a:cubicBezTo>
                  <a:cubicBezTo>
                    <a:pt x="3030653" y="502076"/>
                    <a:pt x="2969361" y="961358"/>
                    <a:pt x="3138018" y="1230373"/>
                  </a:cubicBezTo>
                  <a:cubicBezTo>
                    <a:pt x="3306675" y="1499388"/>
                    <a:pt x="3923677" y="1637340"/>
                    <a:pt x="3885576" y="1912416"/>
                  </a:cubicBezTo>
                  <a:cubicBezTo>
                    <a:pt x="3847475" y="2187492"/>
                    <a:pt x="3130066" y="2568934"/>
                    <a:pt x="2909414" y="2880832"/>
                  </a:cubicBezTo>
                  <a:cubicBezTo>
                    <a:pt x="2688762" y="3192730"/>
                    <a:pt x="2782778" y="3568762"/>
                    <a:pt x="2561662" y="3783803"/>
                  </a:cubicBezTo>
                  <a:cubicBezTo>
                    <a:pt x="2340546" y="3998844"/>
                    <a:pt x="1932340" y="4108325"/>
                    <a:pt x="1582717" y="4171078"/>
                  </a:cubicBezTo>
                  <a:cubicBezTo>
                    <a:pt x="1233094" y="4233831"/>
                    <a:pt x="890643" y="4395194"/>
                    <a:pt x="463922" y="4160320"/>
                  </a:cubicBezTo>
                  <a:cubicBezTo>
                    <a:pt x="37201" y="3925446"/>
                    <a:pt x="238012" y="4169286"/>
                    <a:pt x="55131" y="3730015"/>
                  </a:cubicBezTo>
                  <a:cubicBezTo>
                    <a:pt x="-127750" y="3290744"/>
                    <a:pt x="196773" y="3134758"/>
                    <a:pt x="270283" y="2880160"/>
                  </a:cubicBezTo>
                  <a:cubicBezTo>
                    <a:pt x="343794" y="2625562"/>
                    <a:pt x="476472" y="2437304"/>
                    <a:pt x="496194" y="2202429"/>
                  </a:cubicBezTo>
                  <a:cubicBezTo>
                    <a:pt x="515916" y="1967554"/>
                    <a:pt x="363516" y="1660961"/>
                    <a:pt x="388617" y="1470909"/>
                  </a:cubicBezTo>
                  <a:cubicBezTo>
                    <a:pt x="413718" y="1280857"/>
                    <a:pt x="541017" y="1149972"/>
                    <a:pt x="646801" y="1062118"/>
                  </a:cubicBezTo>
                  <a:cubicBezTo>
                    <a:pt x="752585" y="974264"/>
                    <a:pt x="948016" y="1042396"/>
                    <a:pt x="1023319" y="943784"/>
                  </a:cubicBezTo>
                  <a:cubicBezTo>
                    <a:pt x="1098622" y="845172"/>
                    <a:pt x="1048420" y="608504"/>
                    <a:pt x="1098622" y="470447"/>
                  </a:cubicBezTo>
                  <a:cubicBezTo>
                    <a:pt x="1148824" y="332390"/>
                    <a:pt x="1141653" y="190749"/>
                    <a:pt x="1324533" y="115445"/>
                  </a:cubicBezTo>
                  <a:cubicBezTo>
                    <a:pt x="1507413" y="40141"/>
                    <a:pt x="1937718" y="-22611"/>
                    <a:pt x="2195902" y="7869"/>
                  </a:cubicBezTo>
                  <a:close/>
                </a:path>
              </a:pathLst>
            </a:custGeom>
            <a:noFill/>
            <a:ln w="254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30" name="Freeform 29"/>
            <p:cNvSpPr/>
            <p:nvPr/>
          </p:nvSpPr>
          <p:spPr>
            <a:xfrm>
              <a:off x="5583011" y="1653555"/>
              <a:ext cx="1245398" cy="1180729"/>
            </a:xfrm>
            <a:custGeom>
              <a:avLst/>
              <a:gdLst>
                <a:gd name="connsiteX0" fmla="*/ 2142411 w 3619842"/>
                <a:gd name="connsiteY0" fmla="*/ 7869 h 4300895"/>
                <a:gd name="connsiteX1" fmla="*/ 2820143 w 3619842"/>
                <a:gd name="connsiteY1" fmla="*/ 298325 h 4300895"/>
                <a:gd name="connsiteX2" fmla="*/ 2906204 w 3619842"/>
                <a:gd name="connsiteY2" fmla="*/ 900753 h 4300895"/>
                <a:gd name="connsiteX3" fmla="*/ 2938477 w 3619842"/>
                <a:gd name="connsiteY3" fmla="*/ 1255756 h 4300895"/>
                <a:gd name="connsiteX4" fmla="*/ 3250449 w 3619842"/>
                <a:gd name="connsiteY4" fmla="*/ 1470909 h 4300895"/>
                <a:gd name="connsiteX5" fmla="*/ 3616209 w 3619842"/>
                <a:gd name="connsiteY5" fmla="*/ 1911972 h 4300895"/>
                <a:gd name="connsiteX6" fmla="*/ 3013781 w 3619842"/>
                <a:gd name="connsiteY6" fmla="*/ 2933949 h 4300895"/>
                <a:gd name="connsiteX7" fmla="*/ 2303776 w 3619842"/>
                <a:gd name="connsiteY7" fmla="*/ 3245920 h 4300895"/>
                <a:gd name="connsiteX8" fmla="*/ 722402 w 3619842"/>
                <a:gd name="connsiteY8" fmla="*/ 4257139 h 4300895"/>
                <a:gd name="connsiteX9" fmla="*/ 152247 w 3619842"/>
                <a:gd name="connsiteY9" fmla="*/ 4063501 h 4300895"/>
                <a:gd name="connsiteX10" fmla="*/ 1640 w 3619842"/>
                <a:gd name="connsiteY10" fmla="*/ 3568650 h 4300895"/>
                <a:gd name="connsiteX11" fmla="*/ 216792 w 3619842"/>
                <a:gd name="connsiteY11" fmla="*/ 2880160 h 4300895"/>
                <a:gd name="connsiteX12" fmla="*/ 442703 w 3619842"/>
                <a:gd name="connsiteY12" fmla="*/ 2202429 h 4300895"/>
                <a:gd name="connsiteX13" fmla="*/ 345884 w 3619842"/>
                <a:gd name="connsiteY13" fmla="*/ 1675304 h 4300895"/>
                <a:gd name="connsiteX14" fmla="*/ 593310 w 3619842"/>
                <a:gd name="connsiteY14" fmla="*/ 1062118 h 4300895"/>
                <a:gd name="connsiteX15" fmla="*/ 969828 w 3619842"/>
                <a:gd name="connsiteY15" fmla="*/ 943784 h 4300895"/>
                <a:gd name="connsiteX16" fmla="*/ 1045131 w 3619842"/>
                <a:gd name="connsiteY16" fmla="*/ 470447 h 4300895"/>
                <a:gd name="connsiteX17" fmla="*/ 1271042 w 3619842"/>
                <a:gd name="connsiteY17" fmla="*/ 115445 h 4300895"/>
                <a:gd name="connsiteX18" fmla="*/ 2142411 w 3619842"/>
                <a:gd name="connsiteY18" fmla="*/ 7869 h 4300895"/>
                <a:gd name="connsiteX0" fmla="*/ 2142411 w 3619842"/>
                <a:gd name="connsiteY0" fmla="*/ 7869 h 4279064"/>
                <a:gd name="connsiteX1" fmla="*/ 2820143 w 3619842"/>
                <a:gd name="connsiteY1" fmla="*/ 298325 h 4279064"/>
                <a:gd name="connsiteX2" fmla="*/ 2906204 w 3619842"/>
                <a:gd name="connsiteY2" fmla="*/ 900753 h 4279064"/>
                <a:gd name="connsiteX3" fmla="*/ 2938477 w 3619842"/>
                <a:gd name="connsiteY3" fmla="*/ 1255756 h 4279064"/>
                <a:gd name="connsiteX4" fmla="*/ 3250449 w 3619842"/>
                <a:gd name="connsiteY4" fmla="*/ 1470909 h 4279064"/>
                <a:gd name="connsiteX5" fmla="*/ 3616209 w 3619842"/>
                <a:gd name="connsiteY5" fmla="*/ 1911972 h 4279064"/>
                <a:gd name="connsiteX6" fmla="*/ 3013781 w 3619842"/>
                <a:gd name="connsiteY6" fmla="*/ 2933949 h 4279064"/>
                <a:gd name="connsiteX7" fmla="*/ 2572717 w 3619842"/>
                <a:gd name="connsiteY7" fmla="*/ 3579407 h 4279064"/>
                <a:gd name="connsiteX8" fmla="*/ 722402 w 3619842"/>
                <a:gd name="connsiteY8" fmla="*/ 4257139 h 4279064"/>
                <a:gd name="connsiteX9" fmla="*/ 152247 w 3619842"/>
                <a:gd name="connsiteY9" fmla="*/ 4063501 h 4279064"/>
                <a:gd name="connsiteX10" fmla="*/ 1640 w 3619842"/>
                <a:gd name="connsiteY10" fmla="*/ 3568650 h 4279064"/>
                <a:gd name="connsiteX11" fmla="*/ 216792 w 3619842"/>
                <a:gd name="connsiteY11" fmla="*/ 2880160 h 4279064"/>
                <a:gd name="connsiteX12" fmla="*/ 442703 w 3619842"/>
                <a:gd name="connsiteY12" fmla="*/ 2202429 h 4279064"/>
                <a:gd name="connsiteX13" fmla="*/ 345884 w 3619842"/>
                <a:gd name="connsiteY13" fmla="*/ 1675304 h 4279064"/>
                <a:gd name="connsiteX14" fmla="*/ 593310 w 3619842"/>
                <a:gd name="connsiteY14" fmla="*/ 1062118 h 4279064"/>
                <a:gd name="connsiteX15" fmla="*/ 969828 w 3619842"/>
                <a:gd name="connsiteY15" fmla="*/ 943784 h 4279064"/>
                <a:gd name="connsiteX16" fmla="*/ 1045131 w 3619842"/>
                <a:gd name="connsiteY16" fmla="*/ 470447 h 4279064"/>
                <a:gd name="connsiteX17" fmla="*/ 1271042 w 3619842"/>
                <a:gd name="connsiteY17" fmla="*/ 115445 h 4279064"/>
                <a:gd name="connsiteX18" fmla="*/ 2142411 w 3619842"/>
                <a:gd name="connsiteY18" fmla="*/ 7869 h 4279064"/>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58932 w 3643648"/>
                <a:gd name="connsiteY13" fmla="*/ 1470909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44722 w 3622153"/>
                <a:gd name="connsiteY0" fmla="*/ 7869 h 4239810"/>
                <a:gd name="connsiteX1" fmla="*/ 2822454 w 3622153"/>
                <a:gd name="connsiteY1" fmla="*/ 298325 h 4239810"/>
                <a:gd name="connsiteX2" fmla="*/ 2908515 w 3622153"/>
                <a:gd name="connsiteY2" fmla="*/ 900753 h 4239810"/>
                <a:gd name="connsiteX3" fmla="*/ 2940788 w 3622153"/>
                <a:gd name="connsiteY3" fmla="*/ 1255756 h 4239810"/>
                <a:gd name="connsiteX4" fmla="*/ 3252760 w 3622153"/>
                <a:gd name="connsiteY4" fmla="*/ 1470909 h 4239810"/>
                <a:gd name="connsiteX5" fmla="*/ 3618520 w 3622153"/>
                <a:gd name="connsiteY5" fmla="*/ 1911972 h 4239810"/>
                <a:gd name="connsiteX6" fmla="*/ 3016092 w 3622153"/>
                <a:gd name="connsiteY6" fmla="*/ 2933949 h 4239810"/>
                <a:gd name="connsiteX7" fmla="*/ 2575028 w 3622153"/>
                <a:gd name="connsiteY7" fmla="*/ 3579407 h 4239810"/>
                <a:gd name="connsiteX8" fmla="*/ 1531537 w 3622153"/>
                <a:gd name="connsiteY8" fmla="*/ 4171078 h 4239810"/>
                <a:gd name="connsiteX9" fmla="*/ 412742 w 3622153"/>
                <a:gd name="connsiteY9" fmla="*/ 4160320 h 4239810"/>
                <a:gd name="connsiteX10" fmla="*/ 3951 w 3622153"/>
                <a:gd name="connsiteY10" fmla="*/ 3568650 h 4239810"/>
                <a:gd name="connsiteX11" fmla="*/ 219103 w 3622153"/>
                <a:gd name="connsiteY11" fmla="*/ 2880160 h 4239810"/>
                <a:gd name="connsiteX12" fmla="*/ 445014 w 3622153"/>
                <a:gd name="connsiteY12" fmla="*/ 2202429 h 4239810"/>
                <a:gd name="connsiteX13" fmla="*/ 337437 w 3622153"/>
                <a:gd name="connsiteY13" fmla="*/ 1470909 h 4239810"/>
                <a:gd name="connsiteX14" fmla="*/ 595621 w 3622153"/>
                <a:gd name="connsiteY14" fmla="*/ 1062118 h 4239810"/>
                <a:gd name="connsiteX15" fmla="*/ 972139 w 3622153"/>
                <a:gd name="connsiteY15" fmla="*/ 943784 h 4239810"/>
                <a:gd name="connsiteX16" fmla="*/ 1047442 w 3622153"/>
                <a:gd name="connsiteY16" fmla="*/ 470447 h 4239810"/>
                <a:gd name="connsiteX17" fmla="*/ 1273353 w 3622153"/>
                <a:gd name="connsiteY17" fmla="*/ 115445 h 4239810"/>
                <a:gd name="connsiteX18" fmla="*/ 2144722 w 3622153"/>
                <a:gd name="connsiteY18" fmla="*/ 7869 h 4239810"/>
                <a:gd name="connsiteX0" fmla="*/ 2147191 w 3624622"/>
                <a:gd name="connsiteY0" fmla="*/ 7869 h 4239810"/>
                <a:gd name="connsiteX1" fmla="*/ 2824923 w 3624622"/>
                <a:gd name="connsiteY1" fmla="*/ 298325 h 4239810"/>
                <a:gd name="connsiteX2" fmla="*/ 2910984 w 3624622"/>
                <a:gd name="connsiteY2" fmla="*/ 900753 h 4239810"/>
                <a:gd name="connsiteX3" fmla="*/ 2943257 w 3624622"/>
                <a:gd name="connsiteY3" fmla="*/ 1255756 h 4239810"/>
                <a:gd name="connsiteX4" fmla="*/ 3255229 w 3624622"/>
                <a:gd name="connsiteY4" fmla="*/ 1470909 h 4239810"/>
                <a:gd name="connsiteX5" fmla="*/ 3620989 w 3624622"/>
                <a:gd name="connsiteY5" fmla="*/ 1911972 h 4239810"/>
                <a:gd name="connsiteX6" fmla="*/ 3018561 w 3624622"/>
                <a:gd name="connsiteY6" fmla="*/ 2933949 h 4239810"/>
                <a:gd name="connsiteX7" fmla="*/ 2577497 w 3624622"/>
                <a:gd name="connsiteY7" fmla="*/ 3579407 h 4239810"/>
                <a:gd name="connsiteX8" fmla="*/ 1534006 w 3624622"/>
                <a:gd name="connsiteY8" fmla="*/ 4171078 h 4239810"/>
                <a:gd name="connsiteX9" fmla="*/ 415211 w 3624622"/>
                <a:gd name="connsiteY9" fmla="*/ 4160320 h 4239810"/>
                <a:gd name="connsiteX10" fmla="*/ 6420 w 3624622"/>
                <a:gd name="connsiteY10" fmla="*/ 3568650 h 4239810"/>
                <a:gd name="connsiteX11" fmla="*/ 221572 w 3624622"/>
                <a:gd name="connsiteY11" fmla="*/ 2880160 h 4239810"/>
                <a:gd name="connsiteX12" fmla="*/ 447483 w 3624622"/>
                <a:gd name="connsiteY12" fmla="*/ 2202429 h 4239810"/>
                <a:gd name="connsiteX13" fmla="*/ 339906 w 3624622"/>
                <a:gd name="connsiteY13" fmla="*/ 1470909 h 4239810"/>
                <a:gd name="connsiteX14" fmla="*/ 598090 w 3624622"/>
                <a:gd name="connsiteY14" fmla="*/ 1062118 h 4239810"/>
                <a:gd name="connsiteX15" fmla="*/ 974608 w 3624622"/>
                <a:gd name="connsiteY15" fmla="*/ 943784 h 4239810"/>
                <a:gd name="connsiteX16" fmla="*/ 1049911 w 3624622"/>
                <a:gd name="connsiteY16" fmla="*/ 470447 h 4239810"/>
                <a:gd name="connsiteX17" fmla="*/ 1275822 w 3624622"/>
                <a:gd name="connsiteY17" fmla="*/ 115445 h 4239810"/>
                <a:gd name="connsiteX18" fmla="*/ 2147191 w 3624622"/>
                <a:gd name="connsiteY18" fmla="*/ 7869 h 4239810"/>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1911972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2137883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1257"/>
                <a:gd name="connsiteY0" fmla="*/ 7869 h 4227031"/>
                <a:gd name="connsiteX1" fmla="*/ 2824923 w 3621257"/>
                <a:gd name="connsiteY1" fmla="*/ 298325 h 4227031"/>
                <a:gd name="connsiteX2" fmla="*/ 2910984 w 3621257"/>
                <a:gd name="connsiteY2" fmla="*/ 900753 h 4227031"/>
                <a:gd name="connsiteX3" fmla="*/ 2943257 w 3621257"/>
                <a:gd name="connsiteY3" fmla="*/ 1255756 h 4227031"/>
                <a:gd name="connsiteX4" fmla="*/ 3620989 w 3621257"/>
                <a:gd name="connsiteY4" fmla="*/ 2137883 h 4227031"/>
                <a:gd name="connsiteX5" fmla="*/ 3018561 w 3621257"/>
                <a:gd name="connsiteY5" fmla="*/ 2933949 h 4227031"/>
                <a:gd name="connsiteX6" fmla="*/ 2512951 w 3621257"/>
                <a:gd name="connsiteY6" fmla="*/ 3783803 h 4227031"/>
                <a:gd name="connsiteX7" fmla="*/ 1534006 w 3621257"/>
                <a:gd name="connsiteY7" fmla="*/ 4171078 h 4227031"/>
                <a:gd name="connsiteX8" fmla="*/ 415211 w 3621257"/>
                <a:gd name="connsiteY8" fmla="*/ 4160320 h 4227031"/>
                <a:gd name="connsiteX9" fmla="*/ 6420 w 3621257"/>
                <a:gd name="connsiteY9" fmla="*/ 3568650 h 4227031"/>
                <a:gd name="connsiteX10" fmla="*/ 221572 w 3621257"/>
                <a:gd name="connsiteY10" fmla="*/ 2880160 h 4227031"/>
                <a:gd name="connsiteX11" fmla="*/ 447483 w 3621257"/>
                <a:gd name="connsiteY11" fmla="*/ 2202429 h 4227031"/>
                <a:gd name="connsiteX12" fmla="*/ 339906 w 3621257"/>
                <a:gd name="connsiteY12" fmla="*/ 1470909 h 4227031"/>
                <a:gd name="connsiteX13" fmla="*/ 598090 w 3621257"/>
                <a:gd name="connsiteY13" fmla="*/ 1062118 h 4227031"/>
                <a:gd name="connsiteX14" fmla="*/ 974608 w 3621257"/>
                <a:gd name="connsiteY14" fmla="*/ 943784 h 4227031"/>
                <a:gd name="connsiteX15" fmla="*/ 1049911 w 3621257"/>
                <a:gd name="connsiteY15" fmla="*/ 470447 h 4227031"/>
                <a:gd name="connsiteX16" fmla="*/ 1275822 w 3621257"/>
                <a:gd name="connsiteY16" fmla="*/ 115445 h 4227031"/>
                <a:gd name="connsiteX17" fmla="*/ 2147191 w 3621257"/>
                <a:gd name="connsiteY17" fmla="*/ 7869 h 4227031"/>
                <a:gd name="connsiteX0" fmla="*/ 2147191 w 3621257"/>
                <a:gd name="connsiteY0" fmla="*/ 7869 h 4227031"/>
                <a:gd name="connsiteX1" fmla="*/ 2824923 w 3621257"/>
                <a:gd name="connsiteY1" fmla="*/ 298325 h 4227031"/>
                <a:gd name="connsiteX2" fmla="*/ 2943257 w 3621257"/>
                <a:gd name="connsiteY2" fmla="*/ 1255756 h 4227031"/>
                <a:gd name="connsiteX3" fmla="*/ 3620989 w 3621257"/>
                <a:gd name="connsiteY3" fmla="*/ 2137883 h 4227031"/>
                <a:gd name="connsiteX4" fmla="*/ 3018561 w 3621257"/>
                <a:gd name="connsiteY4" fmla="*/ 2933949 h 4227031"/>
                <a:gd name="connsiteX5" fmla="*/ 2512951 w 3621257"/>
                <a:gd name="connsiteY5" fmla="*/ 3783803 h 4227031"/>
                <a:gd name="connsiteX6" fmla="*/ 1534006 w 3621257"/>
                <a:gd name="connsiteY6" fmla="*/ 4171078 h 4227031"/>
                <a:gd name="connsiteX7" fmla="*/ 415211 w 3621257"/>
                <a:gd name="connsiteY7" fmla="*/ 4160320 h 4227031"/>
                <a:gd name="connsiteX8" fmla="*/ 6420 w 3621257"/>
                <a:gd name="connsiteY8" fmla="*/ 3568650 h 4227031"/>
                <a:gd name="connsiteX9" fmla="*/ 221572 w 3621257"/>
                <a:gd name="connsiteY9" fmla="*/ 2880160 h 4227031"/>
                <a:gd name="connsiteX10" fmla="*/ 447483 w 3621257"/>
                <a:gd name="connsiteY10" fmla="*/ 2202429 h 4227031"/>
                <a:gd name="connsiteX11" fmla="*/ 339906 w 3621257"/>
                <a:gd name="connsiteY11" fmla="*/ 1470909 h 4227031"/>
                <a:gd name="connsiteX12" fmla="*/ 598090 w 3621257"/>
                <a:gd name="connsiteY12" fmla="*/ 1062118 h 4227031"/>
                <a:gd name="connsiteX13" fmla="*/ 974608 w 3621257"/>
                <a:gd name="connsiteY13" fmla="*/ 943784 h 4227031"/>
                <a:gd name="connsiteX14" fmla="*/ 1049911 w 3621257"/>
                <a:gd name="connsiteY14" fmla="*/ 470447 h 4227031"/>
                <a:gd name="connsiteX15" fmla="*/ 1275822 w 3621257"/>
                <a:gd name="connsiteY15" fmla="*/ 115445 h 4227031"/>
                <a:gd name="connsiteX16" fmla="*/ 2147191 w 3621257"/>
                <a:gd name="connsiteY16" fmla="*/ 7869 h 4227031"/>
                <a:gd name="connsiteX0" fmla="*/ 2189313 w 3663379"/>
                <a:gd name="connsiteY0" fmla="*/ 7869 h 4226329"/>
                <a:gd name="connsiteX1" fmla="*/ 2867045 w 3663379"/>
                <a:gd name="connsiteY1" fmla="*/ 298325 h 4226329"/>
                <a:gd name="connsiteX2" fmla="*/ 2985379 w 3663379"/>
                <a:gd name="connsiteY2" fmla="*/ 1255756 h 4226329"/>
                <a:gd name="connsiteX3" fmla="*/ 3663111 w 3663379"/>
                <a:gd name="connsiteY3" fmla="*/ 2137883 h 4226329"/>
                <a:gd name="connsiteX4" fmla="*/ 3060683 w 3663379"/>
                <a:gd name="connsiteY4" fmla="*/ 2933949 h 4226329"/>
                <a:gd name="connsiteX5" fmla="*/ 2555073 w 3663379"/>
                <a:gd name="connsiteY5" fmla="*/ 3783803 h 4226329"/>
                <a:gd name="connsiteX6" fmla="*/ 1576128 w 3663379"/>
                <a:gd name="connsiteY6" fmla="*/ 4171078 h 4226329"/>
                <a:gd name="connsiteX7" fmla="*/ 457333 w 3663379"/>
                <a:gd name="connsiteY7" fmla="*/ 4160320 h 4226329"/>
                <a:gd name="connsiteX8" fmla="*/ 5512 w 3663379"/>
                <a:gd name="connsiteY8" fmla="*/ 3579408 h 4226329"/>
                <a:gd name="connsiteX9" fmla="*/ 263694 w 3663379"/>
                <a:gd name="connsiteY9" fmla="*/ 2880160 h 4226329"/>
                <a:gd name="connsiteX10" fmla="*/ 489605 w 3663379"/>
                <a:gd name="connsiteY10" fmla="*/ 2202429 h 4226329"/>
                <a:gd name="connsiteX11" fmla="*/ 382028 w 3663379"/>
                <a:gd name="connsiteY11" fmla="*/ 1470909 h 4226329"/>
                <a:gd name="connsiteX12" fmla="*/ 640212 w 3663379"/>
                <a:gd name="connsiteY12" fmla="*/ 1062118 h 4226329"/>
                <a:gd name="connsiteX13" fmla="*/ 1016730 w 3663379"/>
                <a:gd name="connsiteY13" fmla="*/ 943784 h 4226329"/>
                <a:gd name="connsiteX14" fmla="*/ 1092033 w 3663379"/>
                <a:gd name="connsiteY14" fmla="*/ 470447 h 4226329"/>
                <a:gd name="connsiteX15" fmla="*/ 1317944 w 3663379"/>
                <a:gd name="connsiteY15" fmla="*/ 115445 h 4226329"/>
                <a:gd name="connsiteX16" fmla="*/ 2189313 w 3663379"/>
                <a:gd name="connsiteY16" fmla="*/ 7869 h 4226329"/>
                <a:gd name="connsiteX0" fmla="*/ 2147192 w 3621258"/>
                <a:gd name="connsiteY0" fmla="*/ 7869 h 4218833"/>
                <a:gd name="connsiteX1" fmla="*/ 2824924 w 3621258"/>
                <a:gd name="connsiteY1" fmla="*/ 298325 h 4218833"/>
                <a:gd name="connsiteX2" fmla="*/ 2943258 w 3621258"/>
                <a:gd name="connsiteY2" fmla="*/ 1255756 h 4218833"/>
                <a:gd name="connsiteX3" fmla="*/ 3620990 w 3621258"/>
                <a:gd name="connsiteY3" fmla="*/ 2137883 h 4218833"/>
                <a:gd name="connsiteX4" fmla="*/ 3018562 w 3621258"/>
                <a:gd name="connsiteY4" fmla="*/ 2933949 h 4218833"/>
                <a:gd name="connsiteX5" fmla="*/ 2512952 w 3621258"/>
                <a:gd name="connsiteY5" fmla="*/ 3783803 h 4218833"/>
                <a:gd name="connsiteX6" fmla="*/ 1534007 w 3621258"/>
                <a:gd name="connsiteY6" fmla="*/ 4171078 h 4218833"/>
                <a:gd name="connsiteX7" fmla="*/ 415212 w 3621258"/>
                <a:gd name="connsiteY7" fmla="*/ 4160320 h 4218833"/>
                <a:gd name="connsiteX8" fmla="*/ 6421 w 3621258"/>
                <a:gd name="connsiteY8" fmla="*/ 3697742 h 4218833"/>
                <a:gd name="connsiteX9" fmla="*/ 221573 w 3621258"/>
                <a:gd name="connsiteY9" fmla="*/ 2880160 h 4218833"/>
                <a:gd name="connsiteX10" fmla="*/ 447484 w 3621258"/>
                <a:gd name="connsiteY10" fmla="*/ 2202429 h 4218833"/>
                <a:gd name="connsiteX11" fmla="*/ 339907 w 3621258"/>
                <a:gd name="connsiteY11" fmla="*/ 1470909 h 4218833"/>
                <a:gd name="connsiteX12" fmla="*/ 598091 w 3621258"/>
                <a:gd name="connsiteY12" fmla="*/ 1062118 h 4218833"/>
                <a:gd name="connsiteX13" fmla="*/ 974609 w 3621258"/>
                <a:gd name="connsiteY13" fmla="*/ 943784 h 4218833"/>
                <a:gd name="connsiteX14" fmla="*/ 1049912 w 3621258"/>
                <a:gd name="connsiteY14" fmla="*/ 470447 h 4218833"/>
                <a:gd name="connsiteX15" fmla="*/ 1275823 w 3621258"/>
                <a:gd name="connsiteY15" fmla="*/ 115445 h 4218833"/>
                <a:gd name="connsiteX16" fmla="*/ 2147192 w 3621258"/>
                <a:gd name="connsiteY16" fmla="*/ 7869 h 4218833"/>
                <a:gd name="connsiteX0" fmla="*/ 2195902 w 3669968"/>
                <a:gd name="connsiteY0" fmla="*/ 7869 h 4218833"/>
                <a:gd name="connsiteX1" fmla="*/ 2873634 w 3669968"/>
                <a:gd name="connsiteY1" fmla="*/ 298325 h 4218833"/>
                <a:gd name="connsiteX2" fmla="*/ 2991968 w 3669968"/>
                <a:gd name="connsiteY2" fmla="*/ 1255756 h 4218833"/>
                <a:gd name="connsiteX3" fmla="*/ 3669700 w 3669968"/>
                <a:gd name="connsiteY3" fmla="*/ 2137883 h 4218833"/>
                <a:gd name="connsiteX4" fmla="*/ 3067272 w 3669968"/>
                <a:gd name="connsiteY4" fmla="*/ 2933949 h 4218833"/>
                <a:gd name="connsiteX5" fmla="*/ 2561662 w 3669968"/>
                <a:gd name="connsiteY5" fmla="*/ 3783803 h 4218833"/>
                <a:gd name="connsiteX6" fmla="*/ 1582717 w 3669968"/>
                <a:gd name="connsiteY6" fmla="*/ 4171078 h 4218833"/>
                <a:gd name="connsiteX7" fmla="*/ 463922 w 3669968"/>
                <a:gd name="connsiteY7" fmla="*/ 4160320 h 4218833"/>
                <a:gd name="connsiteX8" fmla="*/ 55131 w 3669968"/>
                <a:gd name="connsiteY8" fmla="*/ 3697742 h 4218833"/>
                <a:gd name="connsiteX9" fmla="*/ 270283 w 3669968"/>
                <a:gd name="connsiteY9" fmla="*/ 2880160 h 4218833"/>
                <a:gd name="connsiteX10" fmla="*/ 496194 w 3669968"/>
                <a:gd name="connsiteY10" fmla="*/ 2202429 h 4218833"/>
                <a:gd name="connsiteX11" fmla="*/ 388617 w 3669968"/>
                <a:gd name="connsiteY11" fmla="*/ 1470909 h 4218833"/>
                <a:gd name="connsiteX12" fmla="*/ 646801 w 3669968"/>
                <a:gd name="connsiteY12" fmla="*/ 1062118 h 4218833"/>
                <a:gd name="connsiteX13" fmla="*/ 1023319 w 3669968"/>
                <a:gd name="connsiteY13" fmla="*/ 943784 h 4218833"/>
                <a:gd name="connsiteX14" fmla="*/ 1098622 w 3669968"/>
                <a:gd name="connsiteY14" fmla="*/ 470447 h 4218833"/>
                <a:gd name="connsiteX15" fmla="*/ 1324533 w 3669968"/>
                <a:gd name="connsiteY15" fmla="*/ 115445 h 4218833"/>
                <a:gd name="connsiteX16" fmla="*/ 2195902 w 3669968"/>
                <a:gd name="connsiteY16" fmla="*/ 7869 h 4218833"/>
                <a:gd name="connsiteX0" fmla="*/ 2195902 w 3669968"/>
                <a:gd name="connsiteY0" fmla="*/ 7869 h 4216877"/>
                <a:gd name="connsiteX1" fmla="*/ 2873634 w 3669968"/>
                <a:gd name="connsiteY1" fmla="*/ 298325 h 4216877"/>
                <a:gd name="connsiteX2" fmla="*/ 2991968 w 3669968"/>
                <a:gd name="connsiteY2" fmla="*/ 1255756 h 4216877"/>
                <a:gd name="connsiteX3" fmla="*/ 3669700 w 3669968"/>
                <a:gd name="connsiteY3" fmla="*/ 2137883 h 4216877"/>
                <a:gd name="connsiteX4" fmla="*/ 3067272 w 3669968"/>
                <a:gd name="connsiteY4" fmla="*/ 2933949 h 4216877"/>
                <a:gd name="connsiteX5" fmla="*/ 2561662 w 3669968"/>
                <a:gd name="connsiteY5" fmla="*/ 3783803 h 4216877"/>
                <a:gd name="connsiteX6" fmla="*/ 1582717 w 3669968"/>
                <a:gd name="connsiteY6" fmla="*/ 4171078 h 4216877"/>
                <a:gd name="connsiteX7" fmla="*/ 463922 w 3669968"/>
                <a:gd name="connsiteY7" fmla="*/ 4160320 h 4216877"/>
                <a:gd name="connsiteX8" fmla="*/ 55131 w 3669968"/>
                <a:gd name="connsiteY8" fmla="*/ 3730015 h 4216877"/>
                <a:gd name="connsiteX9" fmla="*/ 270283 w 3669968"/>
                <a:gd name="connsiteY9" fmla="*/ 2880160 h 4216877"/>
                <a:gd name="connsiteX10" fmla="*/ 496194 w 3669968"/>
                <a:gd name="connsiteY10" fmla="*/ 2202429 h 4216877"/>
                <a:gd name="connsiteX11" fmla="*/ 388617 w 3669968"/>
                <a:gd name="connsiteY11" fmla="*/ 1470909 h 4216877"/>
                <a:gd name="connsiteX12" fmla="*/ 646801 w 3669968"/>
                <a:gd name="connsiteY12" fmla="*/ 1062118 h 4216877"/>
                <a:gd name="connsiteX13" fmla="*/ 1023319 w 3669968"/>
                <a:gd name="connsiteY13" fmla="*/ 943784 h 4216877"/>
                <a:gd name="connsiteX14" fmla="*/ 1098622 w 3669968"/>
                <a:gd name="connsiteY14" fmla="*/ 470447 h 4216877"/>
                <a:gd name="connsiteX15" fmla="*/ 1324533 w 3669968"/>
                <a:gd name="connsiteY15" fmla="*/ 115445 h 4216877"/>
                <a:gd name="connsiteX16" fmla="*/ 2195902 w 3669968"/>
                <a:gd name="connsiteY16" fmla="*/ 7869 h 4216877"/>
                <a:gd name="connsiteX0" fmla="*/ 2195902 w 3669968"/>
                <a:gd name="connsiteY0" fmla="*/ 7869 h 4283677"/>
                <a:gd name="connsiteX1" fmla="*/ 2873634 w 3669968"/>
                <a:gd name="connsiteY1" fmla="*/ 298325 h 4283677"/>
                <a:gd name="connsiteX2" fmla="*/ 2991968 w 3669968"/>
                <a:gd name="connsiteY2" fmla="*/ 1255756 h 4283677"/>
                <a:gd name="connsiteX3" fmla="*/ 3669700 w 3669968"/>
                <a:gd name="connsiteY3" fmla="*/ 2137883 h 4283677"/>
                <a:gd name="connsiteX4" fmla="*/ 3067272 w 3669968"/>
                <a:gd name="connsiteY4" fmla="*/ 2933949 h 4283677"/>
                <a:gd name="connsiteX5" fmla="*/ 2561662 w 3669968"/>
                <a:gd name="connsiteY5" fmla="*/ 3783803 h 4283677"/>
                <a:gd name="connsiteX6" fmla="*/ 1582717 w 3669968"/>
                <a:gd name="connsiteY6" fmla="*/ 4171078 h 4283677"/>
                <a:gd name="connsiteX7" fmla="*/ 463922 w 3669968"/>
                <a:gd name="connsiteY7" fmla="*/ 4160320 h 4283677"/>
                <a:gd name="connsiteX8" fmla="*/ 55131 w 3669968"/>
                <a:gd name="connsiteY8" fmla="*/ 3730015 h 4283677"/>
                <a:gd name="connsiteX9" fmla="*/ 270283 w 3669968"/>
                <a:gd name="connsiteY9" fmla="*/ 2880160 h 4283677"/>
                <a:gd name="connsiteX10" fmla="*/ 496194 w 3669968"/>
                <a:gd name="connsiteY10" fmla="*/ 2202429 h 4283677"/>
                <a:gd name="connsiteX11" fmla="*/ 388617 w 3669968"/>
                <a:gd name="connsiteY11" fmla="*/ 1470909 h 4283677"/>
                <a:gd name="connsiteX12" fmla="*/ 646801 w 3669968"/>
                <a:gd name="connsiteY12" fmla="*/ 1062118 h 4283677"/>
                <a:gd name="connsiteX13" fmla="*/ 1023319 w 3669968"/>
                <a:gd name="connsiteY13" fmla="*/ 943784 h 4283677"/>
                <a:gd name="connsiteX14" fmla="*/ 1098622 w 3669968"/>
                <a:gd name="connsiteY14" fmla="*/ 470447 h 4283677"/>
                <a:gd name="connsiteX15" fmla="*/ 1324533 w 3669968"/>
                <a:gd name="connsiteY15" fmla="*/ 115445 h 4283677"/>
                <a:gd name="connsiteX16" fmla="*/ 2195902 w 3669968"/>
                <a:gd name="connsiteY16" fmla="*/ 7869 h 4283677"/>
                <a:gd name="connsiteX0" fmla="*/ 1928566 w 3402632"/>
                <a:gd name="connsiteY0" fmla="*/ 7869 h 4275127"/>
                <a:gd name="connsiteX1" fmla="*/ 2606298 w 3402632"/>
                <a:gd name="connsiteY1" fmla="*/ 298325 h 4275127"/>
                <a:gd name="connsiteX2" fmla="*/ 2724632 w 3402632"/>
                <a:gd name="connsiteY2" fmla="*/ 1255756 h 4275127"/>
                <a:gd name="connsiteX3" fmla="*/ 3402364 w 3402632"/>
                <a:gd name="connsiteY3" fmla="*/ 2137883 h 4275127"/>
                <a:gd name="connsiteX4" fmla="*/ 2799936 w 3402632"/>
                <a:gd name="connsiteY4" fmla="*/ 2933949 h 4275127"/>
                <a:gd name="connsiteX5" fmla="*/ 2294326 w 3402632"/>
                <a:gd name="connsiteY5" fmla="*/ 3783803 h 4275127"/>
                <a:gd name="connsiteX6" fmla="*/ 1315381 w 3402632"/>
                <a:gd name="connsiteY6" fmla="*/ 4171078 h 4275127"/>
                <a:gd name="connsiteX7" fmla="*/ 196586 w 3402632"/>
                <a:gd name="connsiteY7" fmla="*/ 4160320 h 4275127"/>
                <a:gd name="connsiteX8" fmla="*/ 2947 w 3402632"/>
                <a:gd name="connsiteY8" fmla="*/ 2880160 h 4275127"/>
                <a:gd name="connsiteX9" fmla="*/ 228858 w 3402632"/>
                <a:gd name="connsiteY9" fmla="*/ 2202429 h 4275127"/>
                <a:gd name="connsiteX10" fmla="*/ 121281 w 3402632"/>
                <a:gd name="connsiteY10" fmla="*/ 1470909 h 4275127"/>
                <a:gd name="connsiteX11" fmla="*/ 379465 w 3402632"/>
                <a:gd name="connsiteY11" fmla="*/ 1062118 h 4275127"/>
                <a:gd name="connsiteX12" fmla="*/ 755983 w 3402632"/>
                <a:gd name="connsiteY12" fmla="*/ 943784 h 4275127"/>
                <a:gd name="connsiteX13" fmla="*/ 831286 w 3402632"/>
                <a:gd name="connsiteY13" fmla="*/ 470447 h 4275127"/>
                <a:gd name="connsiteX14" fmla="*/ 1057197 w 3402632"/>
                <a:gd name="connsiteY14" fmla="*/ 115445 h 4275127"/>
                <a:gd name="connsiteX15" fmla="*/ 1928566 w 3402632"/>
                <a:gd name="connsiteY15" fmla="*/ 7869 h 4275127"/>
                <a:gd name="connsiteX0" fmla="*/ 1973706 w 3447772"/>
                <a:gd name="connsiteY0" fmla="*/ 7869 h 4209093"/>
                <a:gd name="connsiteX1" fmla="*/ 2651438 w 3447772"/>
                <a:gd name="connsiteY1" fmla="*/ 298325 h 4209093"/>
                <a:gd name="connsiteX2" fmla="*/ 2769772 w 3447772"/>
                <a:gd name="connsiteY2" fmla="*/ 1255756 h 4209093"/>
                <a:gd name="connsiteX3" fmla="*/ 3447504 w 3447772"/>
                <a:gd name="connsiteY3" fmla="*/ 2137883 h 4209093"/>
                <a:gd name="connsiteX4" fmla="*/ 2845076 w 3447772"/>
                <a:gd name="connsiteY4" fmla="*/ 2933949 h 4209093"/>
                <a:gd name="connsiteX5" fmla="*/ 2339466 w 3447772"/>
                <a:gd name="connsiteY5" fmla="*/ 3783803 h 4209093"/>
                <a:gd name="connsiteX6" fmla="*/ 1360521 w 3447772"/>
                <a:gd name="connsiteY6" fmla="*/ 4171078 h 4209093"/>
                <a:gd name="connsiteX7" fmla="*/ 48087 w 3447772"/>
                <a:gd name="connsiteY7" fmla="*/ 2880160 h 4209093"/>
                <a:gd name="connsiteX8" fmla="*/ 273998 w 3447772"/>
                <a:gd name="connsiteY8" fmla="*/ 2202429 h 4209093"/>
                <a:gd name="connsiteX9" fmla="*/ 166421 w 3447772"/>
                <a:gd name="connsiteY9" fmla="*/ 1470909 h 4209093"/>
                <a:gd name="connsiteX10" fmla="*/ 424605 w 3447772"/>
                <a:gd name="connsiteY10" fmla="*/ 1062118 h 4209093"/>
                <a:gd name="connsiteX11" fmla="*/ 801123 w 3447772"/>
                <a:gd name="connsiteY11" fmla="*/ 943784 h 4209093"/>
                <a:gd name="connsiteX12" fmla="*/ 876426 w 3447772"/>
                <a:gd name="connsiteY12" fmla="*/ 470447 h 4209093"/>
                <a:gd name="connsiteX13" fmla="*/ 1102337 w 3447772"/>
                <a:gd name="connsiteY13" fmla="*/ 115445 h 4209093"/>
                <a:gd name="connsiteX14" fmla="*/ 1973706 w 3447772"/>
                <a:gd name="connsiteY14" fmla="*/ 7869 h 4209093"/>
                <a:gd name="connsiteX0" fmla="*/ 1951292 w 3425358"/>
                <a:gd name="connsiteY0" fmla="*/ 7869 h 4150722"/>
                <a:gd name="connsiteX1" fmla="*/ 2629024 w 3425358"/>
                <a:gd name="connsiteY1" fmla="*/ 298325 h 4150722"/>
                <a:gd name="connsiteX2" fmla="*/ 2747358 w 3425358"/>
                <a:gd name="connsiteY2" fmla="*/ 1255756 h 4150722"/>
                <a:gd name="connsiteX3" fmla="*/ 3425090 w 3425358"/>
                <a:gd name="connsiteY3" fmla="*/ 2137883 h 4150722"/>
                <a:gd name="connsiteX4" fmla="*/ 2822662 w 3425358"/>
                <a:gd name="connsiteY4" fmla="*/ 2933949 h 4150722"/>
                <a:gd name="connsiteX5" fmla="*/ 2317052 w 3425358"/>
                <a:gd name="connsiteY5" fmla="*/ 3783803 h 4150722"/>
                <a:gd name="connsiteX6" fmla="*/ 957605 w 3425358"/>
                <a:gd name="connsiteY6" fmla="*/ 4107801 h 4150722"/>
                <a:gd name="connsiteX7" fmla="*/ 25673 w 3425358"/>
                <a:gd name="connsiteY7" fmla="*/ 2880160 h 4150722"/>
                <a:gd name="connsiteX8" fmla="*/ 251584 w 3425358"/>
                <a:gd name="connsiteY8" fmla="*/ 2202429 h 4150722"/>
                <a:gd name="connsiteX9" fmla="*/ 144007 w 3425358"/>
                <a:gd name="connsiteY9" fmla="*/ 1470909 h 4150722"/>
                <a:gd name="connsiteX10" fmla="*/ 402191 w 3425358"/>
                <a:gd name="connsiteY10" fmla="*/ 1062118 h 4150722"/>
                <a:gd name="connsiteX11" fmla="*/ 778709 w 3425358"/>
                <a:gd name="connsiteY11" fmla="*/ 943784 h 4150722"/>
                <a:gd name="connsiteX12" fmla="*/ 854012 w 3425358"/>
                <a:gd name="connsiteY12" fmla="*/ 470447 h 4150722"/>
                <a:gd name="connsiteX13" fmla="*/ 1079923 w 3425358"/>
                <a:gd name="connsiteY13" fmla="*/ 115445 h 4150722"/>
                <a:gd name="connsiteX14" fmla="*/ 1951292 w 3425358"/>
                <a:gd name="connsiteY14" fmla="*/ 7869 h 4150722"/>
                <a:gd name="connsiteX0" fmla="*/ 1811231 w 3285297"/>
                <a:gd name="connsiteY0" fmla="*/ 7869 h 4132289"/>
                <a:gd name="connsiteX1" fmla="*/ 2488963 w 3285297"/>
                <a:gd name="connsiteY1" fmla="*/ 298325 h 4132289"/>
                <a:gd name="connsiteX2" fmla="*/ 2607297 w 3285297"/>
                <a:gd name="connsiteY2" fmla="*/ 1255756 h 4132289"/>
                <a:gd name="connsiteX3" fmla="*/ 3285029 w 3285297"/>
                <a:gd name="connsiteY3" fmla="*/ 2137883 h 4132289"/>
                <a:gd name="connsiteX4" fmla="*/ 2682601 w 3285297"/>
                <a:gd name="connsiteY4" fmla="*/ 2933949 h 4132289"/>
                <a:gd name="connsiteX5" fmla="*/ 2176991 w 3285297"/>
                <a:gd name="connsiteY5" fmla="*/ 3783803 h 4132289"/>
                <a:gd name="connsiteX6" fmla="*/ 817544 w 3285297"/>
                <a:gd name="connsiteY6" fmla="*/ 4107801 h 4132289"/>
                <a:gd name="connsiteX7" fmla="*/ 190015 w 3285297"/>
                <a:gd name="connsiteY7" fmla="*/ 3180731 h 4132289"/>
                <a:gd name="connsiteX8" fmla="*/ 111523 w 3285297"/>
                <a:gd name="connsiteY8" fmla="*/ 2202429 h 4132289"/>
                <a:gd name="connsiteX9" fmla="*/ 3946 w 3285297"/>
                <a:gd name="connsiteY9" fmla="*/ 1470909 h 4132289"/>
                <a:gd name="connsiteX10" fmla="*/ 262130 w 3285297"/>
                <a:gd name="connsiteY10" fmla="*/ 1062118 h 4132289"/>
                <a:gd name="connsiteX11" fmla="*/ 638648 w 3285297"/>
                <a:gd name="connsiteY11" fmla="*/ 943784 h 4132289"/>
                <a:gd name="connsiteX12" fmla="*/ 713951 w 3285297"/>
                <a:gd name="connsiteY12" fmla="*/ 470447 h 4132289"/>
                <a:gd name="connsiteX13" fmla="*/ 939862 w 3285297"/>
                <a:gd name="connsiteY13" fmla="*/ 115445 h 4132289"/>
                <a:gd name="connsiteX14" fmla="*/ 1811231 w 3285297"/>
                <a:gd name="connsiteY14" fmla="*/ 7869 h 4132289"/>
                <a:gd name="connsiteX0" fmla="*/ 1811231 w 3309863"/>
                <a:gd name="connsiteY0" fmla="*/ 7869 h 4132289"/>
                <a:gd name="connsiteX1" fmla="*/ 2488963 w 3309863"/>
                <a:gd name="connsiteY1" fmla="*/ 298325 h 4132289"/>
                <a:gd name="connsiteX2" fmla="*/ 3124781 w 3309863"/>
                <a:gd name="connsiteY2" fmla="*/ 717893 h 4132289"/>
                <a:gd name="connsiteX3" fmla="*/ 3285029 w 3309863"/>
                <a:gd name="connsiteY3" fmla="*/ 2137883 h 4132289"/>
                <a:gd name="connsiteX4" fmla="*/ 2682601 w 3309863"/>
                <a:gd name="connsiteY4" fmla="*/ 2933949 h 4132289"/>
                <a:gd name="connsiteX5" fmla="*/ 2176991 w 3309863"/>
                <a:gd name="connsiteY5" fmla="*/ 3783803 h 4132289"/>
                <a:gd name="connsiteX6" fmla="*/ 817544 w 3309863"/>
                <a:gd name="connsiteY6" fmla="*/ 4107801 h 4132289"/>
                <a:gd name="connsiteX7" fmla="*/ 190015 w 3309863"/>
                <a:gd name="connsiteY7" fmla="*/ 3180731 h 4132289"/>
                <a:gd name="connsiteX8" fmla="*/ 111523 w 3309863"/>
                <a:gd name="connsiteY8" fmla="*/ 2202429 h 4132289"/>
                <a:gd name="connsiteX9" fmla="*/ 3946 w 3309863"/>
                <a:gd name="connsiteY9" fmla="*/ 1470909 h 4132289"/>
                <a:gd name="connsiteX10" fmla="*/ 262130 w 3309863"/>
                <a:gd name="connsiteY10" fmla="*/ 1062118 h 4132289"/>
                <a:gd name="connsiteX11" fmla="*/ 638648 w 3309863"/>
                <a:gd name="connsiteY11" fmla="*/ 943784 h 4132289"/>
                <a:gd name="connsiteX12" fmla="*/ 713951 w 3309863"/>
                <a:gd name="connsiteY12" fmla="*/ 470447 h 4132289"/>
                <a:gd name="connsiteX13" fmla="*/ 939862 w 3309863"/>
                <a:gd name="connsiteY13" fmla="*/ 115445 h 4132289"/>
                <a:gd name="connsiteX14" fmla="*/ 1811231 w 3309863"/>
                <a:gd name="connsiteY14" fmla="*/ 7869 h 4132289"/>
                <a:gd name="connsiteX0" fmla="*/ 1811231 w 3337758"/>
                <a:gd name="connsiteY0" fmla="*/ 7869 h 4135608"/>
                <a:gd name="connsiteX1" fmla="*/ 2488963 w 3337758"/>
                <a:gd name="connsiteY1" fmla="*/ 298325 h 4135608"/>
                <a:gd name="connsiteX2" fmla="*/ 3124781 w 3337758"/>
                <a:gd name="connsiteY2" fmla="*/ 717893 h 4135608"/>
                <a:gd name="connsiteX3" fmla="*/ 3285029 w 3337758"/>
                <a:gd name="connsiteY3" fmla="*/ 2137883 h 4135608"/>
                <a:gd name="connsiteX4" fmla="*/ 2286878 w 3337758"/>
                <a:gd name="connsiteY4" fmla="*/ 2680837 h 4135608"/>
                <a:gd name="connsiteX5" fmla="*/ 2176991 w 3337758"/>
                <a:gd name="connsiteY5" fmla="*/ 3783803 h 4135608"/>
                <a:gd name="connsiteX6" fmla="*/ 817544 w 3337758"/>
                <a:gd name="connsiteY6" fmla="*/ 4107801 h 4135608"/>
                <a:gd name="connsiteX7" fmla="*/ 190015 w 3337758"/>
                <a:gd name="connsiteY7" fmla="*/ 3180731 h 4135608"/>
                <a:gd name="connsiteX8" fmla="*/ 111523 w 3337758"/>
                <a:gd name="connsiteY8" fmla="*/ 2202429 h 4135608"/>
                <a:gd name="connsiteX9" fmla="*/ 3946 w 3337758"/>
                <a:gd name="connsiteY9" fmla="*/ 1470909 h 4135608"/>
                <a:gd name="connsiteX10" fmla="*/ 262130 w 3337758"/>
                <a:gd name="connsiteY10" fmla="*/ 1062118 h 4135608"/>
                <a:gd name="connsiteX11" fmla="*/ 638648 w 3337758"/>
                <a:gd name="connsiteY11" fmla="*/ 943784 h 4135608"/>
                <a:gd name="connsiteX12" fmla="*/ 713951 w 3337758"/>
                <a:gd name="connsiteY12" fmla="*/ 470447 h 4135608"/>
                <a:gd name="connsiteX13" fmla="*/ 939862 w 3337758"/>
                <a:gd name="connsiteY13" fmla="*/ 115445 h 4135608"/>
                <a:gd name="connsiteX14" fmla="*/ 1811231 w 3337758"/>
                <a:gd name="connsiteY14" fmla="*/ 7869 h 4135608"/>
                <a:gd name="connsiteX0" fmla="*/ 1811231 w 3337758"/>
                <a:gd name="connsiteY0" fmla="*/ 7869 h 4115018"/>
                <a:gd name="connsiteX1" fmla="*/ 2488963 w 3337758"/>
                <a:gd name="connsiteY1" fmla="*/ 298325 h 4115018"/>
                <a:gd name="connsiteX2" fmla="*/ 3124781 w 3337758"/>
                <a:gd name="connsiteY2" fmla="*/ 717893 h 4115018"/>
                <a:gd name="connsiteX3" fmla="*/ 3285029 w 3337758"/>
                <a:gd name="connsiteY3" fmla="*/ 2137883 h 4115018"/>
                <a:gd name="connsiteX4" fmla="*/ 2286878 w 3337758"/>
                <a:gd name="connsiteY4" fmla="*/ 2680837 h 4115018"/>
                <a:gd name="connsiteX5" fmla="*/ 1963910 w 3337758"/>
                <a:gd name="connsiteY5" fmla="*/ 3562330 h 4115018"/>
                <a:gd name="connsiteX6" fmla="*/ 817544 w 3337758"/>
                <a:gd name="connsiteY6" fmla="*/ 4107801 h 4115018"/>
                <a:gd name="connsiteX7" fmla="*/ 190015 w 3337758"/>
                <a:gd name="connsiteY7" fmla="*/ 3180731 h 4115018"/>
                <a:gd name="connsiteX8" fmla="*/ 111523 w 3337758"/>
                <a:gd name="connsiteY8" fmla="*/ 2202429 h 4115018"/>
                <a:gd name="connsiteX9" fmla="*/ 3946 w 3337758"/>
                <a:gd name="connsiteY9" fmla="*/ 1470909 h 4115018"/>
                <a:gd name="connsiteX10" fmla="*/ 262130 w 3337758"/>
                <a:gd name="connsiteY10" fmla="*/ 1062118 h 4115018"/>
                <a:gd name="connsiteX11" fmla="*/ 638648 w 3337758"/>
                <a:gd name="connsiteY11" fmla="*/ 943784 h 4115018"/>
                <a:gd name="connsiteX12" fmla="*/ 713951 w 3337758"/>
                <a:gd name="connsiteY12" fmla="*/ 470447 h 4115018"/>
                <a:gd name="connsiteX13" fmla="*/ 939862 w 3337758"/>
                <a:gd name="connsiteY13" fmla="*/ 115445 h 4115018"/>
                <a:gd name="connsiteX14" fmla="*/ 1811231 w 3337758"/>
                <a:gd name="connsiteY14" fmla="*/ 7869 h 4115018"/>
                <a:gd name="connsiteX0" fmla="*/ 1811231 w 3337758"/>
                <a:gd name="connsiteY0" fmla="*/ 7869 h 4177498"/>
                <a:gd name="connsiteX1" fmla="*/ 2488963 w 3337758"/>
                <a:gd name="connsiteY1" fmla="*/ 298325 h 4177498"/>
                <a:gd name="connsiteX2" fmla="*/ 3124781 w 3337758"/>
                <a:gd name="connsiteY2" fmla="*/ 717893 h 4177498"/>
                <a:gd name="connsiteX3" fmla="*/ 3285029 w 3337758"/>
                <a:gd name="connsiteY3" fmla="*/ 2137883 h 4177498"/>
                <a:gd name="connsiteX4" fmla="*/ 2286878 w 3337758"/>
                <a:gd name="connsiteY4" fmla="*/ 2680837 h 4177498"/>
                <a:gd name="connsiteX5" fmla="*/ 1963910 w 3337758"/>
                <a:gd name="connsiteY5" fmla="*/ 3562330 h 4177498"/>
                <a:gd name="connsiteX6" fmla="*/ 1121945 w 3337758"/>
                <a:gd name="connsiteY6" fmla="*/ 4171079 h 4177498"/>
                <a:gd name="connsiteX7" fmla="*/ 190015 w 3337758"/>
                <a:gd name="connsiteY7" fmla="*/ 3180731 h 4177498"/>
                <a:gd name="connsiteX8" fmla="*/ 111523 w 3337758"/>
                <a:gd name="connsiteY8" fmla="*/ 2202429 h 4177498"/>
                <a:gd name="connsiteX9" fmla="*/ 3946 w 3337758"/>
                <a:gd name="connsiteY9" fmla="*/ 1470909 h 4177498"/>
                <a:gd name="connsiteX10" fmla="*/ 262130 w 3337758"/>
                <a:gd name="connsiteY10" fmla="*/ 1062118 h 4177498"/>
                <a:gd name="connsiteX11" fmla="*/ 638648 w 3337758"/>
                <a:gd name="connsiteY11" fmla="*/ 943784 h 4177498"/>
                <a:gd name="connsiteX12" fmla="*/ 713951 w 3337758"/>
                <a:gd name="connsiteY12" fmla="*/ 470447 h 4177498"/>
                <a:gd name="connsiteX13" fmla="*/ 939862 w 3337758"/>
                <a:gd name="connsiteY13" fmla="*/ 115445 h 4177498"/>
                <a:gd name="connsiteX14" fmla="*/ 1811231 w 3337758"/>
                <a:gd name="connsiteY14" fmla="*/ 7869 h 4177498"/>
                <a:gd name="connsiteX0" fmla="*/ 1811231 w 3337758"/>
                <a:gd name="connsiteY0" fmla="*/ 7869 h 4171079"/>
                <a:gd name="connsiteX1" fmla="*/ 2488963 w 3337758"/>
                <a:gd name="connsiteY1" fmla="*/ 298325 h 4171079"/>
                <a:gd name="connsiteX2" fmla="*/ 3124781 w 3337758"/>
                <a:gd name="connsiteY2" fmla="*/ 717893 h 4171079"/>
                <a:gd name="connsiteX3" fmla="*/ 3285029 w 3337758"/>
                <a:gd name="connsiteY3" fmla="*/ 2137883 h 4171079"/>
                <a:gd name="connsiteX4" fmla="*/ 2286878 w 3337758"/>
                <a:gd name="connsiteY4" fmla="*/ 2680837 h 4171079"/>
                <a:gd name="connsiteX5" fmla="*/ 1963910 w 3337758"/>
                <a:gd name="connsiteY5" fmla="*/ 3562330 h 4171079"/>
                <a:gd name="connsiteX6" fmla="*/ 1121945 w 3337758"/>
                <a:gd name="connsiteY6" fmla="*/ 4171079 h 4171079"/>
                <a:gd name="connsiteX7" fmla="*/ 190015 w 3337758"/>
                <a:gd name="connsiteY7" fmla="*/ 3180731 h 4171079"/>
                <a:gd name="connsiteX8" fmla="*/ 111523 w 3337758"/>
                <a:gd name="connsiteY8" fmla="*/ 2202429 h 4171079"/>
                <a:gd name="connsiteX9" fmla="*/ 3946 w 3337758"/>
                <a:gd name="connsiteY9" fmla="*/ 1470909 h 4171079"/>
                <a:gd name="connsiteX10" fmla="*/ 262130 w 3337758"/>
                <a:gd name="connsiteY10" fmla="*/ 1062118 h 4171079"/>
                <a:gd name="connsiteX11" fmla="*/ 638648 w 3337758"/>
                <a:gd name="connsiteY11" fmla="*/ 943784 h 4171079"/>
                <a:gd name="connsiteX12" fmla="*/ 713951 w 3337758"/>
                <a:gd name="connsiteY12" fmla="*/ 470447 h 4171079"/>
                <a:gd name="connsiteX13" fmla="*/ 939862 w 3337758"/>
                <a:gd name="connsiteY13" fmla="*/ 115445 h 4171079"/>
                <a:gd name="connsiteX14" fmla="*/ 1811231 w 3337758"/>
                <a:gd name="connsiteY14" fmla="*/ 7869 h 4171079"/>
                <a:gd name="connsiteX0" fmla="*/ 1811231 w 3337758"/>
                <a:gd name="connsiteY0" fmla="*/ 7869 h 4171079"/>
                <a:gd name="connsiteX1" fmla="*/ 2488963 w 3337758"/>
                <a:gd name="connsiteY1" fmla="*/ 298325 h 4171079"/>
                <a:gd name="connsiteX2" fmla="*/ 3124781 w 3337758"/>
                <a:gd name="connsiteY2" fmla="*/ 717893 h 4171079"/>
                <a:gd name="connsiteX3" fmla="*/ 3285029 w 3337758"/>
                <a:gd name="connsiteY3" fmla="*/ 2137883 h 4171079"/>
                <a:gd name="connsiteX4" fmla="*/ 2286878 w 3337758"/>
                <a:gd name="connsiteY4" fmla="*/ 2680837 h 4171079"/>
                <a:gd name="connsiteX5" fmla="*/ 1963910 w 3337758"/>
                <a:gd name="connsiteY5" fmla="*/ 3562330 h 4171079"/>
                <a:gd name="connsiteX6" fmla="*/ 1121945 w 3337758"/>
                <a:gd name="connsiteY6" fmla="*/ 4171079 h 4171079"/>
                <a:gd name="connsiteX7" fmla="*/ 190015 w 3337758"/>
                <a:gd name="connsiteY7" fmla="*/ 3180731 h 4171079"/>
                <a:gd name="connsiteX8" fmla="*/ 111523 w 3337758"/>
                <a:gd name="connsiteY8" fmla="*/ 2202429 h 4171079"/>
                <a:gd name="connsiteX9" fmla="*/ 3946 w 3337758"/>
                <a:gd name="connsiteY9" fmla="*/ 1470909 h 4171079"/>
                <a:gd name="connsiteX10" fmla="*/ 262130 w 3337758"/>
                <a:gd name="connsiteY10" fmla="*/ 1062118 h 4171079"/>
                <a:gd name="connsiteX11" fmla="*/ 242925 w 3337758"/>
                <a:gd name="connsiteY11" fmla="*/ 643214 h 4171079"/>
                <a:gd name="connsiteX12" fmla="*/ 713951 w 3337758"/>
                <a:gd name="connsiteY12" fmla="*/ 470447 h 4171079"/>
                <a:gd name="connsiteX13" fmla="*/ 939862 w 3337758"/>
                <a:gd name="connsiteY13" fmla="*/ 115445 h 4171079"/>
                <a:gd name="connsiteX14" fmla="*/ 1811231 w 3337758"/>
                <a:gd name="connsiteY14" fmla="*/ 7869 h 4171079"/>
                <a:gd name="connsiteX0" fmla="*/ 1811231 w 3337758"/>
                <a:gd name="connsiteY0" fmla="*/ 7869 h 4171079"/>
                <a:gd name="connsiteX1" fmla="*/ 2488963 w 3337758"/>
                <a:gd name="connsiteY1" fmla="*/ 298325 h 4171079"/>
                <a:gd name="connsiteX2" fmla="*/ 3124781 w 3337758"/>
                <a:gd name="connsiteY2" fmla="*/ 717893 h 4171079"/>
                <a:gd name="connsiteX3" fmla="*/ 3285029 w 3337758"/>
                <a:gd name="connsiteY3" fmla="*/ 2137883 h 4171079"/>
                <a:gd name="connsiteX4" fmla="*/ 2286878 w 3337758"/>
                <a:gd name="connsiteY4" fmla="*/ 2680837 h 4171079"/>
                <a:gd name="connsiteX5" fmla="*/ 1963910 w 3337758"/>
                <a:gd name="connsiteY5" fmla="*/ 3562330 h 4171079"/>
                <a:gd name="connsiteX6" fmla="*/ 1121945 w 3337758"/>
                <a:gd name="connsiteY6" fmla="*/ 4171079 h 4171079"/>
                <a:gd name="connsiteX7" fmla="*/ 190015 w 3337758"/>
                <a:gd name="connsiteY7" fmla="*/ 3180731 h 4171079"/>
                <a:gd name="connsiteX8" fmla="*/ 111523 w 3337758"/>
                <a:gd name="connsiteY8" fmla="*/ 2202429 h 4171079"/>
                <a:gd name="connsiteX9" fmla="*/ 3946 w 3337758"/>
                <a:gd name="connsiteY9" fmla="*/ 1470909 h 4171079"/>
                <a:gd name="connsiteX10" fmla="*/ 262130 w 3337758"/>
                <a:gd name="connsiteY10" fmla="*/ 1062118 h 4171079"/>
                <a:gd name="connsiteX11" fmla="*/ 713951 w 3337758"/>
                <a:gd name="connsiteY11" fmla="*/ 470447 h 4171079"/>
                <a:gd name="connsiteX12" fmla="*/ 939862 w 3337758"/>
                <a:gd name="connsiteY12" fmla="*/ 115445 h 4171079"/>
                <a:gd name="connsiteX13" fmla="*/ 1811231 w 3337758"/>
                <a:gd name="connsiteY13" fmla="*/ 7869 h 4171079"/>
                <a:gd name="connsiteX0" fmla="*/ 1807749 w 3334276"/>
                <a:gd name="connsiteY0" fmla="*/ 7869 h 4171079"/>
                <a:gd name="connsiteX1" fmla="*/ 2485481 w 3334276"/>
                <a:gd name="connsiteY1" fmla="*/ 298325 h 4171079"/>
                <a:gd name="connsiteX2" fmla="*/ 3121299 w 3334276"/>
                <a:gd name="connsiteY2" fmla="*/ 717893 h 4171079"/>
                <a:gd name="connsiteX3" fmla="*/ 3281547 w 3334276"/>
                <a:gd name="connsiteY3" fmla="*/ 2137883 h 4171079"/>
                <a:gd name="connsiteX4" fmla="*/ 2283396 w 3334276"/>
                <a:gd name="connsiteY4" fmla="*/ 2680837 h 4171079"/>
                <a:gd name="connsiteX5" fmla="*/ 1960428 w 3334276"/>
                <a:gd name="connsiteY5" fmla="*/ 3562330 h 4171079"/>
                <a:gd name="connsiteX6" fmla="*/ 1118463 w 3334276"/>
                <a:gd name="connsiteY6" fmla="*/ 4171079 h 4171079"/>
                <a:gd name="connsiteX7" fmla="*/ 186533 w 3334276"/>
                <a:gd name="connsiteY7" fmla="*/ 3180731 h 4171079"/>
                <a:gd name="connsiteX8" fmla="*/ 108041 w 3334276"/>
                <a:gd name="connsiteY8" fmla="*/ 2202429 h 4171079"/>
                <a:gd name="connsiteX9" fmla="*/ 464 w 3334276"/>
                <a:gd name="connsiteY9" fmla="*/ 1470909 h 4171079"/>
                <a:gd name="connsiteX10" fmla="*/ 106445 w 3334276"/>
                <a:gd name="connsiteY10" fmla="*/ 903922 h 4171079"/>
                <a:gd name="connsiteX11" fmla="*/ 710469 w 3334276"/>
                <a:gd name="connsiteY11" fmla="*/ 470447 h 4171079"/>
                <a:gd name="connsiteX12" fmla="*/ 936380 w 3334276"/>
                <a:gd name="connsiteY12" fmla="*/ 115445 h 4171079"/>
                <a:gd name="connsiteX13" fmla="*/ 1807749 w 3334276"/>
                <a:gd name="connsiteY13" fmla="*/ 7869 h 4171079"/>
                <a:gd name="connsiteX0" fmla="*/ 1807293 w 3333820"/>
                <a:gd name="connsiteY0" fmla="*/ 7420 h 4170630"/>
                <a:gd name="connsiteX1" fmla="*/ 2485025 w 3333820"/>
                <a:gd name="connsiteY1" fmla="*/ 297876 h 4170630"/>
                <a:gd name="connsiteX2" fmla="*/ 3120843 w 3333820"/>
                <a:gd name="connsiteY2" fmla="*/ 717444 h 4170630"/>
                <a:gd name="connsiteX3" fmla="*/ 3281091 w 3333820"/>
                <a:gd name="connsiteY3" fmla="*/ 2137434 h 4170630"/>
                <a:gd name="connsiteX4" fmla="*/ 2282940 w 3333820"/>
                <a:gd name="connsiteY4" fmla="*/ 2680388 h 4170630"/>
                <a:gd name="connsiteX5" fmla="*/ 1959972 w 3333820"/>
                <a:gd name="connsiteY5" fmla="*/ 3561881 h 4170630"/>
                <a:gd name="connsiteX6" fmla="*/ 1118007 w 3333820"/>
                <a:gd name="connsiteY6" fmla="*/ 4170630 h 4170630"/>
                <a:gd name="connsiteX7" fmla="*/ 186077 w 3333820"/>
                <a:gd name="connsiteY7" fmla="*/ 3180282 h 4170630"/>
                <a:gd name="connsiteX8" fmla="*/ 107585 w 3333820"/>
                <a:gd name="connsiteY8" fmla="*/ 2201980 h 4170630"/>
                <a:gd name="connsiteX9" fmla="*/ 8 w 3333820"/>
                <a:gd name="connsiteY9" fmla="*/ 1470460 h 4170630"/>
                <a:gd name="connsiteX10" fmla="*/ 105989 w 3333820"/>
                <a:gd name="connsiteY10" fmla="*/ 903473 h 4170630"/>
                <a:gd name="connsiteX11" fmla="*/ 603471 w 3333820"/>
                <a:gd name="connsiteY11" fmla="*/ 422540 h 4170630"/>
                <a:gd name="connsiteX12" fmla="*/ 935924 w 3333820"/>
                <a:gd name="connsiteY12" fmla="*/ 114996 h 4170630"/>
                <a:gd name="connsiteX13" fmla="*/ 1807293 w 3333820"/>
                <a:gd name="connsiteY13" fmla="*/ 7420 h 4170630"/>
                <a:gd name="connsiteX0" fmla="*/ 1852954 w 3333820"/>
                <a:gd name="connsiteY0" fmla="*/ 367447 h 4056072"/>
                <a:gd name="connsiteX1" fmla="*/ 2485025 w 3333820"/>
                <a:gd name="connsiteY1" fmla="*/ 183318 h 4056072"/>
                <a:gd name="connsiteX2" fmla="*/ 3120843 w 3333820"/>
                <a:gd name="connsiteY2" fmla="*/ 602886 h 4056072"/>
                <a:gd name="connsiteX3" fmla="*/ 3281091 w 3333820"/>
                <a:gd name="connsiteY3" fmla="*/ 2022876 h 4056072"/>
                <a:gd name="connsiteX4" fmla="*/ 2282940 w 3333820"/>
                <a:gd name="connsiteY4" fmla="*/ 2565830 h 4056072"/>
                <a:gd name="connsiteX5" fmla="*/ 1959972 w 3333820"/>
                <a:gd name="connsiteY5" fmla="*/ 3447323 h 4056072"/>
                <a:gd name="connsiteX6" fmla="*/ 1118007 w 3333820"/>
                <a:gd name="connsiteY6" fmla="*/ 4056072 h 4056072"/>
                <a:gd name="connsiteX7" fmla="*/ 186077 w 3333820"/>
                <a:gd name="connsiteY7" fmla="*/ 3065724 h 4056072"/>
                <a:gd name="connsiteX8" fmla="*/ 107585 w 3333820"/>
                <a:gd name="connsiteY8" fmla="*/ 2087422 h 4056072"/>
                <a:gd name="connsiteX9" fmla="*/ 8 w 3333820"/>
                <a:gd name="connsiteY9" fmla="*/ 1355902 h 4056072"/>
                <a:gd name="connsiteX10" fmla="*/ 105989 w 3333820"/>
                <a:gd name="connsiteY10" fmla="*/ 788915 h 4056072"/>
                <a:gd name="connsiteX11" fmla="*/ 603471 w 3333820"/>
                <a:gd name="connsiteY11" fmla="*/ 307982 h 4056072"/>
                <a:gd name="connsiteX12" fmla="*/ 935924 w 3333820"/>
                <a:gd name="connsiteY12" fmla="*/ 438 h 4056072"/>
                <a:gd name="connsiteX13" fmla="*/ 1852954 w 3333820"/>
                <a:gd name="connsiteY13" fmla="*/ 367447 h 4056072"/>
                <a:gd name="connsiteX0" fmla="*/ 1852954 w 3333820"/>
                <a:gd name="connsiteY0" fmla="*/ 367447 h 4056072"/>
                <a:gd name="connsiteX1" fmla="*/ 2485025 w 3333820"/>
                <a:gd name="connsiteY1" fmla="*/ 183318 h 4056072"/>
                <a:gd name="connsiteX2" fmla="*/ 3120843 w 3333820"/>
                <a:gd name="connsiteY2" fmla="*/ 602886 h 4056072"/>
                <a:gd name="connsiteX3" fmla="*/ 3281091 w 3333820"/>
                <a:gd name="connsiteY3" fmla="*/ 2022876 h 4056072"/>
                <a:gd name="connsiteX4" fmla="*/ 2282940 w 3333820"/>
                <a:gd name="connsiteY4" fmla="*/ 2565830 h 4056072"/>
                <a:gd name="connsiteX5" fmla="*/ 1959972 w 3333820"/>
                <a:gd name="connsiteY5" fmla="*/ 3447323 h 4056072"/>
                <a:gd name="connsiteX6" fmla="*/ 1118007 w 3333820"/>
                <a:gd name="connsiteY6" fmla="*/ 4056072 h 4056072"/>
                <a:gd name="connsiteX7" fmla="*/ 186077 w 3333820"/>
                <a:gd name="connsiteY7" fmla="*/ 3065724 h 4056072"/>
                <a:gd name="connsiteX8" fmla="*/ 107585 w 3333820"/>
                <a:gd name="connsiteY8" fmla="*/ 2087422 h 4056072"/>
                <a:gd name="connsiteX9" fmla="*/ 8 w 3333820"/>
                <a:gd name="connsiteY9" fmla="*/ 1355902 h 4056072"/>
                <a:gd name="connsiteX10" fmla="*/ 105989 w 3333820"/>
                <a:gd name="connsiteY10" fmla="*/ 788915 h 4056072"/>
                <a:gd name="connsiteX11" fmla="*/ 603471 w 3333820"/>
                <a:gd name="connsiteY11" fmla="*/ 307982 h 4056072"/>
                <a:gd name="connsiteX12" fmla="*/ 935924 w 3333820"/>
                <a:gd name="connsiteY12" fmla="*/ 438 h 4056072"/>
                <a:gd name="connsiteX13" fmla="*/ 1852954 w 3333820"/>
                <a:gd name="connsiteY13" fmla="*/ 367447 h 4056072"/>
                <a:gd name="connsiteX0" fmla="*/ 1860693 w 3341559"/>
                <a:gd name="connsiteY0" fmla="*/ 375147 h 4063772"/>
                <a:gd name="connsiteX1" fmla="*/ 2492764 w 3341559"/>
                <a:gd name="connsiteY1" fmla="*/ 191018 h 4063772"/>
                <a:gd name="connsiteX2" fmla="*/ 3128582 w 3341559"/>
                <a:gd name="connsiteY2" fmla="*/ 610586 h 4063772"/>
                <a:gd name="connsiteX3" fmla="*/ 3288830 w 3341559"/>
                <a:gd name="connsiteY3" fmla="*/ 2030576 h 4063772"/>
                <a:gd name="connsiteX4" fmla="*/ 2290679 w 3341559"/>
                <a:gd name="connsiteY4" fmla="*/ 2573530 h 4063772"/>
                <a:gd name="connsiteX5" fmla="*/ 1967711 w 3341559"/>
                <a:gd name="connsiteY5" fmla="*/ 3455023 h 4063772"/>
                <a:gd name="connsiteX6" fmla="*/ 1125746 w 3341559"/>
                <a:gd name="connsiteY6" fmla="*/ 4063772 h 4063772"/>
                <a:gd name="connsiteX7" fmla="*/ 193816 w 3341559"/>
                <a:gd name="connsiteY7" fmla="*/ 3073424 h 4063772"/>
                <a:gd name="connsiteX8" fmla="*/ 115324 w 3341559"/>
                <a:gd name="connsiteY8" fmla="*/ 2095122 h 4063772"/>
                <a:gd name="connsiteX9" fmla="*/ 7747 w 3341559"/>
                <a:gd name="connsiteY9" fmla="*/ 1363602 h 4063772"/>
                <a:gd name="connsiteX10" fmla="*/ 113728 w 3341559"/>
                <a:gd name="connsiteY10" fmla="*/ 796615 h 4063772"/>
                <a:gd name="connsiteX11" fmla="*/ 943663 w 3341559"/>
                <a:gd name="connsiteY11" fmla="*/ 8138 h 4063772"/>
                <a:gd name="connsiteX12" fmla="*/ 1860693 w 3341559"/>
                <a:gd name="connsiteY12" fmla="*/ 375147 h 4063772"/>
                <a:gd name="connsiteX0" fmla="*/ 1858043 w 3338909"/>
                <a:gd name="connsiteY0" fmla="*/ 251060 h 3939685"/>
                <a:gd name="connsiteX1" fmla="*/ 2490114 w 3338909"/>
                <a:gd name="connsiteY1" fmla="*/ 66931 h 3939685"/>
                <a:gd name="connsiteX2" fmla="*/ 3125932 w 3338909"/>
                <a:gd name="connsiteY2" fmla="*/ 486499 h 3939685"/>
                <a:gd name="connsiteX3" fmla="*/ 3286180 w 3338909"/>
                <a:gd name="connsiteY3" fmla="*/ 1906489 h 3939685"/>
                <a:gd name="connsiteX4" fmla="*/ 2288029 w 3338909"/>
                <a:gd name="connsiteY4" fmla="*/ 2449443 h 3939685"/>
                <a:gd name="connsiteX5" fmla="*/ 1965061 w 3338909"/>
                <a:gd name="connsiteY5" fmla="*/ 3330936 h 3939685"/>
                <a:gd name="connsiteX6" fmla="*/ 1123096 w 3338909"/>
                <a:gd name="connsiteY6" fmla="*/ 3939685 h 3939685"/>
                <a:gd name="connsiteX7" fmla="*/ 191166 w 3338909"/>
                <a:gd name="connsiteY7" fmla="*/ 2949337 h 3939685"/>
                <a:gd name="connsiteX8" fmla="*/ 112674 w 3338909"/>
                <a:gd name="connsiteY8" fmla="*/ 1971035 h 3939685"/>
                <a:gd name="connsiteX9" fmla="*/ 5097 w 3338909"/>
                <a:gd name="connsiteY9" fmla="*/ 1239515 h 3939685"/>
                <a:gd name="connsiteX10" fmla="*/ 111078 w 3338909"/>
                <a:gd name="connsiteY10" fmla="*/ 672528 h 3939685"/>
                <a:gd name="connsiteX11" fmla="*/ 880134 w 3338909"/>
                <a:gd name="connsiteY11" fmla="*/ 10607 h 3939685"/>
                <a:gd name="connsiteX12" fmla="*/ 1858043 w 3338909"/>
                <a:gd name="connsiteY12" fmla="*/ 251060 h 3939685"/>
                <a:gd name="connsiteX0" fmla="*/ 1853564 w 3334430"/>
                <a:gd name="connsiteY0" fmla="*/ 245194 h 3933819"/>
                <a:gd name="connsiteX1" fmla="*/ 2485635 w 3334430"/>
                <a:gd name="connsiteY1" fmla="*/ 61065 h 3933819"/>
                <a:gd name="connsiteX2" fmla="*/ 3121453 w 3334430"/>
                <a:gd name="connsiteY2" fmla="*/ 480633 h 3933819"/>
                <a:gd name="connsiteX3" fmla="*/ 3281701 w 3334430"/>
                <a:gd name="connsiteY3" fmla="*/ 1900623 h 3933819"/>
                <a:gd name="connsiteX4" fmla="*/ 2283550 w 3334430"/>
                <a:gd name="connsiteY4" fmla="*/ 2443577 h 3933819"/>
                <a:gd name="connsiteX5" fmla="*/ 1960582 w 3334430"/>
                <a:gd name="connsiteY5" fmla="*/ 3325070 h 3933819"/>
                <a:gd name="connsiteX6" fmla="*/ 1118617 w 3334430"/>
                <a:gd name="connsiteY6" fmla="*/ 3933819 h 3933819"/>
                <a:gd name="connsiteX7" fmla="*/ 186687 w 3334430"/>
                <a:gd name="connsiteY7" fmla="*/ 2943471 h 3933819"/>
                <a:gd name="connsiteX8" fmla="*/ 108195 w 3334430"/>
                <a:gd name="connsiteY8" fmla="*/ 1965169 h 3933819"/>
                <a:gd name="connsiteX9" fmla="*/ 618 w 3334430"/>
                <a:gd name="connsiteY9" fmla="*/ 1233649 h 3933819"/>
                <a:gd name="connsiteX10" fmla="*/ 121818 w 3334430"/>
                <a:gd name="connsiteY10" fmla="*/ 508468 h 3933819"/>
                <a:gd name="connsiteX11" fmla="*/ 875655 w 3334430"/>
                <a:gd name="connsiteY11" fmla="*/ 4741 h 3933819"/>
                <a:gd name="connsiteX12" fmla="*/ 1853564 w 3334430"/>
                <a:gd name="connsiteY12" fmla="*/ 245194 h 3933819"/>
                <a:gd name="connsiteX0" fmla="*/ 1867876 w 3348742"/>
                <a:gd name="connsiteY0" fmla="*/ 245194 h 3933819"/>
                <a:gd name="connsiteX1" fmla="*/ 2499947 w 3348742"/>
                <a:gd name="connsiteY1" fmla="*/ 61065 h 3933819"/>
                <a:gd name="connsiteX2" fmla="*/ 3135765 w 3348742"/>
                <a:gd name="connsiteY2" fmla="*/ 480633 h 3933819"/>
                <a:gd name="connsiteX3" fmla="*/ 3296013 w 3348742"/>
                <a:gd name="connsiteY3" fmla="*/ 1900623 h 3933819"/>
                <a:gd name="connsiteX4" fmla="*/ 2297862 w 3348742"/>
                <a:gd name="connsiteY4" fmla="*/ 2443577 h 3933819"/>
                <a:gd name="connsiteX5" fmla="*/ 1974894 w 3348742"/>
                <a:gd name="connsiteY5" fmla="*/ 3325070 h 3933819"/>
                <a:gd name="connsiteX6" fmla="*/ 1132929 w 3348742"/>
                <a:gd name="connsiteY6" fmla="*/ 3933819 h 3933819"/>
                <a:gd name="connsiteX7" fmla="*/ 200999 w 3348742"/>
                <a:gd name="connsiteY7" fmla="*/ 2943471 h 3933819"/>
                <a:gd name="connsiteX8" fmla="*/ 320369 w 3348742"/>
                <a:gd name="connsiteY8" fmla="*/ 1965168 h 3933819"/>
                <a:gd name="connsiteX9" fmla="*/ 14930 w 3348742"/>
                <a:gd name="connsiteY9" fmla="*/ 1233649 h 3933819"/>
                <a:gd name="connsiteX10" fmla="*/ 136130 w 3348742"/>
                <a:gd name="connsiteY10" fmla="*/ 508468 h 3933819"/>
                <a:gd name="connsiteX11" fmla="*/ 889967 w 3348742"/>
                <a:gd name="connsiteY11" fmla="*/ 4741 h 3933819"/>
                <a:gd name="connsiteX12" fmla="*/ 1867876 w 3348742"/>
                <a:gd name="connsiteY12" fmla="*/ 245194 h 3933819"/>
                <a:gd name="connsiteX0" fmla="*/ 1867876 w 3348742"/>
                <a:gd name="connsiteY0" fmla="*/ 245194 h 3939325"/>
                <a:gd name="connsiteX1" fmla="*/ 2499947 w 3348742"/>
                <a:gd name="connsiteY1" fmla="*/ 61065 h 3939325"/>
                <a:gd name="connsiteX2" fmla="*/ 3135765 w 3348742"/>
                <a:gd name="connsiteY2" fmla="*/ 480633 h 3939325"/>
                <a:gd name="connsiteX3" fmla="*/ 3296013 w 3348742"/>
                <a:gd name="connsiteY3" fmla="*/ 1900623 h 3939325"/>
                <a:gd name="connsiteX4" fmla="*/ 2297862 w 3348742"/>
                <a:gd name="connsiteY4" fmla="*/ 2443577 h 3939325"/>
                <a:gd name="connsiteX5" fmla="*/ 1974894 w 3348742"/>
                <a:gd name="connsiteY5" fmla="*/ 3325070 h 3939325"/>
                <a:gd name="connsiteX6" fmla="*/ 1132929 w 3348742"/>
                <a:gd name="connsiteY6" fmla="*/ 3933819 h 3939325"/>
                <a:gd name="connsiteX7" fmla="*/ 261880 w 3348742"/>
                <a:gd name="connsiteY7" fmla="*/ 2975111 h 3939325"/>
                <a:gd name="connsiteX8" fmla="*/ 320369 w 3348742"/>
                <a:gd name="connsiteY8" fmla="*/ 1965168 h 3939325"/>
                <a:gd name="connsiteX9" fmla="*/ 14930 w 3348742"/>
                <a:gd name="connsiteY9" fmla="*/ 1233649 h 3939325"/>
                <a:gd name="connsiteX10" fmla="*/ 136130 w 3348742"/>
                <a:gd name="connsiteY10" fmla="*/ 508468 h 3939325"/>
                <a:gd name="connsiteX11" fmla="*/ 889967 w 3348742"/>
                <a:gd name="connsiteY11" fmla="*/ 4741 h 3939325"/>
                <a:gd name="connsiteX12" fmla="*/ 1867876 w 3348742"/>
                <a:gd name="connsiteY12" fmla="*/ 245194 h 3939325"/>
                <a:gd name="connsiteX0" fmla="*/ 1867876 w 3348742"/>
                <a:gd name="connsiteY0" fmla="*/ 245194 h 3945523"/>
                <a:gd name="connsiteX1" fmla="*/ 2499947 w 3348742"/>
                <a:gd name="connsiteY1" fmla="*/ 61065 h 3945523"/>
                <a:gd name="connsiteX2" fmla="*/ 3135765 w 3348742"/>
                <a:gd name="connsiteY2" fmla="*/ 480633 h 3945523"/>
                <a:gd name="connsiteX3" fmla="*/ 3296013 w 3348742"/>
                <a:gd name="connsiteY3" fmla="*/ 1900623 h 3945523"/>
                <a:gd name="connsiteX4" fmla="*/ 2297862 w 3348742"/>
                <a:gd name="connsiteY4" fmla="*/ 2443577 h 3945523"/>
                <a:gd name="connsiteX5" fmla="*/ 1974894 w 3348742"/>
                <a:gd name="connsiteY5" fmla="*/ 3325070 h 3945523"/>
                <a:gd name="connsiteX6" fmla="*/ 1132929 w 3348742"/>
                <a:gd name="connsiteY6" fmla="*/ 3933819 h 3945523"/>
                <a:gd name="connsiteX7" fmla="*/ 261880 w 3348742"/>
                <a:gd name="connsiteY7" fmla="*/ 2975111 h 3945523"/>
                <a:gd name="connsiteX8" fmla="*/ 320369 w 3348742"/>
                <a:gd name="connsiteY8" fmla="*/ 1965168 h 3945523"/>
                <a:gd name="connsiteX9" fmla="*/ 14930 w 3348742"/>
                <a:gd name="connsiteY9" fmla="*/ 1233649 h 3945523"/>
                <a:gd name="connsiteX10" fmla="*/ 136130 w 3348742"/>
                <a:gd name="connsiteY10" fmla="*/ 508468 h 3945523"/>
                <a:gd name="connsiteX11" fmla="*/ 889967 w 3348742"/>
                <a:gd name="connsiteY11" fmla="*/ 4741 h 3945523"/>
                <a:gd name="connsiteX12" fmla="*/ 1867876 w 3348742"/>
                <a:gd name="connsiteY12" fmla="*/ 245194 h 394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48742" h="3945523">
                  <a:moveTo>
                    <a:pt x="1867876" y="245194"/>
                  </a:moveTo>
                  <a:cubicBezTo>
                    <a:pt x="2136206" y="254581"/>
                    <a:pt x="1999449" y="21825"/>
                    <a:pt x="2499947" y="61065"/>
                  </a:cubicBezTo>
                  <a:cubicBezTo>
                    <a:pt x="3000445" y="100305"/>
                    <a:pt x="3003087" y="174040"/>
                    <a:pt x="3135765" y="480633"/>
                  </a:cubicBezTo>
                  <a:cubicBezTo>
                    <a:pt x="3268443" y="787226"/>
                    <a:pt x="3435664" y="1573466"/>
                    <a:pt x="3296013" y="1900623"/>
                  </a:cubicBezTo>
                  <a:cubicBezTo>
                    <a:pt x="3156363" y="2227780"/>
                    <a:pt x="2518048" y="2206169"/>
                    <a:pt x="2297862" y="2443577"/>
                  </a:cubicBezTo>
                  <a:cubicBezTo>
                    <a:pt x="2077676" y="2680985"/>
                    <a:pt x="2169050" y="3076696"/>
                    <a:pt x="1974894" y="3325070"/>
                  </a:cubicBezTo>
                  <a:cubicBezTo>
                    <a:pt x="1780739" y="3573444"/>
                    <a:pt x="1935915" y="4023785"/>
                    <a:pt x="1132929" y="3933819"/>
                  </a:cubicBezTo>
                  <a:cubicBezTo>
                    <a:pt x="329943" y="3843853"/>
                    <a:pt x="397307" y="3303219"/>
                    <a:pt x="261880" y="2975111"/>
                  </a:cubicBezTo>
                  <a:cubicBezTo>
                    <a:pt x="126453" y="2647003"/>
                    <a:pt x="361527" y="2255412"/>
                    <a:pt x="320369" y="1965168"/>
                  </a:cubicBezTo>
                  <a:cubicBezTo>
                    <a:pt x="279211" y="1674924"/>
                    <a:pt x="45636" y="1476432"/>
                    <a:pt x="14930" y="1233649"/>
                  </a:cubicBezTo>
                  <a:cubicBezTo>
                    <a:pt x="-15776" y="990866"/>
                    <a:pt x="-9709" y="713286"/>
                    <a:pt x="136130" y="508468"/>
                  </a:cubicBezTo>
                  <a:cubicBezTo>
                    <a:pt x="281969" y="303650"/>
                    <a:pt x="601343" y="48620"/>
                    <a:pt x="889967" y="4741"/>
                  </a:cubicBezTo>
                  <a:cubicBezTo>
                    <a:pt x="1178591" y="-39138"/>
                    <a:pt x="1599546" y="235807"/>
                    <a:pt x="1867876" y="245194"/>
                  </a:cubicBezTo>
                  <a:close/>
                </a:path>
              </a:pathLst>
            </a:custGeom>
            <a:noFill/>
            <a:ln w="254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cxnSp>
          <p:nvCxnSpPr>
            <p:cNvPr id="31" name="Straight Arrow Connector 30"/>
            <p:cNvCxnSpPr/>
            <p:nvPr/>
          </p:nvCxnSpPr>
          <p:spPr>
            <a:xfrm flipV="1">
              <a:off x="5133911" y="2671502"/>
              <a:ext cx="532097" cy="755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279156" y="3236205"/>
              <a:ext cx="7927" cy="18462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421348" y="3211076"/>
              <a:ext cx="7927" cy="18462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563541" y="3180183"/>
              <a:ext cx="7927" cy="18462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270656" y="2826603"/>
              <a:ext cx="7927" cy="18462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626416" y="2749612"/>
              <a:ext cx="7927" cy="18462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927062" y="2672622"/>
              <a:ext cx="7927" cy="18462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8523949" y="2330566"/>
              <a:ext cx="7927" cy="18462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8838373" y="2236289"/>
              <a:ext cx="7927" cy="18462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8732550" y="2280307"/>
              <a:ext cx="7927" cy="18462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78519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dissolv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74953" y="170222"/>
            <a:ext cx="8235661" cy="815975"/>
          </a:xfrm>
        </p:spPr>
        <p:txBody>
          <a:bodyPr/>
          <a:lstStyle/>
          <a:p>
            <a:pPr eaLnBrk="1" hangingPunct="1"/>
            <a:r>
              <a:rPr lang="en-US" sz="3200" dirty="0" err="1">
                <a:latin typeface="+mn-lt"/>
                <a:ea typeface="MS PGothic" charset="0"/>
              </a:rPr>
              <a:t>SmartCharge</a:t>
            </a:r>
            <a:r>
              <a:rPr lang="en-US" sz="3200" dirty="0">
                <a:latin typeface="+mn-lt"/>
                <a:ea typeface="MS PGothic" charset="0"/>
              </a:rPr>
              <a:t>: </a:t>
            </a:r>
            <a:r>
              <a:rPr lang="en-US" sz="3200" dirty="0" smtClean="0">
                <a:latin typeface="+mn-lt"/>
                <a:ea typeface="MS PGothic" charset="0"/>
              </a:rPr>
              <a:t>residential battery storage</a:t>
            </a:r>
            <a:endParaRPr lang="en-US" sz="3200" dirty="0">
              <a:latin typeface="+mn-lt"/>
              <a:ea typeface="MS PGothic" charset="0"/>
            </a:endParaRPr>
          </a:p>
        </p:txBody>
      </p:sp>
      <p:sp>
        <p:nvSpPr>
          <p:cNvPr id="12291" name="Content Placeholder 2"/>
          <p:cNvSpPr txBox="1">
            <a:spLocks/>
          </p:cNvSpPr>
          <p:nvPr/>
        </p:nvSpPr>
        <p:spPr bwMode="auto">
          <a:xfrm>
            <a:off x="457200" y="1143000"/>
            <a:ext cx="8610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8" tIns="45671" rIns="91348" bIns="45671"/>
          <a:lstStyle>
            <a:lvl1pPr marL="342900" indent="-342900">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marL="457200" indent="-457200" eaLnBrk="1" hangingPunct="1">
              <a:spcBef>
                <a:spcPct val="20000"/>
              </a:spcBef>
              <a:buSzPct val="80000"/>
              <a:buFont typeface="Wingdings" charset="2"/>
              <a:buChar char="v"/>
            </a:pPr>
            <a:r>
              <a:rPr lang="en-US" dirty="0">
                <a:solidFill>
                  <a:srgbClr val="800000"/>
                </a:solidFill>
                <a:latin typeface="Verdana" charset="0"/>
              </a:rPr>
              <a:t>Key idea:</a:t>
            </a:r>
            <a:r>
              <a:rPr lang="en-US" dirty="0">
                <a:latin typeface="Verdana" charset="0"/>
              </a:rPr>
              <a:t> charge battery at off-peak hours</a:t>
            </a:r>
          </a:p>
          <a:p>
            <a:pPr marL="800100" lvl="1" indent="-342900" eaLnBrk="1" hangingPunct="1">
              <a:spcBef>
                <a:spcPct val="20000"/>
              </a:spcBef>
              <a:buClr>
                <a:srgbClr val="800000"/>
              </a:buClr>
              <a:buSzPct val="100000"/>
              <a:buFont typeface="Wingdings" charset="2"/>
              <a:buChar char="§"/>
            </a:pPr>
            <a:r>
              <a:rPr lang="en-US" sz="2000" dirty="0" smtClean="0">
                <a:latin typeface="Verdana" charset="0"/>
              </a:rPr>
              <a:t>off</a:t>
            </a:r>
            <a:r>
              <a:rPr lang="en-US" sz="2000" dirty="0">
                <a:latin typeface="Verdana" charset="0"/>
              </a:rPr>
              <a:t>-peak </a:t>
            </a:r>
            <a:r>
              <a:rPr lang="en-US" sz="2000" dirty="0" smtClean="0">
                <a:latin typeface="Verdana" charset="0"/>
              </a:rPr>
              <a:t>price &lt; peak price</a:t>
            </a:r>
            <a:endParaRPr lang="en-US" sz="2000" dirty="0">
              <a:latin typeface="Verdana" charset="0"/>
            </a:endParaRPr>
          </a:p>
          <a:p>
            <a:pPr marL="800100" lvl="1" indent="-342900" eaLnBrk="1" hangingPunct="1">
              <a:spcBef>
                <a:spcPct val="20000"/>
              </a:spcBef>
              <a:buClr>
                <a:srgbClr val="800000"/>
              </a:buClr>
              <a:buSzPct val="100000"/>
              <a:buFont typeface="Wingdings" charset="2"/>
              <a:buChar char="§"/>
            </a:pPr>
            <a:r>
              <a:rPr lang="en-US" sz="2000" dirty="0" smtClean="0">
                <a:latin typeface="Verdana" charset="0"/>
              </a:rPr>
              <a:t>shift residential grid use from peak to off peak hours: charge battery when prices are low, use battery (reducing grid use) when prices are high</a:t>
            </a:r>
            <a:endParaRPr lang="en-US" sz="2000" dirty="0">
              <a:latin typeface="Verdana" charset="0"/>
            </a:endParaRPr>
          </a:p>
        </p:txBody>
      </p:sp>
      <p:sp>
        <p:nvSpPr>
          <p:cNvPr id="12292" name="Line 8"/>
          <p:cNvSpPr>
            <a:spLocks noChangeShapeType="1"/>
          </p:cNvSpPr>
          <p:nvPr/>
        </p:nvSpPr>
        <p:spPr bwMode="auto">
          <a:xfrm>
            <a:off x="730250" y="5401800"/>
            <a:ext cx="41275" cy="158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3" name="Rectangle 9"/>
          <p:cNvSpPr>
            <a:spLocks noChangeArrowheads="1"/>
          </p:cNvSpPr>
          <p:nvPr/>
        </p:nvSpPr>
        <p:spPr bwMode="auto">
          <a:xfrm>
            <a:off x="504825" y="5319250"/>
            <a:ext cx="134938"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Verdana" charset="0"/>
              </a:rPr>
              <a:t> 0</a:t>
            </a:r>
            <a:endParaRPr lang="en-US" sz="1000" b="1">
              <a:latin typeface="Verdana" charset="0"/>
            </a:endParaRPr>
          </a:p>
        </p:txBody>
      </p:sp>
      <p:sp>
        <p:nvSpPr>
          <p:cNvPr id="12294" name="Line 10"/>
          <p:cNvSpPr>
            <a:spLocks noChangeShapeType="1"/>
          </p:cNvSpPr>
          <p:nvPr/>
        </p:nvSpPr>
        <p:spPr bwMode="auto">
          <a:xfrm>
            <a:off x="730250" y="5073187"/>
            <a:ext cx="41275" cy="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5" name="Rectangle 11"/>
          <p:cNvSpPr>
            <a:spLocks noChangeArrowheads="1"/>
          </p:cNvSpPr>
          <p:nvPr/>
        </p:nvSpPr>
        <p:spPr bwMode="auto">
          <a:xfrm>
            <a:off x="296863" y="4990637"/>
            <a:ext cx="363537"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Verdana" charset="0"/>
              </a:rPr>
              <a:t> 0.02</a:t>
            </a:r>
            <a:endParaRPr lang="en-US" sz="1000" b="1">
              <a:latin typeface="Verdana" charset="0"/>
            </a:endParaRPr>
          </a:p>
        </p:txBody>
      </p:sp>
      <p:sp>
        <p:nvSpPr>
          <p:cNvPr id="12296" name="Line 12"/>
          <p:cNvSpPr>
            <a:spLocks noChangeShapeType="1"/>
          </p:cNvSpPr>
          <p:nvPr/>
        </p:nvSpPr>
        <p:spPr bwMode="auto">
          <a:xfrm>
            <a:off x="730250" y="4744575"/>
            <a:ext cx="41275" cy="158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7" name="Rectangle 13"/>
          <p:cNvSpPr>
            <a:spLocks noChangeArrowheads="1"/>
          </p:cNvSpPr>
          <p:nvPr/>
        </p:nvSpPr>
        <p:spPr bwMode="auto">
          <a:xfrm>
            <a:off x="296863" y="4662025"/>
            <a:ext cx="363537"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Verdana" charset="0"/>
              </a:rPr>
              <a:t> 0.04</a:t>
            </a:r>
            <a:endParaRPr lang="en-US" sz="1000" b="1">
              <a:latin typeface="Verdana" charset="0"/>
            </a:endParaRPr>
          </a:p>
        </p:txBody>
      </p:sp>
      <p:sp>
        <p:nvSpPr>
          <p:cNvPr id="12298" name="Line 14"/>
          <p:cNvSpPr>
            <a:spLocks noChangeShapeType="1"/>
          </p:cNvSpPr>
          <p:nvPr/>
        </p:nvSpPr>
        <p:spPr bwMode="auto">
          <a:xfrm>
            <a:off x="730250" y="4414375"/>
            <a:ext cx="41275" cy="158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9" name="Rectangle 15"/>
          <p:cNvSpPr>
            <a:spLocks noChangeArrowheads="1"/>
          </p:cNvSpPr>
          <p:nvPr/>
        </p:nvSpPr>
        <p:spPr bwMode="auto">
          <a:xfrm>
            <a:off x="296863" y="4333412"/>
            <a:ext cx="363537"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Verdana" charset="0"/>
              </a:rPr>
              <a:t> 0.06</a:t>
            </a:r>
            <a:endParaRPr lang="en-US" sz="1000" b="1">
              <a:latin typeface="Verdana" charset="0"/>
            </a:endParaRPr>
          </a:p>
        </p:txBody>
      </p:sp>
      <p:sp>
        <p:nvSpPr>
          <p:cNvPr id="12300" name="Line 16"/>
          <p:cNvSpPr>
            <a:spLocks noChangeShapeType="1"/>
          </p:cNvSpPr>
          <p:nvPr/>
        </p:nvSpPr>
        <p:spPr bwMode="auto">
          <a:xfrm>
            <a:off x="730250" y="4087350"/>
            <a:ext cx="41275" cy="158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1" name="Rectangle 17"/>
          <p:cNvSpPr>
            <a:spLocks noChangeArrowheads="1"/>
          </p:cNvSpPr>
          <p:nvPr/>
        </p:nvSpPr>
        <p:spPr bwMode="auto">
          <a:xfrm>
            <a:off x="296863" y="4006387"/>
            <a:ext cx="363537"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Verdana" charset="0"/>
              </a:rPr>
              <a:t> 0.08</a:t>
            </a:r>
            <a:endParaRPr lang="en-US" sz="1000" b="1">
              <a:latin typeface="Verdana" charset="0"/>
            </a:endParaRPr>
          </a:p>
        </p:txBody>
      </p:sp>
      <p:sp>
        <p:nvSpPr>
          <p:cNvPr id="12302" name="Line 18"/>
          <p:cNvSpPr>
            <a:spLocks noChangeShapeType="1"/>
          </p:cNvSpPr>
          <p:nvPr/>
        </p:nvSpPr>
        <p:spPr bwMode="auto">
          <a:xfrm>
            <a:off x="730250" y="3758737"/>
            <a:ext cx="41275" cy="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3" name="Rectangle 19"/>
          <p:cNvSpPr>
            <a:spLocks noChangeArrowheads="1"/>
          </p:cNvSpPr>
          <p:nvPr/>
        </p:nvSpPr>
        <p:spPr bwMode="auto">
          <a:xfrm>
            <a:off x="381000" y="3677775"/>
            <a:ext cx="27146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Verdana" charset="0"/>
              </a:rPr>
              <a:t> 0.1</a:t>
            </a:r>
            <a:endParaRPr lang="en-US" sz="1000" b="1">
              <a:latin typeface="Verdana" charset="0"/>
            </a:endParaRPr>
          </a:p>
        </p:txBody>
      </p:sp>
      <p:sp>
        <p:nvSpPr>
          <p:cNvPr id="12304" name="Line 20"/>
          <p:cNvSpPr>
            <a:spLocks noChangeShapeType="1"/>
          </p:cNvSpPr>
          <p:nvPr/>
        </p:nvSpPr>
        <p:spPr bwMode="auto">
          <a:xfrm>
            <a:off x="730250" y="3431712"/>
            <a:ext cx="41275" cy="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5" name="Rectangle 21"/>
          <p:cNvSpPr>
            <a:spLocks noChangeArrowheads="1"/>
          </p:cNvSpPr>
          <p:nvPr/>
        </p:nvSpPr>
        <p:spPr bwMode="auto">
          <a:xfrm>
            <a:off x="296863" y="3349162"/>
            <a:ext cx="363537"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Verdana" charset="0"/>
              </a:rPr>
              <a:t> 0.12</a:t>
            </a:r>
            <a:endParaRPr lang="en-US" sz="1000" b="1">
              <a:latin typeface="Verdana" charset="0"/>
            </a:endParaRPr>
          </a:p>
        </p:txBody>
      </p:sp>
      <p:sp>
        <p:nvSpPr>
          <p:cNvPr id="12306" name="Line 22"/>
          <p:cNvSpPr>
            <a:spLocks noChangeShapeType="1"/>
          </p:cNvSpPr>
          <p:nvPr/>
        </p:nvSpPr>
        <p:spPr bwMode="auto">
          <a:xfrm flipV="1">
            <a:off x="730250" y="5358937"/>
            <a:ext cx="0" cy="4286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7" name="Rectangle 23"/>
          <p:cNvSpPr>
            <a:spLocks noChangeArrowheads="1"/>
          </p:cNvSpPr>
          <p:nvPr/>
        </p:nvSpPr>
        <p:spPr bwMode="auto">
          <a:xfrm>
            <a:off x="541338" y="5479587"/>
            <a:ext cx="4032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Verdana" charset="0"/>
              </a:rPr>
              <a:t>12am</a:t>
            </a:r>
            <a:endParaRPr lang="en-US" sz="1000" b="1">
              <a:latin typeface="Verdana" charset="0"/>
            </a:endParaRPr>
          </a:p>
        </p:txBody>
      </p:sp>
      <p:sp>
        <p:nvSpPr>
          <p:cNvPr id="12308" name="Line 24"/>
          <p:cNvSpPr>
            <a:spLocks noChangeShapeType="1"/>
          </p:cNvSpPr>
          <p:nvPr/>
        </p:nvSpPr>
        <p:spPr bwMode="auto">
          <a:xfrm flipV="1">
            <a:off x="1816100" y="5358937"/>
            <a:ext cx="0" cy="4286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9" name="Rectangle 25"/>
          <p:cNvSpPr>
            <a:spLocks noChangeArrowheads="1"/>
          </p:cNvSpPr>
          <p:nvPr/>
        </p:nvSpPr>
        <p:spPr bwMode="auto">
          <a:xfrm>
            <a:off x="1670050" y="5479587"/>
            <a:ext cx="3127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Verdana" charset="0"/>
              </a:rPr>
              <a:t>7am</a:t>
            </a:r>
            <a:endParaRPr lang="en-US" sz="1000" b="1">
              <a:latin typeface="Verdana" charset="0"/>
            </a:endParaRPr>
          </a:p>
        </p:txBody>
      </p:sp>
      <p:sp>
        <p:nvSpPr>
          <p:cNvPr id="12310" name="Line 26"/>
          <p:cNvSpPr>
            <a:spLocks noChangeShapeType="1"/>
          </p:cNvSpPr>
          <p:nvPr/>
        </p:nvSpPr>
        <p:spPr bwMode="auto">
          <a:xfrm flipV="1">
            <a:off x="2436813" y="5358937"/>
            <a:ext cx="1587" cy="4286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1" name="Rectangle 27"/>
          <p:cNvSpPr>
            <a:spLocks noChangeArrowheads="1"/>
          </p:cNvSpPr>
          <p:nvPr/>
        </p:nvSpPr>
        <p:spPr bwMode="auto">
          <a:xfrm>
            <a:off x="2249488" y="5479587"/>
            <a:ext cx="4032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Verdana" charset="0"/>
              </a:rPr>
              <a:t>11am</a:t>
            </a:r>
            <a:endParaRPr lang="en-US" sz="1000" b="1">
              <a:latin typeface="Verdana" charset="0"/>
            </a:endParaRPr>
          </a:p>
        </p:txBody>
      </p:sp>
      <p:sp>
        <p:nvSpPr>
          <p:cNvPr id="12312" name="Line 28"/>
          <p:cNvSpPr>
            <a:spLocks noChangeShapeType="1"/>
          </p:cNvSpPr>
          <p:nvPr/>
        </p:nvSpPr>
        <p:spPr bwMode="auto">
          <a:xfrm flipV="1">
            <a:off x="3367088" y="5358937"/>
            <a:ext cx="1587" cy="4286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3" name="Rectangle 29"/>
          <p:cNvSpPr>
            <a:spLocks noChangeArrowheads="1"/>
          </p:cNvSpPr>
          <p:nvPr/>
        </p:nvSpPr>
        <p:spPr bwMode="auto">
          <a:xfrm>
            <a:off x="3221038" y="5479587"/>
            <a:ext cx="317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Verdana" charset="0"/>
              </a:rPr>
              <a:t>5pm</a:t>
            </a:r>
            <a:endParaRPr lang="en-US" sz="1000" b="1">
              <a:latin typeface="Verdana" charset="0"/>
            </a:endParaRPr>
          </a:p>
        </p:txBody>
      </p:sp>
      <p:sp>
        <p:nvSpPr>
          <p:cNvPr id="12314" name="Line 30"/>
          <p:cNvSpPr>
            <a:spLocks noChangeShapeType="1"/>
          </p:cNvSpPr>
          <p:nvPr/>
        </p:nvSpPr>
        <p:spPr bwMode="auto">
          <a:xfrm flipV="1">
            <a:off x="3678238" y="5358937"/>
            <a:ext cx="1587" cy="4286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5" name="Rectangle 31"/>
          <p:cNvSpPr>
            <a:spLocks noChangeArrowheads="1"/>
          </p:cNvSpPr>
          <p:nvPr/>
        </p:nvSpPr>
        <p:spPr bwMode="auto">
          <a:xfrm>
            <a:off x="3532188" y="5479587"/>
            <a:ext cx="3159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Verdana" charset="0"/>
              </a:rPr>
              <a:t>7pm</a:t>
            </a:r>
            <a:endParaRPr lang="en-US" sz="1000" b="1">
              <a:latin typeface="Verdana" charset="0"/>
            </a:endParaRPr>
          </a:p>
        </p:txBody>
      </p:sp>
      <p:sp>
        <p:nvSpPr>
          <p:cNvPr id="12316" name="Line 32"/>
          <p:cNvSpPr>
            <a:spLocks noChangeShapeType="1"/>
          </p:cNvSpPr>
          <p:nvPr/>
        </p:nvSpPr>
        <p:spPr bwMode="auto">
          <a:xfrm flipV="1">
            <a:off x="4298950" y="5358937"/>
            <a:ext cx="1588" cy="4286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7" name="Rectangle 33"/>
          <p:cNvSpPr>
            <a:spLocks noChangeArrowheads="1"/>
          </p:cNvSpPr>
          <p:nvPr/>
        </p:nvSpPr>
        <p:spPr bwMode="auto">
          <a:xfrm>
            <a:off x="4111625" y="5479587"/>
            <a:ext cx="4079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Verdana" charset="0"/>
              </a:rPr>
              <a:t>11pm</a:t>
            </a:r>
            <a:endParaRPr lang="en-US" sz="1000" b="1">
              <a:latin typeface="Verdana" charset="0"/>
            </a:endParaRPr>
          </a:p>
        </p:txBody>
      </p:sp>
      <p:sp>
        <p:nvSpPr>
          <p:cNvPr id="12318" name="Freeform 34"/>
          <p:cNvSpPr>
            <a:spLocks/>
          </p:cNvSpPr>
          <p:nvPr/>
        </p:nvSpPr>
        <p:spPr bwMode="auto">
          <a:xfrm>
            <a:off x="730250" y="3431712"/>
            <a:ext cx="3724275" cy="1970088"/>
          </a:xfrm>
          <a:custGeom>
            <a:avLst/>
            <a:gdLst>
              <a:gd name="T0" fmla="*/ 0 w 5447"/>
              <a:gd name="T1" fmla="*/ 0 h 2975"/>
              <a:gd name="T2" fmla="*/ 0 w 5447"/>
              <a:gd name="T3" fmla="*/ 2147483647 h 2975"/>
              <a:gd name="T4" fmla="*/ 2147483647 w 5447"/>
              <a:gd name="T5" fmla="*/ 2147483647 h 2975"/>
              <a:gd name="T6" fmla="*/ 0 60000 65536"/>
              <a:gd name="T7" fmla="*/ 0 60000 65536"/>
              <a:gd name="T8" fmla="*/ 0 60000 65536"/>
            </a:gdLst>
            <a:ahLst/>
            <a:cxnLst>
              <a:cxn ang="T6">
                <a:pos x="T0" y="T1"/>
              </a:cxn>
              <a:cxn ang="T7">
                <a:pos x="T2" y="T3"/>
              </a:cxn>
              <a:cxn ang="T8">
                <a:pos x="T4" y="T5"/>
              </a:cxn>
            </a:cxnLst>
            <a:rect l="0" t="0" r="r" b="b"/>
            <a:pathLst>
              <a:path w="5447" h="2975">
                <a:moveTo>
                  <a:pt x="0" y="0"/>
                </a:moveTo>
                <a:lnTo>
                  <a:pt x="0" y="2975"/>
                </a:lnTo>
                <a:lnTo>
                  <a:pt x="5447" y="2975"/>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19" name="Rectangle 35"/>
          <p:cNvSpPr>
            <a:spLocks noChangeArrowheads="1"/>
          </p:cNvSpPr>
          <p:nvPr/>
        </p:nvSpPr>
        <p:spPr bwMode="auto">
          <a:xfrm rot="-5400000">
            <a:off x="-362744" y="4713619"/>
            <a:ext cx="979487"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Verdana" charset="0"/>
              </a:rPr>
              <a:t>Hourly Rate ($/kwH)</a:t>
            </a:r>
            <a:endParaRPr lang="en-US" sz="1200" b="1">
              <a:latin typeface="Verdana" charset="0"/>
            </a:endParaRPr>
          </a:p>
        </p:txBody>
      </p:sp>
      <p:sp>
        <p:nvSpPr>
          <p:cNvPr id="12320" name="Rectangle 36"/>
          <p:cNvSpPr>
            <a:spLocks noChangeArrowheads="1"/>
          </p:cNvSpPr>
          <p:nvPr/>
        </p:nvSpPr>
        <p:spPr bwMode="auto">
          <a:xfrm>
            <a:off x="2081213" y="5692312"/>
            <a:ext cx="1119187"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200" b="1">
                <a:solidFill>
                  <a:srgbClr val="000000"/>
                </a:solidFill>
                <a:latin typeface="Verdana" charset="0"/>
              </a:rPr>
              <a:t>Hour of Day</a:t>
            </a:r>
            <a:endParaRPr lang="en-US" sz="1200" b="1">
              <a:latin typeface="Verdana" charset="0"/>
            </a:endParaRPr>
          </a:p>
        </p:txBody>
      </p:sp>
      <p:sp>
        <p:nvSpPr>
          <p:cNvPr id="12321" name="Rectangle 40"/>
          <p:cNvSpPr>
            <a:spLocks noChangeArrowheads="1"/>
          </p:cNvSpPr>
          <p:nvPr/>
        </p:nvSpPr>
        <p:spPr bwMode="auto">
          <a:xfrm>
            <a:off x="1905000" y="5101762"/>
            <a:ext cx="17414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rgbClr val="000090"/>
                </a:solidFill>
                <a:latin typeface="Verdana" charset="0"/>
              </a:rPr>
              <a:t>Illinois Real-time</a:t>
            </a:r>
          </a:p>
        </p:txBody>
      </p:sp>
      <p:sp>
        <p:nvSpPr>
          <p:cNvPr id="12322" name="Line 41"/>
          <p:cNvSpPr>
            <a:spLocks noChangeShapeType="1"/>
          </p:cNvSpPr>
          <p:nvPr/>
        </p:nvSpPr>
        <p:spPr bwMode="auto">
          <a:xfrm>
            <a:off x="3705225" y="5209712"/>
            <a:ext cx="438150" cy="0"/>
          </a:xfrm>
          <a:prstGeom prst="line">
            <a:avLst/>
          </a:prstGeom>
          <a:noFill/>
          <a:ln w="38100">
            <a:solidFill>
              <a:srgbClr val="000090"/>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sp>
        <p:nvSpPr>
          <p:cNvPr id="12323" name="Freeform 42"/>
          <p:cNvSpPr>
            <a:spLocks/>
          </p:cNvSpPr>
          <p:nvPr/>
        </p:nvSpPr>
        <p:spPr bwMode="auto">
          <a:xfrm>
            <a:off x="730250" y="3447587"/>
            <a:ext cx="3724275" cy="1576388"/>
          </a:xfrm>
          <a:custGeom>
            <a:avLst/>
            <a:gdLst>
              <a:gd name="T0" fmla="*/ 0 w 5447"/>
              <a:gd name="T1" fmla="*/ 2147483647 h 2380"/>
              <a:gd name="T2" fmla="*/ 2147483647 w 5447"/>
              <a:gd name="T3" fmla="*/ 2147483647 h 2380"/>
              <a:gd name="T4" fmla="*/ 2147483647 w 5447"/>
              <a:gd name="T5" fmla="*/ 2147483647 h 2380"/>
              <a:gd name="T6" fmla="*/ 2147483647 w 5447"/>
              <a:gd name="T7" fmla="*/ 2147483647 h 2380"/>
              <a:gd name="T8" fmla="*/ 2147483647 w 5447"/>
              <a:gd name="T9" fmla="*/ 2147483647 h 2380"/>
              <a:gd name="T10" fmla="*/ 2147483647 w 5447"/>
              <a:gd name="T11" fmla="*/ 2147483647 h 2380"/>
              <a:gd name="T12" fmla="*/ 2147483647 w 5447"/>
              <a:gd name="T13" fmla="*/ 2147483647 h 2380"/>
              <a:gd name="T14" fmla="*/ 2147483647 w 5447"/>
              <a:gd name="T15" fmla="*/ 2147483647 h 2380"/>
              <a:gd name="T16" fmla="*/ 2147483647 w 5447"/>
              <a:gd name="T17" fmla="*/ 2147483647 h 2380"/>
              <a:gd name="T18" fmla="*/ 2147483647 w 5447"/>
              <a:gd name="T19" fmla="*/ 2147483647 h 2380"/>
              <a:gd name="T20" fmla="*/ 2147483647 w 5447"/>
              <a:gd name="T21" fmla="*/ 2147483647 h 2380"/>
              <a:gd name="T22" fmla="*/ 2147483647 w 5447"/>
              <a:gd name="T23" fmla="*/ 2147483647 h 2380"/>
              <a:gd name="T24" fmla="*/ 2147483647 w 5447"/>
              <a:gd name="T25" fmla="*/ 2147483647 h 2380"/>
              <a:gd name="T26" fmla="*/ 2147483647 w 5447"/>
              <a:gd name="T27" fmla="*/ 2147483647 h 2380"/>
              <a:gd name="T28" fmla="*/ 2147483647 w 5447"/>
              <a:gd name="T29" fmla="*/ 2147483647 h 2380"/>
              <a:gd name="T30" fmla="*/ 2147483647 w 5447"/>
              <a:gd name="T31" fmla="*/ 2147483647 h 2380"/>
              <a:gd name="T32" fmla="*/ 2147483647 w 5447"/>
              <a:gd name="T33" fmla="*/ 2147483647 h 2380"/>
              <a:gd name="T34" fmla="*/ 2147483647 w 5447"/>
              <a:gd name="T35" fmla="*/ 2147483647 h 2380"/>
              <a:gd name="T36" fmla="*/ 2147483647 w 5447"/>
              <a:gd name="T37" fmla="*/ 2147483647 h 2380"/>
              <a:gd name="T38" fmla="*/ 2147483647 w 5447"/>
              <a:gd name="T39" fmla="*/ 2147483647 h 2380"/>
              <a:gd name="T40" fmla="*/ 2147483647 w 5447"/>
              <a:gd name="T41" fmla="*/ 2147483647 h 2380"/>
              <a:gd name="T42" fmla="*/ 2147483647 w 5447"/>
              <a:gd name="T43" fmla="*/ 2147483647 h 2380"/>
              <a:gd name="T44" fmla="*/ 2147483647 w 5447"/>
              <a:gd name="T45" fmla="*/ 2147483647 h 2380"/>
              <a:gd name="T46" fmla="*/ 2147483647 w 5447"/>
              <a:gd name="T47" fmla="*/ 2147483647 h 2380"/>
              <a:gd name="T48" fmla="*/ 2147483647 w 5447"/>
              <a:gd name="T49" fmla="*/ 2147483647 h 2380"/>
              <a:gd name="T50" fmla="*/ 2147483647 w 5447"/>
              <a:gd name="T51" fmla="*/ 2147483647 h 2380"/>
              <a:gd name="T52" fmla="*/ 2147483647 w 5447"/>
              <a:gd name="T53" fmla="*/ 2147483647 h 2380"/>
              <a:gd name="T54" fmla="*/ 2147483647 w 5447"/>
              <a:gd name="T55" fmla="*/ 2147483647 h 2380"/>
              <a:gd name="T56" fmla="*/ 2147483647 w 5447"/>
              <a:gd name="T57" fmla="*/ 2147483647 h 2380"/>
              <a:gd name="T58" fmla="*/ 2147483647 w 5447"/>
              <a:gd name="T59" fmla="*/ 2147483647 h 2380"/>
              <a:gd name="T60" fmla="*/ 2147483647 w 5447"/>
              <a:gd name="T61" fmla="*/ 0 h 2380"/>
              <a:gd name="T62" fmla="*/ 2147483647 w 5447"/>
              <a:gd name="T63" fmla="*/ 0 h 2380"/>
              <a:gd name="T64" fmla="*/ 2147483647 w 5447"/>
              <a:gd name="T65" fmla="*/ 2147483647 h 2380"/>
              <a:gd name="T66" fmla="*/ 2147483647 w 5447"/>
              <a:gd name="T67" fmla="*/ 2147483647 h 2380"/>
              <a:gd name="T68" fmla="*/ 2147483647 w 5447"/>
              <a:gd name="T69" fmla="*/ 2147483647 h 2380"/>
              <a:gd name="T70" fmla="*/ 2147483647 w 5447"/>
              <a:gd name="T71" fmla="*/ 2147483647 h 2380"/>
              <a:gd name="T72" fmla="*/ 2147483647 w 5447"/>
              <a:gd name="T73" fmla="*/ 2147483647 h 2380"/>
              <a:gd name="T74" fmla="*/ 2147483647 w 5447"/>
              <a:gd name="T75" fmla="*/ 2147483647 h 2380"/>
              <a:gd name="T76" fmla="*/ 2147483647 w 5447"/>
              <a:gd name="T77" fmla="*/ 2147483647 h 2380"/>
              <a:gd name="T78" fmla="*/ 2147483647 w 5447"/>
              <a:gd name="T79" fmla="*/ 2147483647 h 2380"/>
              <a:gd name="T80" fmla="*/ 2147483647 w 5447"/>
              <a:gd name="T81" fmla="*/ 2147483647 h 2380"/>
              <a:gd name="T82" fmla="*/ 2147483647 w 5447"/>
              <a:gd name="T83" fmla="*/ 2147483647 h 2380"/>
              <a:gd name="T84" fmla="*/ 2147483647 w 5447"/>
              <a:gd name="T85" fmla="*/ 2147483647 h 2380"/>
              <a:gd name="T86" fmla="*/ 2147483647 w 5447"/>
              <a:gd name="T87" fmla="*/ 2147483647 h 2380"/>
              <a:gd name="T88" fmla="*/ 2147483647 w 5447"/>
              <a:gd name="T89" fmla="*/ 2147483647 h 238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5447" h="2380">
                <a:moveTo>
                  <a:pt x="0" y="2280"/>
                </a:moveTo>
                <a:lnTo>
                  <a:pt x="227" y="2280"/>
                </a:lnTo>
                <a:lnTo>
                  <a:pt x="227" y="2355"/>
                </a:lnTo>
                <a:lnTo>
                  <a:pt x="453" y="2355"/>
                </a:lnTo>
                <a:lnTo>
                  <a:pt x="453" y="2380"/>
                </a:lnTo>
                <a:lnTo>
                  <a:pt x="681" y="2380"/>
                </a:lnTo>
                <a:lnTo>
                  <a:pt x="907" y="2380"/>
                </a:lnTo>
                <a:lnTo>
                  <a:pt x="1135" y="2380"/>
                </a:lnTo>
                <a:lnTo>
                  <a:pt x="1135" y="2330"/>
                </a:lnTo>
                <a:lnTo>
                  <a:pt x="1362" y="2330"/>
                </a:lnTo>
                <a:lnTo>
                  <a:pt x="1362" y="2255"/>
                </a:lnTo>
                <a:lnTo>
                  <a:pt x="1587" y="2255"/>
                </a:lnTo>
                <a:lnTo>
                  <a:pt x="1588" y="2106"/>
                </a:lnTo>
                <a:lnTo>
                  <a:pt x="1815" y="2106"/>
                </a:lnTo>
                <a:lnTo>
                  <a:pt x="1816" y="2008"/>
                </a:lnTo>
                <a:lnTo>
                  <a:pt x="2042" y="2008"/>
                </a:lnTo>
                <a:lnTo>
                  <a:pt x="2042" y="1710"/>
                </a:lnTo>
                <a:lnTo>
                  <a:pt x="2268" y="1710"/>
                </a:lnTo>
                <a:lnTo>
                  <a:pt x="2270" y="1438"/>
                </a:lnTo>
                <a:lnTo>
                  <a:pt x="2496" y="1438"/>
                </a:lnTo>
                <a:lnTo>
                  <a:pt x="2497" y="1264"/>
                </a:lnTo>
                <a:lnTo>
                  <a:pt x="2722" y="1264"/>
                </a:lnTo>
                <a:lnTo>
                  <a:pt x="2723" y="1115"/>
                </a:lnTo>
                <a:lnTo>
                  <a:pt x="2950" y="1115"/>
                </a:lnTo>
                <a:lnTo>
                  <a:pt x="2950" y="916"/>
                </a:lnTo>
                <a:lnTo>
                  <a:pt x="3177" y="916"/>
                </a:lnTo>
                <a:lnTo>
                  <a:pt x="3177" y="470"/>
                </a:lnTo>
                <a:lnTo>
                  <a:pt x="3403" y="470"/>
                </a:lnTo>
                <a:lnTo>
                  <a:pt x="3403" y="248"/>
                </a:lnTo>
                <a:lnTo>
                  <a:pt x="3631" y="248"/>
                </a:lnTo>
                <a:lnTo>
                  <a:pt x="3631" y="0"/>
                </a:lnTo>
                <a:lnTo>
                  <a:pt x="3857" y="0"/>
                </a:lnTo>
                <a:lnTo>
                  <a:pt x="3857" y="445"/>
                </a:lnTo>
                <a:lnTo>
                  <a:pt x="4085" y="445"/>
                </a:lnTo>
                <a:lnTo>
                  <a:pt x="4085" y="669"/>
                </a:lnTo>
                <a:lnTo>
                  <a:pt x="4312" y="669"/>
                </a:lnTo>
                <a:lnTo>
                  <a:pt x="4312" y="1215"/>
                </a:lnTo>
                <a:lnTo>
                  <a:pt x="4538" y="1215"/>
                </a:lnTo>
                <a:lnTo>
                  <a:pt x="4766" y="1215"/>
                </a:lnTo>
                <a:lnTo>
                  <a:pt x="4766" y="1660"/>
                </a:lnTo>
                <a:lnTo>
                  <a:pt x="4992" y="1660"/>
                </a:lnTo>
                <a:lnTo>
                  <a:pt x="4992" y="1909"/>
                </a:lnTo>
                <a:lnTo>
                  <a:pt x="5220" y="1909"/>
                </a:lnTo>
                <a:lnTo>
                  <a:pt x="5220" y="2081"/>
                </a:lnTo>
                <a:lnTo>
                  <a:pt x="5447" y="2081"/>
                </a:lnTo>
              </a:path>
            </a:pathLst>
          </a:custGeom>
          <a:noFill/>
          <a:ln w="38100" cmpd="sng">
            <a:solidFill>
              <a:srgbClr val="00009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24" name="Freeform 43"/>
          <p:cNvSpPr>
            <a:spLocks/>
          </p:cNvSpPr>
          <p:nvPr/>
        </p:nvSpPr>
        <p:spPr bwMode="auto">
          <a:xfrm>
            <a:off x="730250" y="3431712"/>
            <a:ext cx="3724275" cy="1970088"/>
          </a:xfrm>
          <a:custGeom>
            <a:avLst/>
            <a:gdLst>
              <a:gd name="T0" fmla="*/ 0 w 5447"/>
              <a:gd name="T1" fmla="*/ 0 h 2975"/>
              <a:gd name="T2" fmla="*/ 0 w 5447"/>
              <a:gd name="T3" fmla="*/ 2147483647 h 2975"/>
              <a:gd name="T4" fmla="*/ 2147483647 w 5447"/>
              <a:gd name="T5" fmla="*/ 2147483647 h 2975"/>
              <a:gd name="T6" fmla="*/ 0 60000 65536"/>
              <a:gd name="T7" fmla="*/ 0 60000 65536"/>
              <a:gd name="T8" fmla="*/ 0 60000 65536"/>
            </a:gdLst>
            <a:ahLst/>
            <a:cxnLst>
              <a:cxn ang="T6">
                <a:pos x="T0" y="T1"/>
              </a:cxn>
              <a:cxn ang="T7">
                <a:pos x="T2" y="T3"/>
              </a:cxn>
              <a:cxn ang="T8">
                <a:pos x="T4" y="T5"/>
              </a:cxn>
            </a:cxnLst>
            <a:rect l="0" t="0" r="r" b="b"/>
            <a:pathLst>
              <a:path w="5447" h="2975">
                <a:moveTo>
                  <a:pt x="0" y="0"/>
                </a:moveTo>
                <a:lnTo>
                  <a:pt x="0" y="2975"/>
                </a:lnTo>
                <a:lnTo>
                  <a:pt x="5447" y="2975"/>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25" name="Line 8"/>
          <p:cNvSpPr>
            <a:spLocks noChangeShapeType="1"/>
          </p:cNvSpPr>
          <p:nvPr/>
        </p:nvSpPr>
        <p:spPr bwMode="auto">
          <a:xfrm>
            <a:off x="5443538" y="5397037"/>
            <a:ext cx="39687" cy="1588"/>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6" name="Rectangle 9"/>
          <p:cNvSpPr>
            <a:spLocks noChangeArrowheads="1"/>
          </p:cNvSpPr>
          <p:nvPr/>
        </p:nvSpPr>
        <p:spPr bwMode="auto">
          <a:xfrm>
            <a:off x="5226050" y="5304962"/>
            <a:ext cx="134938"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Verdana" charset="0"/>
              </a:rPr>
              <a:t> 0</a:t>
            </a:r>
            <a:endParaRPr lang="en-US" sz="1000" b="1">
              <a:latin typeface="Verdana" charset="0"/>
            </a:endParaRPr>
          </a:p>
        </p:txBody>
      </p:sp>
      <p:sp>
        <p:nvSpPr>
          <p:cNvPr id="12327" name="Line 10"/>
          <p:cNvSpPr>
            <a:spLocks noChangeShapeType="1"/>
          </p:cNvSpPr>
          <p:nvPr/>
        </p:nvSpPr>
        <p:spPr bwMode="auto">
          <a:xfrm>
            <a:off x="5443538" y="4693775"/>
            <a:ext cx="39687" cy="158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8" name="Rectangle 11"/>
          <p:cNvSpPr>
            <a:spLocks noChangeArrowheads="1"/>
          </p:cNvSpPr>
          <p:nvPr/>
        </p:nvSpPr>
        <p:spPr bwMode="auto">
          <a:xfrm>
            <a:off x="5060950" y="4603287"/>
            <a:ext cx="2730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Verdana" charset="0"/>
              </a:rPr>
              <a:t> 2.5</a:t>
            </a:r>
            <a:endParaRPr lang="en-US" sz="1000" b="1">
              <a:latin typeface="Verdana" charset="0"/>
            </a:endParaRPr>
          </a:p>
        </p:txBody>
      </p:sp>
      <p:sp>
        <p:nvSpPr>
          <p:cNvPr id="12329" name="Line 12"/>
          <p:cNvSpPr>
            <a:spLocks noChangeShapeType="1"/>
          </p:cNvSpPr>
          <p:nvPr/>
        </p:nvSpPr>
        <p:spPr bwMode="auto">
          <a:xfrm>
            <a:off x="5443538" y="3992100"/>
            <a:ext cx="39687" cy="158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0" name="Rectangle 13"/>
          <p:cNvSpPr>
            <a:spLocks noChangeArrowheads="1"/>
          </p:cNvSpPr>
          <p:nvPr/>
        </p:nvSpPr>
        <p:spPr bwMode="auto">
          <a:xfrm>
            <a:off x="5122863" y="3900025"/>
            <a:ext cx="134937"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Verdana" charset="0"/>
              </a:rPr>
              <a:t> 5</a:t>
            </a:r>
            <a:endParaRPr lang="en-US" sz="1000" b="1">
              <a:latin typeface="Verdana" charset="0"/>
            </a:endParaRPr>
          </a:p>
        </p:txBody>
      </p:sp>
      <p:sp>
        <p:nvSpPr>
          <p:cNvPr id="12331" name="Line 14"/>
          <p:cNvSpPr>
            <a:spLocks noChangeShapeType="1"/>
          </p:cNvSpPr>
          <p:nvPr/>
        </p:nvSpPr>
        <p:spPr bwMode="auto">
          <a:xfrm>
            <a:off x="5443538" y="3288837"/>
            <a:ext cx="39687" cy="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2" name="Rectangle 15"/>
          <p:cNvSpPr>
            <a:spLocks noChangeArrowheads="1"/>
          </p:cNvSpPr>
          <p:nvPr/>
        </p:nvSpPr>
        <p:spPr bwMode="auto">
          <a:xfrm>
            <a:off x="5060950" y="3271375"/>
            <a:ext cx="2730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Verdana" charset="0"/>
              </a:rPr>
              <a:t> 7.5</a:t>
            </a:r>
            <a:endParaRPr lang="en-US" sz="1000" b="1">
              <a:latin typeface="Verdana" charset="0"/>
            </a:endParaRPr>
          </a:p>
        </p:txBody>
      </p:sp>
      <p:sp>
        <p:nvSpPr>
          <p:cNvPr id="12333" name="Line 16"/>
          <p:cNvSpPr>
            <a:spLocks noChangeShapeType="1"/>
          </p:cNvSpPr>
          <p:nvPr/>
        </p:nvSpPr>
        <p:spPr bwMode="auto">
          <a:xfrm flipV="1">
            <a:off x="5480050" y="5351000"/>
            <a:ext cx="0" cy="4603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4" name="Rectangle 17"/>
          <p:cNvSpPr>
            <a:spLocks noChangeArrowheads="1"/>
          </p:cNvSpPr>
          <p:nvPr/>
        </p:nvSpPr>
        <p:spPr bwMode="auto">
          <a:xfrm>
            <a:off x="5300663" y="5489112"/>
            <a:ext cx="566737"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000" b="1">
                <a:solidFill>
                  <a:srgbClr val="000000"/>
                </a:solidFill>
                <a:latin typeface="Verdana" charset="0"/>
              </a:rPr>
              <a:t>12am</a:t>
            </a:r>
            <a:endParaRPr lang="en-US" sz="1000" b="1">
              <a:latin typeface="Verdana" charset="0"/>
            </a:endParaRPr>
          </a:p>
        </p:txBody>
      </p:sp>
      <p:sp>
        <p:nvSpPr>
          <p:cNvPr id="12335" name="Line 18"/>
          <p:cNvSpPr>
            <a:spLocks noChangeShapeType="1"/>
          </p:cNvSpPr>
          <p:nvPr/>
        </p:nvSpPr>
        <p:spPr bwMode="auto">
          <a:xfrm flipV="1">
            <a:off x="6496050" y="5351000"/>
            <a:ext cx="1588" cy="4603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6" name="Rectangle 19"/>
          <p:cNvSpPr>
            <a:spLocks noChangeArrowheads="1"/>
          </p:cNvSpPr>
          <p:nvPr/>
        </p:nvSpPr>
        <p:spPr bwMode="auto">
          <a:xfrm>
            <a:off x="6357938" y="5489112"/>
            <a:ext cx="312737"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Verdana" charset="0"/>
              </a:rPr>
              <a:t>7am</a:t>
            </a:r>
            <a:endParaRPr lang="en-US" sz="1000" b="1">
              <a:latin typeface="Verdana" charset="0"/>
            </a:endParaRPr>
          </a:p>
        </p:txBody>
      </p:sp>
      <p:sp>
        <p:nvSpPr>
          <p:cNvPr id="12337" name="Line 20"/>
          <p:cNvSpPr>
            <a:spLocks noChangeShapeType="1"/>
          </p:cNvSpPr>
          <p:nvPr/>
        </p:nvSpPr>
        <p:spPr bwMode="auto">
          <a:xfrm flipV="1">
            <a:off x="7078663" y="5351000"/>
            <a:ext cx="0" cy="4603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8" name="Rectangle 21"/>
          <p:cNvSpPr>
            <a:spLocks noChangeArrowheads="1"/>
          </p:cNvSpPr>
          <p:nvPr/>
        </p:nvSpPr>
        <p:spPr bwMode="auto">
          <a:xfrm>
            <a:off x="6899275" y="5489112"/>
            <a:ext cx="40481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Verdana" charset="0"/>
              </a:rPr>
              <a:t>11am</a:t>
            </a:r>
            <a:endParaRPr lang="en-US" sz="1000" b="1">
              <a:latin typeface="Verdana" charset="0"/>
            </a:endParaRPr>
          </a:p>
        </p:txBody>
      </p:sp>
      <p:sp>
        <p:nvSpPr>
          <p:cNvPr id="12339" name="Line 22"/>
          <p:cNvSpPr>
            <a:spLocks noChangeShapeType="1"/>
          </p:cNvSpPr>
          <p:nvPr/>
        </p:nvSpPr>
        <p:spPr bwMode="auto">
          <a:xfrm flipV="1">
            <a:off x="7951788" y="5351000"/>
            <a:ext cx="0" cy="4603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40" name="Rectangle 23"/>
          <p:cNvSpPr>
            <a:spLocks noChangeArrowheads="1"/>
          </p:cNvSpPr>
          <p:nvPr/>
        </p:nvSpPr>
        <p:spPr bwMode="auto">
          <a:xfrm>
            <a:off x="7812088" y="5489112"/>
            <a:ext cx="3175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Verdana" charset="0"/>
              </a:rPr>
              <a:t>5pm</a:t>
            </a:r>
            <a:endParaRPr lang="en-US" sz="1000" b="1">
              <a:latin typeface="Verdana" charset="0"/>
            </a:endParaRPr>
          </a:p>
        </p:txBody>
      </p:sp>
      <p:sp>
        <p:nvSpPr>
          <p:cNvPr id="12341" name="Line 24"/>
          <p:cNvSpPr>
            <a:spLocks noChangeShapeType="1"/>
          </p:cNvSpPr>
          <p:nvPr/>
        </p:nvSpPr>
        <p:spPr bwMode="auto">
          <a:xfrm flipV="1">
            <a:off x="8240713" y="5351000"/>
            <a:ext cx="1587" cy="4603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42" name="Rectangle 25"/>
          <p:cNvSpPr>
            <a:spLocks noChangeArrowheads="1"/>
          </p:cNvSpPr>
          <p:nvPr/>
        </p:nvSpPr>
        <p:spPr bwMode="auto">
          <a:xfrm>
            <a:off x="8102600" y="5489112"/>
            <a:ext cx="31591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Verdana" charset="0"/>
              </a:rPr>
              <a:t>7pm</a:t>
            </a:r>
            <a:endParaRPr lang="en-US" sz="1000" b="1">
              <a:latin typeface="Verdana" charset="0"/>
            </a:endParaRPr>
          </a:p>
        </p:txBody>
      </p:sp>
      <p:sp>
        <p:nvSpPr>
          <p:cNvPr id="12343" name="Line 26"/>
          <p:cNvSpPr>
            <a:spLocks noChangeShapeType="1"/>
          </p:cNvSpPr>
          <p:nvPr/>
        </p:nvSpPr>
        <p:spPr bwMode="auto">
          <a:xfrm flipV="1">
            <a:off x="8823325" y="5351000"/>
            <a:ext cx="1588" cy="4603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44" name="Rectangle 27"/>
          <p:cNvSpPr>
            <a:spLocks noChangeArrowheads="1"/>
          </p:cNvSpPr>
          <p:nvPr/>
        </p:nvSpPr>
        <p:spPr bwMode="auto">
          <a:xfrm>
            <a:off x="8643938" y="5489112"/>
            <a:ext cx="407987"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Verdana" charset="0"/>
              </a:rPr>
              <a:t>11pm</a:t>
            </a:r>
            <a:endParaRPr lang="en-US" sz="1000" b="1">
              <a:latin typeface="Verdana" charset="0"/>
            </a:endParaRPr>
          </a:p>
        </p:txBody>
      </p:sp>
      <p:sp>
        <p:nvSpPr>
          <p:cNvPr id="12345" name="Freeform 28"/>
          <p:cNvSpPr>
            <a:spLocks/>
          </p:cNvSpPr>
          <p:nvPr/>
        </p:nvSpPr>
        <p:spPr bwMode="auto">
          <a:xfrm>
            <a:off x="5443538" y="3288837"/>
            <a:ext cx="3487737" cy="2108200"/>
          </a:xfrm>
          <a:custGeom>
            <a:avLst/>
            <a:gdLst>
              <a:gd name="T0" fmla="*/ 0 w 5373"/>
              <a:gd name="T1" fmla="*/ 0 h 2857"/>
              <a:gd name="T2" fmla="*/ 0 w 5373"/>
              <a:gd name="T3" fmla="*/ 2147483647 h 2857"/>
              <a:gd name="T4" fmla="*/ 2147483647 w 5373"/>
              <a:gd name="T5" fmla="*/ 2147483647 h 2857"/>
              <a:gd name="T6" fmla="*/ 0 60000 65536"/>
              <a:gd name="T7" fmla="*/ 0 60000 65536"/>
              <a:gd name="T8" fmla="*/ 0 60000 65536"/>
            </a:gdLst>
            <a:ahLst/>
            <a:cxnLst>
              <a:cxn ang="T6">
                <a:pos x="T0" y="T1"/>
              </a:cxn>
              <a:cxn ang="T7">
                <a:pos x="T2" y="T3"/>
              </a:cxn>
              <a:cxn ang="T8">
                <a:pos x="T4" y="T5"/>
              </a:cxn>
            </a:cxnLst>
            <a:rect l="0" t="0" r="r" b="b"/>
            <a:pathLst>
              <a:path w="5373" h="2857">
                <a:moveTo>
                  <a:pt x="0" y="0"/>
                </a:moveTo>
                <a:lnTo>
                  <a:pt x="0" y="2857"/>
                </a:lnTo>
                <a:lnTo>
                  <a:pt x="5373" y="2857"/>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46" name="Rectangle 29"/>
          <p:cNvSpPr>
            <a:spLocks noChangeArrowheads="1"/>
          </p:cNvSpPr>
          <p:nvPr/>
        </p:nvSpPr>
        <p:spPr bwMode="auto">
          <a:xfrm rot="-5400000">
            <a:off x="4098926" y="4127037"/>
            <a:ext cx="145891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Verdana" charset="0"/>
              </a:rPr>
              <a:t>Grid Power (kW)</a:t>
            </a:r>
            <a:endParaRPr lang="en-US" sz="1200" b="1">
              <a:latin typeface="Verdana" charset="0"/>
            </a:endParaRPr>
          </a:p>
        </p:txBody>
      </p:sp>
      <p:sp>
        <p:nvSpPr>
          <p:cNvPr id="12347" name="Rectangle 30"/>
          <p:cNvSpPr>
            <a:spLocks noChangeArrowheads="1"/>
          </p:cNvSpPr>
          <p:nvPr/>
        </p:nvSpPr>
        <p:spPr bwMode="auto">
          <a:xfrm>
            <a:off x="6702425" y="5711362"/>
            <a:ext cx="538163" cy="10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Verdana" charset="0"/>
              </a:rPr>
              <a:t>Hour of Day</a:t>
            </a:r>
            <a:endParaRPr lang="en-US" sz="1200" b="1">
              <a:latin typeface="Verdana" charset="0"/>
            </a:endParaRPr>
          </a:p>
        </p:txBody>
      </p:sp>
      <p:sp>
        <p:nvSpPr>
          <p:cNvPr id="12348" name="Rectangle 31"/>
          <p:cNvSpPr>
            <a:spLocks noChangeArrowheads="1"/>
          </p:cNvSpPr>
          <p:nvPr/>
        </p:nvSpPr>
        <p:spPr bwMode="auto">
          <a:xfrm>
            <a:off x="6408738" y="3323762"/>
            <a:ext cx="18764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800000"/>
                </a:solidFill>
                <a:latin typeface="Verdana" charset="0"/>
              </a:rPr>
              <a:t>Without SmartCharge</a:t>
            </a:r>
          </a:p>
        </p:txBody>
      </p:sp>
      <p:sp>
        <p:nvSpPr>
          <p:cNvPr id="12349" name="Rectangle 33"/>
          <p:cNvSpPr>
            <a:spLocks noChangeArrowheads="1"/>
          </p:cNvSpPr>
          <p:nvPr/>
        </p:nvSpPr>
        <p:spPr bwMode="auto">
          <a:xfrm>
            <a:off x="8382000" y="3379325"/>
            <a:ext cx="430213" cy="90487"/>
          </a:xfrm>
          <a:prstGeom prst="rect">
            <a:avLst/>
          </a:prstGeom>
          <a:solidFill>
            <a:srgbClr val="800000"/>
          </a:solidFill>
          <a:ln w="0">
            <a:solidFill>
              <a:srgbClr val="800000"/>
            </a:solidFill>
            <a:miter lim="800000"/>
            <a:headEnd/>
            <a:tailEnd/>
          </a:ln>
        </p:spPr>
        <p:txBody>
          <a:bodyPr/>
          <a:lstStyle/>
          <a:p>
            <a:endParaRPr lang="en-US" sz="1200" b="1">
              <a:latin typeface="Verdana" charset="0"/>
            </a:endParaRPr>
          </a:p>
        </p:txBody>
      </p:sp>
      <p:sp>
        <p:nvSpPr>
          <p:cNvPr id="12350" name="Rectangle 35"/>
          <p:cNvSpPr>
            <a:spLocks noChangeArrowheads="1"/>
          </p:cNvSpPr>
          <p:nvPr/>
        </p:nvSpPr>
        <p:spPr bwMode="auto">
          <a:xfrm>
            <a:off x="5443538" y="5157325"/>
            <a:ext cx="73025" cy="239712"/>
          </a:xfrm>
          <a:prstGeom prst="rect">
            <a:avLst/>
          </a:prstGeom>
          <a:solidFill>
            <a:srgbClr val="800000"/>
          </a:solidFill>
          <a:ln w="0">
            <a:solidFill>
              <a:srgbClr val="800000"/>
            </a:solidFill>
            <a:miter lim="800000"/>
            <a:headEnd/>
            <a:tailEnd/>
          </a:ln>
        </p:spPr>
        <p:txBody>
          <a:bodyPr/>
          <a:lstStyle/>
          <a:p>
            <a:endParaRPr lang="en-US" sz="1200" b="1">
              <a:latin typeface="Verdana" charset="0"/>
            </a:endParaRPr>
          </a:p>
        </p:txBody>
      </p:sp>
      <p:sp>
        <p:nvSpPr>
          <p:cNvPr id="12351" name="Rectangle 37"/>
          <p:cNvSpPr>
            <a:spLocks noChangeArrowheads="1"/>
          </p:cNvSpPr>
          <p:nvPr/>
        </p:nvSpPr>
        <p:spPr bwMode="auto">
          <a:xfrm>
            <a:off x="5588000" y="5177962"/>
            <a:ext cx="73025" cy="219075"/>
          </a:xfrm>
          <a:prstGeom prst="rect">
            <a:avLst/>
          </a:prstGeom>
          <a:solidFill>
            <a:srgbClr val="800000"/>
          </a:solidFill>
          <a:ln w="0">
            <a:solidFill>
              <a:srgbClr val="800000"/>
            </a:solidFill>
            <a:miter lim="800000"/>
            <a:headEnd/>
            <a:tailEnd/>
          </a:ln>
        </p:spPr>
        <p:txBody>
          <a:bodyPr/>
          <a:lstStyle/>
          <a:p>
            <a:endParaRPr lang="en-US" sz="1200" b="1">
              <a:latin typeface="Verdana" charset="0"/>
            </a:endParaRPr>
          </a:p>
        </p:txBody>
      </p:sp>
      <p:sp>
        <p:nvSpPr>
          <p:cNvPr id="12352" name="Rectangle 39"/>
          <p:cNvSpPr>
            <a:spLocks noChangeArrowheads="1"/>
          </p:cNvSpPr>
          <p:nvPr/>
        </p:nvSpPr>
        <p:spPr bwMode="auto">
          <a:xfrm>
            <a:off x="5732463" y="5160500"/>
            <a:ext cx="74612" cy="236537"/>
          </a:xfrm>
          <a:prstGeom prst="rect">
            <a:avLst/>
          </a:prstGeom>
          <a:solidFill>
            <a:srgbClr val="800000"/>
          </a:solidFill>
          <a:ln w="0">
            <a:solidFill>
              <a:srgbClr val="800000"/>
            </a:solidFill>
            <a:miter lim="800000"/>
            <a:headEnd/>
            <a:tailEnd/>
          </a:ln>
        </p:spPr>
        <p:txBody>
          <a:bodyPr/>
          <a:lstStyle/>
          <a:p>
            <a:endParaRPr lang="en-US" sz="1200" b="1">
              <a:latin typeface="Verdana" charset="0"/>
            </a:endParaRPr>
          </a:p>
        </p:txBody>
      </p:sp>
      <p:sp>
        <p:nvSpPr>
          <p:cNvPr id="12353" name="Rectangle 41"/>
          <p:cNvSpPr>
            <a:spLocks noChangeArrowheads="1"/>
          </p:cNvSpPr>
          <p:nvPr/>
        </p:nvSpPr>
        <p:spPr bwMode="auto">
          <a:xfrm>
            <a:off x="5880100" y="5139862"/>
            <a:ext cx="71438" cy="257175"/>
          </a:xfrm>
          <a:prstGeom prst="rect">
            <a:avLst/>
          </a:prstGeom>
          <a:solidFill>
            <a:srgbClr val="800000"/>
          </a:solidFill>
          <a:ln w="0">
            <a:solidFill>
              <a:srgbClr val="800000"/>
            </a:solidFill>
            <a:miter lim="800000"/>
            <a:headEnd/>
            <a:tailEnd/>
          </a:ln>
        </p:spPr>
        <p:txBody>
          <a:bodyPr/>
          <a:lstStyle/>
          <a:p>
            <a:endParaRPr lang="en-US" sz="1200" b="1">
              <a:latin typeface="Verdana" charset="0"/>
            </a:endParaRPr>
          </a:p>
        </p:txBody>
      </p:sp>
      <p:sp>
        <p:nvSpPr>
          <p:cNvPr id="12354" name="Rectangle 43"/>
          <p:cNvSpPr>
            <a:spLocks noChangeArrowheads="1"/>
          </p:cNvSpPr>
          <p:nvPr/>
        </p:nvSpPr>
        <p:spPr bwMode="auto">
          <a:xfrm>
            <a:off x="6024563" y="5184312"/>
            <a:ext cx="73025" cy="212725"/>
          </a:xfrm>
          <a:prstGeom prst="rect">
            <a:avLst/>
          </a:prstGeom>
          <a:solidFill>
            <a:srgbClr val="800000"/>
          </a:solidFill>
          <a:ln w="0">
            <a:solidFill>
              <a:srgbClr val="800000"/>
            </a:solidFill>
            <a:miter lim="800000"/>
            <a:headEnd/>
            <a:tailEnd/>
          </a:ln>
        </p:spPr>
        <p:txBody>
          <a:bodyPr/>
          <a:lstStyle/>
          <a:p>
            <a:endParaRPr lang="en-US" sz="1200" b="1">
              <a:latin typeface="Verdana" charset="0"/>
            </a:endParaRPr>
          </a:p>
        </p:txBody>
      </p:sp>
      <p:sp>
        <p:nvSpPr>
          <p:cNvPr id="12355" name="Rectangle 45"/>
          <p:cNvSpPr>
            <a:spLocks noChangeArrowheads="1"/>
          </p:cNvSpPr>
          <p:nvPr/>
        </p:nvSpPr>
        <p:spPr bwMode="auto">
          <a:xfrm>
            <a:off x="6170613" y="5162087"/>
            <a:ext cx="73025" cy="234950"/>
          </a:xfrm>
          <a:prstGeom prst="rect">
            <a:avLst/>
          </a:prstGeom>
          <a:solidFill>
            <a:srgbClr val="800000"/>
          </a:solidFill>
          <a:ln w="0">
            <a:solidFill>
              <a:srgbClr val="800000"/>
            </a:solidFill>
            <a:miter lim="800000"/>
            <a:headEnd/>
            <a:tailEnd/>
          </a:ln>
        </p:spPr>
        <p:txBody>
          <a:bodyPr/>
          <a:lstStyle/>
          <a:p>
            <a:endParaRPr lang="en-US" sz="1200" b="1">
              <a:latin typeface="Verdana" charset="0"/>
            </a:endParaRPr>
          </a:p>
        </p:txBody>
      </p:sp>
      <p:sp>
        <p:nvSpPr>
          <p:cNvPr id="12356" name="Rectangle 47"/>
          <p:cNvSpPr>
            <a:spLocks noChangeArrowheads="1"/>
          </p:cNvSpPr>
          <p:nvPr/>
        </p:nvSpPr>
        <p:spPr bwMode="auto">
          <a:xfrm>
            <a:off x="6315075" y="5076362"/>
            <a:ext cx="73025" cy="320675"/>
          </a:xfrm>
          <a:prstGeom prst="rect">
            <a:avLst/>
          </a:prstGeom>
          <a:solidFill>
            <a:srgbClr val="800000"/>
          </a:solidFill>
          <a:ln w="0">
            <a:solidFill>
              <a:srgbClr val="800000"/>
            </a:solidFill>
            <a:miter lim="800000"/>
            <a:headEnd/>
            <a:tailEnd/>
          </a:ln>
        </p:spPr>
        <p:txBody>
          <a:bodyPr/>
          <a:lstStyle/>
          <a:p>
            <a:endParaRPr lang="en-US" sz="1200" b="1">
              <a:latin typeface="Verdana" charset="0"/>
            </a:endParaRPr>
          </a:p>
        </p:txBody>
      </p:sp>
      <p:sp>
        <p:nvSpPr>
          <p:cNvPr id="12357" name="Rectangle 49"/>
          <p:cNvSpPr>
            <a:spLocks noChangeArrowheads="1"/>
          </p:cNvSpPr>
          <p:nvPr/>
        </p:nvSpPr>
        <p:spPr bwMode="auto">
          <a:xfrm>
            <a:off x="6461125" y="5117637"/>
            <a:ext cx="71438" cy="279400"/>
          </a:xfrm>
          <a:prstGeom prst="rect">
            <a:avLst/>
          </a:prstGeom>
          <a:solidFill>
            <a:srgbClr val="800000"/>
          </a:solidFill>
          <a:ln w="0">
            <a:solidFill>
              <a:srgbClr val="800000"/>
            </a:solidFill>
            <a:miter lim="800000"/>
            <a:headEnd/>
            <a:tailEnd/>
          </a:ln>
        </p:spPr>
        <p:txBody>
          <a:bodyPr/>
          <a:lstStyle/>
          <a:p>
            <a:endParaRPr lang="en-US" sz="1200" b="1">
              <a:latin typeface="Verdana" charset="0"/>
            </a:endParaRPr>
          </a:p>
        </p:txBody>
      </p:sp>
      <p:sp>
        <p:nvSpPr>
          <p:cNvPr id="12358" name="Rectangle 51"/>
          <p:cNvSpPr>
            <a:spLocks noChangeArrowheads="1"/>
          </p:cNvSpPr>
          <p:nvPr/>
        </p:nvSpPr>
        <p:spPr bwMode="auto">
          <a:xfrm>
            <a:off x="6607175" y="5066837"/>
            <a:ext cx="71438" cy="330200"/>
          </a:xfrm>
          <a:prstGeom prst="rect">
            <a:avLst/>
          </a:prstGeom>
          <a:solidFill>
            <a:srgbClr val="800000"/>
          </a:solidFill>
          <a:ln w="0">
            <a:solidFill>
              <a:srgbClr val="800000"/>
            </a:solidFill>
            <a:miter lim="800000"/>
            <a:headEnd/>
            <a:tailEnd/>
          </a:ln>
        </p:spPr>
        <p:txBody>
          <a:bodyPr/>
          <a:lstStyle/>
          <a:p>
            <a:endParaRPr lang="en-US" sz="1200" b="1">
              <a:latin typeface="Verdana" charset="0"/>
            </a:endParaRPr>
          </a:p>
        </p:txBody>
      </p:sp>
      <p:sp>
        <p:nvSpPr>
          <p:cNvPr id="12359" name="Rectangle 53"/>
          <p:cNvSpPr>
            <a:spLocks noChangeArrowheads="1"/>
          </p:cNvSpPr>
          <p:nvPr/>
        </p:nvSpPr>
        <p:spPr bwMode="auto">
          <a:xfrm>
            <a:off x="6751638" y="5081125"/>
            <a:ext cx="73025" cy="315912"/>
          </a:xfrm>
          <a:prstGeom prst="rect">
            <a:avLst/>
          </a:prstGeom>
          <a:solidFill>
            <a:srgbClr val="800000"/>
          </a:solidFill>
          <a:ln w="0">
            <a:solidFill>
              <a:srgbClr val="800000"/>
            </a:solidFill>
            <a:miter lim="800000"/>
            <a:headEnd/>
            <a:tailEnd/>
          </a:ln>
        </p:spPr>
        <p:txBody>
          <a:bodyPr/>
          <a:lstStyle/>
          <a:p>
            <a:endParaRPr lang="en-US" sz="1200" b="1">
              <a:latin typeface="Verdana" charset="0"/>
            </a:endParaRPr>
          </a:p>
        </p:txBody>
      </p:sp>
      <p:sp>
        <p:nvSpPr>
          <p:cNvPr id="12360" name="Rectangle 55"/>
          <p:cNvSpPr>
            <a:spLocks noChangeArrowheads="1"/>
          </p:cNvSpPr>
          <p:nvPr/>
        </p:nvSpPr>
        <p:spPr bwMode="auto">
          <a:xfrm>
            <a:off x="6896100" y="4295312"/>
            <a:ext cx="73025" cy="1101725"/>
          </a:xfrm>
          <a:prstGeom prst="rect">
            <a:avLst/>
          </a:prstGeom>
          <a:solidFill>
            <a:srgbClr val="800000"/>
          </a:solidFill>
          <a:ln w="0">
            <a:solidFill>
              <a:srgbClr val="800000"/>
            </a:solidFill>
            <a:miter lim="800000"/>
            <a:headEnd/>
            <a:tailEnd/>
          </a:ln>
        </p:spPr>
        <p:txBody>
          <a:bodyPr/>
          <a:lstStyle/>
          <a:p>
            <a:endParaRPr lang="en-US" sz="1200" b="1">
              <a:latin typeface="Verdana" charset="0"/>
            </a:endParaRPr>
          </a:p>
        </p:txBody>
      </p:sp>
      <p:sp>
        <p:nvSpPr>
          <p:cNvPr id="12361" name="Rectangle 56"/>
          <p:cNvSpPr>
            <a:spLocks noChangeArrowheads="1"/>
          </p:cNvSpPr>
          <p:nvPr/>
        </p:nvSpPr>
        <p:spPr bwMode="auto">
          <a:xfrm>
            <a:off x="7042150" y="4166725"/>
            <a:ext cx="73025" cy="1230312"/>
          </a:xfrm>
          <a:prstGeom prst="rect">
            <a:avLst/>
          </a:prstGeom>
          <a:solidFill>
            <a:srgbClr val="800000"/>
          </a:solidFill>
          <a:ln w="0">
            <a:solidFill>
              <a:srgbClr val="800000"/>
            </a:solidFill>
            <a:miter lim="800000"/>
            <a:headEnd/>
            <a:tailEnd/>
          </a:ln>
        </p:spPr>
        <p:txBody>
          <a:bodyPr/>
          <a:lstStyle/>
          <a:p>
            <a:endParaRPr lang="en-US" sz="1200" b="1">
              <a:latin typeface="Verdana" charset="0"/>
            </a:endParaRPr>
          </a:p>
        </p:txBody>
      </p:sp>
      <p:sp>
        <p:nvSpPr>
          <p:cNvPr id="12362" name="Rectangle 58"/>
          <p:cNvSpPr>
            <a:spLocks noChangeArrowheads="1"/>
          </p:cNvSpPr>
          <p:nvPr/>
        </p:nvSpPr>
        <p:spPr bwMode="auto">
          <a:xfrm>
            <a:off x="7188200" y="4036550"/>
            <a:ext cx="73025" cy="1360487"/>
          </a:xfrm>
          <a:prstGeom prst="rect">
            <a:avLst/>
          </a:prstGeom>
          <a:solidFill>
            <a:srgbClr val="800000"/>
          </a:solidFill>
          <a:ln w="0">
            <a:solidFill>
              <a:srgbClr val="800000"/>
            </a:solidFill>
            <a:miter lim="800000"/>
            <a:headEnd/>
            <a:tailEnd/>
          </a:ln>
        </p:spPr>
        <p:txBody>
          <a:bodyPr/>
          <a:lstStyle/>
          <a:p>
            <a:endParaRPr lang="en-US" sz="1200" b="1">
              <a:latin typeface="Verdana" charset="0"/>
            </a:endParaRPr>
          </a:p>
        </p:txBody>
      </p:sp>
      <p:sp>
        <p:nvSpPr>
          <p:cNvPr id="12363" name="Rectangle 61"/>
          <p:cNvSpPr>
            <a:spLocks noChangeArrowheads="1"/>
          </p:cNvSpPr>
          <p:nvPr/>
        </p:nvSpPr>
        <p:spPr bwMode="auto">
          <a:xfrm>
            <a:off x="7332663" y="5154150"/>
            <a:ext cx="73025" cy="242887"/>
          </a:xfrm>
          <a:prstGeom prst="rect">
            <a:avLst/>
          </a:prstGeom>
          <a:solidFill>
            <a:srgbClr val="800000"/>
          </a:solidFill>
          <a:ln w="0">
            <a:solidFill>
              <a:srgbClr val="800000"/>
            </a:solidFill>
            <a:miter lim="800000"/>
            <a:headEnd/>
            <a:tailEnd/>
          </a:ln>
        </p:spPr>
        <p:txBody>
          <a:bodyPr/>
          <a:lstStyle/>
          <a:p>
            <a:endParaRPr lang="en-US" sz="1200" b="1">
              <a:latin typeface="Verdana" charset="0"/>
            </a:endParaRPr>
          </a:p>
        </p:txBody>
      </p:sp>
      <p:sp>
        <p:nvSpPr>
          <p:cNvPr id="12364" name="Rectangle 63"/>
          <p:cNvSpPr>
            <a:spLocks noChangeArrowheads="1"/>
          </p:cNvSpPr>
          <p:nvPr/>
        </p:nvSpPr>
        <p:spPr bwMode="auto">
          <a:xfrm>
            <a:off x="7478713" y="4803312"/>
            <a:ext cx="73025" cy="593725"/>
          </a:xfrm>
          <a:prstGeom prst="rect">
            <a:avLst/>
          </a:prstGeom>
          <a:solidFill>
            <a:srgbClr val="800000"/>
          </a:solidFill>
          <a:ln w="0">
            <a:solidFill>
              <a:srgbClr val="800000"/>
            </a:solidFill>
            <a:miter lim="800000"/>
            <a:headEnd/>
            <a:tailEnd/>
          </a:ln>
        </p:spPr>
        <p:txBody>
          <a:bodyPr/>
          <a:lstStyle/>
          <a:p>
            <a:endParaRPr lang="en-US" sz="1200" b="1">
              <a:latin typeface="Verdana" charset="0"/>
            </a:endParaRPr>
          </a:p>
        </p:txBody>
      </p:sp>
      <p:sp>
        <p:nvSpPr>
          <p:cNvPr id="12365" name="Rectangle 65"/>
          <p:cNvSpPr>
            <a:spLocks noChangeArrowheads="1"/>
          </p:cNvSpPr>
          <p:nvPr/>
        </p:nvSpPr>
        <p:spPr bwMode="auto">
          <a:xfrm>
            <a:off x="7623175" y="4849350"/>
            <a:ext cx="73025" cy="547687"/>
          </a:xfrm>
          <a:prstGeom prst="rect">
            <a:avLst/>
          </a:prstGeom>
          <a:solidFill>
            <a:srgbClr val="800000"/>
          </a:solidFill>
          <a:ln w="0">
            <a:solidFill>
              <a:srgbClr val="800000"/>
            </a:solidFill>
            <a:miter lim="800000"/>
            <a:headEnd/>
            <a:tailEnd/>
          </a:ln>
        </p:spPr>
        <p:txBody>
          <a:bodyPr/>
          <a:lstStyle/>
          <a:p>
            <a:endParaRPr lang="en-US" sz="1200" b="1">
              <a:latin typeface="Verdana" charset="0"/>
            </a:endParaRPr>
          </a:p>
        </p:txBody>
      </p:sp>
      <p:sp>
        <p:nvSpPr>
          <p:cNvPr id="12366" name="Rectangle 66"/>
          <p:cNvSpPr>
            <a:spLocks noChangeArrowheads="1"/>
          </p:cNvSpPr>
          <p:nvPr/>
        </p:nvSpPr>
        <p:spPr bwMode="auto">
          <a:xfrm>
            <a:off x="7769225" y="5076362"/>
            <a:ext cx="74613" cy="320675"/>
          </a:xfrm>
          <a:prstGeom prst="rect">
            <a:avLst/>
          </a:prstGeom>
          <a:solidFill>
            <a:srgbClr val="800000"/>
          </a:solidFill>
          <a:ln w="0">
            <a:solidFill>
              <a:srgbClr val="800000"/>
            </a:solidFill>
            <a:miter lim="800000"/>
            <a:headEnd/>
            <a:tailEnd/>
          </a:ln>
        </p:spPr>
        <p:txBody>
          <a:bodyPr/>
          <a:lstStyle/>
          <a:p>
            <a:endParaRPr lang="en-US" sz="1200" b="1">
              <a:latin typeface="Verdana" charset="0"/>
            </a:endParaRPr>
          </a:p>
        </p:txBody>
      </p:sp>
      <p:sp>
        <p:nvSpPr>
          <p:cNvPr id="12367" name="Rectangle 68"/>
          <p:cNvSpPr>
            <a:spLocks noChangeArrowheads="1"/>
          </p:cNvSpPr>
          <p:nvPr/>
        </p:nvSpPr>
        <p:spPr bwMode="auto">
          <a:xfrm>
            <a:off x="7915275" y="3896850"/>
            <a:ext cx="73025" cy="1500187"/>
          </a:xfrm>
          <a:prstGeom prst="rect">
            <a:avLst/>
          </a:prstGeom>
          <a:solidFill>
            <a:srgbClr val="800000"/>
          </a:solidFill>
          <a:ln w="0">
            <a:solidFill>
              <a:srgbClr val="800000"/>
            </a:solidFill>
            <a:miter lim="800000"/>
            <a:headEnd/>
            <a:tailEnd/>
          </a:ln>
        </p:spPr>
        <p:txBody>
          <a:bodyPr/>
          <a:lstStyle/>
          <a:p>
            <a:endParaRPr lang="en-US" sz="1200" b="1">
              <a:latin typeface="Verdana" charset="0"/>
            </a:endParaRPr>
          </a:p>
        </p:txBody>
      </p:sp>
      <p:sp>
        <p:nvSpPr>
          <p:cNvPr id="12368" name="Rectangle 71"/>
          <p:cNvSpPr>
            <a:spLocks noChangeArrowheads="1"/>
          </p:cNvSpPr>
          <p:nvPr/>
        </p:nvSpPr>
        <p:spPr bwMode="auto">
          <a:xfrm>
            <a:off x="8059738" y="4490575"/>
            <a:ext cx="73025" cy="906462"/>
          </a:xfrm>
          <a:prstGeom prst="rect">
            <a:avLst/>
          </a:prstGeom>
          <a:solidFill>
            <a:srgbClr val="800000"/>
          </a:solidFill>
          <a:ln w="0">
            <a:solidFill>
              <a:srgbClr val="800000"/>
            </a:solidFill>
            <a:miter lim="800000"/>
            <a:headEnd/>
            <a:tailEnd/>
          </a:ln>
        </p:spPr>
        <p:txBody>
          <a:bodyPr/>
          <a:lstStyle/>
          <a:p>
            <a:endParaRPr lang="en-US" sz="1200" b="1">
              <a:latin typeface="Verdana" charset="0"/>
            </a:endParaRPr>
          </a:p>
        </p:txBody>
      </p:sp>
      <p:sp>
        <p:nvSpPr>
          <p:cNvPr id="12369" name="Rectangle 73"/>
          <p:cNvSpPr>
            <a:spLocks noChangeArrowheads="1"/>
          </p:cNvSpPr>
          <p:nvPr/>
        </p:nvSpPr>
        <p:spPr bwMode="auto">
          <a:xfrm>
            <a:off x="8204200" y="4989050"/>
            <a:ext cx="74613" cy="407987"/>
          </a:xfrm>
          <a:prstGeom prst="rect">
            <a:avLst/>
          </a:prstGeom>
          <a:solidFill>
            <a:srgbClr val="800000"/>
          </a:solidFill>
          <a:ln w="0">
            <a:solidFill>
              <a:srgbClr val="800000"/>
            </a:solidFill>
            <a:miter lim="800000"/>
            <a:headEnd/>
            <a:tailEnd/>
          </a:ln>
        </p:spPr>
        <p:txBody>
          <a:bodyPr/>
          <a:lstStyle/>
          <a:p>
            <a:endParaRPr lang="en-US" sz="1200" b="1">
              <a:latin typeface="Verdana" charset="0"/>
            </a:endParaRPr>
          </a:p>
        </p:txBody>
      </p:sp>
      <p:sp>
        <p:nvSpPr>
          <p:cNvPr id="12370" name="Rectangle 74"/>
          <p:cNvSpPr>
            <a:spLocks noChangeArrowheads="1"/>
          </p:cNvSpPr>
          <p:nvPr/>
        </p:nvSpPr>
        <p:spPr bwMode="auto">
          <a:xfrm>
            <a:off x="8350250" y="4922375"/>
            <a:ext cx="74613" cy="474662"/>
          </a:xfrm>
          <a:prstGeom prst="rect">
            <a:avLst/>
          </a:prstGeom>
          <a:solidFill>
            <a:srgbClr val="800000"/>
          </a:solidFill>
          <a:ln w="0">
            <a:solidFill>
              <a:srgbClr val="800000"/>
            </a:solidFill>
            <a:miter lim="800000"/>
            <a:headEnd/>
            <a:tailEnd/>
          </a:ln>
        </p:spPr>
        <p:txBody>
          <a:bodyPr/>
          <a:lstStyle/>
          <a:p>
            <a:endParaRPr lang="en-US" sz="1200" b="1">
              <a:latin typeface="Verdana" charset="0"/>
            </a:endParaRPr>
          </a:p>
        </p:txBody>
      </p:sp>
      <p:sp>
        <p:nvSpPr>
          <p:cNvPr id="12371" name="Rectangle 77"/>
          <p:cNvSpPr>
            <a:spLocks noChangeArrowheads="1"/>
          </p:cNvSpPr>
          <p:nvPr/>
        </p:nvSpPr>
        <p:spPr bwMode="auto">
          <a:xfrm>
            <a:off x="8496300" y="4989050"/>
            <a:ext cx="71438" cy="407987"/>
          </a:xfrm>
          <a:prstGeom prst="rect">
            <a:avLst/>
          </a:prstGeom>
          <a:solidFill>
            <a:srgbClr val="800000"/>
          </a:solidFill>
          <a:ln w="0">
            <a:solidFill>
              <a:srgbClr val="800000"/>
            </a:solidFill>
            <a:miter lim="800000"/>
            <a:headEnd/>
            <a:tailEnd/>
          </a:ln>
        </p:spPr>
        <p:txBody>
          <a:bodyPr/>
          <a:lstStyle/>
          <a:p>
            <a:endParaRPr lang="en-US" sz="1200" b="1">
              <a:latin typeface="Verdana" charset="0"/>
            </a:endParaRPr>
          </a:p>
        </p:txBody>
      </p:sp>
      <p:sp>
        <p:nvSpPr>
          <p:cNvPr id="12372" name="Rectangle 79"/>
          <p:cNvSpPr>
            <a:spLocks noChangeArrowheads="1"/>
          </p:cNvSpPr>
          <p:nvPr/>
        </p:nvSpPr>
        <p:spPr bwMode="auto">
          <a:xfrm>
            <a:off x="8640763" y="5092237"/>
            <a:ext cx="73025" cy="304800"/>
          </a:xfrm>
          <a:prstGeom prst="rect">
            <a:avLst/>
          </a:prstGeom>
          <a:solidFill>
            <a:srgbClr val="800000"/>
          </a:solidFill>
          <a:ln w="0">
            <a:solidFill>
              <a:srgbClr val="800000"/>
            </a:solidFill>
            <a:miter lim="800000"/>
            <a:headEnd/>
            <a:tailEnd/>
          </a:ln>
        </p:spPr>
        <p:txBody>
          <a:bodyPr/>
          <a:lstStyle/>
          <a:p>
            <a:endParaRPr lang="en-US" sz="1200" b="1">
              <a:latin typeface="Verdana" charset="0"/>
            </a:endParaRPr>
          </a:p>
        </p:txBody>
      </p:sp>
      <p:sp>
        <p:nvSpPr>
          <p:cNvPr id="12373" name="Rectangle 81"/>
          <p:cNvSpPr>
            <a:spLocks noChangeArrowheads="1"/>
          </p:cNvSpPr>
          <p:nvPr/>
        </p:nvSpPr>
        <p:spPr bwMode="auto">
          <a:xfrm>
            <a:off x="8786813" y="5139862"/>
            <a:ext cx="73025" cy="257175"/>
          </a:xfrm>
          <a:prstGeom prst="rect">
            <a:avLst/>
          </a:prstGeom>
          <a:solidFill>
            <a:srgbClr val="800000"/>
          </a:solidFill>
          <a:ln w="0">
            <a:solidFill>
              <a:srgbClr val="800000"/>
            </a:solidFill>
            <a:miter lim="800000"/>
            <a:headEnd/>
            <a:tailEnd/>
          </a:ln>
        </p:spPr>
        <p:txBody>
          <a:bodyPr/>
          <a:lstStyle/>
          <a:p>
            <a:endParaRPr lang="en-US" sz="1200" b="1">
              <a:latin typeface="Verdana" charset="0"/>
            </a:endParaRPr>
          </a:p>
        </p:txBody>
      </p:sp>
      <p:sp>
        <p:nvSpPr>
          <p:cNvPr id="166" name="Rectangle 82"/>
          <p:cNvSpPr>
            <a:spLocks noChangeArrowheads="1"/>
          </p:cNvSpPr>
          <p:nvPr/>
        </p:nvSpPr>
        <p:spPr bwMode="auto">
          <a:xfrm>
            <a:off x="5897563" y="3507912"/>
            <a:ext cx="24145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90"/>
                </a:solidFill>
                <a:latin typeface="Verdana" charset="0"/>
              </a:rPr>
              <a:t>With SmartCharge (12kWh)</a:t>
            </a:r>
          </a:p>
        </p:txBody>
      </p:sp>
      <p:sp>
        <p:nvSpPr>
          <p:cNvPr id="167" name="Rectangle 83"/>
          <p:cNvSpPr>
            <a:spLocks noChangeArrowheads="1"/>
          </p:cNvSpPr>
          <p:nvPr/>
        </p:nvSpPr>
        <p:spPr bwMode="auto">
          <a:xfrm>
            <a:off x="8383588" y="3561887"/>
            <a:ext cx="430212" cy="92075"/>
          </a:xfrm>
          <a:prstGeom prst="rect">
            <a:avLst/>
          </a:prstGeom>
          <a:solidFill>
            <a:srgbClr val="000090"/>
          </a:solidFill>
          <a:ln w="0">
            <a:solidFill>
              <a:srgbClr val="000090"/>
            </a:solidFill>
            <a:miter lim="800000"/>
            <a:headEnd/>
            <a:tailEnd/>
          </a:ln>
        </p:spPr>
        <p:txBody>
          <a:bodyPr/>
          <a:lstStyle/>
          <a:p>
            <a:endParaRPr lang="en-US" sz="1200" b="1">
              <a:latin typeface="Verdana" charset="0"/>
            </a:endParaRPr>
          </a:p>
        </p:txBody>
      </p:sp>
      <p:sp>
        <p:nvSpPr>
          <p:cNvPr id="170" name="Rectangle 86"/>
          <p:cNvSpPr>
            <a:spLocks noChangeArrowheads="1"/>
          </p:cNvSpPr>
          <p:nvPr/>
        </p:nvSpPr>
        <p:spPr bwMode="auto">
          <a:xfrm>
            <a:off x="5516563" y="5157325"/>
            <a:ext cx="71437" cy="239712"/>
          </a:xfrm>
          <a:prstGeom prst="rect">
            <a:avLst/>
          </a:prstGeom>
          <a:solidFill>
            <a:srgbClr val="000090"/>
          </a:solidFill>
          <a:ln w="0">
            <a:solidFill>
              <a:srgbClr val="000090"/>
            </a:solidFill>
            <a:miter lim="800000"/>
            <a:headEnd/>
            <a:tailEnd/>
          </a:ln>
        </p:spPr>
        <p:txBody>
          <a:bodyPr/>
          <a:lstStyle/>
          <a:p>
            <a:endParaRPr lang="en-US" sz="1200" b="1">
              <a:latin typeface="Verdana" charset="0"/>
            </a:endParaRPr>
          </a:p>
        </p:txBody>
      </p:sp>
      <p:sp>
        <p:nvSpPr>
          <p:cNvPr id="172" name="Rectangle 88"/>
          <p:cNvSpPr>
            <a:spLocks noChangeArrowheads="1"/>
          </p:cNvSpPr>
          <p:nvPr/>
        </p:nvSpPr>
        <p:spPr bwMode="auto">
          <a:xfrm>
            <a:off x="5661025" y="5177962"/>
            <a:ext cx="71438" cy="219075"/>
          </a:xfrm>
          <a:prstGeom prst="rect">
            <a:avLst/>
          </a:prstGeom>
          <a:solidFill>
            <a:srgbClr val="000090"/>
          </a:solidFill>
          <a:ln w="0">
            <a:solidFill>
              <a:srgbClr val="000090"/>
            </a:solidFill>
            <a:miter lim="800000"/>
            <a:headEnd/>
            <a:tailEnd/>
          </a:ln>
        </p:spPr>
        <p:txBody>
          <a:bodyPr/>
          <a:lstStyle/>
          <a:p>
            <a:endParaRPr lang="en-US" sz="1200" b="1">
              <a:latin typeface="Verdana" charset="0"/>
            </a:endParaRPr>
          </a:p>
        </p:txBody>
      </p:sp>
      <p:sp>
        <p:nvSpPr>
          <p:cNvPr id="174" name="Rectangle 90"/>
          <p:cNvSpPr>
            <a:spLocks noChangeArrowheads="1"/>
          </p:cNvSpPr>
          <p:nvPr/>
        </p:nvSpPr>
        <p:spPr bwMode="auto">
          <a:xfrm>
            <a:off x="5807075" y="4036550"/>
            <a:ext cx="73025" cy="1360487"/>
          </a:xfrm>
          <a:prstGeom prst="rect">
            <a:avLst/>
          </a:prstGeom>
          <a:solidFill>
            <a:srgbClr val="000090"/>
          </a:solidFill>
          <a:ln w="0">
            <a:solidFill>
              <a:srgbClr val="000090"/>
            </a:solidFill>
            <a:miter lim="800000"/>
            <a:headEnd/>
            <a:tailEnd/>
          </a:ln>
        </p:spPr>
        <p:txBody>
          <a:bodyPr/>
          <a:lstStyle/>
          <a:p>
            <a:endParaRPr lang="en-US" sz="1200" b="1">
              <a:latin typeface="Verdana" charset="0"/>
            </a:endParaRPr>
          </a:p>
        </p:txBody>
      </p:sp>
      <p:sp>
        <p:nvSpPr>
          <p:cNvPr id="176" name="Rectangle 92"/>
          <p:cNvSpPr>
            <a:spLocks noChangeArrowheads="1"/>
          </p:cNvSpPr>
          <p:nvPr/>
        </p:nvSpPr>
        <p:spPr bwMode="auto">
          <a:xfrm>
            <a:off x="5951538" y="4015912"/>
            <a:ext cx="73025" cy="1381125"/>
          </a:xfrm>
          <a:prstGeom prst="rect">
            <a:avLst/>
          </a:prstGeom>
          <a:solidFill>
            <a:srgbClr val="000090"/>
          </a:solidFill>
          <a:ln w="0">
            <a:solidFill>
              <a:srgbClr val="000090"/>
            </a:solidFill>
            <a:miter lim="800000"/>
            <a:headEnd/>
            <a:tailEnd/>
          </a:ln>
        </p:spPr>
        <p:txBody>
          <a:bodyPr/>
          <a:lstStyle/>
          <a:p>
            <a:endParaRPr lang="en-US" sz="1200" b="1">
              <a:latin typeface="Verdana" charset="0"/>
            </a:endParaRPr>
          </a:p>
        </p:txBody>
      </p:sp>
      <p:sp>
        <p:nvSpPr>
          <p:cNvPr id="178" name="Rectangle 94"/>
          <p:cNvSpPr>
            <a:spLocks noChangeArrowheads="1"/>
          </p:cNvSpPr>
          <p:nvPr/>
        </p:nvSpPr>
        <p:spPr bwMode="auto">
          <a:xfrm>
            <a:off x="6097588" y="4058775"/>
            <a:ext cx="73025" cy="1338262"/>
          </a:xfrm>
          <a:prstGeom prst="rect">
            <a:avLst/>
          </a:prstGeom>
          <a:solidFill>
            <a:srgbClr val="000090"/>
          </a:solidFill>
          <a:ln w="0">
            <a:solidFill>
              <a:srgbClr val="000090"/>
            </a:solidFill>
            <a:miter lim="800000"/>
            <a:headEnd/>
            <a:tailEnd/>
          </a:ln>
        </p:spPr>
        <p:txBody>
          <a:bodyPr/>
          <a:lstStyle/>
          <a:p>
            <a:endParaRPr lang="en-US" sz="1200" b="1">
              <a:latin typeface="Verdana" charset="0"/>
            </a:endParaRPr>
          </a:p>
        </p:txBody>
      </p:sp>
      <p:sp>
        <p:nvSpPr>
          <p:cNvPr id="180" name="Rectangle 96"/>
          <p:cNvSpPr>
            <a:spLocks noChangeArrowheads="1"/>
          </p:cNvSpPr>
          <p:nvPr/>
        </p:nvSpPr>
        <p:spPr bwMode="auto">
          <a:xfrm>
            <a:off x="6243638" y="5162087"/>
            <a:ext cx="71437" cy="234950"/>
          </a:xfrm>
          <a:prstGeom prst="rect">
            <a:avLst/>
          </a:prstGeom>
          <a:solidFill>
            <a:srgbClr val="000090"/>
          </a:solidFill>
          <a:ln w="0">
            <a:solidFill>
              <a:srgbClr val="000090"/>
            </a:solidFill>
            <a:miter lim="800000"/>
            <a:headEnd/>
            <a:tailEnd/>
          </a:ln>
        </p:spPr>
        <p:txBody>
          <a:bodyPr/>
          <a:lstStyle/>
          <a:p>
            <a:endParaRPr lang="en-US" sz="1200" b="1">
              <a:latin typeface="Verdana" charset="0"/>
            </a:endParaRPr>
          </a:p>
        </p:txBody>
      </p:sp>
      <p:sp>
        <p:nvSpPr>
          <p:cNvPr id="181" name="Rectangle 97"/>
          <p:cNvSpPr>
            <a:spLocks noChangeArrowheads="1"/>
          </p:cNvSpPr>
          <p:nvPr/>
        </p:nvSpPr>
        <p:spPr bwMode="auto">
          <a:xfrm>
            <a:off x="6388100" y="5076362"/>
            <a:ext cx="73025" cy="320675"/>
          </a:xfrm>
          <a:prstGeom prst="rect">
            <a:avLst/>
          </a:prstGeom>
          <a:solidFill>
            <a:srgbClr val="000090"/>
          </a:solidFill>
          <a:ln w="0">
            <a:solidFill>
              <a:srgbClr val="000090"/>
            </a:solidFill>
            <a:miter lim="800000"/>
            <a:headEnd/>
            <a:tailEnd/>
          </a:ln>
        </p:spPr>
        <p:txBody>
          <a:bodyPr/>
          <a:lstStyle/>
          <a:p>
            <a:endParaRPr lang="en-US" sz="1200" b="1">
              <a:latin typeface="Verdana" charset="0"/>
            </a:endParaRPr>
          </a:p>
        </p:txBody>
      </p:sp>
      <p:sp>
        <p:nvSpPr>
          <p:cNvPr id="184" name="Rectangle 100"/>
          <p:cNvSpPr>
            <a:spLocks noChangeArrowheads="1"/>
          </p:cNvSpPr>
          <p:nvPr/>
        </p:nvSpPr>
        <p:spPr bwMode="auto">
          <a:xfrm>
            <a:off x="6532563" y="5117637"/>
            <a:ext cx="74612" cy="279400"/>
          </a:xfrm>
          <a:prstGeom prst="rect">
            <a:avLst/>
          </a:prstGeom>
          <a:solidFill>
            <a:srgbClr val="000090"/>
          </a:solidFill>
          <a:ln w="0">
            <a:solidFill>
              <a:srgbClr val="000090"/>
            </a:solidFill>
            <a:miter lim="800000"/>
            <a:headEnd/>
            <a:tailEnd/>
          </a:ln>
        </p:spPr>
        <p:txBody>
          <a:bodyPr/>
          <a:lstStyle/>
          <a:p>
            <a:endParaRPr lang="en-US" sz="1200" b="1">
              <a:latin typeface="Verdana" charset="0"/>
            </a:endParaRPr>
          </a:p>
        </p:txBody>
      </p:sp>
      <p:sp>
        <p:nvSpPr>
          <p:cNvPr id="185" name="Rectangle 101"/>
          <p:cNvSpPr>
            <a:spLocks noChangeArrowheads="1"/>
          </p:cNvSpPr>
          <p:nvPr/>
        </p:nvSpPr>
        <p:spPr bwMode="auto">
          <a:xfrm>
            <a:off x="6678613" y="5066837"/>
            <a:ext cx="73025" cy="330200"/>
          </a:xfrm>
          <a:prstGeom prst="rect">
            <a:avLst/>
          </a:prstGeom>
          <a:solidFill>
            <a:srgbClr val="000090"/>
          </a:solidFill>
          <a:ln w="0">
            <a:solidFill>
              <a:srgbClr val="000090"/>
            </a:solidFill>
            <a:miter lim="800000"/>
            <a:headEnd/>
            <a:tailEnd/>
          </a:ln>
        </p:spPr>
        <p:txBody>
          <a:bodyPr/>
          <a:lstStyle/>
          <a:p>
            <a:endParaRPr lang="en-US" sz="1200" b="1">
              <a:latin typeface="Verdana" charset="0"/>
            </a:endParaRPr>
          </a:p>
        </p:txBody>
      </p:sp>
      <p:sp>
        <p:nvSpPr>
          <p:cNvPr id="188" name="Rectangle 104"/>
          <p:cNvSpPr>
            <a:spLocks noChangeArrowheads="1"/>
          </p:cNvSpPr>
          <p:nvPr/>
        </p:nvSpPr>
        <p:spPr bwMode="auto">
          <a:xfrm>
            <a:off x="6824663" y="5081125"/>
            <a:ext cx="71437" cy="315912"/>
          </a:xfrm>
          <a:prstGeom prst="rect">
            <a:avLst/>
          </a:prstGeom>
          <a:solidFill>
            <a:srgbClr val="000090"/>
          </a:solidFill>
          <a:ln w="0">
            <a:solidFill>
              <a:srgbClr val="000090"/>
            </a:solidFill>
            <a:miter lim="800000"/>
            <a:headEnd/>
            <a:tailEnd/>
          </a:ln>
        </p:spPr>
        <p:txBody>
          <a:bodyPr/>
          <a:lstStyle/>
          <a:p>
            <a:endParaRPr lang="en-US" sz="1200" b="1">
              <a:latin typeface="Verdana" charset="0"/>
            </a:endParaRPr>
          </a:p>
        </p:txBody>
      </p:sp>
      <p:sp>
        <p:nvSpPr>
          <p:cNvPr id="189" name="Rectangle 105"/>
          <p:cNvSpPr>
            <a:spLocks noChangeArrowheads="1"/>
          </p:cNvSpPr>
          <p:nvPr/>
        </p:nvSpPr>
        <p:spPr bwMode="auto">
          <a:xfrm>
            <a:off x="6969125" y="4295312"/>
            <a:ext cx="73025" cy="1101725"/>
          </a:xfrm>
          <a:prstGeom prst="rect">
            <a:avLst/>
          </a:prstGeom>
          <a:solidFill>
            <a:srgbClr val="000090"/>
          </a:solidFill>
          <a:ln w="0">
            <a:solidFill>
              <a:srgbClr val="000090"/>
            </a:solidFill>
            <a:miter lim="800000"/>
            <a:headEnd/>
            <a:tailEnd/>
          </a:ln>
        </p:spPr>
        <p:txBody>
          <a:bodyPr/>
          <a:lstStyle/>
          <a:p>
            <a:endParaRPr lang="en-US" sz="1200" b="1">
              <a:latin typeface="Verdana" charset="0"/>
            </a:endParaRPr>
          </a:p>
        </p:txBody>
      </p:sp>
      <p:sp>
        <p:nvSpPr>
          <p:cNvPr id="192" name="Rectangle 108"/>
          <p:cNvSpPr>
            <a:spLocks noChangeArrowheads="1"/>
          </p:cNvSpPr>
          <p:nvPr/>
        </p:nvSpPr>
        <p:spPr bwMode="auto">
          <a:xfrm>
            <a:off x="7115175" y="4166725"/>
            <a:ext cx="73025" cy="1230312"/>
          </a:xfrm>
          <a:prstGeom prst="rect">
            <a:avLst/>
          </a:prstGeom>
          <a:solidFill>
            <a:srgbClr val="000090"/>
          </a:solidFill>
          <a:ln w="0">
            <a:solidFill>
              <a:srgbClr val="000090"/>
            </a:solidFill>
            <a:miter lim="800000"/>
            <a:headEnd/>
            <a:tailEnd/>
          </a:ln>
        </p:spPr>
        <p:txBody>
          <a:bodyPr/>
          <a:lstStyle/>
          <a:p>
            <a:endParaRPr lang="en-US" sz="1200" b="1">
              <a:latin typeface="Verdana" charset="0"/>
            </a:endParaRPr>
          </a:p>
        </p:txBody>
      </p:sp>
      <p:sp>
        <p:nvSpPr>
          <p:cNvPr id="194" name="Rectangle 110"/>
          <p:cNvSpPr>
            <a:spLocks noChangeArrowheads="1"/>
          </p:cNvSpPr>
          <p:nvPr/>
        </p:nvSpPr>
        <p:spPr bwMode="auto">
          <a:xfrm>
            <a:off x="7259638" y="4036550"/>
            <a:ext cx="73025" cy="1360487"/>
          </a:xfrm>
          <a:prstGeom prst="rect">
            <a:avLst/>
          </a:prstGeom>
          <a:solidFill>
            <a:srgbClr val="000090"/>
          </a:solidFill>
          <a:ln w="0">
            <a:solidFill>
              <a:srgbClr val="000090"/>
            </a:solidFill>
            <a:miter lim="800000"/>
            <a:headEnd/>
            <a:tailEnd/>
          </a:ln>
        </p:spPr>
        <p:txBody>
          <a:bodyPr/>
          <a:lstStyle/>
          <a:p>
            <a:endParaRPr lang="en-US" sz="1200" b="1">
              <a:latin typeface="Verdana" charset="0"/>
            </a:endParaRPr>
          </a:p>
        </p:txBody>
      </p:sp>
      <p:sp>
        <p:nvSpPr>
          <p:cNvPr id="195" name="Rectangle 111"/>
          <p:cNvSpPr>
            <a:spLocks noChangeArrowheads="1"/>
          </p:cNvSpPr>
          <p:nvPr/>
        </p:nvSpPr>
        <p:spPr bwMode="auto">
          <a:xfrm>
            <a:off x="7405688" y="5152562"/>
            <a:ext cx="74612" cy="244475"/>
          </a:xfrm>
          <a:prstGeom prst="rect">
            <a:avLst/>
          </a:prstGeom>
          <a:solidFill>
            <a:srgbClr val="000090"/>
          </a:solidFill>
          <a:ln w="0">
            <a:solidFill>
              <a:srgbClr val="000090"/>
            </a:solidFill>
            <a:miter lim="800000"/>
            <a:headEnd/>
            <a:tailEnd/>
          </a:ln>
        </p:spPr>
        <p:txBody>
          <a:bodyPr/>
          <a:lstStyle/>
          <a:p>
            <a:endParaRPr lang="en-US" sz="1200" b="1">
              <a:latin typeface="Verdana" charset="0"/>
            </a:endParaRPr>
          </a:p>
        </p:txBody>
      </p:sp>
      <p:sp>
        <p:nvSpPr>
          <p:cNvPr id="198" name="Rectangle 114"/>
          <p:cNvSpPr>
            <a:spLocks noChangeArrowheads="1"/>
          </p:cNvSpPr>
          <p:nvPr/>
        </p:nvSpPr>
        <p:spPr bwMode="auto">
          <a:xfrm>
            <a:off x="8132763" y="4904912"/>
            <a:ext cx="71437" cy="492125"/>
          </a:xfrm>
          <a:prstGeom prst="rect">
            <a:avLst/>
          </a:prstGeom>
          <a:solidFill>
            <a:srgbClr val="000090"/>
          </a:solidFill>
          <a:ln w="0">
            <a:solidFill>
              <a:srgbClr val="000090"/>
            </a:solidFill>
            <a:miter lim="800000"/>
            <a:headEnd/>
            <a:tailEnd/>
          </a:ln>
        </p:spPr>
        <p:txBody>
          <a:bodyPr/>
          <a:lstStyle/>
          <a:p>
            <a:endParaRPr lang="en-US" sz="1200" b="1">
              <a:latin typeface="Verdana" charset="0"/>
            </a:endParaRPr>
          </a:p>
        </p:txBody>
      </p:sp>
      <p:sp>
        <p:nvSpPr>
          <p:cNvPr id="200" name="Rectangle 116"/>
          <p:cNvSpPr>
            <a:spLocks noChangeArrowheads="1"/>
          </p:cNvSpPr>
          <p:nvPr/>
        </p:nvSpPr>
        <p:spPr bwMode="auto">
          <a:xfrm>
            <a:off x="8278813" y="4989050"/>
            <a:ext cx="71437" cy="407987"/>
          </a:xfrm>
          <a:prstGeom prst="rect">
            <a:avLst/>
          </a:prstGeom>
          <a:solidFill>
            <a:srgbClr val="000090"/>
          </a:solidFill>
          <a:ln w="0">
            <a:solidFill>
              <a:srgbClr val="000090"/>
            </a:solidFill>
            <a:miter lim="800000"/>
            <a:headEnd/>
            <a:tailEnd/>
          </a:ln>
        </p:spPr>
        <p:txBody>
          <a:bodyPr/>
          <a:lstStyle/>
          <a:p>
            <a:endParaRPr lang="en-US" sz="1200" b="1">
              <a:latin typeface="Verdana" charset="0"/>
            </a:endParaRPr>
          </a:p>
        </p:txBody>
      </p:sp>
      <p:sp>
        <p:nvSpPr>
          <p:cNvPr id="201" name="Rectangle 117"/>
          <p:cNvSpPr>
            <a:spLocks noChangeArrowheads="1"/>
          </p:cNvSpPr>
          <p:nvPr/>
        </p:nvSpPr>
        <p:spPr bwMode="auto">
          <a:xfrm>
            <a:off x="8423275" y="4922375"/>
            <a:ext cx="73025" cy="474662"/>
          </a:xfrm>
          <a:prstGeom prst="rect">
            <a:avLst/>
          </a:prstGeom>
          <a:solidFill>
            <a:srgbClr val="000090"/>
          </a:solidFill>
          <a:ln w="0">
            <a:solidFill>
              <a:srgbClr val="000090"/>
            </a:solidFill>
            <a:miter lim="800000"/>
            <a:headEnd/>
            <a:tailEnd/>
          </a:ln>
        </p:spPr>
        <p:txBody>
          <a:bodyPr/>
          <a:lstStyle/>
          <a:p>
            <a:endParaRPr lang="en-US" sz="1200" b="1">
              <a:latin typeface="Verdana" charset="0"/>
            </a:endParaRPr>
          </a:p>
        </p:txBody>
      </p:sp>
      <p:sp>
        <p:nvSpPr>
          <p:cNvPr id="203" name="Rectangle 119"/>
          <p:cNvSpPr>
            <a:spLocks noChangeArrowheads="1"/>
          </p:cNvSpPr>
          <p:nvPr/>
        </p:nvSpPr>
        <p:spPr bwMode="auto">
          <a:xfrm>
            <a:off x="8567738" y="4989050"/>
            <a:ext cx="74612" cy="407987"/>
          </a:xfrm>
          <a:prstGeom prst="rect">
            <a:avLst/>
          </a:prstGeom>
          <a:solidFill>
            <a:srgbClr val="000090"/>
          </a:solidFill>
          <a:ln w="0">
            <a:solidFill>
              <a:srgbClr val="000090"/>
            </a:solidFill>
            <a:miter lim="800000"/>
            <a:headEnd/>
            <a:tailEnd/>
          </a:ln>
        </p:spPr>
        <p:txBody>
          <a:bodyPr/>
          <a:lstStyle/>
          <a:p>
            <a:endParaRPr lang="en-US" sz="1200" b="1">
              <a:latin typeface="Verdana" charset="0"/>
            </a:endParaRPr>
          </a:p>
        </p:txBody>
      </p:sp>
      <p:sp>
        <p:nvSpPr>
          <p:cNvPr id="206" name="Rectangle 122"/>
          <p:cNvSpPr>
            <a:spLocks noChangeArrowheads="1"/>
          </p:cNvSpPr>
          <p:nvPr/>
        </p:nvSpPr>
        <p:spPr bwMode="auto">
          <a:xfrm>
            <a:off x="8713788" y="5092237"/>
            <a:ext cx="73025" cy="304800"/>
          </a:xfrm>
          <a:prstGeom prst="rect">
            <a:avLst/>
          </a:prstGeom>
          <a:solidFill>
            <a:srgbClr val="000090"/>
          </a:solidFill>
          <a:ln w="0">
            <a:solidFill>
              <a:srgbClr val="000090"/>
            </a:solidFill>
            <a:miter lim="800000"/>
            <a:headEnd/>
            <a:tailEnd/>
          </a:ln>
        </p:spPr>
        <p:txBody>
          <a:bodyPr/>
          <a:lstStyle/>
          <a:p>
            <a:endParaRPr lang="en-US" sz="1200" b="1">
              <a:latin typeface="Verdana" charset="0"/>
            </a:endParaRPr>
          </a:p>
        </p:txBody>
      </p:sp>
      <p:sp>
        <p:nvSpPr>
          <p:cNvPr id="208" name="Rectangle 124"/>
          <p:cNvSpPr>
            <a:spLocks noChangeArrowheads="1"/>
          </p:cNvSpPr>
          <p:nvPr/>
        </p:nvSpPr>
        <p:spPr bwMode="auto">
          <a:xfrm>
            <a:off x="8859838" y="5139862"/>
            <a:ext cx="71437" cy="257175"/>
          </a:xfrm>
          <a:prstGeom prst="rect">
            <a:avLst/>
          </a:prstGeom>
          <a:solidFill>
            <a:srgbClr val="000090"/>
          </a:solidFill>
          <a:ln w="0">
            <a:solidFill>
              <a:srgbClr val="000090"/>
            </a:solidFill>
            <a:miter lim="800000"/>
            <a:headEnd/>
            <a:tailEnd/>
          </a:ln>
        </p:spPr>
        <p:txBody>
          <a:bodyPr/>
          <a:lstStyle/>
          <a:p>
            <a:endParaRPr lang="en-US" sz="1200" b="1">
              <a:latin typeface="Verdana" charset="0"/>
            </a:endParaRPr>
          </a:p>
        </p:txBody>
      </p:sp>
      <p:sp>
        <p:nvSpPr>
          <p:cNvPr id="12396" name="Freeform 125"/>
          <p:cNvSpPr>
            <a:spLocks/>
          </p:cNvSpPr>
          <p:nvPr/>
        </p:nvSpPr>
        <p:spPr bwMode="auto">
          <a:xfrm>
            <a:off x="5443538" y="3288837"/>
            <a:ext cx="3487737" cy="2108200"/>
          </a:xfrm>
          <a:custGeom>
            <a:avLst/>
            <a:gdLst>
              <a:gd name="T0" fmla="*/ 0 w 5373"/>
              <a:gd name="T1" fmla="*/ 0 h 2857"/>
              <a:gd name="T2" fmla="*/ 0 w 5373"/>
              <a:gd name="T3" fmla="*/ 2147483647 h 2857"/>
              <a:gd name="T4" fmla="*/ 2147483647 w 5373"/>
              <a:gd name="T5" fmla="*/ 2147483647 h 2857"/>
              <a:gd name="T6" fmla="*/ 0 60000 65536"/>
              <a:gd name="T7" fmla="*/ 0 60000 65536"/>
              <a:gd name="T8" fmla="*/ 0 60000 65536"/>
            </a:gdLst>
            <a:ahLst/>
            <a:cxnLst>
              <a:cxn ang="T6">
                <a:pos x="T0" y="T1"/>
              </a:cxn>
              <a:cxn ang="T7">
                <a:pos x="T2" y="T3"/>
              </a:cxn>
              <a:cxn ang="T8">
                <a:pos x="T4" y="T5"/>
              </a:cxn>
            </a:cxnLst>
            <a:rect l="0" t="0" r="r" b="b"/>
            <a:pathLst>
              <a:path w="5373" h="2857">
                <a:moveTo>
                  <a:pt x="0" y="0"/>
                </a:moveTo>
                <a:lnTo>
                  <a:pt x="0" y="2857"/>
                </a:lnTo>
                <a:lnTo>
                  <a:pt x="5373" y="2857"/>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2477090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p:bldP spid="167" grpId="0" animBg="1"/>
      <p:bldP spid="170" grpId="0" animBg="1"/>
      <p:bldP spid="172" grpId="0" animBg="1"/>
      <p:bldP spid="174" grpId="0" animBg="1"/>
      <p:bldP spid="176" grpId="0" animBg="1"/>
      <p:bldP spid="178" grpId="0" animBg="1"/>
      <p:bldP spid="180" grpId="0" animBg="1"/>
      <p:bldP spid="181" grpId="0" animBg="1"/>
      <p:bldP spid="184" grpId="0" animBg="1"/>
      <p:bldP spid="185" grpId="0" animBg="1"/>
      <p:bldP spid="188" grpId="0" animBg="1"/>
      <p:bldP spid="189" grpId="0" animBg="1"/>
      <p:bldP spid="192" grpId="0" animBg="1"/>
      <p:bldP spid="194" grpId="0" animBg="1"/>
      <p:bldP spid="195" grpId="0" animBg="1"/>
      <p:bldP spid="198" grpId="0" animBg="1"/>
      <p:bldP spid="200" grpId="0" animBg="1"/>
      <p:bldP spid="201" grpId="0" animBg="1"/>
      <p:bldP spid="203" grpId="0" animBg="1"/>
      <p:bldP spid="206" grpId="0" animBg="1"/>
      <p:bldP spid="20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Arrow 6"/>
          <p:cNvSpPr>
            <a:spLocks noChangeArrowheads="1"/>
          </p:cNvSpPr>
          <p:nvPr/>
        </p:nvSpPr>
        <p:spPr bwMode="auto">
          <a:xfrm>
            <a:off x="2653014" y="5152295"/>
            <a:ext cx="1182222" cy="381000"/>
          </a:xfrm>
          <a:prstGeom prst="rightArrow">
            <a:avLst>
              <a:gd name="adj1" fmla="val 50000"/>
              <a:gd name="adj2" fmla="val 50128"/>
            </a:avLst>
          </a:prstGeom>
          <a:solidFill>
            <a:schemeClr val="accent1"/>
          </a:solidFill>
          <a:ln w="9525" algn="ctr">
            <a:solidFill>
              <a:schemeClr val="tx1"/>
            </a:solidFill>
            <a:round/>
            <a:headEnd/>
            <a:tailEnd/>
          </a:ln>
          <a:scene3d>
            <a:camera prst="orthographicFront">
              <a:rot lat="0" lon="0" rev="900000"/>
            </a:camera>
            <a:lightRig rig="threePt" dir="t"/>
          </a:scene3d>
        </p:spPr>
        <p:txBody>
          <a:bodyPr/>
          <a:lstStyle/>
          <a:p>
            <a:pPr>
              <a:defRPr/>
            </a:pPr>
            <a:endParaRPr lang="en-US" b="1">
              <a:ea typeface="MS PGothic" pitchFamily="34" charset="-128"/>
              <a:cs typeface="+mn-cs"/>
            </a:endParaRPr>
          </a:p>
        </p:txBody>
      </p:sp>
      <p:sp>
        <p:nvSpPr>
          <p:cNvPr id="13318" name="Right Arrow 6"/>
          <p:cNvSpPr>
            <a:spLocks noChangeArrowheads="1"/>
          </p:cNvSpPr>
          <p:nvPr/>
        </p:nvSpPr>
        <p:spPr bwMode="auto">
          <a:xfrm>
            <a:off x="2684298" y="4107719"/>
            <a:ext cx="1150938" cy="358775"/>
          </a:xfrm>
          <a:prstGeom prst="rightArrow">
            <a:avLst>
              <a:gd name="adj1" fmla="val 50000"/>
              <a:gd name="adj2" fmla="val 50030"/>
            </a:avLst>
          </a:prstGeom>
          <a:solidFill>
            <a:schemeClr val="accent1"/>
          </a:solidFill>
          <a:ln w="9525" algn="ctr">
            <a:solidFill>
              <a:schemeClr val="tx1"/>
            </a:solidFill>
            <a:round/>
            <a:headEnd/>
            <a:tailEnd/>
          </a:ln>
          <a:scene3d>
            <a:camera prst="orthographicFront">
              <a:rot lat="0" lon="0" rev="20700000"/>
            </a:camera>
            <a:lightRig rig="threePt" dir="t"/>
          </a:scene3d>
        </p:spPr>
        <p:txBody>
          <a:bodyPr/>
          <a:lstStyle/>
          <a:p>
            <a:pPr>
              <a:defRPr/>
            </a:pPr>
            <a:endParaRPr lang="en-US" b="1">
              <a:ea typeface="MS PGothic" pitchFamily="34" charset="-128"/>
              <a:cs typeface="+mn-cs"/>
            </a:endParaRPr>
          </a:p>
        </p:txBody>
      </p:sp>
      <p:sp>
        <p:nvSpPr>
          <p:cNvPr id="15364" name="Title 1"/>
          <p:cNvSpPr>
            <a:spLocks noGrp="1"/>
          </p:cNvSpPr>
          <p:nvPr>
            <p:ph type="title"/>
          </p:nvPr>
        </p:nvSpPr>
        <p:spPr>
          <a:xfrm>
            <a:off x="253137" y="142053"/>
            <a:ext cx="8322939" cy="815975"/>
          </a:xfrm>
        </p:spPr>
        <p:txBody>
          <a:bodyPr/>
          <a:lstStyle/>
          <a:p>
            <a:r>
              <a:rPr lang="en-US" sz="3000" dirty="0" err="1">
                <a:latin typeface="Tahoma" charset="0"/>
                <a:ea typeface="MS PGothic" charset="0"/>
              </a:rPr>
              <a:t>SmartCharge</a:t>
            </a:r>
            <a:r>
              <a:rPr lang="en-US" sz="3000" dirty="0">
                <a:latin typeface="Tahoma" charset="0"/>
                <a:ea typeface="MS PGothic" charset="0"/>
              </a:rPr>
              <a:t>: Charging-Discharging Decision</a:t>
            </a:r>
          </a:p>
        </p:txBody>
      </p:sp>
      <p:sp>
        <p:nvSpPr>
          <p:cNvPr id="15365" name="Content Placeholder 2"/>
          <p:cNvSpPr>
            <a:spLocks noGrp="1"/>
          </p:cNvSpPr>
          <p:nvPr>
            <p:ph idx="1"/>
          </p:nvPr>
        </p:nvSpPr>
        <p:spPr>
          <a:xfrm>
            <a:off x="500063" y="990600"/>
            <a:ext cx="8311696" cy="1541463"/>
          </a:xfrm>
        </p:spPr>
        <p:txBody>
          <a:bodyPr/>
          <a:lstStyle/>
          <a:p>
            <a:pPr>
              <a:buFont typeface="Wingdings" charset="2"/>
              <a:buChar char="v"/>
            </a:pPr>
            <a:r>
              <a:rPr lang="en-US" sz="2600" dirty="0" smtClean="0">
                <a:solidFill>
                  <a:srgbClr val="000090"/>
                </a:solidFill>
                <a:latin typeface="Verdana" charset="0"/>
                <a:ea typeface="MS PGothic" charset="0"/>
              </a:rPr>
              <a:t>given: </a:t>
            </a:r>
            <a:r>
              <a:rPr lang="en-US" sz="2600" dirty="0" smtClean="0">
                <a:latin typeface="Verdana" charset="0"/>
                <a:ea typeface="MS PGothic" charset="0"/>
              </a:rPr>
              <a:t>electricity price </a:t>
            </a:r>
            <a:r>
              <a:rPr lang="en-US" sz="2600" dirty="0">
                <a:latin typeface="Verdana" charset="0"/>
                <a:ea typeface="MS PGothic" charset="0"/>
              </a:rPr>
              <a:t>from </a:t>
            </a:r>
            <a:r>
              <a:rPr lang="en-US" sz="2600" dirty="0" smtClean="0">
                <a:latin typeface="Verdana" charset="0"/>
                <a:ea typeface="MS PGothic" charset="0"/>
              </a:rPr>
              <a:t>day-ahead </a:t>
            </a:r>
            <a:r>
              <a:rPr lang="en-US" sz="2600" dirty="0">
                <a:latin typeface="Verdana" charset="0"/>
                <a:ea typeface="MS PGothic" charset="0"/>
              </a:rPr>
              <a:t>market</a:t>
            </a:r>
          </a:p>
          <a:p>
            <a:pPr>
              <a:buFont typeface="Wingdings" charset="2"/>
              <a:buChar char="v"/>
            </a:pPr>
            <a:r>
              <a:rPr lang="en-US" sz="2600" dirty="0">
                <a:solidFill>
                  <a:srgbClr val="000090"/>
                </a:solidFill>
                <a:latin typeface="Verdana" charset="0"/>
                <a:ea typeface="MS PGothic" charset="0"/>
              </a:rPr>
              <a:t>p</a:t>
            </a:r>
            <a:r>
              <a:rPr lang="en-US" sz="2600" dirty="0" smtClean="0">
                <a:solidFill>
                  <a:srgbClr val="000090"/>
                </a:solidFill>
                <a:latin typeface="Verdana" charset="0"/>
                <a:ea typeface="MS PGothic" charset="0"/>
              </a:rPr>
              <a:t>redict: </a:t>
            </a:r>
            <a:r>
              <a:rPr lang="en-US" sz="2600" dirty="0" smtClean="0">
                <a:latin typeface="Verdana" charset="0"/>
                <a:ea typeface="MS PGothic" charset="0"/>
              </a:rPr>
              <a:t>consumption</a:t>
            </a:r>
          </a:p>
          <a:p>
            <a:pPr>
              <a:buFont typeface="Wingdings" charset="2"/>
              <a:buChar char="v"/>
            </a:pPr>
            <a:r>
              <a:rPr lang="en-US" sz="2600" dirty="0" smtClean="0">
                <a:solidFill>
                  <a:srgbClr val="000090"/>
                </a:solidFill>
                <a:latin typeface="Verdana" charset="0"/>
                <a:ea typeface="MS PGothic" charset="0"/>
              </a:rPr>
              <a:t>compute: </a:t>
            </a:r>
            <a:r>
              <a:rPr lang="en-US" sz="2600" dirty="0" smtClean="0">
                <a:latin typeface="Verdana" charset="0"/>
                <a:ea typeface="MS PGothic" charset="0"/>
              </a:rPr>
              <a:t>optimal</a:t>
            </a:r>
            <a:r>
              <a:rPr lang="en-US" sz="2600" dirty="0" smtClean="0">
                <a:solidFill>
                  <a:srgbClr val="000090"/>
                </a:solidFill>
                <a:latin typeface="Verdana" charset="0"/>
                <a:ea typeface="MS PGothic" charset="0"/>
              </a:rPr>
              <a:t> </a:t>
            </a:r>
            <a:r>
              <a:rPr lang="en-US" sz="2600" dirty="0" smtClean="0">
                <a:latin typeface="Verdana" charset="0"/>
                <a:ea typeface="MS PGothic" charset="0"/>
              </a:rPr>
              <a:t>battery charge/discharge schedule</a:t>
            </a:r>
            <a:endParaRPr lang="en-US" sz="2600" dirty="0">
              <a:latin typeface="Verdana" charset="0"/>
              <a:ea typeface="MS PGothic" charset="0"/>
            </a:endParaRPr>
          </a:p>
          <a:p>
            <a:pPr lvl="1" eaLnBrk="1" hangingPunct="1"/>
            <a:endParaRPr lang="en-US" sz="2200" dirty="0">
              <a:latin typeface="Verdana" charset="0"/>
              <a:ea typeface="MS PGothic" charset="0"/>
            </a:endParaRPr>
          </a:p>
          <a:p>
            <a:pPr lvl="1" eaLnBrk="1" hangingPunct="1">
              <a:buClr>
                <a:schemeClr val="tx1"/>
              </a:buClr>
              <a:buSzPct val="60000"/>
            </a:pPr>
            <a:endParaRPr lang="en-US" sz="2200" dirty="0">
              <a:latin typeface="Verdana" charset="0"/>
              <a:ea typeface="MS PGothic" charset="0"/>
            </a:endParaRPr>
          </a:p>
          <a:p>
            <a:pPr lvl="2"/>
            <a:endParaRPr lang="en-US" dirty="0">
              <a:latin typeface="Garamond" charset="0"/>
              <a:ea typeface="MS PGothic" charset="0"/>
            </a:endParaRPr>
          </a:p>
        </p:txBody>
      </p:sp>
      <p:sp>
        <p:nvSpPr>
          <p:cNvPr id="15366" name="Rectangle 3"/>
          <p:cNvSpPr>
            <a:spLocks noChangeArrowheads="1"/>
          </p:cNvSpPr>
          <p:nvPr/>
        </p:nvSpPr>
        <p:spPr bwMode="auto">
          <a:xfrm>
            <a:off x="3866033" y="4427966"/>
            <a:ext cx="1447800" cy="765175"/>
          </a:xfrm>
          <a:prstGeom prst="rect">
            <a:avLst/>
          </a:prstGeom>
          <a:solidFill>
            <a:schemeClr val="accent1"/>
          </a:solidFill>
          <a:ln w="9525">
            <a:solidFill>
              <a:schemeClr val="tx1"/>
            </a:solidFill>
            <a:round/>
            <a:headEnd/>
            <a:tailEnd/>
          </a:ln>
        </p:spPr>
        <p:txBody>
          <a:bodyPr/>
          <a:lstStyle/>
          <a:p>
            <a:pPr algn="ctr"/>
            <a:r>
              <a:rPr lang="en-US" sz="1200" b="1">
                <a:latin typeface="Verdana" charset="0"/>
              </a:rPr>
              <a:t>SmartCharge Optimizer (LPF)</a:t>
            </a:r>
          </a:p>
        </p:txBody>
      </p:sp>
      <p:sp>
        <p:nvSpPr>
          <p:cNvPr id="15367" name="Oval 4"/>
          <p:cNvSpPr>
            <a:spLocks noChangeArrowheads="1"/>
          </p:cNvSpPr>
          <p:nvPr/>
        </p:nvSpPr>
        <p:spPr bwMode="auto">
          <a:xfrm>
            <a:off x="1321271" y="3636198"/>
            <a:ext cx="1524000" cy="762000"/>
          </a:xfrm>
          <a:prstGeom prst="ellipse">
            <a:avLst/>
          </a:prstGeom>
          <a:solidFill>
            <a:schemeClr val="accent1"/>
          </a:solidFill>
          <a:ln w="9525">
            <a:solidFill>
              <a:schemeClr val="tx1"/>
            </a:solidFill>
            <a:round/>
            <a:headEnd/>
            <a:tailEnd/>
          </a:ln>
        </p:spPr>
        <p:txBody>
          <a:bodyPr/>
          <a:lstStyle/>
          <a:p>
            <a:pPr algn="ctr"/>
            <a:r>
              <a:rPr lang="en-US" sz="1200" b="1" dirty="0">
                <a:latin typeface="Verdana" charset="0"/>
              </a:rPr>
              <a:t>Electricity </a:t>
            </a:r>
            <a:r>
              <a:rPr lang="en-US" sz="1200" b="1" dirty="0" smtClean="0">
                <a:latin typeface="Verdana" charset="0"/>
              </a:rPr>
              <a:t>Prices</a:t>
            </a:r>
          </a:p>
          <a:p>
            <a:pPr algn="ctr"/>
            <a:r>
              <a:rPr lang="en-US" sz="1200" b="1" dirty="0" smtClean="0">
                <a:solidFill>
                  <a:srgbClr val="800000"/>
                </a:solidFill>
                <a:latin typeface="Verdana" charset="0"/>
              </a:rPr>
              <a:t>(known)</a:t>
            </a:r>
            <a:endParaRPr lang="en-US" sz="1200" b="1" dirty="0">
              <a:solidFill>
                <a:srgbClr val="800000"/>
              </a:solidFill>
              <a:latin typeface="Verdana" charset="0"/>
            </a:endParaRPr>
          </a:p>
        </p:txBody>
      </p:sp>
      <p:sp>
        <p:nvSpPr>
          <p:cNvPr id="15368" name="Oval 9"/>
          <p:cNvSpPr>
            <a:spLocks noChangeArrowheads="1"/>
          </p:cNvSpPr>
          <p:nvPr/>
        </p:nvSpPr>
        <p:spPr bwMode="auto">
          <a:xfrm>
            <a:off x="1321271" y="5151866"/>
            <a:ext cx="1524000" cy="762000"/>
          </a:xfrm>
          <a:prstGeom prst="ellipse">
            <a:avLst/>
          </a:prstGeom>
          <a:solidFill>
            <a:schemeClr val="accent1"/>
          </a:solidFill>
          <a:ln w="9525">
            <a:solidFill>
              <a:schemeClr val="tx1"/>
            </a:solidFill>
            <a:round/>
            <a:headEnd/>
            <a:tailEnd/>
          </a:ln>
        </p:spPr>
        <p:txBody>
          <a:bodyPr/>
          <a:lstStyle/>
          <a:p>
            <a:pPr algn="ctr"/>
            <a:r>
              <a:rPr lang="en-US" sz="1200" b="1" dirty="0">
                <a:latin typeface="Verdana" charset="0"/>
              </a:rPr>
              <a:t>Next Day </a:t>
            </a:r>
            <a:r>
              <a:rPr lang="en-US" sz="1200" b="1" dirty="0" smtClean="0">
                <a:latin typeface="Verdana" charset="0"/>
              </a:rPr>
              <a:t>Demands</a:t>
            </a:r>
          </a:p>
          <a:p>
            <a:pPr algn="ctr"/>
            <a:r>
              <a:rPr lang="en-US" sz="1200" b="1" dirty="0">
                <a:solidFill>
                  <a:srgbClr val="800000"/>
                </a:solidFill>
                <a:latin typeface="Verdana" charset="0"/>
              </a:rPr>
              <a:t>(</a:t>
            </a:r>
            <a:r>
              <a:rPr lang="en-US" sz="1200" b="1" dirty="0" smtClean="0">
                <a:solidFill>
                  <a:srgbClr val="800000"/>
                </a:solidFill>
                <a:latin typeface="Verdana" charset="0"/>
              </a:rPr>
              <a:t>predict)</a:t>
            </a:r>
            <a:endParaRPr lang="en-US" sz="1200" b="1" dirty="0">
              <a:solidFill>
                <a:srgbClr val="800000"/>
              </a:solidFill>
              <a:latin typeface="Verdana" charset="0"/>
            </a:endParaRPr>
          </a:p>
        </p:txBody>
      </p:sp>
      <p:sp>
        <p:nvSpPr>
          <p:cNvPr id="15369" name="Flowchart: Alternate Process 10"/>
          <p:cNvSpPr>
            <a:spLocks noChangeArrowheads="1"/>
          </p:cNvSpPr>
          <p:nvPr/>
        </p:nvSpPr>
        <p:spPr bwMode="auto">
          <a:xfrm>
            <a:off x="6467946" y="3623104"/>
            <a:ext cx="1219200" cy="919162"/>
          </a:xfrm>
          <a:prstGeom prst="flowChartAlternateProcess">
            <a:avLst/>
          </a:prstGeom>
          <a:solidFill>
            <a:schemeClr val="accent1"/>
          </a:solidFill>
          <a:ln w="9525">
            <a:solidFill>
              <a:schemeClr val="tx1"/>
            </a:solidFill>
            <a:round/>
            <a:headEnd/>
            <a:tailEnd/>
          </a:ln>
        </p:spPr>
        <p:txBody>
          <a:bodyPr/>
          <a:lstStyle/>
          <a:p>
            <a:pPr algn="ctr"/>
            <a:r>
              <a:rPr lang="en-US" sz="1200" b="1">
                <a:latin typeface="Verdana" charset="0"/>
              </a:rPr>
              <a:t>When &amp; how much to Charge Battery</a:t>
            </a:r>
          </a:p>
        </p:txBody>
      </p:sp>
      <p:sp>
        <p:nvSpPr>
          <p:cNvPr id="13" name="Right Arrow 6"/>
          <p:cNvSpPr>
            <a:spLocks noChangeArrowheads="1"/>
          </p:cNvSpPr>
          <p:nvPr/>
        </p:nvSpPr>
        <p:spPr bwMode="auto">
          <a:xfrm>
            <a:off x="5329560" y="5193661"/>
            <a:ext cx="1112857" cy="339634"/>
          </a:xfrm>
          <a:prstGeom prst="rightArrow">
            <a:avLst>
              <a:gd name="adj1" fmla="val 50000"/>
              <a:gd name="adj2" fmla="val 50030"/>
            </a:avLst>
          </a:prstGeom>
          <a:solidFill>
            <a:schemeClr val="accent1"/>
          </a:solidFill>
          <a:ln w="9525" algn="ctr">
            <a:solidFill>
              <a:schemeClr val="tx1"/>
            </a:solidFill>
            <a:round/>
            <a:headEnd/>
            <a:tailEnd/>
          </a:ln>
          <a:scene3d>
            <a:camera prst="orthographicFront">
              <a:rot lat="0" lon="0" rev="20700000"/>
            </a:camera>
            <a:lightRig rig="threePt" dir="t"/>
          </a:scene3d>
        </p:spPr>
        <p:txBody>
          <a:bodyPr/>
          <a:lstStyle/>
          <a:p>
            <a:pPr>
              <a:defRPr/>
            </a:pPr>
            <a:endParaRPr lang="en-US" b="1">
              <a:ea typeface="MS PGothic" pitchFamily="34" charset="-128"/>
              <a:cs typeface="+mn-cs"/>
            </a:endParaRPr>
          </a:p>
        </p:txBody>
      </p:sp>
      <p:sp>
        <p:nvSpPr>
          <p:cNvPr id="14" name="Right Arrow 6"/>
          <p:cNvSpPr>
            <a:spLocks noChangeArrowheads="1"/>
          </p:cNvSpPr>
          <p:nvPr/>
        </p:nvSpPr>
        <p:spPr bwMode="auto">
          <a:xfrm>
            <a:off x="5313918" y="4107718"/>
            <a:ext cx="1128499" cy="358775"/>
          </a:xfrm>
          <a:prstGeom prst="rightArrow">
            <a:avLst>
              <a:gd name="adj1" fmla="val 50000"/>
              <a:gd name="adj2" fmla="val 50128"/>
            </a:avLst>
          </a:prstGeom>
          <a:solidFill>
            <a:schemeClr val="accent1"/>
          </a:solidFill>
          <a:ln w="9525" algn="ctr">
            <a:solidFill>
              <a:schemeClr val="tx1"/>
            </a:solidFill>
            <a:round/>
            <a:headEnd/>
            <a:tailEnd/>
          </a:ln>
          <a:scene3d>
            <a:camera prst="orthographicFront">
              <a:rot lat="0" lon="0" rev="900000"/>
            </a:camera>
            <a:lightRig rig="threePt" dir="t"/>
          </a:scene3d>
        </p:spPr>
        <p:txBody>
          <a:bodyPr/>
          <a:lstStyle/>
          <a:p>
            <a:pPr>
              <a:defRPr/>
            </a:pPr>
            <a:endParaRPr lang="en-US" b="1">
              <a:ea typeface="MS PGothic" pitchFamily="34" charset="-128"/>
              <a:cs typeface="+mn-cs"/>
            </a:endParaRPr>
          </a:p>
        </p:txBody>
      </p:sp>
      <p:sp>
        <p:nvSpPr>
          <p:cNvPr id="15372" name="Flowchart: Alternate Process 10"/>
          <p:cNvSpPr>
            <a:spLocks noChangeArrowheads="1"/>
          </p:cNvSpPr>
          <p:nvPr/>
        </p:nvSpPr>
        <p:spPr bwMode="auto">
          <a:xfrm>
            <a:off x="6467946" y="4810554"/>
            <a:ext cx="1219200" cy="1103312"/>
          </a:xfrm>
          <a:prstGeom prst="flowChartAlternateProcess">
            <a:avLst/>
          </a:prstGeom>
          <a:solidFill>
            <a:schemeClr val="accent1"/>
          </a:solidFill>
          <a:ln w="9525">
            <a:solidFill>
              <a:schemeClr val="tx1"/>
            </a:solidFill>
            <a:round/>
            <a:headEnd/>
            <a:tailEnd/>
          </a:ln>
        </p:spPr>
        <p:txBody>
          <a:bodyPr/>
          <a:lstStyle/>
          <a:p>
            <a:pPr algn="ctr"/>
            <a:r>
              <a:rPr lang="en-US" sz="1200" b="1">
                <a:latin typeface="Verdana" charset="0"/>
              </a:rPr>
              <a:t>When &amp; how much to Discharge Battery</a:t>
            </a:r>
          </a:p>
        </p:txBody>
      </p:sp>
      <p:sp>
        <p:nvSpPr>
          <p:cNvPr id="15373" name="TextBox 1"/>
          <p:cNvSpPr txBox="1">
            <a:spLocks noChangeArrowheads="1"/>
          </p:cNvSpPr>
          <p:nvPr/>
        </p:nvSpPr>
        <p:spPr bwMode="auto">
          <a:xfrm>
            <a:off x="1559003" y="3063458"/>
            <a:ext cx="1022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dirty="0">
                <a:solidFill>
                  <a:srgbClr val="800000"/>
                </a:solidFill>
              </a:rPr>
              <a:t>Inputs</a:t>
            </a:r>
          </a:p>
        </p:txBody>
      </p:sp>
      <p:sp>
        <p:nvSpPr>
          <p:cNvPr id="15374" name="TextBox 16"/>
          <p:cNvSpPr txBox="1">
            <a:spLocks noChangeArrowheads="1"/>
          </p:cNvSpPr>
          <p:nvPr/>
        </p:nvSpPr>
        <p:spPr bwMode="auto">
          <a:xfrm>
            <a:off x="6425083" y="3076552"/>
            <a:ext cx="12624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dirty="0" smtClean="0">
                <a:solidFill>
                  <a:srgbClr val="800000"/>
                </a:solidFill>
              </a:rPr>
              <a:t>Outputs</a:t>
            </a:r>
            <a:endParaRPr lang="en-US" dirty="0">
              <a:solidFill>
                <a:srgbClr val="800000"/>
              </a:solidFill>
            </a:endParaRPr>
          </a:p>
        </p:txBody>
      </p:sp>
      <p:sp>
        <p:nvSpPr>
          <p:cNvPr id="17" name="TextBox 1"/>
          <p:cNvSpPr txBox="1">
            <a:spLocks noChangeArrowheads="1"/>
          </p:cNvSpPr>
          <p:nvPr/>
        </p:nvSpPr>
        <p:spPr bwMode="auto">
          <a:xfrm>
            <a:off x="3871793" y="5153775"/>
            <a:ext cx="13651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dirty="0" smtClean="0">
                <a:solidFill>
                  <a:srgbClr val="800000"/>
                </a:solidFill>
              </a:rPr>
              <a:t>compute</a:t>
            </a:r>
            <a:endParaRPr lang="en-US" dirty="0">
              <a:solidFill>
                <a:srgbClr val="800000"/>
              </a:solidFill>
            </a:endParaRPr>
          </a:p>
        </p:txBody>
      </p:sp>
    </p:spTree>
    <p:extLst>
      <p:ext uri="{BB962C8B-B14F-4D97-AF65-F5344CB8AC3E}">
        <p14:creationId xmlns:p14="http://schemas.microsoft.com/office/powerpoint/2010/main" val="3904062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96401" y="288068"/>
            <a:ext cx="9217650" cy="815975"/>
          </a:xfrm>
        </p:spPr>
        <p:txBody>
          <a:bodyPr/>
          <a:lstStyle/>
          <a:p>
            <a:pPr eaLnBrk="1" hangingPunct="1"/>
            <a:r>
              <a:rPr lang="en-US" sz="3600" dirty="0" smtClean="0">
                <a:latin typeface="Tahoma" charset="0"/>
                <a:ea typeface="MS PGothic" charset="0"/>
              </a:rPr>
              <a:t>Demand prediction via machine learning</a:t>
            </a:r>
            <a:endParaRPr lang="en-US" sz="3600" dirty="0">
              <a:latin typeface="Tahoma" charset="0"/>
              <a:ea typeface="MS PGothic" charset="0"/>
            </a:endParaRPr>
          </a:p>
        </p:txBody>
      </p:sp>
      <p:sp>
        <p:nvSpPr>
          <p:cNvPr id="110" name="Content Placeholder 2"/>
          <p:cNvSpPr>
            <a:spLocks noGrp="1"/>
          </p:cNvSpPr>
          <p:nvPr>
            <p:ph idx="1"/>
          </p:nvPr>
        </p:nvSpPr>
        <p:spPr>
          <a:xfrm>
            <a:off x="685800" y="1296308"/>
            <a:ext cx="8229600" cy="5256891"/>
          </a:xfrm>
        </p:spPr>
        <p:txBody>
          <a:bodyPr/>
          <a:lstStyle/>
          <a:p>
            <a:pPr>
              <a:buFont typeface="Wingdings" charset="2"/>
              <a:buChar char="v"/>
            </a:pPr>
            <a:r>
              <a:rPr lang="en-US" sz="2600" dirty="0" smtClean="0">
                <a:latin typeface="Verdana" charset="0"/>
                <a:ea typeface="MS PGothic" charset="0"/>
              </a:rPr>
              <a:t>predict </a:t>
            </a:r>
            <a:r>
              <a:rPr lang="en-US" sz="2600" dirty="0">
                <a:latin typeface="Verdana" charset="0"/>
                <a:ea typeface="MS PGothic" charset="0"/>
              </a:rPr>
              <a:t>future energy </a:t>
            </a:r>
            <a:r>
              <a:rPr lang="en-US" sz="2600" dirty="0" smtClean="0">
                <a:latin typeface="Verdana" charset="0"/>
                <a:ea typeface="MS PGothic" charset="0"/>
              </a:rPr>
              <a:t>usage, training using past historical data</a:t>
            </a:r>
            <a:endParaRPr lang="en-US" dirty="0">
              <a:latin typeface="Verdana" charset="0"/>
              <a:ea typeface="MS PGothic" charset="0"/>
            </a:endParaRPr>
          </a:p>
          <a:p>
            <a:pPr lvl="1" eaLnBrk="1" hangingPunct="1">
              <a:buClr>
                <a:srgbClr val="800000"/>
              </a:buClr>
              <a:buSzPct val="100000"/>
              <a:buFont typeface="Wingdings" charset="2"/>
              <a:buChar char="§"/>
            </a:pPr>
            <a:r>
              <a:rPr lang="en-US" dirty="0">
                <a:latin typeface="Verdana" charset="0"/>
                <a:ea typeface="MS PGothic" charset="0"/>
              </a:rPr>
              <a:t> </a:t>
            </a:r>
            <a:r>
              <a:rPr lang="en-US" dirty="0" smtClean="0">
                <a:latin typeface="Verdana" charset="0"/>
                <a:ea typeface="MS PGothic" charset="0"/>
              </a:rPr>
              <a:t>data features:</a:t>
            </a:r>
            <a:endParaRPr lang="en-US" dirty="0">
              <a:latin typeface="Verdana" charset="0"/>
              <a:ea typeface="MS PGothic" charset="0"/>
            </a:endParaRPr>
          </a:p>
          <a:p>
            <a:pPr lvl="2" eaLnBrk="1" hangingPunct="1"/>
            <a:r>
              <a:rPr lang="en-US" dirty="0" smtClean="0">
                <a:latin typeface="Verdana" charset="0"/>
                <a:ea typeface="MS PGothic" charset="0"/>
              </a:rPr>
              <a:t>weather </a:t>
            </a:r>
            <a:r>
              <a:rPr lang="en-US" dirty="0">
                <a:latin typeface="Verdana" charset="0"/>
                <a:ea typeface="MS PGothic" charset="0"/>
              </a:rPr>
              <a:t>(temperature + humidity)</a:t>
            </a:r>
          </a:p>
          <a:p>
            <a:pPr lvl="2" eaLnBrk="1" hangingPunct="1"/>
            <a:r>
              <a:rPr lang="en-US" dirty="0" smtClean="0">
                <a:latin typeface="Verdana" charset="0"/>
                <a:ea typeface="MS PGothic" charset="0"/>
              </a:rPr>
              <a:t>time </a:t>
            </a:r>
            <a:r>
              <a:rPr lang="en-US" dirty="0">
                <a:latin typeface="Verdana" charset="0"/>
                <a:ea typeface="MS PGothic" charset="0"/>
              </a:rPr>
              <a:t>(month, day, weekend, holiday)</a:t>
            </a:r>
          </a:p>
          <a:p>
            <a:pPr lvl="2" eaLnBrk="1" hangingPunct="1"/>
            <a:r>
              <a:rPr lang="en-US" dirty="0" smtClean="0">
                <a:latin typeface="Verdana" charset="0"/>
                <a:ea typeface="MS PGothic" charset="0"/>
              </a:rPr>
              <a:t>history </a:t>
            </a:r>
            <a:r>
              <a:rPr lang="en-US" dirty="0">
                <a:latin typeface="Verdana" charset="0"/>
                <a:ea typeface="MS PGothic" charset="0"/>
              </a:rPr>
              <a:t>(previous day)</a:t>
            </a:r>
            <a:endParaRPr lang="en-US" sz="2200" dirty="0">
              <a:latin typeface="Verdana" charset="0"/>
              <a:ea typeface="MS PGothic" charset="0"/>
            </a:endParaRPr>
          </a:p>
          <a:p>
            <a:pPr lvl="2" eaLnBrk="1" hangingPunct="1">
              <a:buFont typeface="Wingdings" charset="0"/>
              <a:buNone/>
            </a:pPr>
            <a:endParaRPr lang="en-US" sz="2200" dirty="0">
              <a:latin typeface="Verdana" charset="0"/>
              <a:ea typeface="MS PGothic" charset="0"/>
            </a:endParaRPr>
          </a:p>
          <a:p>
            <a:pPr eaLnBrk="1" hangingPunct="1">
              <a:buClr>
                <a:srgbClr val="800000"/>
              </a:buClr>
              <a:buFont typeface="Wingdings" charset="2"/>
              <a:buChar char="v"/>
            </a:pPr>
            <a:r>
              <a:rPr lang="en-US" sz="2600" dirty="0" smtClean="0">
                <a:latin typeface="Verdana" charset="0"/>
                <a:ea typeface="MS PGothic" charset="0"/>
              </a:rPr>
              <a:t>best </a:t>
            </a:r>
            <a:r>
              <a:rPr lang="en-US" sz="2600" dirty="0">
                <a:latin typeface="Verdana" charset="0"/>
                <a:ea typeface="MS PGothic" charset="0"/>
              </a:rPr>
              <a:t>predictions with SVM-Poly</a:t>
            </a:r>
          </a:p>
          <a:p>
            <a:pPr lvl="1" eaLnBrk="1" hangingPunct="1">
              <a:buClr>
                <a:srgbClr val="800000"/>
              </a:buClr>
              <a:buSzPct val="100000"/>
              <a:buFont typeface="Wingdings" charset="2"/>
              <a:buChar char="§"/>
            </a:pPr>
            <a:r>
              <a:rPr lang="en-US" sz="2200" dirty="0" smtClean="0">
                <a:latin typeface="Verdana" charset="0"/>
                <a:ea typeface="MS PGothic" charset="0"/>
              </a:rPr>
              <a:t> within 5.75</a:t>
            </a:r>
            <a:r>
              <a:rPr lang="en-US" sz="2200" dirty="0">
                <a:latin typeface="Verdana" charset="0"/>
                <a:ea typeface="MS PGothic" charset="0"/>
              </a:rPr>
              <a:t>% of real usage</a:t>
            </a:r>
          </a:p>
          <a:p>
            <a:pPr lvl="1" eaLnBrk="1" hangingPunct="1">
              <a:buClr>
                <a:srgbClr val="800000"/>
              </a:buClr>
              <a:buSzPct val="100000"/>
              <a:buFont typeface="Wingdings" charset="2"/>
              <a:buChar char="§"/>
            </a:pPr>
            <a:r>
              <a:rPr lang="en-US" sz="2200" dirty="0" smtClean="0">
                <a:latin typeface="Verdana" charset="0"/>
                <a:ea typeface="MS PGothic" charset="0"/>
              </a:rPr>
              <a:t> best </a:t>
            </a:r>
            <a:r>
              <a:rPr lang="en-US" sz="2200" dirty="0">
                <a:latin typeface="Verdana" charset="0"/>
                <a:ea typeface="MS PGothic" charset="0"/>
              </a:rPr>
              <a:t>at night (within 4%)</a:t>
            </a:r>
          </a:p>
          <a:p>
            <a:pPr marL="457200" lvl="1" indent="0" eaLnBrk="1" hangingPunct="1">
              <a:buFont typeface="Wingdings" charset="0"/>
              <a:buNone/>
            </a:pPr>
            <a:endParaRPr lang="en-US" sz="2200" dirty="0">
              <a:latin typeface="Verdana" charset="0"/>
              <a:ea typeface="MS PGothic" charset="0"/>
            </a:endParaRPr>
          </a:p>
        </p:txBody>
      </p:sp>
    </p:spTree>
    <p:extLst>
      <p:ext uri="{BB962C8B-B14F-4D97-AF65-F5344CB8AC3E}">
        <p14:creationId xmlns:p14="http://schemas.microsoft.com/office/powerpoint/2010/main" val="319564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18984" y="301163"/>
            <a:ext cx="7345042" cy="815975"/>
          </a:xfrm>
        </p:spPr>
        <p:txBody>
          <a:bodyPr/>
          <a:lstStyle/>
          <a:p>
            <a:r>
              <a:rPr lang="en-US" dirty="0" err="1">
                <a:latin typeface="Tahoma" charset="0"/>
                <a:ea typeface="MS PGothic" charset="0"/>
              </a:rPr>
              <a:t>SmartCharge</a:t>
            </a:r>
            <a:r>
              <a:rPr lang="en-US" dirty="0">
                <a:latin typeface="Tahoma" charset="0"/>
                <a:ea typeface="MS PGothic" charset="0"/>
              </a:rPr>
              <a:t>: LPF</a:t>
            </a:r>
          </a:p>
        </p:txBody>
      </p:sp>
      <p:sp>
        <p:nvSpPr>
          <p:cNvPr id="2" name="Rectangle 1"/>
          <p:cNvSpPr>
            <a:spLocks noRot="1" noChangeAspect="1" noMove="1" noResize="1" noEditPoints="1" noAdjustHandles="1" noChangeArrowheads="1" noChangeShapeType="1" noTextEdit="1"/>
          </p:cNvSpPr>
          <p:nvPr/>
        </p:nvSpPr>
        <p:spPr>
          <a:xfrm>
            <a:off x="2151413" y="1676400"/>
            <a:ext cx="5243946" cy="4790286"/>
          </a:xfrm>
          <a:prstGeom prst="rect">
            <a:avLst/>
          </a:prstGeom>
          <a:blipFill rotWithShape="1">
            <a:blip r:embed="rId2"/>
            <a:stretch>
              <a:fillRect/>
            </a:stretch>
          </a:blipFill>
        </p:spPr>
        <p:txBody>
          <a:bodyPr/>
          <a:lstStyle/>
          <a:p>
            <a:r>
              <a:rPr lang="en-US">
                <a:noFill/>
              </a:rPr>
              <a:t> </a:t>
            </a:r>
          </a:p>
        </p:txBody>
      </p:sp>
      <p:sp>
        <p:nvSpPr>
          <p:cNvPr id="18436" name="Content Placeholder 2"/>
          <p:cNvSpPr>
            <a:spLocks noGrp="1"/>
          </p:cNvSpPr>
          <p:nvPr>
            <p:ph idx="1"/>
          </p:nvPr>
        </p:nvSpPr>
        <p:spPr>
          <a:xfrm>
            <a:off x="475009" y="1143000"/>
            <a:ext cx="8229600" cy="685800"/>
          </a:xfrm>
        </p:spPr>
        <p:txBody>
          <a:bodyPr/>
          <a:lstStyle/>
          <a:p>
            <a:pPr marL="0" indent="0">
              <a:buNone/>
            </a:pPr>
            <a:r>
              <a:rPr lang="en-US" sz="2200" dirty="0">
                <a:latin typeface="Verdana" charset="0"/>
                <a:ea typeface="MS PGothic" charset="0"/>
              </a:rPr>
              <a:t>Min cost with battery storage for </a:t>
            </a:r>
            <a:r>
              <a:rPr lang="en-US" sz="2200" dirty="0" err="1">
                <a:latin typeface="Verdana" charset="0"/>
                <a:ea typeface="MS PGothic" charset="0"/>
              </a:rPr>
              <a:t>ToU</a:t>
            </a:r>
            <a:r>
              <a:rPr lang="en-US" sz="2200" dirty="0">
                <a:latin typeface="Verdana" charset="0"/>
                <a:ea typeface="MS PGothic" charset="0"/>
              </a:rPr>
              <a:t> pricing </a:t>
            </a:r>
          </a:p>
        </p:txBody>
      </p:sp>
      <p:sp>
        <p:nvSpPr>
          <p:cNvPr id="22" name="Rounded Rectangular Callout 21"/>
          <p:cNvSpPr>
            <a:spLocks noChangeArrowheads="1"/>
          </p:cNvSpPr>
          <p:nvPr/>
        </p:nvSpPr>
        <p:spPr bwMode="auto">
          <a:xfrm>
            <a:off x="1830388" y="1865313"/>
            <a:ext cx="1409700" cy="303212"/>
          </a:xfrm>
          <a:prstGeom prst="wedgeRoundRectCallout">
            <a:avLst>
              <a:gd name="adj1" fmla="val 91176"/>
              <a:gd name="adj2" fmla="val 56269"/>
              <a:gd name="adj3" fmla="val 16667"/>
            </a:avLst>
          </a:prstGeom>
          <a:solidFill>
            <a:srgbClr val="C00000"/>
          </a:solidFill>
          <a:ln w="9525">
            <a:solidFill>
              <a:schemeClr val="tx1"/>
            </a:solidFill>
            <a:round/>
            <a:headEnd/>
            <a:tailEnd/>
          </a:ln>
        </p:spPr>
        <p:txBody>
          <a:bodyPr/>
          <a:lstStyle/>
          <a:p>
            <a:r>
              <a:rPr lang="en-US" sz="1400" b="1">
                <a:solidFill>
                  <a:schemeClr val="bg1"/>
                </a:solidFill>
              </a:rPr>
              <a:t>1. Objective </a:t>
            </a:r>
          </a:p>
        </p:txBody>
      </p:sp>
      <p:sp>
        <p:nvSpPr>
          <p:cNvPr id="23" name="Rounded Rectangular Callout 22"/>
          <p:cNvSpPr>
            <a:spLocks noChangeArrowheads="1"/>
          </p:cNvSpPr>
          <p:nvPr/>
        </p:nvSpPr>
        <p:spPr bwMode="auto">
          <a:xfrm>
            <a:off x="919163" y="2552700"/>
            <a:ext cx="2266950" cy="330200"/>
          </a:xfrm>
          <a:prstGeom prst="wedgeRoundRectCallout">
            <a:avLst>
              <a:gd name="adj1" fmla="val 72227"/>
              <a:gd name="adj2" fmla="val 43088"/>
              <a:gd name="adj3" fmla="val 16667"/>
            </a:avLst>
          </a:prstGeom>
          <a:solidFill>
            <a:srgbClr val="CD0000"/>
          </a:solidFill>
          <a:ln w="9525">
            <a:solidFill>
              <a:schemeClr val="tx1"/>
            </a:solidFill>
            <a:round/>
            <a:headEnd/>
            <a:tailEnd/>
          </a:ln>
        </p:spPr>
        <p:txBody>
          <a:bodyPr/>
          <a:lstStyle/>
          <a:p>
            <a:r>
              <a:rPr lang="en-US" sz="1400" b="1">
                <a:solidFill>
                  <a:schemeClr val="bg1"/>
                </a:solidFill>
              </a:rPr>
              <a:t>2. Energy charged &gt;= 0</a:t>
            </a:r>
          </a:p>
        </p:txBody>
      </p:sp>
      <p:sp>
        <p:nvSpPr>
          <p:cNvPr id="24" name="Rounded Rectangular Callout 23"/>
          <p:cNvSpPr>
            <a:spLocks noChangeArrowheads="1"/>
          </p:cNvSpPr>
          <p:nvPr/>
        </p:nvSpPr>
        <p:spPr bwMode="auto">
          <a:xfrm>
            <a:off x="681038" y="3016250"/>
            <a:ext cx="2525712" cy="381000"/>
          </a:xfrm>
          <a:prstGeom prst="wedgeRoundRectCallout">
            <a:avLst>
              <a:gd name="adj1" fmla="val 64995"/>
              <a:gd name="adj2" fmla="val 26236"/>
              <a:gd name="adj3" fmla="val 16667"/>
            </a:avLst>
          </a:prstGeom>
          <a:solidFill>
            <a:srgbClr val="CD0000"/>
          </a:solidFill>
          <a:ln w="9525">
            <a:solidFill>
              <a:schemeClr val="tx1"/>
            </a:solidFill>
            <a:round/>
            <a:headEnd/>
            <a:tailEnd/>
          </a:ln>
        </p:spPr>
        <p:txBody>
          <a:bodyPr/>
          <a:lstStyle/>
          <a:p>
            <a:r>
              <a:rPr lang="en-US" sz="1400" b="1">
                <a:solidFill>
                  <a:schemeClr val="bg1"/>
                </a:solidFill>
              </a:rPr>
              <a:t>3. Energy discharged &gt;= 0</a:t>
            </a:r>
          </a:p>
        </p:txBody>
      </p:sp>
      <p:sp>
        <p:nvSpPr>
          <p:cNvPr id="25" name="Rounded Rectangular Callout 24"/>
          <p:cNvSpPr>
            <a:spLocks noChangeArrowheads="1"/>
          </p:cNvSpPr>
          <p:nvPr/>
        </p:nvSpPr>
        <p:spPr bwMode="auto">
          <a:xfrm>
            <a:off x="744538" y="3440113"/>
            <a:ext cx="2171700" cy="347662"/>
          </a:xfrm>
          <a:prstGeom prst="wedgeRoundRectCallout">
            <a:avLst>
              <a:gd name="adj1" fmla="val 68056"/>
              <a:gd name="adj2" fmla="val 16347"/>
              <a:gd name="adj3" fmla="val 16667"/>
            </a:avLst>
          </a:prstGeom>
          <a:solidFill>
            <a:srgbClr val="CD0000"/>
          </a:solidFill>
          <a:ln w="9525">
            <a:solidFill>
              <a:schemeClr val="tx1"/>
            </a:solidFill>
            <a:round/>
            <a:headEnd/>
            <a:tailEnd/>
          </a:ln>
        </p:spPr>
        <p:txBody>
          <a:bodyPr/>
          <a:lstStyle/>
          <a:p>
            <a:r>
              <a:rPr lang="en-US" sz="1400" b="1">
                <a:solidFill>
                  <a:schemeClr val="bg1"/>
                </a:solidFill>
              </a:rPr>
              <a:t>4. Max charging rate</a:t>
            </a:r>
          </a:p>
        </p:txBody>
      </p:sp>
      <p:sp>
        <p:nvSpPr>
          <p:cNvPr id="26" name="Rounded Rectangular Callout 25"/>
          <p:cNvSpPr>
            <a:spLocks noChangeArrowheads="1"/>
          </p:cNvSpPr>
          <p:nvPr/>
        </p:nvSpPr>
        <p:spPr bwMode="auto">
          <a:xfrm>
            <a:off x="334963" y="4068763"/>
            <a:ext cx="2236787" cy="350837"/>
          </a:xfrm>
          <a:prstGeom prst="wedgeRoundRectCallout">
            <a:avLst>
              <a:gd name="adj1" fmla="val 69426"/>
              <a:gd name="adj2" fmla="val 19421"/>
              <a:gd name="adj3" fmla="val 16667"/>
            </a:avLst>
          </a:prstGeom>
          <a:solidFill>
            <a:srgbClr val="CD0000"/>
          </a:solidFill>
          <a:ln w="9525">
            <a:solidFill>
              <a:schemeClr val="tx1"/>
            </a:solidFill>
            <a:round/>
            <a:headEnd/>
            <a:tailEnd/>
          </a:ln>
        </p:spPr>
        <p:txBody>
          <a:bodyPr/>
          <a:lstStyle/>
          <a:p>
            <a:r>
              <a:rPr lang="en-US" sz="1400" b="1">
                <a:solidFill>
                  <a:schemeClr val="bg1"/>
                </a:solidFill>
              </a:rPr>
              <a:t>5. Charge conservation</a:t>
            </a:r>
          </a:p>
        </p:txBody>
      </p:sp>
      <p:sp>
        <p:nvSpPr>
          <p:cNvPr id="27" name="Rounded Rectangular Callout 26"/>
          <p:cNvSpPr>
            <a:spLocks noChangeArrowheads="1"/>
          </p:cNvSpPr>
          <p:nvPr/>
        </p:nvSpPr>
        <p:spPr bwMode="auto">
          <a:xfrm>
            <a:off x="152400" y="4953000"/>
            <a:ext cx="2133600" cy="304800"/>
          </a:xfrm>
          <a:prstGeom prst="wedgeRoundRectCallout">
            <a:avLst>
              <a:gd name="adj1" fmla="val 61338"/>
              <a:gd name="adj2" fmla="val 31361"/>
              <a:gd name="adj3" fmla="val 16667"/>
            </a:avLst>
          </a:prstGeom>
          <a:solidFill>
            <a:srgbClr val="CD0000"/>
          </a:solidFill>
          <a:ln w="9525">
            <a:solidFill>
              <a:schemeClr val="tx1"/>
            </a:solidFill>
            <a:round/>
            <a:headEnd/>
            <a:tailEnd/>
          </a:ln>
        </p:spPr>
        <p:txBody>
          <a:bodyPr/>
          <a:lstStyle/>
          <a:p>
            <a:r>
              <a:rPr lang="en-US" sz="1400" b="1">
                <a:solidFill>
                  <a:schemeClr val="bg1"/>
                </a:solidFill>
              </a:rPr>
              <a:t>6. Capacity constraint</a:t>
            </a:r>
          </a:p>
        </p:txBody>
      </p:sp>
      <p:sp>
        <p:nvSpPr>
          <p:cNvPr id="28" name="Rounded Rectangular Callout 27"/>
          <p:cNvSpPr>
            <a:spLocks noChangeArrowheads="1"/>
          </p:cNvSpPr>
          <p:nvPr/>
        </p:nvSpPr>
        <p:spPr bwMode="auto">
          <a:xfrm>
            <a:off x="152400" y="5784850"/>
            <a:ext cx="2057400" cy="341313"/>
          </a:xfrm>
          <a:prstGeom prst="wedgeRoundRectCallout">
            <a:avLst>
              <a:gd name="adj1" fmla="val 61069"/>
              <a:gd name="adj2" fmla="val 58319"/>
              <a:gd name="adj3" fmla="val 16667"/>
            </a:avLst>
          </a:prstGeom>
          <a:solidFill>
            <a:srgbClr val="CD0000"/>
          </a:solidFill>
          <a:ln w="9525">
            <a:solidFill>
              <a:schemeClr val="tx1"/>
            </a:solidFill>
            <a:round/>
            <a:headEnd/>
            <a:tailEnd/>
          </a:ln>
        </p:spPr>
        <p:txBody>
          <a:bodyPr/>
          <a:lstStyle/>
          <a:p>
            <a:r>
              <a:rPr lang="en-US" sz="1400" b="1">
                <a:solidFill>
                  <a:schemeClr val="bg1"/>
                </a:solidFill>
              </a:rPr>
              <a:t>7. Price calculation</a:t>
            </a:r>
          </a:p>
        </p:txBody>
      </p:sp>
    </p:spTree>
    <p:extLst>
      <p:ext uri="{BB962C8B-B14F-4D97-AF65-F5344CB8AC3E}">
        <p14:creationId xmlns:p14="http://schemas.microsoft.com/office/powerpoint/2010/main" val="1101325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52400" y="261881"/>
            <a:ext cx="8991600" cy="815975"/>
          </a:xfrm>
        </p:spPr>
        <p:txBody>
          <a:bodyPr/>
          <a:lstStyle/>
          <a:p>
            <a:pPr eaLnBrk="1" hangingPunct="1"/>
            <a:r>
              <a:rPr lang="en-US" dirty="0" err="1">
                <a:solidFill>
                  <a:srgbClr val="800000"/>
                </a:solidFill>
                <a:latin typeface="Tahoma" charset="0"/>
                <a:ea typeface="MS PGothic" charset="0"/>
              </a:rPr>
              <a:t>SmartCharge</a:t>
            </a:r>
            <a:r>
              <a:rPr lang="en-US" dirty="0">
                <a:solidFill>
                  <a:srgbClr val="800000"/>
                </a:solidFill>
                <a:latin typeface="Tahoma" charset="0"/>
                <a:ea typeface="MS PGothic" charset="0"/>
              </a:rPr>
              <a:t>: Household Savings</a:t>
            </a:r>
          </a:p>
        </p:txBody>
      </p:sp>
      <p:pic>
        <p:nvPicPr>
          <p:cNvPr id="20483" name="Picture 2" descr="C:\success\research projects\present\e-Energy-12\figs\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05" y="1353778"/>
            <a:ext cx="5334000"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idx="1"/>
          </p:nvPr>
        </p:nvSpPr>
        <p:spPr>
          <a:xfrm>
            <a:off x="5787218" y="2981030"/>
            <a:ext cx="3186570" cy="2610122"/>
          </a:xfrm>
        </p:spPr>
        <p:txBody>
          <a:bodyPr>
            <a:noAutofit/>
          </a:bodyPr>
          <a:lstStyle/>
          <a:p>
            <a:pPr marL="339725" lvl="1" indent="-339725">
              <a:buClr>
                <a:srgbClr val="800000"/>
              </a:buClr>
              <a:buSzPct val="100000"/>
              <a:buFont typeface="Wingdings" pitchFamily="2" charset="2"/>
              <a:buChar char="§"/>
              <a:defRPr/>
            </a:pPr>
            <a:r>
              <a:rPr lang="en-US" dirty="0">
                <a:latin typeface="Verdana"/>
                <a:ea typeface="ＭＳ Ｐゴシック" charset="0"/>
                <a:cs typeface="ＭＳ Ｐゴシック" charset="0"/>
              </a:rPr>
              <a:t>10-15% </a:t>
            </a:r>
            <a:r>
              <a:rPr lang="en-US" dirty="0" smtClean="0">
                <a:latin typeface="Verdana"/>
                <a:ea typeface="ＭＳ Ｐゴシック" charset="0"/>
                <a:cs typeface="ＭＳ Ｐゴシック" charset="0"/>
              </a:rPr>
              <a:t>savings</a:t>
            </a:r>
          </a:p>
          <a:p>
            <a:pPr marL="339725" lvl="1" indent="-339725">
              <a:buClr>
                <a:srgbClr val="800000"/>
              </a:buClr>
              <a:buSzPct val="100000"/>
              <a:buFont typeface="Wingdings" pitchFamily="2" charset="2"/>
              <a:buChar char="§"/>
              <a:defRPr/>
            </a:pPr>
            <a:r>
              <a:rPr lang="en-US" dirty="0" smtClean="0">
                <a:latin typeface="Verdana"/>
                <a:ea typeface="ＭＳ Ｐゴシック" charset="0"/>
                <a:cs typeface="ＭＳ Ｐゴシック" charset="0"/>
              </a:rPr>
              <a:t>within </a:t>
            </a:r>
            <a:r>
              <a:rPr lang="en-US" dirty="0">
                <a:latin typeface="Verdana"/>
                <a:ea typeface="ＭＳ Ｐゴシック" charset="0"/>
                <a:cs typeface="ＭＳ Ｐゴシック" charset="0"/>
              </a:rPr>
              <a:t>8-12% of </a:t>
            </a:r>
            <a:r>
              <a:rPr lang="en-US" dirty="0" smtClean="0">
                <a:latin typeface="Verdana"/>
                <a:ea typeface="ＭＳ Ｐゴシック" charset="0"/>
                <a:cs typeface="ＭＳ Ｐゴシック" charset="0"/>
              </a:rPr>
              <a:t>Oracle</a:t>
            </a:r>
            <a:endParaRPr lang="en-US" dirty="0">
              <a:latin typeface="Verdana"/>
              <a:ea typeface="ＭＳ Ｐゴシック" charset="0"/>
              <a:cs typeface="ＭＳ Ｐゴシック" charset="0"/>
            </a:endParaRPr>
          </a:p>
          <a:p>
            <a:pPr marL="339725" lvl="1" indent="-339725">
              <a:buClr>
                <a:srgbClr val="800000"/>
              </a:buClr>
              <a:buSzPct val="100000"/>
              <a:buFont typeface="Wingdings" pitchFamily="2" charset="2"/>
              <a:buChar char="§"/>
              <a:defRPr/>
            </a:pPr>
            <a:r>
              <a:rPr lang="en-US" dirty="0" smtClean="0">
                <a:latin typeface="Verdana"/>
                <a:ea typeface="ＭＳ Ｐゴシック" charset="0"/>
                <a:cs typeface="ＭＳ Ｐゴシック" charset="0"/>
              </a:rPr>
              <a:t>savings </a:t>
            </a:r>
            <a:r>
              <a:rPr lang="en-US" dirty="0">
                <a:latin typeface="Verdana"/>
                <a:ea typeface="ＭＳ Ｐゴシック" charset="0"/>
                <a:cs typeface="ＭＳ Ｐゴシック" charset="0"/>
              </a:rPr>
              <a:t>flatten &gt;24kWh</a:t>
            </a:r>
          </a:p>
          <a:p>
            <a:pPr marL="457200" lvl="1" indent="-457200">
              <a:buClrTx/>
              <a:buSzPct val="100000"/>
              <a:buFont typeface="Wingdings" pitchFamily="2" charset="2"/>
              <a:buChar char="§"/>
              <a:defRPr/>
            </a:pPr>
            <a:endParaRPr lang="en-US" sz="2600" dirty="0" smtClean="0">
              <a:latin typeface="Verdana"/>
              <a:ea typeface="ＭＳ Ｐゴシック" charset="0"/>
              <a:cs typeface="ＭＳ Ｐゴシック" charset="0"/>
            </a:endParaRPr>
          </a:p>
          <a:p>
            <a:pPr marL="342900" lvl="1" indent="-342900">
              <a:buFont typeface="Arial" pitchFamily="34" charset="0"/>
              <a:buChar char="•"/>
              <a:defRPr/>
            </a:pPr>
            <a:endParaRPr lang="en-US" sz="2600" dirty="0">
              <a:latin typeface="Verdana"/>
              <a:ea typeface="ＭＳ Ｐゴシック" charset="0"/>
              <a:cs typeface="ＭＳ Ｐゴシック" charset="0"/>
            </a:endParaRPr>
          </a:p>
          <a:p>
            <a:pPr marL="342900" lvl="1" indent="-342900">
              <a:buFont typeface="Arial" pitchFamily="34" charset="0"/>
              <a:buChar char="•"/>
              <a:defRPr/>
            </a:pPr>
            <a:endParaRPr lang="en-US" sz="2600" dirty="0">
              <a:latin typeface="Verdana"/>
              <a:ea typeface="ＭＳ Ｐゴシック" charset="0"/>
              <a:cs typeface="ＭＳ Ｐゴシック" charset="0"/>
            </a:endParaRPr>
          </a:p>
          <a:p>
            <a:pPr>
              <a:buFont typeface="Wingdings" pitchFamily="2" charset="2"/>
              <a:buChar char="n"/>
              <a:defRPr/>
            </a:pPr>
            <a:endParaRPr lang="en-US" sz="2600" dirty="0">
              <a:cs typeface="ＭＳ Ｐゴシック" charset="-128"/>
            </a:endParaRPr>
          </a:p>
        </p:txBody>
      </p:sp>
      <p:sp>
        <p:nvSpPr>
          <p:cNvPr id="2" name="TextBox 1"/>
          <p:cNvSpPr txBox="1"/>
          <p:nvPr/>
        </p:nvSpPr>
        <p:spPr>
          <a:xfrm>
            <a:off x="655052" y="5815263"/>
            <a:ext cx="7860632" cy="461665"/>
          </a:xfrm>
          <a:prstGeom prst="rect">
            <a:avLst/>
          </a:prstGeom>
          <a:noFill/>
        </p:spPr>
        <p:txBody>
          <a:bodyPr wrap="square" rtlCol="0">
            <a:spAutoFit/>
          </a:bodyPr>
          <a:lstStyle/>
          <a:p>
            <a:r>
              <a:rPr lang="en-US" sz="1200" dirty="0"/>
              <a:t>A. </a:t>
            </a:r>
            <a:r>
              <a:rPr lang="en-US" sz="1200" dirty="0" err="1"/>
              <a:t>Misra</a:t>
            </a:r>
            <a:r>
              <a:rPr lang="en-US" sz="1200" dirty="0"/>
              <a:t>, D. Irwin, P. </a:t>
            </a:r>
            <a:r>
              <a:rPr lang="en-US" sz="1200" dirty="0" err="1"/>
              <a:t>Shenoy</a:t>
            </a:r>
            <a:r>
              <a:rPr lang="en-US" sz="1200" dirty="0"/>
              <a:t>, J. Kurose, T. Zhu, “</a:t>
            </a:r>
            <a:r>
              <a:rPr lang="en-US" sz="1200" dirty="0" err="1"/>
              <a:t>SmartCharge</a:t>
            </a:r>
            <a:r>
              <a:rPr lang="en-US" sz="1200" dirty="0"/>
              <a:t>: Cutting the Electricity Bill in Smart Homes with Energy Storage,” Proc. ACM</a:t>
            </a:r>
            <a:r>
              <a:rPr lang="en-US" sz="1200" i="1" dirty="0"/>
              <a:t> e-Energy 2012</a:t>
            </a:r>
            <a:r>
              <a:rPr lang="en-US" sz="1200" dirty="0"/>
              <a:t> </a:t>
            </a:r>
          </a:p>
        </p:txBody>
      </p:sp>
    </p:spTree>
    <p:extLst>
      <p:ext uri="{BB962C8B-B14F-4D97-AF65-F5344CB8AC3E}">
        <p14:creationId xmlns:p14="http://schemas.microsoft.com/office/powerpoint/2010/main" val="274190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Prediction: many opportunities</a:t>
            </a:r>
            <a:endParaRPr lang="en-US" dirty="0">
              <a:solidFill>
                <a:srgbClr val="C00000"/>
              </a:solidFill>
            </a:endParaRPr>
          </a:p>
        </p:txBody>
      </p:sp>
      <p:sp>
        <p:nvSpPr>
          <p:cNvPr id="3" name="Content Placeholder 2"/>
          <p:cNvSpPr>
            <a:spLocks noGrp="1"/>
          </p:cNvSpPr>
          <p:nvPr>
            <p:ph idx="1"/>
          </p:nvPr>
        </p:nvSpPr>
        <p:spPr>
          <a:xfrm>
            <a:off x="457200" y="1362075"/>
            <a:ext cx="8229600" cy="4525963"/>
          </a:xfrm>
        </p:spPr>
        <p:txBody>
          <a:bodyPr/>
          <a:lstStyle/>
          <a:p>
            <a:pPr>
              <a:buClr>
                <a:srgbClr val="800000"/>
              </a:buClr>
              <a:buFont typeface="Wingdings" charset="2"/>
              <a:buChar char="v"/>
            </a:pPr>
            <a:r>
              <a:rPr lang="en-US" dirty="0" smtClean="0"/>
              <a:t>home demand</a:t>
            </a:r>
          </a:p>
          <a:p>
            <a:pPr>
              <a:buClr>
                <a:srgbClr val="800000"/>
              </a:buClr>
              <a:buFont typeface="Wingdings" charset="2"/>
              <a:buChar char="v"/>
            </a:pPr>
            <a:r>
              <a:rPr lang="en-US" dirty="0" smtClean="0"/>
              <a:t>peak demand flattening (via </a:t>
            </a:r>
            <a:r>
              <a:rPr lang="en-US" dirty="0" err="1" smtClean="0"/>
              <a:t>shiftable</a:t>
            </a:r>
            <a:r>
              <a:rPr lang="en-US" dirty="0" smtClean="0"/>
              <a:t> loads, storage)</a:t>
            </a:r>
          </a:p>
          <a:p>
            <a:pPr>
              <a:buClr>
                <a:srgbClr val="800000"/>
              </a:buClr>
              <a:buFont typeface="Wingdings" charset="2"/>
              <a:buChar char="v"/>
            </a:pPr>
            <a:r>
              <a:rPr lang="en-US" dirty="0" smtClean="0"/>
              <a:t>renewable sources (wind, hydro) generation</a:t>
            </a:r>
          </a:p>
          <a:p>
            <a:pPr>
              <a:buClr>
                <a:srgbClr val="800000"/>
              </a:buClr>
              <a:buFont typeface="Wingdings" charset="2"/>
              <a:buChar char="v"/>
            </a:pPr>
            <a:r>
              <a:rPr lang="en-US" dirty="0" smtClean="0"/>
              <a:t>transmission grid demand</a:t>
            </a:r>
          </a:p>
          <a:p>
            <a:pPr>
              <a:buClr>
                <a:srgbClr val="800000"/>
              </a:buClr>
              <a:buFont typeface="Wingdings" charset="2"/>
              <a:buChar char="v"/>
            </a:pPr>
            <a:r>
              <a:rPr lang="en-US" dirty="0" smtClean="0"/>
              <a:t>…..</a:t>
            </a:r>
          </a:p>
        </p:txBody>
      </p:sp>
    </p:spTree>
    <p:extLst>
      <p:ext uri="{BB962C8B-B14F-4D97-AF65-F5344CB8AC3E}">
        <p14:creationId xmlns:p14="http://schemas.microsoft.com/office/powerpoint/2010/main" val="342501568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Overview</a:t>
            </a:r>
            <a:endParaRPr lang="en-US" dirty="0">
              <a:solidFill>
                <a:srgbClr val="C00000"/>
              </a:solidFill>
            </a:endParaRPr>
          </a:p>
        </p:txBody>
      </p:sp>
      <p:sp>
        <p:nvSpPr>
          <p:cNvPr id="3" name="Content Placeholder 2"/>
          <p:cNvSpPr>
            <a:spLocks noGrp="1"/>
          </p:cNvSpPr>
          <p:nvPr>
            <p:ph idx="1"/>
          </p:nvPr>
        </p:nvSpPr>
        <p:spPr>
          <a:xfrm>
            <a:off x="457200" y="1362075"/>
            <a:ext cx="8229600" cy="4525963"/>
          </a:xfrm>
        </p:spPr>
        <p:txBody>
          <a:bodyPr/>
          <a:lstStyle/>
          <a:p>
            <a:pPr>
              <a:buClr>
                <a:schemeClr val="bg1">
                  <a:lumMod val="75000"/>
                </a:schemeClr>
              </a:buClr>
              <a:buFont typeface="Wingdings" pitchFamily="2" charset="2"/>
              <a:buChar char="v"/>
            </a:pPr>
            <a:r>
              <a:rPr lang="en-US" dirty="0" smtClean="0">
                <a:solidFill>
                  <a:srgbClr val="BFBFBF"/>
                </a:solidFill>
              </a:rPr>
              <a:t>yesterday’s, today’s and tomorrow’s electric grid: a networking perspective</a:t>
            </a:r>
          </a:p>
          <a:p>
            <a:pPr>
              <a:buClr>
                <a:srgbClr val="C00000"/>
              </a:buClr>
              <a:buFont typeface="Wingdings" pitchFamily="2" charset="2"/>
              <a:buChar char="v"/>
            </a:pPr>
            <a:r>
              <a:rPr lang="en-US" dirty="0" smtClean="0"/>
              <a:t>five </a:t>
            </a:r>
            <a:r>
              <a:rPr lang="en-US" i="1" dirty="0" smtClean="0"/>
              <a:t>(networking) smart grid </a:t>
            </a:r>
            <a:r>
              <a:rPr lang="en-US" dirty="0" smtClean="0"/>
              <a:t>challenges </a:t>
            </a:r>
          </a:p>
          <a:p>
            <a:pPr lvl="1">
              <a:buClr>
                <a:schemeClr val="bg1">
                  <a:lumMod val="75000"/>
                </a:schemeClr>
              </a:buClr>
            </a:pPr>
            <a:r>
              <a:rPr lang="en-US" sz="2000" dirty="0" smtClean="0">
                <a:solidFill>
                  <a:schemeClr val="bg1">
                    <a:lumMod val="75000"/>
                  </a:schemeClr>
                </a:solidFill>
              </a:rPr>
              <a:t>richer data gathering and distribution architecture</a:t>
            </a:r>
            <a:endParaRPr lang="en-US" sz="2000" dirty="0">
              <a:solidFill>
                <a:schemeClr val="bg1">
                  <a:lumMod val="75000"/>
                </a:schemeClr>
              </a:solidFill>
            </a:endParaRPr>
          </a:p>
          <a:p>
            <a:pPr lvl="1">
              <a:buClr>
                <a:schemeClr val="bg1">
                  <a:lumMod val="75000"/>
                </a:schemeClr>
              </a:buClr>
            </a:pPr>
            <a:r>
              <a:rPr lang="en-US" sz="2000" dirty="0">
                <a:solidFill>
                  <a:schemeClr val="bg1">
                    <a:lumMod val="75000"/>
                  </a:schemeClr>
                </a:solidFill>
              </a:rPr>
              <a:t>monitoring, measurement</a:t>
            </a:r>
          </a:p>
          <a:p>
            <a:pPr lvl="1">
              <a:buClr>
                <a:schemeClr val="bg1">
                  <a:lumMod val="75000"/>
                </a:schemeClr>
              </a:buClr>
            </a:pPr>
            <a:r>
              <a:rPr lang="en-US" sz="2000" dirty="0" smtClean="0">
                <a:solidFill>
                  <a:schemeClr val="bg1">
                    <a:lumMod val="75000"/>
                  </a:schemeClr>
                </a:solidFill>
              </a:rPr>
              <a:t>dealing </a:t>
            </a:r>
            <a:r>
              <a:rPr lang="en-US" sz="2000" dirty="0">
                <a:solidFill>
                  <a:schemeClr val="bg1">
                    <a:lumMod val="75000"/>
                  </a:schemeClr>
                </a:solidFill>
              </a:rPr>
              <a:t>with demand: network-inspired approaches</a:t>
            </a:r>
          </a:p>
          <a:p>
            <a:pPr lvl="1">
              <a:buClr>
                <a:srgbClr val="800000"/>
              </a:buClr>
            </a:pPr>
            <a:r>
              <a:rPr lang="en-US" sz="2000" dirty="0"/>
              <a:t>security and privacy</a:t>
            </a:r>
          </a:p>
          <a:p>
            <a:pPr lvl="1">
              <a:buClr>
                <a:schemeClr val="bg1">
                  <a:lumMod val="75000"/>
                </a:schemeClr>
              </a:buClr>
            </a:pPr>
            <a:r>
              <a:rPr lang="en-US" sz="2000" dirty="0" smtClean="0">
                <a:solidFill>
                  <a:srgbClr val="BFBFBF"/>
                </a:solidFill>
              </a:rPr>
              <a:t>power </a:t>
            </a:r>
            <a:r>
              <a:rPr lang="en-US" sz="2000" dirty="0">
                <a:solidFill>
                  <a:srgbClr val="BFBFBF"/>
                </a:solidFill>
              </a:rPr>
              <a:t>routing </a:t>
            </a:r>
          </a:p>
          <a:p>
            <a:pPr>
              <a:buClr>
                <a:schemeClr val="bg1">
                  <a:lumMod val="75000"/>
                </a:schemeClr>
              </a:buClr>
              <a:buFont typeface="Wingdings" pitchFamily="2" charset="2"/>
              <a:buChar char="v"/>
            </a:pPr>
            <a:r>
              <a:rPr lang="en-US" dirty="0" smtClean="0">
                <a:solidFill>
                  <a:srgbClr val="BFBFBF"/>
                </a:solidFill>
              </a:rPr>
              <a:t>grid </a:t>
            </a:r>
            <a:r>
              <a:rPr lang="en-US" dirty="0">
                <a:solidFill>
                  <a:srgbClr val="BFBFBF"/>
                </a:solidFill>
              </a:rPr>
              <a:t>v. Internet: similarities and dis-similarities</a:t>
            </a:r>
          </a:p>
          <a:p>
            <a:pPr lvl="1">
              <a:buClr>
                <a:schemeClr val="bg1">
                  <a:lumMod val="75000"/>
                </a:schemeClr>
              </a:buClr>
            </a:pPr>
            <a:r>
              <a:rPr lang="en-US" dirty="0" smtClean="0">
                <a:solidFill>
                  <a:srgbClr val="BFBFBF"/>
                </a:solidFill>
              </a:rPr>
              <a:t>reflections on </a:t>
            </a:r>
            <a:r>
              <a:rPr lang="en-US" dirty="0" err="1" smtClean="0">
                <a:solidFill>
                  <a:srgbClr val="BFBFBF"/>
                </a:solidFill>
              </a:rPr>
              <a:t>Keshav’s</a:t>
            </a:r>
            <a:r>
              <a:rPr lang="en-US" dirty="0" smtClean="0">
                <a:solidFill>
                  <a:srgbClr val="BFBFBF"/>
                </a:solidFill>
              </a:rPr>
              <a:t> 1</a:t>
            </a:r>
            <a:r>
              <a:rPr lang="en-US" baseline="30000" dirty="0" smtClean="0">
                <a:solidFill>
                  <a:srgbClr val="BFBFBF"/>
                </a:solidFill>
              </a:rPr>
              <a:t>st</a:t>
            </a:r>
            <a:r>
              <a:rPr lang="en-US" dirty="0" smtClean="0">
                <a:solidFill>
                  <a:srgbClr val="BFBFBF"/>
                </a:solidFill>
              </a:rPr>
              <a:t>  and 2</a:t>
            </a:r>
            <a:r>
              <a:rPr lang="en-US" baseline="30000" dirty="0" smtClean="0">
                <a:solidFill>
                  <a:srgbClr val="BFBFBF"/>
                </a:solidFill>
              </a:rPr>
              <a:t>nd</a:t>
            </a:r>
            <a:r>
              <a:rPr lang="en-US" dirty="0" smtClean="0">
                <a:solidFill>
                  <a:srgbClr val="BFBFBF"/>
                </a:solidFill>
              </a:rPr>
              <a:t> hypotheses</a:t>
            </a:r>
            <a:endParaRPr lang="en-US" dirty="0">
              <a:solidFill>
                <a:srgbClr val="BFBFBF"/>
              </a:solidFill>
            </a:endParaRPr>
          </a:p>
        </p:txBody>
      </p:sp>
    </p:spTree>
    <p:extLst>
      <p:ext uri="{BB962C8B-B14F-4D97-AF65-F5344CB8AC3E}">
        <p14:creationId xmlns:p14="http://schemas.microsoft.com/office/powerpoint/2010/main" val="198085954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Security and Privacy</a:t>
            </a:r>
            <a:endParaRPr lang="en-US" dirty="0">
              <a:solidFill>
                <a:srgbClr val="C00000"/>
              </a:solidFill>
            </a:endParaRPr>
          </a:p>
        </p:txBody>
      </p:sp>
      <p:sp>
        <p:nvSpPr>
          <p:cNvPr id="3" name="Content Placeholder 2"/>
          <p:cNvSpPr>
            <a:spLocks noGrp="1"/>
          </p:cNvSpPr>
          <p:nvPr>
            <p:ph idx="1"/>
          </p:nvPr>
        </p:nvSpPr>
        <p:spPr>
          <a:xfrm>
            <a:off x="457200" y="1362075"/>
            <a:ext cx="8229600" cy="4525963"/>
          </a:xfrm>
        </p:spPr>
        <p:txBody>
          <a:bodyPr/>
          <a:lstStyle/>
          <a:p>
            <a:pPr>
              <a:buClr>
                <a:srgbClr val="800000"/>
              </a:buClr>
              <a:buFont typeface="Wingdings" charset="2"/>
              <a:buChar char="v"/>
            </a:pPr>
            <a:r>
              <a:rPr lang="en-US" dirty="0" smtClean="0"/>
              <a:t>many Internet analogies (indeed, communication infrastructure needs to be protected)</a:t>
            </a:r>
          </a:p>
          <a:p>
            <a:pPr>
              <a:buClr>
                <a:srgbClr val="800000"/>
              </a:buClr>
              <a:buFont typeface="Wingdings" charset="2"/>
              <a:buChar char="v"/>
            </a:pPr>
            <a:r>
              <a:rPr lang="en-US" dirty="0" smtClean="0"/>
              <a:t>securing infrastructure</a:t>
            </a:r>
          </a:p>
          <a:p>
            <a:pPr>
              <a:buClr>
                <a:srgbClr val="800000"/>
              </a:buClr>
              <a:buFont typeface="Wingdings" charset="2"/>
              <a:buChar char="v"/>
            </a:pPr>
            <a:r>
              <a:rPr lang="en-US" dirty="0" smtClean="0"/>
              <a:t>securing data</a:t>
            </a:r>
          </a:p>
          <a:p>
            <a:pPr lvl="1">
              <a:buClr>
                <a:srgbClr val="800000"/>
              </a:buClr>
              <a:buSzPct val="100000"/>
              <a:buFont typeface="Wingdings" charset="2"/>
              <a:buChar char="§"/>
            </a:pPr>
            <a:r>
              <a:rPr lang="en-US" dirty="0" smtClean="0"/>
              <a:t>protection from eavesdroppers</a:t>
            </a:r>
          </a:p>
          <a:p>
            <a:pPr lvl="1">
              <a:buClr>
                <a:srgbClr val="800000"/>
              </a:buClr>
              <a:buSzPct val="100000"/>
              <a:buFont typeface="Wingdings" charset="2"/>
              <a:buChar char="§"/>
            </a:pPr>
            <a:r>
              <a:rPr lang="en-US" dirty="0" smtClean="0"/>
              <a:t>detecting injection attacks</a:t>
            </a:r>
          </a:p>
          <a:p>
            <a:pPr>
              <a:buClr>
                <a:srgbClr val="800000"/>
              </a:buClr>
              <a:buFont typeface="Wingdings" charset="2"/>
              <a:buChar char="v"/>
            </a:pPr>
            <a:r>
              <a:rPr lang="en-US" i="1" dirty="0" smtClean="0"/>
              <a:t>privacy: </a:t>
            </a:r>
            <a:r>
              <a:rPr lang="en-US" dirty="0" smtClean="0"/>
              <a:t>randomized AMI to allow accurate aggregate load prediction, while maintaining individual privacy</a:t>
            </a:r>
          </a:p>
        </p:txBody>
      </p:sp>
    </p:spTree>
    <p:extLst>
      <p:ext uri="{BB962C8B-B14F-4D97-AF65-F5344CB8AC3E}">
        <p14:creationId xmlns:p14="http://schemas.microsoft.com/office/powerpoint/2010/main" val="267735066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Overview</a:t>
            </a:r>
            <a:endParaRPr lang="en-US" dirty="0">
              <a:solidFill>
                <a:srgbClr val="C00000"/>
              </a:solidFill>
            </a:endParaRPr>
          </a:p>
        </p:txBody>
      </p:sp>
      <p:sp>
        <p:nvSpPr>
          <p:cNvPr id="3" name="Content Placeholder 2"/>
          <p:cNvSpPr>
            <a:spLocks noGrp="1"/>
          </p:cNvSpPr>
          <p:nvPr>
            <p:ph idx="1"/>
          </p:nvPr>
        </p:nvSpPr>
        <p:spPr>
          <a:xfrm>
            <a:off x="457200" y="1362075"/>
            <a:ext cx="8229600" cy="4525963"/>
          </a:xfrm>
        </p:spPr>
        <p:txBody>
          <a:bodyPr/>
          <a:lstStyle/>
          <a:p>
            <a:pPr>
              <a:buClr>
                <a:schemeClr val="bg1">
                  <a:lumMod val="75000"/>
                </a:schemeClr>
              </a:buClr>
              <a:buFont typeface="Wingdings" pitchFamily="2" charset="2"/>
              <a:buChar char="v"/>
            </a:pPr>
            <a:r>
              <a:rPr lang="en-US" dirty="0" smtClean="0">
                <a:solidFill>
                  <a:srgbClr val="BFBFBF"/>
                </a:solidFill>
              </a:rPr>
              <a:t>yesterday’s, today’s and tomorrow’s electric grid: a networking perspective</a:t>
            </a:r>
          </a:p>
          <a:p>
            <a:pPr>
              <a:buClr>
                <a:srgbClr val="C00000"/>
              </a:buClr>
              <a:buFont typeface="Wingdings" pitchFamily="2" charset="2"/>
              <a:buChar char="v"/>
            </a:pPr>
            <a:r>
              <a:rPr lang="en-US" dirty="0" smtClean="0"/>
              <a:t>five </a:t>
            </a:r>
            <a:r>
              <a:rPr lang="en-US" i="1" dirty="0" smtClean="0"/>
              <a:t>(networking) smart grid </a:t>
            </a:r>
            <a:r>
              <a:rPr lang="en-US" dirty="0" smtClean="0"/>
              <a:t>challenges </a:t>
            </a:r>
          </a:p>
          <a:p>
            <a:pPr lvl="1">
              <a:buClr>
                <a:schemeClr val="bg1">
                  <a:lumMod val="75000"/>
                </a:schemeClr>
              </a:buClr>
            </a:pPr>
            <a:r>
              <a:rPr lang="en-US" sz="2000" dirty="0" smtClean="0">
                <a:solidFill>
                  <a:schemeClr val="bg1">
                    <a:lumMod val="75000"/>
                  </a:schemeClr>
                </a:solidFill>
              </a:rPr>
              <a:t>richer data gathering and distribution architecture</a:t>
            </a:r>
            <a:endParaRPr lang="en-US" sz="2000" dirty="0">
              <a:solidFill>
                <a:schemeClr val="bg1">
                  <a:lumMod val="75000"/>
                </a:schemeClr>
              </a:solidFill>
            </a:endParaRPr>
          </a:p>
          <a:p>
            <a:pPr lvl="1">
              <a:buClr>
                <a:schemeClr val="bg1">
                  <a:lumMod val="75000"/>
                </a:schemeClr>
              </a:buClr>
            </a:pPr>
            <a:r>
              <a:rPr lang="en-US" sz="2000" dirty="0">
                <a:solidFill>
                  <a:schemeClr val="bg1">
                    <a:lumMod val="75000"/>
                  </a:schemeClr>
                </a:solidFill>
              </a:rPr>
              <a:t>monitoring, measurement</a:t>
            </a:r>
          </a:p>
          <a:p>
            <a:pPr lvl="1">
              <a:buClr>
                <a:schemeClr val="bg1">
                  <a:lumMod val="75000"/>
                </a:schemeClr>
              </a:buClr>
            </a:pPr>
            <a:r>
              <a:rPr lang="en-US" sz="2000" dirty="0" smtClean="0">
                <a:solidFill>
                  <a:schemeClr val="bg1">
                    <a:lumMod val="75000"/>
                  </a:schemeClr>
                </a:solidFill>
              </a:rPr>
              <a:t>dealing </a:t>
            </a:r>
            <a:r>
              <a:rPr lang="en-US" sz="2000" dirty="0">
                <a:solidFill>
                  <a:schemeClr val="bg1">
                    <a:lumMod val="75000"/>
                  </a:schemeClr>
                </a:solidFill>
              </a:rPr>
              <a:t>with demand: network-inspired approaches</a:t>
            </a:r>
          </a:p>
          <a:p>
            <a:pPr lvl="1">
              <a:buClr>
                <a:schemeClr val="bg1">
                  <a:lumMod val="75000"/>
                </a:schemeClr>
              </a:buClr>
            </a:pPr>
            <a:r>
              <a:rPr lang="en-US" sz="2000" dirty="0">
                <a:solidFill>
                  <a:schemeClr val="bg2"/>
                </a:solidFill>
              </a:rPr>
              <a:t>security and privacy</a:t>
            </a:r>
          </a:p>
          <a:p>
            <a:pPr lvl="1">
              <a:buClr>
                <a:srgbClr val="800000"/>
              </a:buClr>
            </a:pPr>
            <a:r>
              <a:rPr lang="en-US" sz="2000" dirty="0" smtClean="0"/>
              <a:t>power </a:t>
            </a:r>
            <a:r>
              <a:rPr lang="en-US" sz="2000" dirty="0"/>
              <a:t>routing </a:t>
            </a:r>
          </a:p>
          <a:p>
            <a:pPr>
              <a:buClr>
                <a:schemeClr val="bg1">
                  <a:lumMod val="75000"/>
                </a:schemeClr>
              </a:buClr>
              <a:buFont typeface="Wingdings" pitchFamily="2" charset="2"/>
              <a:buChar char="v"/>
            </a:pPr>
            <a:r>
              <a:rPr lang="en-US" dirty="0" smtClean="0">
                <a:solidFill>
                  <a:srgbClr val="BFBFBF"/>
                </a:solidFill>
              </a:rPr>
              <a:t>grid </a:t>
            </a:r>
            <a:r>
              <a:rPr lang="en-US" dirty="0">
                <a:solidFill>
                  <a:srgbClr val="BFBFBF"/>
                </a:solidFill>
              </a:rPr>
              <a:t>v. Internet: similarities and dis-similarities</a:t>
            </a:r>
          </a:p>
          <a:p>
            <a:pPr lvl="1">
              <a:buClr>
                <a:schemeClr val="bg1">
                  <a:lumMod val="75000"/>
                </a:schemeClr>
              </a:buClr>
            </a:pPr>
            <a:r>
              <a:rPr lang="en-US" dirty="0" smtClean="0">
                <a:solidFill>
                  <a:srgbClr val="BFBFBF"/>
                </a:solidFill>
              </a:rPr>
              <a:t>reflections on </a:t>
            </a:r>
            <a:r>
              <a:rPr lang="en-US" dirty="0" err="1" smtClean="0">
                <a:solidFill>
                  <a:srgbClr val="BFBFBF"/>
                </a:solidFill>
              </a:rPr>
              <a:t>Keshav’s</a:t>
            </a:r>
            <a:r>
              <a:rPr lang="en-US" dirty="0" smtClean="0">
                <a:solidFill>
                  <a:srgbClr val="BFBFBF"/>
                </a:solidFill>
              </a:rPr>
              <a:t> 1</a:t>
            </a:r>
            <a:r>
              <a:rPr lang="en-US" baseline="30000" dirty="0" smtClean="0">
                <a:solidFill>
                  <a:srgbClr val="BFBFBF"/>
                </a:solidFill>
              </a:rPr>
              <a:t>st</a:t>
            </a:r>
            <a:r>
              <a:rPr lang="en-US" dirty="0" smtClean="0">
                <a:solidFill>
                  <a:srgbClr val="BFBFBF"/>
                </a:solidFill>
              </a:rPr>
              <a:t>  and 2</a:t>
            </a:r>
            <a:r>
              <a:rPr lang="en-US" baseline="30000" dirty="0" smtClean="0">
                <a:solidFill>
                  <a:srgbClr val="BFBFBF"/>
                </a:solidFill>
              </a:rPr>
              <a:t>nd</a:t>
            </a:r>
            <a:r>
              <a:rPr lang="en-US" dirty="0" smtClean="0">
                <a:solidFill>
                  <a:srgbClr val="BFBFBF"/>
                </a:solidFill>
              </a:rPr>
              <a:t> hypotheses</a:t>
            </a:r>
            <a:endParaRPr lang="en-US" dirty="0">
              <a:solidFill>
                <a:srgbClr val="BFBFBF"/>
              </a:solidFill>
            </a:endParaRPr>
          </a:p>
        </p:txBody>
      </p:sp>
    </p:spTree>
    <p:extLst>
      <p:ext uri="{BB962C8B-B14F-4D97-AF65-F5344CB8AC3E}">
        <p14:creationId xmlns:p14="http://schemas.microsoft.com/office/powerpoint/2010/main" val="162064867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Overview</a:t>
            </a:r>
            <a:endParaRPr lang="en-US" dirty="0">
              <a:solidFill>
                <a:srgbClr val="C00000"/>
              </a:solidFill>
            </a:endParaRPr>
          </a:p>
        </p:txBody>
      </p:sp>
      <p:sp>
        <p:nvSpPr>
          <p:cNvPr id="3" name="Content Placeholder 2"/>
          <p:cNvSpPr>
            <a:spLocks noGrp="1"/>
          </p:cNvSpPr>
          <p:nvPr>
            <p:ph idx="1"/>
          </p:nvPr>
        </p:nvSpPr>
        <p:spPr>
          <a:xfrm>
            <a:off x="457200" y="1362075"/>
            <a:ext cx="8229600" cy="4525963"/>
          </a:xfrm>
        </p:spPr>
        <p:txBody>
          <a:bodyPr/>
          <a:lstStyle/>
          <a:p>
            <a:pPr>
              <a:buClr>
                <a:srgbClr val="C00000"/>
              </a:buClr>
              <a:buFont typeface="Wingdings" pitchFamily="2" charset="2"/>
              <a:buChar char="v"/>
            </a:pPr>
            <a:r>
              <a:rPr lang="en-US" dirty="0" smtClean="0"/>
              <a:t>yesterday’s, today’s and tomorrow’s electric grid: a networking perspective</a:t>
            </a:r>
          </a:p>
          <a:p>
            <a:pPr>
              <a:buClrTx/>
              <a:buFont typeface="Wingdings" pitchFamily="2" charset="2"/>
              <a:buChar char="v"/>
            </a:pPr>
            <a:r>
              <a:rPr lang="en-US" dirty="0" smtClean="0">
                <a:solidFill>
                  <a:schemeClr val="bg1">
                    <a:lumMod val="75000"/>
                  </a:schemeClr>
                </a:solidFill>
              </a:rPr>
              <a:t>five </a:t>
            </a:r>
            <a:r>
              <a:rPr lang="en-US" i="1" dirty="0" smtClean="0">
                <a:solidFill>
                  <a:schemeClr val="bg1">
                    <a:lumMod val="75000"/>
                  </a:schemeClr>
                </a:solidFill>
              </a:rPr>
              <a:t>(networking) smart grid </a:t>
            </a:r>
            <a:r>
              <a:rPr lang="en-US" dirty="0" smtClean="0">
                <a:solidFill>
                  <a:schemeClr val="bg1">
                    <a:lumMod val="75000"/>
                  </a:schemeClr>
                </a:solidFill>
              </a:rPr>
              <a:t>challenges </a:t>
            </a:r>
          </a:p>
          <a:p>
            <a:pPr lvl="1">
              <a:buClr>
                <a:schemeClr val="bg1">
                  <a:lumMod val="75000"/>
                </a:schemeClr>
              </a:buClr>
            </a:pPr>
            <a:r>
              <a:rPr lang="en-US" sz="2000" dirty="0">
                <a:solidFill>
                  <a:srgbClr val="BFBFBF"/>
                </a:solidFill>
              </a:rPr>
              <a:t>ultra-reliable, multi-destination transport</a:t>
            </a:r>
          </a:p>
          <a:p>
            <a:pPr lvl="1">
              <a:buClr>
                <a:schemeClr val="bg1">
                  <a:lumMod val="75000"/>
                </a:schemeClr>
              </a:buClr>
            </a:pPr>
            <a:r>
              <a:rPr lang="en-US" sz="2000" dirty="0">
                <a:solidFill>
                  <a:srgbClr val="BFBFBF"/>
                </a:solidFill>
              </a:rPr>
              <a:t>monitoring, measurement</a:t>
            </a:r>
          </a:p>
          <a:p>
            <a:pPr lvl="1">
              <a:buClr>
                <a:schemeClr val="bg1">
                  <a:lumMod val="75000"/>
                </a:schemeClr>
              </a:buClr>
            </a:pPr>
            <a:r>
              <a:rPr lang="en-US" sz="2000" dirty="0">
                <a:solidFill>
                  <a:srgbClr val="BFBFBF"/>
                </a:solidFill>
              </a:rPr>
              <a:t>security and privacy</a:t>
            </a:r>
          </a:p>
          <a:p>
            <a:pPr lvl="1">
              <a:buClr>
                <a:schemeClr val="bg1">
                  <a:lumMod val="75000"/>
                </a:schemeClr>
              </a:buClr>
            </a:pPr>
            <a:r>
              <a:rPr lang="en-US" sz="2000" dirty="0">
                <a:solidFill>
                  <a:srgbClr val="BFBFBF"/>
                </a:solidFill>
              </a:rPr>
              <a:t>dealing with demand: network-inspired approaches</a:t>
            </a:r>
          </a:p>
          <a:p>
            <a:pPr lvl="1">
              <a:buClr>
                <a:schemeClr val="bg1">
                  <a:lumMod val="75000"/>
                </a:schemeClr>
              </a:buClr>
            </a:pPr>
            <a:r>
              <a:rPr lang="en-US" sz="2000" dirty="0">
                <a:solidFill>
                  <a:srgbClr val="BFBFBF"/>
                </a:solidFill>
              </a:rPr>
              <a:t>power routing </a:t>
            </a:r>
          </a:p>
          <a:p>
            <a:pPr>
              <a:buClrTx/>
              <a:buFont typeface="Wingdings" pitchFamily="2" charset="2"/>
              <a:buChar char="v"/>
            </a:pPr>
            <a:r>
              <a:rPr lang="en-US" dirty="0" smtClean="0">
                <a:solidFill>
                  <a:schemeClr val="bg1">
                    <a:lumMod val="75000"/>
                  </a:schemeClr>
                </a:solidFill>
              </a:rPr>
              <a:t>grid </a:t>
            </a:r>
            <a:r>
              <a:rPr lang="en-US" dirty="0">
                <a:solidFill>
                  <a:schemeClr val="bg1">
                    <a:lumMod val="75000"/>
                  </a:schemeClr>
                </a:solidFill>
              </a:rPr>
              <a:t>v. Internet: similarities and dis-similarities</a:t>
            </a:r>
          </a:p>
          <a:p>
            <a:pPr lvl="1">
              <a:buClrTx/>
            </a:pPr>
            <a:r>
              <a:rPr lang="en-US" dirty="0" smtClean="0">
                <a:solidFill>
                  <a:schemeClr val="bg1">
                    <a:lumMod val="75000"/>
                  </a:schemeClr>
                </a:solidFill>
              </a:rPr>
              <a:t>reflections on </a:t>
            </a:r>
            <a:r>
              <a:rPr lang="en-US" dirty="0" err="1" smtClean="0">
                <a:solidFill>
                  <a:schemeClr val="bg1">
                    <a:lumMod val="75000"/>
                  </a:schemeClr>
                </a:solidFill>
              </a:rPr>
              <a:t>Keshav’s</a:t>
            </a:r>
            <a:r>
              <a:rPr lang="en-US" dirty="0" smtClean="0">
                <a:solidFill>
                  <a:schemeClr val="bg1">
                    <a:lumMod val="75000"/>
                  </a:schemeClr>
                </a:solidFill>
              </a:rPr>
              <a:t> 1</a:t>
            </a:r>
            <a:r>
              <a:rPr lang="en-US" baseline="30000" dirty="0" smtClean="0">
                <a:solidFill>
                  <a:schemeClr val="bg1">
                    <a:lumMod val="75000"/>
                  </a:schemeClr>
                </a:solidFill>
              </a:rPr>
              <a:t>st</a:t>
            </a:r>
            <a:r>
              <a:rPr lang="en-US" dirty="0" smtClean="0">
                <a:solidFill>
                  <a:schemeClr val="bg1">
                    <a:lumMod val="75000"/>
                  </a:schemeClr>
                </a:solidFill>
              </a:rPr>
              <a:t>  and 2</a:t>
            </a:r>
            <a:r>
              <a:rPr lang="en-US" baseline="30000" dirty="0" smtClean="0">
                <a:solidFill>
                  <a:schemeClr val="bg1">
                    <a:lumMod val="75000"/>
                  </a:schemeClr>
                </a:solidFill>
              </a:rPr>
              <a:t>nd</a:t>
            </a:r>
            <a:r>
              <a:rPr lang="en-US" dirty="0" smtClean="0">
                <a:solidFill>
                  <a:schemeClr val="bg1">
                    <a:lumMod val="75000"/>
                  </a:schemeClr>
                </a:solidFill>
              </a:rPr>
              <a:t> hypotheses</a:t>
            </a:r>
            <a:endParaRPr lang="en-US" dirty="0">
              <a:solidFill>
                <a:schemeClr val="bg1">
                  <a:lumMod val="75000"/>
                </a:schemeClr>
              </a:solidFill>
            </a:endParaRPr>
          </a:p>
        </p:txBody>
      </p:sp>
    </p:spTree>
    <p:extLst>
      <p:ext uri="{BB962C8B-B14F-4D97-AF65-F5344CB8AC3E}">
        <p14:creationId xmlns:p14="http://schemas.microsoft.com/office/powerpoint/2010/main" val="18880789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4506685" y="2111827"/>
            <a:ext cx="4505986" cy="2669415"/>
            <a:chOff x="293772" y="2111394"/>
            <a:chExt cx="9338015" cy="4694592"/>
          </a:xfrm>
        </p:grpSpPr>
        <p:grpSp>
          <p:nvGrpSpPr>
            <p:cNvPr id="8" name="Group 7"/>
            <p:cNvGrpSpPr/>
            <p:nvPr/>
          </p:nvGrpSpPr>
          <p:grpSpPr>
            <a:xfrm>
              <a:off x="1494268" y="2387608"/>
              <a:ext cx="3879958" cy="4418378"/>
              <a:chOff x="1494268" y="2387608"/>
              <a:chExt cx="3879958" cy="4418378"/>
            </a:xfrm>
          </p:grpSpPr>
          <p:grpSp>
            <p:nvGrpSpPr>
              <p:cNvPr id="73" name="Group 72"/>
              <p:cNvGrpSpPr/>
              <p:nvPr/>
            </p:nvGrpSpPr>
            <p:grpSpPr>
              <a:xfrm>
                <a:off x="3697872" y="5186047"/>
                <a:ext cx="1636894" cy="1516828"/>
                <a:chOff x="823705" y="2201415"/>
                <a:chExt cx="3559953" cy="3980211"/>
              </a:xfrm>
            </p:grpSpPr>
            <p:pic>
              <p:nvPicPr>
                <p:cNvPr id="9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705" y="4408145"/>
                  <a:ext cx="2007347" cy="1773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5129" y="3829594"/>
                  <a:ext cx="888529" cy="785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3245" y="2201415"/>
                  <a:ext cx="979820" cy="86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9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48838" y="3246051"/>
                  <a:ext cx="502394" cy="855931"/>
                </a:xfrm>
                <a:prstGeom prst="rect">
                  <a:avLst/>
                </a:prstGeom>
              </p:spPr>
            </p:pic>
            <p:pic>
              <p:nvPicPr>
                <p:cNvPr id="95" name="Picture 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53065" y="2253144"/>
                  <a:ext cx="447383" cy="762209"/>
                </a:xfrm>
                <a:prstGeom prst="rect">
                  <a:avLst/>
                </a:prstGeom>
              </p:spPr>
            </p:pic>
            <p:pic>
              <p:nvPicPr>
                <p:cNvPr id="96" name="Picture 9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70523" y="3468758"/>
                  <a:ext cx="371675" cy="633224"/>
                </a:xfrm>
                <a:prstGeom prst="rect">
                  <a:avLst/>
                </a:prstGeom>
              </p:spPr>
            </p:pic>
            <p:sp>
              <p:nvSpPr>
                <p:cNvPr id="97" name="Freeform 96"/>
                <p:cNvSpPr/>
                <p:nvPr/>
              </p:nvSpPr>
              <p:spPr>
                <a:xfrm>
                  <a:off x="2669689" y="2285418"/>
                  <a:ext cx="494852" cy="114409"/>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Lst>
                  <a:ahLst/>
                  <a:cxnLst>
                    <a:cxn ang="0">
                      <a:pos x="connsiteX0" y="connsiteY0"/>
                    </a:cxn>
                    <a:cxn ang="0">
                      <a:pos x="connsiteX1" y="connsiteY1"/>
                    </a:cxn>
                    <a:cxn ang="0">
                      <a:pos x="connsiteX2" y="connsiteY2"/>
                    </a:cxn>
                  </a:cxnLst>
                  <a:rect l="l" t="t" r="r" b="b"/>
                  <a:pathLst>
                    <a:path w="494852" h="114409">
                      <a:moveTo>
                        <a:pt x="0" y="0"/>
                      </a:moveTo>
                      <a:cubicBezTo>
                        <a:pt x="75341" y="13484"/>
                        <a:pt x="88770" y="79357"/>
                        <a:pt x="211736" y="102366"/>
                      </a:cubicBezTo>
                      <a:cubicBezTo>
                        <a:pt x="334683" y="135031"/>
                        <a:pt x="400480" y="91496"/>
                        <a:pt x="494852" y="86061"/>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sz="1100">
                    <a:solidFill>
                      <a:srgbClr val="000000"/>
                    </a:solidFill>
                  </a:endParaRPr>
                </a:p>
              </p:txBody>
            </p:sp>
            <p:sp>
              <p:nvSpPr>
                <p:cNvPr id="98" name="Freeform 97"/>
                <p:cNvSpPr/>
                <p:nvPr/>
              </p:nvSpPr>
              <p:spPr>
                <a:xfrm>
                  <a:off x="1643175" y="3345045"/>
                  <a:ext cx="1682729" cy="303164"/>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Lst>
                  <a:ahLst/>
                  <a:cxnLst>
                    <a:cxn ang="0">
                      <a:pos x="connsiteX0" y="connsiteY0"/>
                    </a:cxn>
                    <a:cxn ang="0">
                      <a:pos x="connsiteX1" y="connsiteY1"/>
                    </a:cxn>
                    <a:cxn ang="0">
                      <a:pos x="connsiteX2" y="connsiteY2"/>
                    </a:cxn>
                  </a:cxnLst>
                  <a:rect l="l" t="t" r="r" b="b"/>
                  <a:pathLst>
                    <a:path w="494852" h="153306">
                      <a:moveTo>
                        <a:pt x="0" y="0"/>
                      </a:moveTo>
                      <a:cubicBezTo>
                        <a:pt x="75341" y="13484"/>
                        <a:pt x="129386" y="127524"/>
                        <a:pt x="252352" y="150533"/>
                      </a:cubicBezTo>
                      <a:cubicBezTo>
                        <a:pt x="392106" y="168748"/>
                        <a:pt x="400480" y="91496"/>
                        <a:pt x="494852" y="86061"/>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sz="1100" dirty="0">
                    <a:solidFill>
                      <a:srgbClr val="000000"/>
                    </a:solidFill>
                  </a:endParaRPr>
                </a:p>
              </p:txBody>
            </p:sp>
            <p:sp>
              <p:nvSpPr>
                <p:cNvPr id="99" name="Freeform 98"/>
                <p:cNvSpPr/>
                <p:nvPr/>
              </p:nvSpPr>
              <p:spPr>
                <a:xfrm>
                  <a:off x="1619868" y="2371601"/>
                  <a:ext cx="1577954" cy="964679"/>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 name="connsiteX0" fmla="*/ 0 w 464040"/>
                    <a:gd name="connsiteY0" fmla="*/ 479897 h 480192"/>
                    <a:gd name="connsiteX1" fmla="*/ 221540 w 464040"/>
                    <a:gd name="connsiteY1" fmla="*/ 64472 h 480192"/>
                    <a:gd name="connsiteX2" fmla="*/ 464040 w 464040"/>
                    <a:gd name="connsiteY2" fmla="*/ 0 h 480192"/>
                    <a:gd name="connsiteX0" fmla="*/ 0 w 464040"/>
                    <a:gd name="connsiteY0" fmla="*/ 479897 h 481002"/>
                    <a:gd name="connsiteX1" fmla="*/ 326580 w 464040"/>
                    <a:gd name="connsiteY1" fmla="*/ 401639 h 481002"/>
                    <a:gd name="connsiteX2" fmla="*/ 464040 w 464040"/>
                    <a:gd name="connsiteY2" fmla="*/ 0 h 481002"/>
                    <a:gd name="connsiteX0" fmla="*/ 0 w 464040"/>
                    <a:gd name="connsiteY0" fmla="*/ 479897 h 487825"/>
                    <a:gd name="connsiteX1" fmla="*/ 326580 w 464040"/>
                    <a:gd name="connsiteY1" fmla="*/ 401639 h 487825"/>
                    <a:gd name="connsiteX2" fmla="*/ 464040 w 464040"/>
                    <a:gd name="connsiteY2" fmla="*/ 0 h 487825"/>
                    <a:gd name="connsiteX0" fmla="*/ 0 w 464040"/>
                    <a:gd name="connsiteY0" fmla="*/ 479897 h 487825"/>
                    <a:gd name="connsiteX1" fmla="*/ 326580 w 464040"/>
                    <a:gd name="connsiteY1" fmla="*/ 401639 h 487825"/>
                    <a:gd name="connsiteX2" fmla="*/ 464040 w 464040"/>
                    <a:gd name="connsiteY2" fmla="*/ 0 h 487825"/>
                    <a:gd name="connsiteX0" fmla="*/ 0 w 464040"/>
                    <a:gd name="connsiteY0" fmla="*/ 479897 h 487825"/>
                    <a:gd name="connsiteX1" fmla="*/ 326580 w 464040"/>
                    <a:gd name="connsiteY1" fmla="*/ 401639 h 487825"/>
                    <a:gd name="connsiteX2" fmla="*/ 464040 w 464040"/>
                    <a:gd name="connsiteY2" fmla="*/ 0 h 487825"/>
                  </a:gdLst>
                  <a:ahLst/>
                  <a:cxnLst>
                    <a:cxn ang="0">
                      <a:pos x="connsiteX0" y="connsiteY0"/>
                    </a:cxn>
                    <a:cxn ang="0">
                      <a:pos x="connsiteX1" y="connsiteY1"/>
                    </a:cxn>
                    <a:cxn ang="0">
                      <a:pos x="connsiteX2" y="connsiteY2"/>
                    </a:cxn>
                  </a:cxnLst>
                  <a:rect l="l" t="t" r="r" b="b"/>
                  <a:pathLst>
                    <a:path w="464040" h="487825">
                      <a:moveTo>
                        <a:pt x="0" y="479897"/>
                      </a:moveTo>
                      <a:cubicBezTo>
                        <a:pt x="75341" y="493381"/>
                        <a:pt x="231625" y="501454"/>
                        <a:pt x="326580" y="401639"/>
                      </a:cubicBezTo>
                      <a:cubicBezTo>
                        <a:pt x="358492" y="362054"/>
                        <a:pt x="413085" y="311293"/>
                        <a:pt x="464040"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sz="1100" dirty="0">
                    <a:solidFill>
                      <a:srgbClr val="000000"/>
                    </a:solidFill>
                  </a:endParaRPr>
                </a:p>
              </p:txBody>
            </p:sp>
            <p:sp>
              <p:nvSpPr>
                <p:cNvPr id="100" name="Freeform 99"/>
                <p:cNvSpPr/>
                <p:nvPr/>
              </p:nvSpPr>
              <p:spPr>
                <a:xfrm>
                  <a:off x="3207966" y="2392284"/>
                  <a:ext cx="396151" cy="1103635"/>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 name="connsiteX0" fmla="*/ 0 w 294860"/>
                    <a:gd name="connsiteY0" fmla="*/ 0 h 319807"/>
                    <a:gd name="connsiteX1" fmla="*/ 252352 w 294860"/>
                    <a:gd name="connsiteY1" fmla="*/ 150533 h 319807"/>
                    <a:gd name="connsiteX2" fmla="*/ 228749 w 294860"/>
                    <a:gd name="connsiteY2" fmla="*/ 319669 h 319807"/>
                    <a:gd name="connsiteX0" fmla="*/ 0 w 109988"/>
                    <a:gd name="connsiteY0" fmla="*/ 0 h 558232"/>
                    <a:gd name="connsiteX1" fmla="*/ 67480 w 109988"/>
                    <a:gd name="connsiteY1" fmla="*/ 388958 h 558232"/>
                    <a:gd name="connsiteX2" fmla="*/ 43877 w 109988"/>
                    <a:gd name="connsiteY2" fmla="*/ 558094 h 558232"/>
                    <a:gd name="connsiteX0" fmla="*/ 0 w 130992"/>
                    <a:gd name="connsiteY0" fmla="*/ 0 h 558219"/>
                    <a:gd name="connsiteX1" fmla="*/ 91289 w 130992"/>
                    <a:gd name="connsiteY1" fmla="*/ 372099 h 558219"/>
                    <a:gd name="connsiteX2" fmla="*/ 43877 w 130992"/>
                    <a:gd name="connsiteY2" fmla="*/ 558094 h 558219"/>
                    <a:gd name="connsiteX0" fmla="*/ 0 w 130992"/>
                    <a:gd name="connsiteY0" fmla="*/ 0 h 558219"/>
                    <a:gd name="connsiteX1" fmla="*/ 91289 w 130992"/>
                    <a:gd name="connsiteY1" fmla="*/ 372099 h 558219"/>
                    <a:gd name="connsiteX2" fmla="*/ 43877 w 130992"/>
                    <a:gd name="connsiteY2" fmla="*/ 558094 h 558219"/>
                    <a:gd name="connsiteX0" fmla="*/ 0 w 91873"/>
                    <a:gd name="connsiteY0" fmla="*/ 0 h 558268"/>
                    <a:gd name="connsiteX1" fmla="*/ 91289 w 91873"/>
                    <a:gd name="connsiteY1" fmla="*/ 372099 h 558268"/>
                    <a:gd name="connsiteX2" fmla="*/ 43877 w 91873"/>
                    <a:gd name="connsiteY2" fmla="*/ 558094 h 558268"/>
                    <a:gd name="connsiteX0" fmla="*/ 0 w 96827"/>
                    <a:gd name="connsiteY0" fmla="*/ 0 h 558094"/>
                    <a:gd name="connsiteX1" fmla="*/ 91289 w 96827"/>
                    <a:gd name="connsiteY1" fmla="*/ 372099 h 558094"/>
                    <a:gd name="connsiteX2" fmla="*/ 43877 w 96827"/>
                    <a:gd name="connsiteY2" fmla="*/ 558094 h 558094"/>
                    <a:gd name="connsiteX0" fmla="*/ 0 w 116801"/>
                    <a:gd name="connsiteY0" fmla="*/ 0 h 558094"/>
                    <a:gd name="connsiteX1" fmla="*/ 116499 w 116801"/>
                    <a:gd name="connsiteY1" fmla="*/ 323933 h 558094"/>
                    <a:gd name="connsiteX2" fmla="*/ 43877 w 116801"/>
                    <a:gd name="connsiteY2" fmla="*/ 558094 h 558094"/>
                    <a:gd name="connsiteX0" fmla="*/ 0 w 119284"/>
                    <a:gd name="connsiteY0" fmla="*/ 0 h 558094"/>
                    <a:gd name="connsiteX1" fmla="*/ 116499 w 119284"/>
                    <a:gd name="connsiteY1" fmla="*/ 323933 h 558094"/>
                    <a:gd name="connsiteX2" fmla="*/ 43877 w 119284"/>
                    <a:gd name="connsiteY2" fmla="*/ 558094 h 558094"/>
                    <a:gd name="connsiteX0" fmla="*/ 0 w 119284"/>
                    <a:gd name="connsiteY0" fmla="*/ 0 h 558094"/>
                    <a:gd name="connsiteX1" fmla="*/ 116499 w 119284"/>
                    <a:gd name="connsiteY1" fmla="*/ 323933 h 558094"/>
                    <a:gd name="connsiteX2" fmla="*/ 43877 w 119284"/>
                    <a:gd name="connsiteY2" fmla="*/ 558094 h 558094"/>
                    <a:gd name="connsiteX0" fmla="*/ 0 w 118050"/>
                    <a:gd name="connsiteY0" fmla="*/ 0 h 558094"/>
                    <a:gd name="connsiteX1" fmla="*/ 116499 w 118050"/>
                    <a:gd name="connsiteY1" fmla="*/ 323933 h 558094"/>
                    <a:gd name="connsiteX2" fmla="*/ 43877 w 118050"/>
                    <a:gd name="connsiteY2" fmla="*/ 558094 h 558094"/>
                    <a:gd name="connsiteX0" fmla="*/ 0 w 116499"/>
                    <a:gd name="connsiteY0" fmla="*/ 0 h 558094"/>
                    <a:gd name="connsiteX1" fmla="*/ 116499 w 116499"/>
                    <a:gd name="connsiteY1" fmla="*/ 323933 h 558094"/>
                    <a:gd name="connsiteX2" fmla="*/ 43877 w 116499"/>
                    <a:gd name="connsiteY2" fmla="*/ 558094 h 558094"/>
                  </a:gdLst>
                  <a:ahLst/>
                  <a:cxnLst>
                    <a:cxn ang="0">
                      <a:pos x="connsiteX0" y="connsiteY0"/>
                    </a:cxn>
                    <a:cxn ang="0">
                      <a:pos x="connsiteX1" y="connsiteY1"/>
                    </a:cxn>
                    <a:cxn ang="0">
                      <a:pos x="connsiteX2" y="connsiteY2"/>
                    </a:cxn>
                  </a:cxnLst>
                  <a:rect l="l" t="t" r="r" b="b"/>
                  <a:pathLst>
                    <a:path w="116499" h="558094">
                      <a:moveTo>
                        <a:pt x="0" y="0"/>
                      </a:moveTo>
                      <a:cubicBezTo>
                        <a:pt x="75341" y="13484"/>
                        <a:pt x="111178" y="129933"/>
                        <a:pt x="116499" y="323933"/>
                      </a:cubicBezTo>
                      <a:cubicBezTo>
                        <a:pt x="116199" y="443298"/>
                        <a:pt x="75553" y="524996"/>
                        <a:pt x="43877" y="558094"/>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sz="1100" dirty="0">
                    <a:solidFill>
                      <a:srgbClr val="000000"/>
                    </a:solidFill>
                  </a:endParaRPr>
                </a:p>
              </p:txBody>
            </p:sp>
            <p:sp>
              <p:nvSpPr>
                <p:cNvPr id="101" name="Freeform 100"/>
                <p:cNvSpPr/>
                <p:nvPr/>
              </p:nvSpPr>
              <p:spPr>
                <a:xfrm>
                  <a:off x="1629089" y="3333002"/>
                  <a:ext cx="485327" cy="1105236"/>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85327"/>
                    <a:gd name="connsiteY0" fmla="*/ 0 h 1105258"/>
                    <a:gd name="connsiteX1" fmla="*/ 211736 w 485327"/>
                    <a:gd name="connsiteY1" fmla="*/ 102366 h 1105258"/>
                    <a:gd name="connsiteX2" fmla="*/ 485327 w 485327"/>
                    <a:gd name="connsiteY2" fmla="*/ 1105236 h 1105258"/>
                    <a:gd name="connsiteX0" fmla="*/ 0 w 485327"/>
                    <a:gd name="connsiteY0" fmla="*/ 0 h 1105274"/>
                    <a:gd name="connsiteX1" fmla="*/ 216499 w 485327"/>
                    <a:gd name="connsiteY1" fmla="*/ 507178 h 1105274"/>
                    <a:gd name="connsiteX2" fmla="*/ 485327 w 485327"/>
                    <a:gd name="connsiteY2" fmla="*/ 1105236 h 1105274"/>
                    <a:gd name="connsiteX0" fmla="*/ 0 w 485327"/>
                    <a:gd name="connsiteY0" fmla="*/ 0 h 1105287"/>
                    <a:gd name="connsiteX1" fmla="*/ 216499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Lst>
                  <a:ahLst/>
                  <a:cxnLst>
                    <a:cxn ang="0">
                      <a:pos x="connsiteX0" y="connsiteY0"/>
                    </a:cxn>
                    <a:cxn ang="0">
                      <a:pos x="connsiteX1" y="connsiteY1"/>
                    </a:cxn>
                    <a:cxn ang="0">
                      <a:pos x="connsiteX2" y="connsiteY2"/>
                    </a:cxn>
                  </a:cxnLst>
                  <a:rect l="l" t="t" r="r" b="b"/>
                  <a:pathLst>
                    <a:path w="485327" h="1105236">
                      <a:moveTo>
                        <a:pt x="0" y="0"/>
                      </a:moveTo>
                      <a:cubicBezTo>
                        <a:pt x="75341" y="13484"/>
                        <a:pt x="269746" y="250807"/>
                        <a:pt x="354611" y="507178"/>
                      </a:cubicBezTo>
                      <a:cubicBezTo>
                        <a:pt x="472796" y="792256"/>
                        <a:pt x="481442" y="896358"/>
                        <a:pt x="485327" y="110523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sz="1100">
                    <a:solidFill>
                      <a:srgbClr val="000000"/>
                    </a:solidFill>
                  </a:endParaRPr>
                </a:p>
              </p:txBody>
            </p:sp>
            <p:sp>
              <p:nvSpPr>
                <p:cNvPr id="102" name="Freeform 101"/>
                <p:cNvSpPr/>
                <p:nvPr/>
              </p:nvSpPr>
              <p:spPr>
                <a:xfrm>
                  <a:off x="3361453" y="3503564"/>
                  <a:ext cx="634397" cy="382056"/>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85327"/>
                    <a:gd name="connsiteY0" fmla="*/ 0 h 1105258"/>
                    <a:gd name="connsiteX1" fmla="*/ 211736 w 485327"/>
                    <a:gd name="connsiteY1" fmla="*/ 102366 h 1105258"/>
                    <a:gd name="connsiteX2" fmla="*/ 485327 w 485327"/>
                    <a:gd name="connsiteY2" fmla="*/ 1105236 h 1105258"/>
                    <a:gd name="connsiteX0" fmla="*/ 0 w 485327"/>
                    <a:gd name="connsiteY0" fmla="*/ 0 h 1105274"/>
                    <a:gd name="connsiteX1" fmla="*/ 216499 w 485327"/>
                    <a:gd name="connsiteY1" fmla="*/ 507178 h 1105274"/>
                    <a:gd name="connsiteX2" fmla="*/ 485327 w 485327"/>
                    <a:gd name="connsiteY2" fmla="*/ 1105236 h 1105274"/>
                    <a:gd name="connsiteX0" fmla="*/ 0 w 485327"/>
                    <a:gd name="connsiteY0" fmla="*/ 0 h 1105287"/>
                    <a:gd name="connsiteX1" fmla="*/ 216499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Lst>
                  <a:ahLst/>
                  <a:cxnLst>
                    <a:cxn ang="0">
                      <a:pos x="connsiteX0" y="connsiteY0"/>
                    </a:cxn>
                    <a:cxn ang="0">
                      <a:pos x="connsiteX1" y="connsiteY1"/>
                    </a:cxn>
                    <a:cxn ang="0">
                      <a:pos x="connsiteX2" y="connsiteY2"/>
                    </a:cxn>
                  </a:cxnLst>
                  <a:rect l="l" t="t" r="r" b="b"/>
                  <a:pathLst>
                    <a:path w="485327" h="1105236">
                      <a:moveTo>
                        <a:pt x="0" y="0"/>
                      </a:moveTo>
                      <a:cubicBezTo>
                        <a:pt x="75341" y="13484"/>
                        <a:pt x="269746" y="250807"/>
                        <a:pt x="354611" y="507178"/>
                      </a:cubicBezTo>
                      <a:cubicBezTo>
                        <a:pt x="472796" y="792256"/>
                        <a:pt x="481442" y="896358"/>
                        <a:pt x="485327" y="110523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sz="1100">
                    <a:solidFill>
                      <a:srgbClr val="000000"/>
                    </a:solidFill>
                  </a:endParaRPr>
                </a:p>
              </p:txBody>
            </p:sp>
          </p:grpSp>
          <p:pic>
            <p:nvPicPr>
              <p:cNvPr id="75"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0818" y="2489603"/>
                <a:ext cx="2184400" cy="26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1494268" y="5003548"/>
                <a:ext cx="3126662" cy="757783"/>
              </a:xfrm>
              <a:prstGeom prst="rect">
                <a:avLst/>
              </a:prstGeom>
              <a:noFill/>
            </p:spPr>
            <p:txBody>
              <a:bodyPr wrap="none" rtlCol="0">
                <a:spAutoFit/>
              </a:bodyPr>
              <a:lstStyle/>
              <a:p>
                <a:pPr algn="ctr" fontAlgn="base">
                  <a:spcBef>
                    <a:spcPct val="0"/>
                  </a:spcBef>
                  <a:spcAft>
                    <a:spcPct val="0"/>
                  </a:spcAft>
                </a:pPr>
                <a:r>
                  <a:rPr lang="en-US" sz="1100" dirty="0">
                    <a:solidFill>
                      <a:srgbClr val="000000"/>
                    </a:solidFill>
                  </a:rPr>
                  <a:t>transmission network</a:t>
                </a:r>
              </a:p>
              <a:p>
                <a:pPr algn="ctr" fontAlgn="base">
                  <a:spcBef>
                    <a:spcPct val="0"/>
                  </a:spcBef>
                  <a:spcAft>
                    <a:spcPct val="0"/>
                  </a:spcAft>
                </a:pPr>
                <a:r>
                  <a:rPr lang="en-US" sz="1100" dirty="0">
                    <a:solidFill>
                      <a:srgbClr val="000000"/>
                    </a:solidFill>
                  </a:rPr>
                  <a:t>(backbone)</a:t>
                </a:r>
              </a:p>
            </p:txBody>
          </p:sp>
          <p:cxnSp>
            <p:nvCxnSpPr>
              <p:cNvPr id="81" name="Straight Connector 80"/>
              <p:cNvCxnSpPr/>
              <p:nvPr/>
            </p:nvCxnSpPr>
            <p:spPr>
              <a:xfrm>
                <a:off x="3915798" y="4263500"/>
                <a:ext cx="451807" cy="1135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Freeform 88"/>
              <p:cNvSpPr/>
              <p:nvPr/>
            </p:nvSpPr>
            <p:spPr>
              <a:xfrm rot="551010">
                <a:off x="3678330" y="5067441"/>
                <a:ext cx="1695896" cy="1738545"/>
              </a:xfrm>
              <a:custGeom>
                <a:avLst/>
                <a:gdLst>
                  <a:gd name="connsiteX0" fmla="*/ 2142411 w 3619842"/>
                  <a:gd name="connsiteY0" fmla="*/ 7869 h 4300895"/>
                  <a:gd name="connsiteX1" fmla="*/ 2820143 w 3619842"/>
                  <a:gd name="connsiteY1" fmla="*/ 298325 h 4300895"/>
                  <a:gd name="connsiteX2" fmla="*/ 2906204 w 3619842"/>
                  <a:gd name="connsiteY2" fmla="*/ 900753 h 4300895"/>
                  <a:gd name="connsiteX3" fmla="*/ 2938477 w 3619842"/>
                  <a:gd name="connsiteY3" fmla="*/ 1255756 h 4300895"/>
                  <a:gd name="connsiteX4" fmla="*/ 3250449 w 3619842"/>
                  <a:gd name="connsiteY4" fmla="*/ 1470909 h 4300895"/>
                  <a:gd name="connsiteX5" fmla="*/ 3616209 w 3619842"/>
                  <a:gd name="connsiteY5" fmla="*/ 1911972 h 4300895"/>
                  <a:gd name="connsiteX6" fmla="*/ 3013781 w 3619842"/>
                  <a:gd name="connsiteY6" fmla="*/ 2933949 h 4300895"/>
                  <a:gd name="connsiteX7" fmla="*/ 2303776 w 3619842"/>
                  <a:gd name="connsiteY7" fmla="*/ 3245920 h 4300895"/>
                  <a:gd name="connsiteX8" fmla="*/ 722402 w 3619842"/>
                  <a:gd name="connsiteY8" fmla="*/ 4257139 h 4300895"/>
                  <a:gd name="connsiteX9" fmla="*/ 152247 w 3619842"/>
                  <a:gd name="connsiteY9" fmla="*/ 4063501 h 4300895"/>
                  <a:gd name="connsiteX10" fmla="*/ 1640 w 3619842"/>
                  <a:gd name="connsiteY10" fmla="*/ 3568650 h 4300895"/>
                  <a:gd name="connsiteX11" fmla="*/ 216792 w 3619842"/>
                  <a:gd name="connsiteY11" fmla="*/ 2880160 h 4300895"/>
                  <a:gd name="connsiteX12" fmla="*/ 442703 w 3619842"/>
                  <a:gd name="connsiteY12" fmla="*/ 2202429 h 4300895"/>
                  <a:gd name="connsiteX13" fmla="*/ 345884 w 3619842"/>
                  <a:gd name="connsiteY13" fmla="*/ 1675304 h 4300895"/>
                  <a:gd name="connsiteX14" fmla="*/ 593310 w 3619842"/>
                  <a:gd name="connsiteY14" fmla="*/ 1062118 h 4300895"/>
                  <a:gd name="connsiteX15" fmla="*/ 969828 w 3619842"/>
                  <a:gd name="connsiteY15" fmla="*/ 943784 h 4300895"/>
                  <a:gd name="connsiteX16" fmla="*/ 1045131 w 3619842"/>
                  <a:gd name="connsiteY16" fmla="*/ 470447 h 4300895"/>
                  <a:gd name="connsiteX17" fmla="*/ 1271042 w 3619842"/>
                  <a:gd name="connsiteY17" fmla="*/ 115445 h 4300895"/>
                  <a:gd name="connsiteX18" fmla="*/ 2142411 w 3619842"/>
                  <a:gd name="connsiteY18" fmla="*/ 7869 h 4300895"/>
                  <a:gd name="connsiteX0" fmla="*/ 2142411 w 3619842"/>
                  <a:gd name="connsiteY0" fmla="*/ 7869 h 4279064"/>
                  <a:gd name="connsiteX1" fmla="*/ 2820143 w 3619842"/>
                  <a:gd name="connsiteY1" fmla="*/ 298325 h 4279064"/>
                  <a:gd name="connsiteX2" fmla="*/ 2906204 w 3619842"/>
                  <a:gd name="connsiteY2" fmla="*/ 900753 h 4279064"/>
                  <a:gd name="connsiteX3" fmla="*/ 2938477 w 3619842"/>
                  <a:gd name="connsiteY3" fmla="*/ 1255756 h 4279064"/>
                  <a:gd name="connsiteX4" fmla="*/ 3250449 w 3619842"/>
                  <a:gd name="connsiteY4" fmla="*/ 1470909 h 4279064"/>
                  <a:gd name="connsiteX5" fmla="*/ 3616209 w 3619842"/>
                  <a:gd name="connsiteY5" fmla="*/ 1911972 h 4279064"/>
                  <a:gd name="connsiteX6" fmla="*/ 3013781 w 3619842"/>
                  <a:gd name="connsiteY6" fmla="*/ 2933949 h 4279064"/>
                  <a:gd name="connsiteX7" fmla="*/ 2572717 w 3619842"/>
                  <a:gd name="connsiteY7" fmla="*/ 3579407 h 4279064"/>
                  <a:gd name="connsiteX8" fmla="*/ 722402 w 3619842"/>
                  <a:gd name="connsiteY8" fmla="*/ 4257139 h 4279064"/>
                  <a:gd name="connsiteX9" fmla="*/ 152247 w 3619842"/>
                  <a:gd name="connsiteY9" fmla="*/ 4063501 h 4279064"/>
                  <a:gd name="connsiteX10" fmla="*/ 1640 w 3619842"/>
                  <a:gd name="connsiteY10" fmla="*/ 3568650 h 4279064"/>
                  <a:gd name="connsiteX11" fmla="*/ 216792 w 3619842"/>
                  <a:gd name="connsiteY11" fmla="*/ 2880160 h 4279064"/>
                  <a:gd name="connsiteX12" fmla="*/ 442703 w 3619842"/>
                  <a:gd name="connsiteY12" fmla="*/ 2202429 h 4279064"/>
                  <a:gd name="connsiteX13" fmla="*/ 345884 w 3619842"/>
                  <a:gd name="connsiteY13" fmla="*/ 1675304 h 4279064"/>
                  <a:gd name="connsiteX14" fmla="*/ 593310 w 3619842"/>
                  <a:gd name="connsiteY14" fmla="*/ 1062118 h 4279064"/>
                  <a:gd name="connsiteX15" fmla="*/ 969828 w 3619842"/>
                  <a:gd name="connsiteY15" fmla="*/ 943784 h 4279064"/>
                  <a:gd name="connsiteX16" fmla="*/ 1045131 w 3619842"/>
                  <a:gd name="connsiteY16" fmla="*/ 470447 h 4279064"/>
                  <a:gd name="connsiteX17" fmla="*/ 1271042 w 3619842"/>
                  <a:gd name="connsiteY17" fmla="*/ 115445 h 4279064"/>
                  <a:gd name="connsiteX18" fmla="*/ 2142411 w 3619842"/>
                  <a:gd name="connsiteY18" fmla="*/ 7869 h 4279064"/>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58932 w 3643648"/>
                  <a:gd name="connsiteY13" fmla="*/ 1470909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44722 w 3622153"/>
                  <a:gd name="connsiteY0" fmla="*/ 7869 h 4239810"/>
                  <a:gd name="connsiteX1" fmla="*/ 2822454 w 3622153"/>
                  <a:gd name="connsiteY1" fmla="*/ 298325 h 4239810"/>
                  <a:gd name="connsiteX2" fmla="*/ 2908515 w 3622153"/>
                  <a:gd name="connsiteY2" fmla="*/ 900753 h 4239810"/>
                  <a:gd name="connsiteX3" fmla="*/ 2940788 w 3622153"/>
                  <a:gd name="connsiteY3" fmla="*/ 1255756 h 4239810"/>
                  <a:gd name="connsiteX4" fmla="*/ 3252760 w 3622153"/>
                  <a:gd name="connsiteY4" fmla="*/ 1470909 h 4239810"/>
                  <a:gd name="connsiteX5" fmla="*/ 3618520 w 3622153"/>
                  <a:gd name="connsiteY5" fmla="*/ 1911972 h 4239810"/>
                  <a:gd name="connsiteX6" fmla="*/ 3016092 w 3622153"/>
                  <a:gd name="connsiteY6" fmla="*/ 2933949 h 4239810"/>
                  <a:gd name="connsiteX7" fmla="*/ 2575028 w 3622153"/>
                  <a:gd name="connsiteY7" fmla="*/ 3579407 h 4239810"/>
                  <a:gd name="connsiteX8" fmla="*/ 1531537 w 3622153"/>
                  <a:gd name="connsiteY8" fmla="*/ 4171078 h 4239810"/>
                  <a:gd name="connsiteX9" fmla="*/ 412742 w 3622153"/>
                  <a:gd name="connsiteY9" fmla="*/ 4160320 h 4239810"/>
                  <a:gd name="connsiteX10" fmla="*/ 3951 w 3622153"/>
                  <a:gd name="connsiteY10" fmla="*/ 3568650 h 4239810"/>
                  <a:gd name="connsiteX11" fmla="*/ 219103 w 3622153"/>
                  <a:gd name="connsiteY11" fmla="*/ 2880160 h 4239810"/>
                  <a:gd name="connsiteX12" fmla="*/ 445014 w 3622153"/>
                  <a:gd name="connsiteY12" fmla="*/ 2202429 h 4239810"/>
                  <a:gd name="connsiteX13" fmla="*/ 337437 w 3622153"/>
                  <a:gd name="connsiteY13" fmla="*/ 1470909 h 4239810"/>
                  <a:gd name="connsiteX14" fmla="*/ 595621 w 3622153"/>
                  <a:gd name="connsiteY14" fmla="*/ 1062118 h 4239810"/>
                  <a:gd name="connsiteX15" fmla="*/ 972139 w 3622153"/>
                  <a:gd name="connsiteY15" fmla="*/ 943784 h 4239810"/>
                  <a:gd name="connsiteX16" fmla="*/ 1047442 w 3622153"/>
                  <a:gd name="connsiteY16" fmla="*/ 470447 h 4239810"/>
                  <a:gd name="connsiteX17" fmla="*/ 1273353 w 3622153"/>
                  <a:gd name="connsiteY17" fmla="*/ 115445 h 4239810"/>
                  <a:gd name="connsiteX18" fmla="*/ 2144722 w 3622153"/>
                  <a:gd name="connsiteY18" fmla="*/ 7869 h 4239810"/>
                  <a:gd name="connsiteX0" fmla="*/ 2147191 w 3624622"/>
                  <a:gd name="connsiteY0" fmla="*/ 7869 h 4239810"/>
                  <a:gd name="connsiteX1" fmla="*/ 2824923 w 3624622"/>
                  <a:gd name="connsiteY1" fmla="*/ 298325 h 4239810"/>
                  <a:gd name="connsiteX2" fmla="*/ 2910984 w 3624622"/>
                  <a:gd name="connsiteY2" fmla="*/ 900753 h 4239810"/>
                  <a:gd name="connsiteX3" fmla="*/ 2943257 w 3624622"/>
                  <a:gd name="connsiteY3" fmla="*/ 1255756 h 4239810"/>
                  <a:gd name="connsiteX4" fmla="*/ 3255229 w 3624622"/>
                  <a:gd name="connsiteY4" fmla="*/ 1470909 h 4239810"/>
                  <a:gd name="connsiteX5" fmla="*/ 3620989 w 3624622"/>
                  <a:gd name="connsiteY5" fmla="*/ 1911972 h 4239810"/>
                  <a:gd name="connsiteX6" fmla="*/ 3018561 w 3624622"/>
                  <a:gd name="connsiteY6" fmla="*/ 2933949 h 4239810"/>
                  <a:gd name="connsiteX7" fmla="*/ 2577497 w 3624622"/>
                  <a:gd name="connsiteY7" fmla="*/ 3579407 h 4239810"/>
                  <a:gd name="connsiteX8" fmla="*/ 1534006 w 3624622"/>
                  <a:gd name="connsiteY8" fmla="*/ 4171078 h 4239810"/>
                  <a:gd name="connsiteX9" fmla="*/ 415211 w 3624622"/>
                  <a:gd name="connsiteY9" fmla="*/ 4160320 h 4239810"/>
                  <a:gd name="connsiteX10" fmla="*/ 6420 w 3624622"/>
                  <a:gd name="connsiteY10" fmla="*/ 3568650 h 4239810"/>
                  <a:gd name="connsiteX11" fmla="*/ 221572 w 3624622"/>
                  <a:gd name="connsiteY11" fmla="*/ 2880160 h 4239810"/>
                  <a:gd name="connsiteX12" fmla="*/ 447483 w 3624622"/>
                  <a:gd name="connsiteY12" fmla="*/ 2202429 h 4239810"/>
                  <a:gd name="connsiteX13" fmla="*/ 339906 w 3624622"/>
                  <a:gd name="connsiteY13" fmla="*/ 1470909 h 4239810"/>
                  <a:gd name="connsiteX14" fmla="*/ 598090 w 3624622"/>
                  <a:gd name="connsiteY14" fmla="*/ 1062118 h 4239810"/>
                  <a:gd name="connsiteX15" fmla="*/ 974608 w 3624622"/>
                  <a:gd name="connsiteY15" fmla="*/ 943784 h 4239810"/>
                  <a:gd name="connsiteX16" fmla="*/ 1049911 w 3624622"/>
                  <a:gd name="connsiteY16" fmla="*/ 470447 h 4239810"/>
                  <a:gd name="connsiteX17" fmla="*/ 1275822 w 3624622"/>
                  <a:gd name="connsiteY17" fmla="*/ 115445 h 4239810"/>
                  <a:gd name="connsiteX18" fmla="*/ 2147191 w 3624622"/>
                  <a:gd name="connsiteY18" fmla="*/ 7869 h 4239810"/>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1911972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2137883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1257"/>
                  <a:gd name="connsiteY0" fmla="*/ 7869 h 4227031"/>
                  <a:gd name="connsiteX1" fmla="*/ 2824923 w 3621257"/>
                  <a:gd name="connsiteY1" fmla="*/ 298325 h 4227031"/>
                  <a:gd name="connsiteX2" fmla="*/ 2910984 w 3621257"/>
                  <a:gd name="connsiteY2" fmla="*/ 900753 h 4227031"/>
                  <a:gd name="connsiteX3" fmla="*/ 2943257 w 3621257"/>
                  <a:gd name="connsiteY3" fmla="*/ 1255756 h 4227031"/>
                  <a:gd name="connsiteX4" fmla="*/ 3620989 w 3621257"/>
                  <a:gd name="connsiteY4" fmla="*/ 2137883 h 4227031"/>
                  <a:gd name="connsiteX5" fmla="*/ 3018561 w 3621257"/>
                  <a:gd name="connsiteY5" fmla="*/ 2933949 h 4227031"/>
                  <a:gd name="connsiteX6" fmla="*/ 2512951 w 3621257"/>
                  <a:gd name="connsiteY6" fmla="*/ 3783803 h 4227031"/>
                  <a:gd name="connsiteX7" fmla="*/ 1534006 w 3621257"/>
                  <a:gd name="connsiteY7" fmla="*/ 4171078 h 4227031"/>
                  <a:gd name="connsiteX8" fmla="*/ 415211 w 3621257"/>
                  <a:gd name="connsiteY8" fmla="*/ 4160320 h 4227031"/>
                  <a:gd name="connsiteX9" fmla="*/ 6420 w 3621257"/>
                  <a:gd name="connsiteY9" fmla="*/ 3568650 h 4227031"/>
                  <a:gd name="connsiteX10" fmla="*/ 221572 w 3621257"/>
                  <a:gd name="connsiteY10" fmla="*/ 2880160 h 4227031"/>
                  <a:gd name="connsiteX11" fmla="*/ 447483 w 3621257"/>
                  <a:gd name="connsiteY11" fmla="*/ 2202429 h 4227031"/>
                  <a:gd name="connsiteX12" fmla="*/ 339906 w 3621257"/>
                  <a:gd name="connsiteY12" fmla="*/ 1470909 h 4227031"/>
                  <a:gd name="connsiteX13" fmla="*/ 598090 w 3621257"/>
                  <a:gd name="connsiteY13" fmla="*/ 1062118 h 4227031"/>
                  <a:gd name="connsiteX14" fmla="*/ 974608 w 3621257"/>
                  <a:gd name="connsiteY14" fmla="*/ 943784 h 4227031"/>
                  <a:gd name="connsiteX15" fmla="*/ 1049911 w 3621257"/>
                  <a:gd name="connsiteY15" fmla="*/ 470447 h 4227031"/>
                  <a:gd name="connsiteX16" fmla="*/ 1275822 w 3621257"/>
                  <a:gd name="connsiteY16" fmla="*/ 115445 h 4227031"/>
                  <a:gd name="connsiteX17" fmla="*/ 2147191 w 3621257"/>
                  <a:gd name="connsiteY17" fmla="*/ 7869 h 4227031"/>
                  <a:gd name="connsiteX0" fmla="*/ 2147191 w 3621257"/>
                  <a:gd name="connsiteY0" fmla="*/ 7869 h 4227031"/>
                  <a:gd name="connsiteX1" fmla="*/ 2824923 w 3621257"/>
                  <a:gd name="connsiteY1" fmla="*/ 298325 h 4227031"/>
                  <a:gd name="connsiteX2" fmla="*/ 2943257 w 3621257"/>
                  <a:gd name="connsiteY2" fmla="*/ 1255756 h 4227031"/>
                  <a:gd name="connsiteX3" fmla="*/ 3620989 w 3621257"/>
                  <a:gd name="connsiteY3" fmla="*/ 2137883 h 4227031"/>
                  <a:gd name="connsiteX4" fmla="*/ 3018561 w 3621257"/>
                  <a:gd name="connsiteY4" fmla="*/ 2933949 h 4227031"/>
                  <a:gd name="connsiteX5" fmla="*/ 2512951 w 3621257"/>
                  <a:gd name="connsiteY5" fmla="*/ 3783803 h 4227031"/>
                  <a:gd name="connsiteX6" fmla="*/ 1534006 w 3621257"/>
                  <a:gd name="connsiteY6" fmla="*/ 4171078 h 4227031"/>
                  <a:gd name="connsiteX7" fmla="*/ 415211 w 3621257"/>
                  <a:gd name="connsiteY7" fmla="*/ 4160320 h 4227031"/>
                  <a:gd name="connsiteX8" fmla="*/ 6420 w 3621257"/>
                  <a:gd name="connsiteY8" fmla="*/ 3568650 h 4227031"/>
                  <a:gd name="connsiteX9" fmla="*/ 221572 w 3621257"/>
                  <a:gd name="connsiteY9" fmla="*/ 2880160 h 4227031"/>
                  <a:gd name="connsiteX10" fmla="*/ 447483 w 3621257"/>
                  <a:gd name="connsiteY10" fmla="*/ 2202429 h 4227031"/>
                  <a:gd name="connsiteX11" fmla="*/ 339906 w 3621257"/>
                  <a:gd name="connsiteY11" fmla="*/ 1470909 h 4227031"/>
                  <a:gd name="connsiteX12" fmla="*/ 598090 w 3621257"/>
                  <a:gd name="connsiteY12" fmla="*/ 1062118 h 4227031"/>
                  <a:gd name="connsiteX13" fmla="*/ 974608 w 3621257"/>
                  <a:gd name="connsiteY13" fmla="*/ 943784 h 4227031"/>
                  <a:gd name="connsiteX14" fmla="*/ 1049911 w 3621257"/>
                  <a:gd name="connsiteY14" fmla="*/ 470447 h 4227031"/>
                  <a:gd name="connsiteX15" fmla="*/ 1275822 w 3621257"/>
                  <a:gd name="connsiteY15" fmla="*/ 115445 h 4227031"/>
                  <a:gd name="connsiteX16" fmla="*/ 2147191 w 3621257"/>
                  <a:gd name="connsiteY16" fmla="*/ 7869 h 4227031"/>
                  <a:gd name="connsiteX0" fmla="*/ 2189313 w 3663379"/>
                  <a:gd name="connsiteY0" fmla="*/ 7869 h 4226329"/>
                  <a:gd name="connsiteX1" fmla="*/ 2867045 w 3663379"/>
                  <a:gd name="connsiteY1" fmla="*/ 298325 h 4226329"/>
                  <a:gd name="connsiteX2" fmla="*/ 2985379 w 3663379"/>
                  <a:gd name="connsiteY2" fmla="*/ 1255756 h 4226329"/>
                  <a:gd name="connsiteX3" fmla="*/ 3663111 w 3663379"/>
                  <a:gd name="connsiteY3" fmla="*/ 2137883 h 4226329"/>
                  <a:gd name="connsiteX4" fmla="*/ 3060683 w 3663379"/>
                  <a:gd name="connsiteY4" fmla="*/ 2933949 h 4226329"/>
                  <a:gd name="connsiteX5" fmla="*/ 2555073 w 3663379"/>
                  <a:gd name="connsiteY5" fmla="*/ 3783803 h 4226329"/>
                  <a:gd name="connsiteX6" fmla="*/ 1576128 w 3663379"/>
                  <a:gd name="connsiteY6" fmla="*/ 4171078 h 4226329"/>
                  <a:gd name="connsiteX7" fmla="*/ 457333 w 3663379"/>
                  <a:gd name="connsiteY7" fmla="*/ 4160320 h 4226329"/>
                  <a:gd name="connsiteX8" fmla="*/ 5512 w 3663379"/>
                  <a:gd name="connsiteY8" fmla="*/ 3579408 h 4226329"/>
                  <a:gd name="connsiteX9" fmla="*/ 263694 w 3663379"/>
                  <a:gd name="connsiteY9" fmla="*/ 2880160 h 4226329"/>
                  <a:gd name="connsiteX10" fmla="*/ 489605 w 3663379"/>
                  <a:gd name="connsiteY10" fmla="*/ 2202429 h 4226329"/>
                  <a:gd name="connsiteX11" fmla="*/ 382028 w 3663379"/>
                  <a:gd name="connsiteY11" fmla="*/ 1470909 h 4226329"/>
                  <a:gd name="connsiteX12" fmla="*/ 640212 w 3663379"/>
                  <a:gd name="connsiteY12" fmla="*/ 1062118 h 4226329"/>
                  <a:gd name="connsiteX13" fmla="*/ 1016730 w 3663379"/>
                  <a:gd name="connsiteY13" fmla="*/ 943784 h 4226329"/>
                  <a:gd name="connsiteX14" fmla="*/ 1092033 w 3663379"/>
                  <a:gd name="connsiteY14" fmla="*/ 470447 h 4226329"/>
                  <a:gd name="connsiteX15" fmla="*/ 1317944 w 3663379"/>
                  <a:gd name="connsiteY15" fmla="*/ 115445 h 4226329"/>
                  <a:gd name="connsiteX16" fmla="*/ 2189313 w 3663379"/>
                  <a:gd name="connsiteY16" fmla="*/ 7869 h 4226329"/>
                  <a:gd name="connsiteX0" fmla="*/ 2147192 w 3621258"/>
                  <a:gd name="connsiteY0" fmla="*/ 7869 h 4218833"/>
                  <a:gd name="connsiteX1" fmla="*/ 2824924 w 3621258"/>
                  <a:gd name="connsiteY1" fmla="*/ 298325 h 4218833"/>
                  <a:gd name="connsiteX2" fmla="*/ 2943258 w 3621258"/>
                  <a:gd name="connsiteY2" fmla="*/ 1255756 h 4218833"/>
                  <a:gd name="connsiteX3" fmla="*/ 3620990 w 3621258"/>
                  <a:gd name="connsiteY3" fmla="*/ 2137883 h 4218833"/>
                  <a:gd name="connsiteX4" fmla="*/ 3018562 w 3621258"/>
                  <a:gd name="connsiteY4" fmla="*/ 2933949 h 4218833"/>
                  <a:gd name="connsiteX5" fmla="*/ 2512952 w 3621258"/>
                  <a:gd name="connsiteY5" fmla="*/ 3783803 h 4218833"/>
                  <a:gd name="connsiteX6" fmla="*/ 1534007 w 3621258"/>
                  <a:gd name="connsiteY6" fmla="*/ 4171078 h 4218833"/>
                  <a:gd name="connsiteX7" fmla="*/ 415212 w 3621258"/>
                  <a:gd name="connsiteY7" fmla="*/ 4160320 h 4218833"/>
                  <a:gd name="connsiteX8" fmla="*/ 6421 w 3621258"/>
                  <a:gd name="connsiteY8" fmla="*/ 3697742 h 4218833"/>
                  <a:gd name="connsiteX9" fmla="*/ 221573 w 3621258"/>
                  <a:gd name="connsiteY9" fmla="*/ 2880160 h 4218833"/>
                  <a:gd name="connsiteX10" fmla="*/ 447484 w 3621258"/>
                  <a:gd name="connsiteY10" fmla="*/ 2202429 h 4218833"/>
                  <a:gd name="connsiteX11" fmla="*/ 339907 w 3621258"/>
                  <a:gd name="connsiteY11" fmla="*/ 1470909 h 4218833"/>
                  <a:gd name="connsiteX12" fmla="*/ 598091 w 3621258"/>
                  <a:gd name="connsiteY12" fmla="*/ 1062118 h 4218833"/>
                  <a:gd name="connsiteX13" fmla="*/ 974609 w 3621258"/>
                  <a:gd name="connsiteY13" fmla="*/ 943784 h 4218833"/>
                  <a:gd name="connsiteX14" fmla="*/ 1049912 w 3621258"/>
                  <a:gd name="connsiteY14" fmla="*/ 470447 h 4218833"/>
                  <a:gd name="connsiteX15" fmla="*/ 1275823 w 3621258"/>
                  <a:gd name="connsiteY15" fmla="*/ 115445 h 4218833"/>
                  <a:gd name="connsiteX16" fmla="*/ 2147192 w 3621258"/>
                  <a:gd name="connsiteY16" fmla="*/ 7869 h 4218833"/>
                  <a:gd name="connsiteX0" fmla="*/ 2195902 w 3669968"/>
                  <a:gd name="connsiteY0" fmla="*/ 7869 h 4218833"/>
                  <a:gd name="connsiteX1" fmla="*/ 2873634 w 3669968"/>
                  <a:gd name="connsiteY1" fmla="*/ 298325 h 4218833"/>
                  <a:gd name="connsiteX2" fmla="*/ 2991968 w 3669968"/>
                  <a:gd name="connsiteY2" fmla="*/ 1255756 h 4218833"/>
                  <a:gd name="connsiteX3" fmla="*/ 3669700 w 3669968"/>
                  <a:gd name="connsiteY3" fmla="*/ 2137883 h 4218833"/>
                  <a:gd name="connsiteX4" fmla="*/ 3067272 w 3669968"/>
                  <a:gd name="connsiteY4" fmla="*/ 2933949 h 4218833"/>
                  <a:gd name="connsiteX5" fmla="*/ 2561662 w 3669968"/>
                  <a:gd name="connsiteY5" fmla="*/ 3783803 h 4218833"/>
                  <a:gd name="connsiteX6" fmla="*/ 1582717 w 3669968"/>
                  <a:gd name="connsiteY6" fmla="*/ 4171078 h 4218833"/>
                  <a:gd name="connsiteX7" fmla="*/ 463922 w 3669968"/>
                  <a:gd name="connsiteY7" fmla="*/ 4160320 h 4218833"/>
                  <a:gd name="connsiteX8" fmla="*/ 55131 w 3669968"/>
                  <a:gd name="connsiteY8" fmla="*/ 3697742 h 4218833"/>
                  <a:gd name="connsiteX9" fmla="*/ 270283 w 3669968"/>
                  <a:gd name="connsiteY9" fmla="*/ 2880160 h 4218833"/>
                  <a:gd name="connsiteX10" fmla="*/ 496194 w 3669968"/>
                  <a:gd name="connsiteY10" fmla="*/ 2202429 h 4218833"/>
                  <a:gd name="connsiteX11" fmla="*/ 388617 w 3669968"/>
                  <a:gd name="connsiteY11" fmla="*/ 1470909 h 4218833"/>
                  <a:gd name="connsiteX12" fmla="*/ 646801 w 3669968"/>
                  <a:gd name="connsiteY12" fmla="*/ 1062118 h 4218833"/>
                  <a:gd name="connsiteX13" fmla="*/ 1023319 w 3669968"/>
                  <a:gd name="connsiteY13" fmla="*/ 943784 h 4218833"/>
                  <a:gd name="connsiteX14" fmla="*/ 1098622 w 3669968"/>
                  <a:gd name="connsiteY14" fmla="*/ 470447 h 4218833"/>
                  <a:gd name="connsiteX15" fmla="*/ 1324533 w 3669968"/>
                  <a:gd name="connsiteY15" fmla="*/ 115445 h 4218833"/>
                  <a:gd name="connsiteX16" fmla="*/ 2195902 w 3669968"/>
                  <a:gd name="connsiteY16" fmla="*/ 7869 h 4218833"/>
                  <a:gd name="connsiteX0" fmla="*/ 2195902 w 3669968"/>
                  <a:gd name="connsiteY0" fmla="*/ 7869 h 4216877"/>
                  <a:gd name="connsiteX1" fmla="*/ 2873634 w 3669968"/>
                  <a:gd name="connsiteY1" fmla="*/ 298325 h 4216877"/>
                  <a:gd name="connsiteX2" fmla="*/ 2991968 w 3669968"/>
                  <a:gd name="connsiteY2" fmla="*/ 1255756 h 4216877"/>
                  <a:gd name="connsiteX3" fmla="*/ 3669700 w 3669968"/>
                  <a:gd name="connsiteY3" fmla="*/ 2137883 h 4216877"/>
                  <a:gd name="connsiteX4" fmla="*/ 3067272 w 3669968"/>
                  <a:gd name="connsiteY4" fmla="*/ 2933949 h 4216877"/>
                  <a:gd name="connsiteX5" fmla="*/ 2561662 w 3669968"/>
                  <a:gd name="connsiteY5" fmla="*/ 3783803 h 4216877"/>
                  <a:gd name="connsiteX6" fmla="*/ 1582717 w 3669968"/>
                  <a:gd name="connsiteY6" fmla="*/ 4171078 h 4216877"/>
                  <a:gd name="connsiteX7" fmla="*/ 463922 w 3669968"/>
                  <a:gd name="connsiteY7" fmla="*/ 4160320 h 4216877"/>
                  <a:gd name="connsiteX8" fmla="*/ 55131 w 3669968"/>
                  <a:gd name="connsiteY8" fmla="*/ 3730015 h 4216877"/>
                  <a:gd name="connsiteX9" fmla="*/ 270283 w 3669968"/>
                  <a:gd name="connsiteY9" fmla="*/ 2880160 h 4216877"/>
                  <a:gd name="connsiteX10" fmla="*/ 496194 w 3669968"/>
                  <a:gd name="connsiteY10" fmla="*/ 2202429 h 4216877"/>
                  <a:gd name="connsiteX11" fmla="*/ 388617 w 3669968"/>
                  <a:gd name="connsiteY11" fmla="*/ 1470909 h 4216877"/>
                  <a:gd name="connsiteX12" fmla="*/ 646801 w 3669968"/>
                  <a:gd name="connsiteY12" fmla="*/ 1062118 h 4216877"/>
                  <a:gd name="connsiteX13" fmla="*/ 1023319 w 3669968"/>
                  <a:gd name="connsiteY13" fmla="*/ 943784 h 4216877"/>
                  <a:gd name="connsiteX14" fmla="*/ 1098622 w 3669968"/>
                  <a:gd name="connsiteY14" fmla="*/ 470447 h 4216877"/>
                  <a:gd name="connsiteX15" fmla="*/ 1324533 w 3669968"/>
                  <a:gd name="connsiteY15" fmla="*/ 115445 h 4216877"/>
                  <a:gd name="connsiteX16" fmla="*/ 2195902 w 3669968"/>
                  <a:gd name="connsiteY16" fmla="*/ 7869 h 4216877"/>
                  <a:gd name="connsiteX0" fmla="*/ 2195902 w 3669968"/>
                  <a:gd name="connsiteY0" fmla="*/ 7869 h 4283677"/>
                  <a:gd name="connsiteX1" fmla="*/ 2873634 w 3669968"/>
                  <a:gd name="connsiteY1" fmla="*/ 298325 h 4283677"/>
                  <a:gd name="connsiteX2" fmla="*/ 2991968 w 3669968"/>
                  <a:gd name="connsiteY2" fmla="*/ 1255756 h 4283677"/>
                  <a:gd name="connsiteX3" fmla="*/ 3669700 w 3669968"/>
                  <a:gd name="connsiteY3" fmla="*/ 2137883 h 4283677"/>
                  <a:gd name="connsiteX4" fmla="*/ 3067272 w 3669968"/>
                  <a:gd name="connsiteY4" fmla="*/ 2933949 h 4283677"/>
                  <a:gd name="connsiteX5" fmla="*/ 2561662 w 3669968"/>
                  <a:gd name="connsiteY5" fmla="*/ 3783803 h 4283677"/>
                  <a:gd name="connsiteX6" fmla="*/ 1582717 w 3669968"/>
                  <a:gd name="connsiteY6" fmla="*/ 4171078 h 4283677"/>
                  <a:gd name="connsiteX7" fmla="*/ 463922 w 3669968"/>
                  <a:gd name="connsiteY7" fmla="*/ 4160320 h 4283677"/>
                  <a:gd name="connsiteX8" fmla="*/ 55131 w 3669968"/>
                  <a:gd name="connsiteY8" fmla="*/ 3730015 h 4283677"/>
                  <a:gd name="connsiteX9" fmla="*/ 270283 w 3669968"/>
                  <a:gd name="connsiteY9" fmla="*/ 2880160 h 4283677"/>
                  <a:gd name="connsiteX10" fmla="*/ 496194 w 3669968"/>
                  <a:gd name="connsiteY10" fmla="*/ 2202429 h 4283677"/>
                  <a:gd name="connsiteX11" fmla="*/ 388617 w 3669968"/>
                  <a:gd name="connsiteY11" fmla="*/ 1470909 h 4283677"/>
                  <a:gd name="connsiteX12" fmla="*/ 646801 w 3669968"/>
                  <a:gd name="connsiteY12" fmla="*/ 1062118 h 4283677"/>
                  <a:gd name="connsiteX13" fmla="*/ 1023319 w 3669968"/>
                  <a:gd name="connsiteY13" fmla="*/ 943784 h 4283677"/>
                  <a:gd name="connsiteX14" fmla="*/ 1098622 w 3669968"/>
                  <a:gd name="connsiteY14" fmla="*/ 470447 h 4283677"/>
                  <a:gd name="connsiteX15" fmla="*/ 1324533 w 3669968"/>
                  <a:gd name="connsiteY15" fmla="*/ 115445 h 4283677"/>
                  <a:gd name="connsiteX16" fmla="*/ 2195902 w 3669968"/>
                  <a:gd name="connsiteY16" fmla="*/ 7869 h 4283677"/>
                  <a:gd name="connsiteX0" fmla="*/ 2195902 w 3671474"/>
                  <a:gd name="connsiteY0" fmla="*/ 7869 h 4283677"/>
                  <a:gd name="connsiteX1" fmla="*/ 2873634 w 3671474"/>
                  <a:gd name="connsiteY1" fmla="*/ 298325 h 4283677"/>
                  <a:gd name="connsiteX2" fmla="*/ 3239325 w 3671474"/>
                  <a:gd name="connsiteY2" fmla="*/ 1239618 h 4283677"/>
                  <a:gd name="connsiteX3" fmla="*/ 3669700 w 3671474"/>
                  <a:gd name="connsiteY3" fmla="*/ 2137883 h 4283677"/>
                  <a:gd name="connsiteX4" fmla="*/ 3067272 w 3671474"/>
                  <a:gd name="connsiteY4" fmla="*/ 2933949 h 4283677"/>
                  <a:gd name="connsiteX5" fmla="*/ 2561662 w 3671474"/>
                  <a:gd name="connsiteY5" fmla="*/ 3783803 h 4283677"/>
                  <a:gd name="connsiteX6" fmla="*/ 1582717 w 3671474"/>
                  <a:gd name="connsiteY6" fmla="*/ 4171078 h 4283677"/>
                  <a:gd name="connsiteX7" fmla="*/ 463922 w 3671474"/>
                  <a:gd name="connsiteY7" fmla="*/ 4160320 h 4283677"/>
                  <a:gd name="connsiteX8" fmla="*/ 55131 w 3671474"/>
                  <a:gd name="connsiteY8" fmla="*/ 3730015 h 4283677"/>
                  <a:gd name="connsiteX9" fmla="*/ 270283 w 3671474"/>
                  <a:gd name="connsiteY9" fmla="*/ 2880160 h 4283677"/>
                  <a:gd name="connsiteX10" fmla="*/ 496194 w 3671474"/>
                  <a:gd name="connsiteY10" fmla="*/ 2202429 h 4283677"/>
                  <a:gd name="connsiteX11" fmla="*/ 388617 w 3671474"/>
                  <a:gd name="connsiteY11" fmla="*/ 1470909 h 4283677"/>
                  <a:gd name="connsiteX12" fmla="*/ 646801 w 3671474"/>
                  <a:gd name="connsiteY12" fmla="*/ 1062118 h 4283677"/>
                  <a:gd name="connsiteX13" fmla="*/ 1023319 w 3671474"/>
                  <a:gd name="connsiteY13" fmla="*/ 943784 h 4283677"/>
                  <a:gd name="connsiteX14" fmla="*/ 1098622 w 3671474"/>
                  <a:gd name="connsiteY14" fmla="*/ 470447 h 4283677"/>
                  <a:gd name="connsiteX15" fmla="*/ 1324533 w 3671474"/>
                  <a:gd name="connsiteY15" fmla="*/ 115445 h 4283677"/>
                  <a:gd name="connsiteX16" fmla="*/ 2195902 w 3671474"/>
                  <a:gd name="connsiteY16" fmla="*/ 7869 h 4283677"/>
                  <a:gd name="connsiteX0" fmla="*/ 2195902 w 3789589"/>
                  <a:gd name="connsiteY0" fmla="*/ 7869 h 4283677"/>
                  <a:gd name="connsiteX1" fmla="*/ 2873634 w 3789589"/>
                  <a:gd name="connsiteY1" fmla="*/ 298325 h 4283677"/>
                  <a:gd name="connsiteX2" fmla="*/ 3239325 w 3789589"/>
                  <a:gd name="connsiteY2" fmla="*/ 1239618 h 4283677"/>
                  <a:gd name="connsiteX3" fmla="*/ 3788206 w 3789589"/>
                  <a:gd name="connsiteY3" fmla="*/ 1929335 h 4283677"/>
                  <a:gd name="connsiteX4" fmla="*/ 3067272 w 3789589"/>
                  <a:gd name="connsiteY4" fmla="*/ 2933949 h 4283677"/>
                  <a:gd name="connsiteX5" fmla="*/ 2561662 w 3789589"/>
                  <a:gd name="connsiteY5" fmla="*/ 3783803 h 4283677"/>
                  <a:gd name="connsiteX6" fmla="*/ 1582717 w 3789589"/>
                  <a:gd name="connsiteY6" fmla="*/ 4171078 h 4283677"/>
                  <a:gd name="connsiteX7" fmla="*/ 463922 w 3789589"/>
                  <a:gd name="connsiteY7" fmla="*/ 4160320 h 4283677"/>
                  <a:gd name="connsiteX8" fmla="*/ 55131 w 3789589"/>
                  <a:gd name="connsiteY8" fmla="*/ 3730015 h 4283677"/>
                  <a:gd name="connsiteX9" fmla="*/ 270283 w 3789589"/>
                  <a:gd name="connsiteY9" fmla="*/ 2880160 h 4283677"/>
                  <a:gd name="connsiteX10" fmla="*/ 496194 w 3789589"/>
                  <a:gd name="connsiteY10" fmla="*/ 2202429 h 4283677"/>
                  <a:gd name="connsiteX11" fmla="*/ 388617 w 3789589"/>
                  <a:gd name="connsiteY11" fmla="*/ 1470909 h 4283677"/>
                  <a:gd name="connsiteX12" fmla="*/ 646801 w 3789589"/>
                  <a:gd name="connsiteY12" fmla="*/ 1062118 h 4283677"/>
                  <a:gd name="connsiteX13" fmla="*/ 1023319 w 3789589"/>
                  <a:gd name="connsiteY13" fmla="*/ 943784 h 4283677"/>
                  <a:gd name="connsiteX14" fmla="*/ 1098622 w 3789589"/>
                  <a:gd name="connsiteY14" fmla="*/ 470447 h 4283677"/>
                  <a:gd name="connsiteX15" fmla="*/ 1324533 w 3789589"/>
                  <a:gd name="connsiteY15" fmla="*/ 115445 h 4283677"/>
                  <a:gd name="connsiteX16" fmla="*/ 2195902 w 3789589"/>
                  <a:gd name="connsiteY16" fmla="*/ 7869 h 4283677"/>
                  <a:gd name="connsiteX0" fmla="*/ 2195902 w 3842815"/>
                  <a:gd name="connsiteY0" fmla="*/ 7869 h 4283677"/>
                  <a:gd name="connsiteX1" fmla="*/ 2873634 w 3842815"/>
                  <a:gd name="connsiteY1" fmla="*/ 298325 h 4283677"/>
                  <a:gd name="connsiteX2" fmla="*/ 3239325 w 3842815"/>
                  <a:gd name="connsiteY2" fmla="*/ 1239618 h 4283677"/>
                  <a:gd name="connsiteX3" fmla="*/ 3841558 w 3842815"/>
                  <a:gd name="connsiteY3" fmla="*/ 1785812 h 4283677"/>
                  <a:gd name="connsiteX4" fmla="*/ 3067272 w 3842815"/>
                  <a:gd name="connsiteY4" fmla="*/ 2933949 h 4283677"/>
                  <a:gd name="connsiteX5" fmla="*/ 2561662 w 3842815"/>
                  <a:gd name="connsiteY5" fmla="*/ 3783803 h 4283677"/>
                  <a:gd name="connsiteX6" fmla="*/ 1582717 w 3842815"/>
                  <a:gd name="connsiteY6" fmla="*/ 4171078 h 4283677"/>
                  <a:gd name="connsiteX7" fmla="*/ 463922 w 3842815"/>
                  <a:gd name="connsiteY7" fmla="*/ 4160320 h 4283677"/>
                  <a:gd name="connsiteX8" fmla="*/ 55131 w 3842815"/>
                  <a:gd name="connsiteY8" fmla="*/ 3730015 h 4283677"/>
                  <a:gd name="connsiteX9" fmla="*/ 270283 w 3842815"/>
                  <a:gd name="connsiteY9" fmla="*/ 2880160 h 4283677"/>
                  <a:gd name="connsiteX10" fmla="*/ 496194 w 3842815"/>
                  <a:gd name="connsiteY10" fmla="*/ 2202429 h 4283677"/>
                  <a:gd name="connsiteX11" fmla="*/ 388617 w 3842815"/>
                  <a:gd name="connsiteY11" fmla="*/ 1470909 h 4283677"/>
                  <a:gd name="connsiteX12" fmla="*/ 646801 w 3842815"/>
                  <a:gd name="connsiteY12" fmla="*/ 1062118 h 4283677"/>
                  <a:gd name="connsiteX13" fmla="*/ 1023319 w 3842815"/>
                  <a:gd name="connsiteY13" fmla="*/ 943784 h 4283677"/>
                  <a:gd name="connsiteX14" fmla="*/ 1098622 w 3842815"/>
                  <a:gd name="connsiteY14" fmla="*/ 470447 h 4283677"/>
                  <a:gd name="connsiteX15" fmla="*/ 1324533 w 3842815"/>
                  <a:gd name="connsiteY15" fmla="*/ 115445 h 4283677"/>
                  <a:gd name="connsiteX16" fmla="*/ 2195902 w 3842815"/>
                  <a:gd name="connsiteY16" fmla="*/ 7869 h 4283677"/>
                  <a:gd name="connsiteX0" fmla="*/ 2195902 w 3892287"/>
                  <a:gd name="connsiteY0" fmla="*/ 7869 h 4283677"/>
                  <a:gd name="connsiteX1" fmla="*/ 2873634 w 3892287"/>
                  <a:gd name="connsiteY1" fmla="*/ 298325 h 4283677"/>
                  <a:gd name="connsiteX2" fmla="*/ 3239325 w 3892287"/>
                  <a:gd name="connsiteY2" fmla="*/ 1239618 h 4283677"/>
                  <a:gd name="connsiteX3" fmla="*/ 3841558 w 3892287"/>
                  <a:gd name="connsiteY3" fmla="*/ 1785812 h 4283677"/>
                  <a:gd name="connsiteX4" fmla="*/ 3067272 w 3892287"/>
                  <a:gd name="connsiteY4" fmla="*/ 2933949 h 4283677"/>
                  <a:gd name="connsiteX5" fmla="*/ 2561662 w 3892287"/>
                  <a:gd name="connsiteY5" fmla="*/ 3783803 h 4283677"/>
                  <a:gd name="connsiteX6" fmla="*/ 1582717 w 3892287"/>
                  <a:gd name="connsiteY6" fmla="*/ 4171078 h 4283677"/>
                  <a:gd name="connsiteX7" fmla="*/ 463922 w 3892287"/>
                  <a:gd name="connsiteY7" fmla="*/ 4160320 h 4283677"/>
                  <a:gd name="connsiteX8" fmla="*/ 55131 w 3892287"/>
                  <a:gd name="connsiteY8" fmla="*/ 3730015 h 4283677"/>
                  <a:gd name="connsiteX9" fmla="*/ 270283 w 3892287"/>
                  <a:gd name="connsiteY9" fmla="*/ 2880160 h 4283677"/>
                  <a:gd name="connsiteX10" fmla="*/ 496194 w 3892287"/>
                  <a:gd name="connsiteY10" fmla="*/ 2202429 h 4283677"/>
                  <a:gd name="connsiteX11" fmla="*/ 388617 w 3892287"/>
                  <a:gd name="connsiteY11" fmla="*/ 1470909 h 4283677"/>
                  <a:gd name="connsiteX12" fmla="*/ 646801 w 3892287"/>
                  <a:gd name="connsiteY12" fmla="*/ 1062118 h 4283677"/>
                  <a:gd name="connsiteX13" fmla="*/ 1023319 w 3892287"/>
                  <a:gd name="connsiteY13" fmla="*/ 943784 h 4283677"/>
                  <a:gd name="connsiteX14" fmla="*/ 1098622 w 3892287"/>
                  <a:gd name="connsiteY14" fmla="*/ 470447 h 4283677"/>
                  <a:gd name="connsiteX15" fmla="*/ 1324533 w 3892287"/>
                  <a:gd name="connsiteY15" fmla="*/ 115445 h 4283677"/>
                  <a:gd name="connsiteX16" fmla="*/ 2195902 w 3892287"/>
                  <a:gd name="connsiteY16" fmla="*/ 7869 h 4283677"/>
                  <a:gd name="connsiteX0" fmla="*/ 2195902 w 3845791"/>
                  <a:gd name="connsiteY0" fmla="*/ 7869 h 4283677"/>
                  <a:gd name="connsiteX1" fmla="*/ 2873634 w 3845791"/>
                  <a:gd name="connsiteY1" fmla="*/ 298325 h 4283677"/>
                  <a:gd name="connsiteX2" fmla="*/ 3239325 w 3845791"/>
                  <a:gd name="connsiteY2" fmla="*/ 1239618 h 4283677"/>
                  <a:gd name="connsiteX3" fmla="*/ 3841558 w 3845791"/>
                  <a:gd name="connsiteY3" fmla="*/ 1785812 h 4283677"/>
                  <a:gd name="connsiteX4" fmla="*/ 2909414 w 3845791"/>
                  <a:gd name="connsiteY4" fmla="*/ 2880832 h 4283677"/>
                  <a:gd name="connsiteX5" fmla="*/ 2561662 w 3845791"/>
                  <a:gd name="connsiteY5" fmla="*/ 3783803 h 4283677"/>
                  <a:gd name="connsiteX6" fmla="*/ 1582717 w 3845791"/>
                  <a:gd name="connsiteY6" fmla="*/ 4171078 h 4283677"/>
                  <a:gd name="connsiteX7" fmla="*/ 463922 w 3845791"/>
                  <a:gd name="connsiteY7" fmla="*/ 4160320 h 4283677"/>
                  <a:gd name="connsiteX8" fmla="*/ 55131 w 3845791"/>
                  <a:gd name="connsiteY8" fmla="*/ 3730015 h 4283677"/>
                  <a:gd name="connsiteX9" fmla="*/ 270283 w 3845791"/>
                  <a:gd name="connsiteY9" fmla="*/ 2880160 h 4283677"/>
                  <a:gd name="connsiteX10" fmla="*/ 496194 w 3845791"/>
                  <a:gd name="connsiteY10" fmla="*/ 2202429 h 4283677"/>
                  <a:gd name="connsiteX11" fmla="*/ 388617 w 3845791"/>
                  <a:gd name="connsiteY11" fmla="*/ 1470909 h 4283677"/>
                  <a:gd name="connsiteX12" fmla="*/ 646801 w 3845791"/>
                  <a:gd name="connsiteY12" fmla="*/ 1062118 h 4283677"/>
                  <a:gd name="connsiteX13" fmla="*/ 1023319 w 3845791"/>
                  <a:gd name="connsiteY13" fmla="*/ 943784 h 4283677"/>
                  <a:gd name="connsiteX14" fmla="*/ 1098622 w 3845791"/>
                  <a:gd name="connsiteY14" fmla="*/ 470447 h 4283677"/>
                  <a:gd name="connsiteX15" fmla="*/ 1324533 w 3845791"/>
                  <a:gd name="connsiteY15" fmla="*/ 115445 h 4283677"/>
                  <a:gd name="connsiteX16" fmla="*/ 2195902 w 3845791"/>
                  <a:gd name="connsiteY16" fmla="*/ 7869 h 4283677"/>
                  <a:gd name="connsiteX0" fmla="*/ 2195902 w 3889537"/>
                  <a:gd name="connsiteY0" fmla="*/ 7869 h 4283677"/>
                  <a:gd name="connsiteX1" fmla="*/ 2873634 w 3889537"/>
                  <a:gd name="connsiteY1" fmla="*/ 298325 h 4283677"/>
                  <a:gd name="connsiteX2" fmla="*/ 3239325 w 3889537"/>
                  <a:gd name="connsiteY2" fmla="*/ 1239618 h 4283677"/>
                  <a:gd name="connsiteX3" fmla="*/ 3885576 w 3889537"/>
                  <a:gd name="connsiteY3" fmla="*/ 1912416 h 4283677"/>
                  <a:gd name="connsiteX4" fmla="*/ 2909414 w 3889537"/>
                  <a:gd name="connsiteY4" fmla="*/ 2880832 h 4283677"/>
                  <a:gd name="connsiteX5" fmla="*/ 2561662 w 3889537"/>
                  <a:gd name="connsiteY5" fmla="*/ 3783803 h 4283677"/>
                  <a:gd name="connsiteX6" fmla="*/ 1582717 w 3889537"/>
                  <a:gd name="connsiteY6" fmla="*/ 4171078 h 4283677"/>
                  <a:gd name="connsiteX7" fmla="*/ 463922 w 3889537"/>
                  <a:gd name="connsiteY7" fmla="*/ 4160320 h 4283677"/>
                  <a:gd name="connsiteX8" fmla="*/ 55131 w 3889537"/>
                  <a:gd name="connsiteY8" fmla="*/ 3730015 h 4283677"/>
                  <a:gd name="connsiteX9" fmla="*/ 270283 w 3889537"/>
                  <a:gd name="connsiteY9" fmla="*/ 2880160 h 4283677"/>
                  <a:gd name="connsiteX10" fmla="*/ 496194 w 3889537"/>
                  <a:gd name="connsiteY10" fmla="*/ 2202429 h 4283677"/>
                  <a:gd name="connsiteX11" fmla="*/ 388617 w 3889537"/>
                  <a:gd name="connsiteY11" fmla="*/ 1470909 h 4283677"/>
                  <a:gd name="connsiteX12" fmla="*/ 646801 w 3889537"/>
                  <a:gd name="connsiteY12" fmla="*/ 1062118 h 4283677"/>
                  <a:gd name="connsiteX13" fmla="*/ 1023319 w 3889537"/>
                  <a:gd name="connsiteY13" fmla="*/ 943784 h 4283677"/>
                  <a:gd name="connsiteX14" fmla="*/ 1098622 w 3889537"/>
                  <a:gd name="connsiteY14" fmla="*/ 470447 h 4283677"/>
                  <a:gd name="connsiteX15" fmla="*/ 1324533 w 3889537"/>
                  <a:gd name="connsiteY15" fmla="*/ 115445 h 4283677"/>
                  <a:gd name="connsiteX16" fmla="*/ 2195902 w 3889537"/>
                  <a:gd name="connsiteY16" fmla="*/ 7869 h 4283677"/>
                  <a:gd name="connsiteX0" fmla="*/ 2195902 w 3893198"/>
                  <a:gd name="connsiteY0" fmla="*/ 7869 h 4283677"/>
                  <a:gd name="connsiteX1" fmla="*/ 2873634 w 3893198"/>
                  <a:gd name="connsiteY1" fmla="*/ 298325 h 4283677"/>
                  <a:gd name="connsiteX2" fmla="*/ 3239325 w 3893198"/>
                  <a:gd name="connsiteY2" fmla="*/ 1239618 h 4283677"/>
                  <a:gd name="connsiteX3" fmla="*/ 3885576 w 3893198"/>
                  <a:gd name="connsiteY3" fmla="*/ 1912416 h 4283677"/>
                  <a:gd name="connsiteX4" fmla="*/ 2909414 w 3893198"/>
                  <a:gd name="connsiteY4" fmla="*/ 2880832 h 4283677"/>
                  <a:gd name="connsiteX5" fmla="*/ 2561662 w 3893198"/>
                  <a:gd name="connsiteY5" fmla="*/ 3783803 h 4283677"/>
                  <a:gd name="connsiteX6" fmla="*/ 1582717 w 3893198"/>
                  <a:gd name="connsiteY6" fmla="*/ 4171078 h 4283677"/>
                  <a:gd name="connsiteX7" fmla="*/ 463922 w 3893198"/>
                  <a:gd name="connsiteY7" fmla="*/ 4160320 h 4283677"/>
                  <a:gd name="connsiteX8" fmla="*/ 55131 w 3893198"/>
                  <a:gd name="connsiteY8" fmla="*/ 3730015 h 4283677"/>
                  <a:gd name="connsiteX9" fmla="*/ 270283 w 3893198"/>
                  <a:gd name="connsiteY9" fmla="*/ 2880160 h 4283677"/>
                  <a:gd name="connsiteX10" fmla="*/ 496194 w 3893198"/>
                  <a:gd name="connsiteY10" fmla="*/ 2202429 h 4283677"/>
                  <a:gd name="connsiteX11" fmla="*/ 388617 w 3893198"/>
                  <a:gd name="connsiteY11" fmla="*/ 1470909 h 4283677"/>
                  <a:gd name="connsiteX12" fmla="*/ 646801 w 3893198"/>
                  <a:gd name="connsiteY12" fmla="*/ 1062118 h 4283677"/>
                  <a:gd name="connsiteX13" fmla="*/ 1023319 w 3893198"/>
                  <a:gd name="connsiteY13" fmla="*/ 943784 h 4283677"/>
                  <a:gd name="connsiteX14" fmla="*/ 1098622 w 3893198"/>
                  <a:gd name="connsiteY14" fmla="*/ 470447 h 4283677"/>
                  <a:gd name="connsiteX15" fmla="*/ 1324533 w 3893198"/>
                  <a:gd name="connsiteY15" fmla="*/ 115445 h 4283677"/>
                  <a:gd name="connsiteX16" fmla="*/ 2195902 w 3893198"/>
                  <a:gd name="connsiteY16" fmla="*/ 7869 h 4283677"/>
                  <a:gd name="connsiteX0" fmla="*/ 2195902 w 3887266"/>
                  <a:gd name="connsiteY0" fmla="*/ 7869 h 4283677"/>
                  <a:gd name="connsiteX1" fmla="*/ 2873634 w 3887266"/>
                  <a:gd name="connsiteY1" fmla="*/ 298325 h 4283677"/>
                  <a:gd name="connsiteX2" fmla="*/ 3138018 w 3887266"/>
                  <a:gd name="connsiteY2" fmla="*/ 1230373 h 4283677"/>
                  <a:gd name="connsiteX3" fmla="*/ 3885576 w 3887266"/>
                  <a:gd name="connsiteY3" fmla="*/ 1912416 h 4283677"/>
                  <a:gd name="connsiteX4" fmla="*/ 2909414 w 3887266"/>
                  <a:gd name="connsiteY4" fmla="*/ 2880832 h 4283677"/>
                  <a:gd name="connsiteX5" fmla="*/ 2561662 w 3887266"/>
                  <a:gd name="connsiteY5" fmla="*/ 3783803 h 4283677"/>
                  <a:gd name="connsiteX6" fmla="*/ 1582717 w 3887266"/>
                  <a:gd name="connsiteY6" fmla="*/ 4171078 h 4283677"/>
                  <a:gd name="connsiteX7" fmla="*/ 463922 w 3887266"/>
                  <a:gd name="connsiteY7" fmla="*/ 4160320 h 4283677"/>
                  <a:gd name="connsiteX8" fmla="*/ 55131 w 3887266"/>
                  <a:gd name="connsiteY8" fmla="*/ 3730015 h 4283677"/>
                  <a:gd name="connsiteX9" fmla="*/ 270283 w 3887266"/>
                  <a:gd name="connsiteY9" fmla="*/ 2880160 h 4283677"/>
                  <a:gd name="connsiteX10" fmla="*/ 496194 w 3887266"/>
                  <a:gd name="connsiteY10" fmla="*/ 2202429 h 4283677"/>
                  <a:gd name="connsiteX11" fmla="*/ 388617 w 3887266"/>
                  <a:gd name="connsiteY11" fmla="*/ 1470909 h 4283677"/>
                  <a:gd name="connsiteX12" fmla="*/ 646801 w 3887266"/>
                  <a:gd name="connsiteY12" fmla="*/ 1062118 h 4283677"/>
                  <a:gd name="connsiteX13" fmla="*/ 1023319 w 3887266"/>
                  <a:gd name="connsiteY13" fmla="*/ 943784 h 4283677"/>
                  <a:gd name="connsiteX14" fmla="*/ 1098622 w 3887266"/>
                  <a:gd name="connsiteY14" fmla="*/ 470447 h 4283677"/>
                  <a:gd name="connsiteX15" fmla="*/ 1324533 w 3887266"/>
                  <a:gd name="connsiteY15" fmla="*/ 115445 h 4283677"/>
                  <a:gd name="connsiteX16" fmla="*/ 2195902 w 3887266"/>
                  <a:gd name="connsiteY16" fmla="*/ 7869 h 428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87266" h="4283677">
                    <a:moveTo>
                      <a:pt x="2195902" y="7869"/>
                    </a:moveTo>
                    <a:cubicBezTo>
                      <a:pt x="2454086" y="38349"/>
                      <a:pt x="2716615" y="94574"/>
                      <a:pt x="2873634" y="298325"/>
                    </a:cubicBezTo>
                    <a:cubicBezTo>
                      <a:pt x="3030653" y="502076"/>
                      <a:pt x="2969361" y="961358"/>
                      <a:pt x="3138018" y="1230373"/>
                    </a:cubicBezTo>
                    <a:cubicBezTo>
                      <a:pt x="3306675" y="1499388"/>
                      <a:pt x="3923677" y="1637340"/>
                      <a:pt x="3885576" y="1912416"/>
                    </a:cubicBezTo>
                    <a:cubicBezTo>
                      <a:pt x="3847475" y="2187492"/>
                      <a:pt x="3130066" y="2568934"/>
                      <a:pt x="2909414" y="2880832"/>
                    </a:cubicBezTo>
                    <a:cubicBezTo>
                      <a:pt x="2688762" y="3192730"/>
                      <a:pt x="2782778" y="3568762"/>
                      <a:pt x="2561662" y="3783803"/>
                    </a:cubicBezTo>
                    <a:cubicBezTo>
                      <a:pt x="2340546" y="3998844"/>
                      <a:pt x="1932340" y="4108325"/>
                      <a:pt x="1582717" y="4171078"/>
                    </a:cubicBezTo>
                    <a:cubicBezTo>
                      <a:pt x="1233094" y="4233831"/>
                      <a:pt x="890643" y="4395194"/>
                      <a:pt x="463922" y="4160320"/>
                    </a:cubicBezTo>
                    <a:cubicBezTo>
                      <a:pt x="37201" y="3925446"/>
                      <a:pt x="238012" y="4169286"/>
                      <a:pt x="55131" y="3730015"/>
                    </a:cubicBezTo>
                    <a:cubicBezTo>
                      <a:pt x="-127750" y="3290744"/>
                      <a:pt x="196773" y="3134758"/>
                      <a:pt x="270283" y="2880160"/>
                    </a:cubicBezTo>
                    <a:cubicBezTo>
                      <a:pt x="343794" y="2625562"/>
                      <a:pt x="476472" y="2437304"/>
                      <a:pt x="496194" y="2202429"/>
                    </a:cubicBezTo>
                    <a:cubicBezTo>
                      <a:pt x="515916" y="1967554"/>
                      <a:pt x="363516" y="1660961"/>
                      <a:pt x="388617" y="1470909"/>
                    </a:cubicBezTo>
                    <a:cubicBezTo>
                      <a:pt x="413718" y="1280857"/>
                      <a:pt x="541017" y="1149972"/>
                      <a:pt x="646801" y="1062118"/>
                    </a:cubicBezTo>
                    <a:cubicBezTo>
                      <a:pt x="752585" y="974264"/>
                      <a:pt x="948016" y="1042396"/>
                      <a:pt x="1023319" y="943784"/>
                    </a:cubicBezTo>
                    <a:cubicBezTo>
                      <a:pt x="1098622" y="845172"/>
                      <a:pt x="1048420" y="608504"/>
                      <a:pt x="1098622" y="470447"/>
                    </a:cubicBezTo>
                    <a:cubicBezTo>
                      <a:pt x="1148824" y="332390"/>
                      <a:pt x="1141653" y="190749"/>
                      <a:pt x="1324533" y="115445"/>
                    </a:cubicBezTo>
                    <a:cubicBezTo>
                      <a:pt x="1507413" y="40141"/>
                      <a:pt x="1937718" y="-22611"/>
                      <a:pt x="2195902" y="7869"/>
                    </a:cubicBezTo>
                    <a:close/>
                  </a:path>
                </a:pathLst>
              </a:custGeom>
              <a:noFill/>
              <a:ln w="254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100">
                  <a:solidFill>
                    <a:srgbClr val="FFFFFF"/>
                  </a:solidFill>
                </a:endParaRPr>
              </a:p>
            </p:txBody>
          </p:sp>
          <p:sp>
            <p:nvSpPr>
              <p:cNvPr id="90" name="Freeform 89"/>
              <p:cNvSpPr/>
              <p:nvPr/>
            </p:nvSpPr>
            <p:spPr>
              <a:xfrm>
                <a:off x="2618031" y="2387608"/>
                <a:ext cx="2366904" cy="2683053"/>
              </a:xfrm>
              <a:custGeom>
                <a:avLst/>
                <a:gdLst>
                  <a:gd name="connsiteX0" fmla="*/ 2142411 w 3619842"/>
                  <a:gd name="connsiteY0" fmla="*/ 7869 h 4300895"/>
                  <a:gd name="connsiteX1" fmla="*/ 2820143 w 3619842"/>
                  <a:gd name="connsiteY1" fmla="*/ 298325 h 4300895"/>
                  <a:gd name="connsiteX2" fmla="*/ 2906204 w 3619842"/>
                  <a:gd name="connsiteY2" fmla="*/ 900753 h 4300895"/>
                  <a:gd name="connsiteX3" fmla="*/ 2938477 w 3619842"/>
                  <a:gd name="connsiteY3" fmla="*/ 1255756 h 4300895"/>
                  <a:gd name="connsiteX4" fmla="*/ 3250449 w 3619842"/>
                  <a:gd name="connsiteY4" fmla="*/ 1470909 h 4300895"/>
                  <a:gd name="connsiteX5" fmla="*/ 3616209 w 3619842"/>
                  <a:gd name="connsiteY5" fmla="*/ 1911972 h 4300895"/>
                  <a:gd name="connsiteX6" fmla="*/ 3013781 w 3619842"/>
                  <a:gd name="connsiteY6" fmla="*/ 2933949 h 4300895"/>
                  <a:gd name="connsiteX7" fmla="*/ 2303776 w 3619842"/>
                  <a:gd name="connsiteY7" fmla="*/ 3245920 h 4300895"/>
                  <a:gd name="connsiteX8" fmla="*/ 722402 w 3619842"/>
                  <a:gd name="connsiteY8" fmla="*/ 4257139 h 4300895"/>
                  <a:gd name="connsiteX9" fmla="*/ 152247 w 3619842"/>
                  <a:gd name="connsiteY9" fmla="*/ 4063501 h 4300895"/>
                  <a:gd name="connsiteX10" fmla="*/ 1640 w 3619842"/>
                  <a:gd name="connsiteY10" fmla="*/ 3568650 h 4300895"/>
                  <a:gd name="connsiteX11" fmla="*/ 216792 w 3619842"/>
                  <a:gd name="connsiteY11" fmla="*/ 2880160 h 4300895"/>
                  <a:gd name="connsiteX12" fmla="*/ 442703 w 3619842"/>
                  <a:gd name="connsiteY12" fmla="*/ 2202429 h 4300895"/>
                  <a:gd name="connsiteX13" fmla="*/ 345884 w 3619842"/>
                  <a:gd name="connsiteY13" fmla="*/ 1675304 h 4300895"/>
                  <a:gd name="connsiteX14" fmla="*/ 593310 w 3619842"/>
                  <a:gd name="connsiteY14" fmla="*/ 1062118 h 4300895"/>
                  <a:gd name="connsiteX15" fmla="*/ 969828 w 3619842"/>
                  <a:gd name="connsiteY15" fmla="*/ 943784 h 4300895"/>
                  <a:gd name="connsiteX16" fmla="*/ 1045131 w 3619842"/>
                  <a:gd name="connsiteY16" fmla="*/ 470447 h 4300895"/>
                  <a:gd name="connsiteX17" fmla="*/ 1271042 w 3619842"/>
                  <a:gd name="connsiteY17" fmla="*/ 115445 h 4300895"/>
                  <a:gd name="connsiteX18" fmla="*/ 2142411 w 3619842"/>
                  <a:gd name="connsiteY18" fmla="*/ 7869 h 4300895"/>
                  <a:gd name="connsiteX0" fmla="*/ 2142411 w 3619842"/>
                  <a:gd name="connsiteY0" fmla="*/ 7869 h 4279064"/>
                  <a:gd name="connsiteX1" fmla="*/ 2820143 w 3619842"/>
                  <a:gd name="connsiteY1" fmla="*/ 298325 h 4279064"/>
                  <a:gd name="connsiteX2" fmla="*/ 2906204 w 3619842"/>
                  <a:gd name="connsiteY2" fmla="*/ 900753 h 4279064"/>
                  <a:gd name="connsiteX3" fmla="*/ 2938477 w 3619842"/>
                  <a:gd name="connsiteY3" fmla="*/ 1255756 h 4279064"/>
                  <a:gd name="connsiteX4" fmla="*/ 3250449 w 3619842"/>
                  <a:gd name="connsiteY4" fmla="*/ 1470909 h 4279064"/>
                  <a:gd name="connsiteX5" fmla="*/ 3616209 w 3619842"/>
                  <a:gd name="connsiteY5" fmla="*/ 1911972 h 4279064"/>
                  <a:gd name="connsiteX6" fmla="*/ 3013781 w 3619842"/>
                  <a:gd name="connsiteY6" fmla="*/ 2933949 h 4279064"/>
                  <a:gd name="connsiteX7" fmla="*/ 2572717 w 3619842"/>
                  <a:gd name="connsiteY7" fmla="*/ 3579407 h 4279064"/>
                  <a:gd name="connsiteX8" fmla="*/ 722402 w 3619842"/>
                  <a:gd name="connsiteY8" fmla="*/ 4257139 h 4279064"/>
                  <a:gd name="connsiteX9" fmla="*/ 152247 w 3619842"/>
                  <a:gd name="connsiteY9" fmla="*/ 4063501 h 4279064"/>
                  <a:gd name="connsiteX10" fmla="*/ 1640 w 3619842"/>
                  <a:gd name="connsiteY10" fmla="*/ 3568650 h 4279064"/>
                  <a:gd name="connsiteX11" fmla="*/ 216792 w 3619842"/>
                  <a:gd name="connsiteY11" fmla="*/ 2880160 h 4279064"/>
                  <a:gd name="connsiteX12" fmla="*/ 442703 w 3619842"/>
                  <a:gd name="connsiteY12" fmla="*/ 2202429 h 4279064"/>
                  <a:gd name="connsiteX13" fmla="*/ 345884 w 3619842"/>
                  <a:gd name="connsiteY13" fmla="*/ 1675304 h 4279064"/>
                  <a:gd name="connsiteX14" fmla="*/ 593310 w 3619842"/>
                  <a:gd name="connsiteY14" fmla="*/ 1062118 h 4279064"/>
                  <a:gd name="connsiteX15" fmla="*/ 969828 w 3619842"/>
                  <a:gd name="connsiteY15" fmla="*/ 943784 h 4279064"/>
                  <a:gd name="connsiteX16" fmla="*/ 1045131 w 3619842"/>
                  <a:gd name="connsiteY16" fmla="*/ 470447 h 4279064"/>
                  <a:gd name="connsiteX17" fmla="*/ 1271042 w 3619842"/>
                  <a:gd name="connsiteY17" fmla="*/ 115445 h 4279064"/>
                  <a:gd name="connsiteX18" fmla="*/ 2142411 w 3619842"/>
                  <a:gd name="connsiteY18" fmla="*/ 7869 h 4279064"/>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58932 w 3643648"/>
                  <a:gd name="connsiteY13" fmla="*/ 1470909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44722 w 3622153"/>
                  <a:gd name="connsiteY0" fmla="*/ 7869 h 4239810"/>
                  <a:gd name="connsiteX1" fmla="*/ 2822454 w 3622153"/>
                  <a:gd name="connsiteY1" fmla="*/ 298325 h 4239810"/>
                  <a:gd name="connsiteX2" fmla="*/ 2908515 w 3622153"/>
                  <a:gd name="connsiteY2" fmla="*/ 900753 h 4239810"/>
                  <a:gd name="connsiteX3" fmla="*/ 2940788 w 3622153"/>
                  <a:gd name="connsiteY3" fmla="*/ 1255756 h 4239810"/>
                  <a:gd name="connsiteX4" fmla="*/ 3252760 w 3622153"/>
                  <a:gd name="connsiteY4" fmla="*/ 1470909 h 4239810"/>
                  <a:gd name="connsiteX5" fmla="*/ 3618520 w 3622153"/>
                  <a:gd name="connsiteY5" fmla="*/ 1911972 h 4239810"/>
                  <a:gd name="connsiteX6" fmla="*/ 3016092 w 3622153"/>
                  <a:gd name="connsiteY6" fmla="*/ 2933949 h 4239810"/>
                  <a:gd name="connsiteX7" fmla="*/ 2575028 w 3622153"/>
                  <a:gd name="connsiteY7" fmla="*/ 3579407 h 4239810"/>
                  <a:gd name="connsiteX8" fmla="*/ 1531537 w 3622153"/>
                  <a:gd name="connsiteY8" fmla="*/ 4171078 h 4239810"/>
                  <a:gd name="connsiteX9" fmla="*/ 412742 w 3622153"/>
                  <a:gd name="connsiteY9" fmla="*/ 4160320 h 4239810"/>
                  <a:gd name="connsiteX10" fmla="*/ 3951 w 3622153"/>
                  <a:gd name="connsiteY10" fmla="*/ 3568650 h 4239810"/>
                  <a:gd name="connsiteX11" fmla="*/ 219103 w 3622153"/>
                  <a:gd name="connsiteY11" fmla="*/ 2880160 h 4239810"/>
                  <a:gd name="connsiteX12" fmla="*/ 445014 w 3622153"/>
                  <a:gd name="connsiteY12" fmla="*/ 2202429 h 4239810"/>
                  <a:gd name="connsiteX13" fmla="*/ 337437 w 3622153"/>
                  <a:gd name="connsiteY13" fmla="*/ 1470909 h 4239810"/>
                  <a:gd name="connsiteX14" fmla="*/ 595621 w 3622153"/>
                  <a:gd name="connsiteY14" fmla="*/ 1062118 h 4239810"/>
                  <a:gd name="connsiteX15" fmla="*/ 972139 w 3622153"/>
                  <a:gd name="connsiteY15" fmla="*/ 943784 h 4239810"/>
                  <a:gd name="connsiteX16" fmla="*/ 1047442 w 3622153"/>
                  <a:gd name="connsiteY16" fmla="*/ 470447 h 4239810"/>
                  <a:gd name="connsiteX17" fmla="*/ 1273353 w 3622153"/>
                  <a:gd name="connsiteY17" fmla="*/ 115445 h 4239810"/>
                  <a:gd name="connsiteX18" fmla="*/ 2144722 w 3622153"/>
                  <a:gd name="connsiteY18" fmla="*/ 7869 h 4239810"/>
                  <a:gd name="connsiteX0" fmla="*/ 2147191 w 3624622"/>
                  <a:gd name="connsiteY0" fmla="*/ 7869 h 4239810"/>
                  <a:gd name="connsiteX1" fmla="*/ 2824923 w 3624622"/>
                  <a:gd name="connsiteY1" fmla="*/ 298325 h 4239810"/>
                  <a:gd name="connsiteX2" fmla="*/ 2910984 w 3624622"/>
                  <a:gd name="connsiteY2" fmla="*/ 900753 h 4239810"/>
                  <a:gd name="connsiteX3" fmla="*/ 2943257 w 3624622"/>
                  <a:gd name="connsiteY3" fmla="*/ 1255756 h 4239810"/>
                  <a:gd name="connsiteX4" fmla="*/ 3255229 w 3624622"/>
                  <a:gd name="connsiteY4" fmla="*/ 1470909 h 4239810"/>
                  <a:gd name="connsiteX5" fmla="*/ 3620989 w 3624622"/>
                  <a:gd name="connsiteY5" fmla="*/ 1911972 h 4239810"/>
                  <a:gd name="connsiteX6" fmla="*/ 3018561 w 3624622"/>
                  <a:gd name="connsiteY6" fmla="*/ 2933949 h 4239810"/>
                  <a:gd name="connsiteX7" fmla="*/ 2577497 w 3624622"/>
                  <a:gd name="connsiteY7" fmla="*/ 3579407 h 4239810"/>
                  <a:gd name="connsiteX8" fmla="*/ 1534006 w 3624622"/>
                  <a:gd name="connsiteY8" fmla="*/ 4171078 h 4239810"/>
                  <a:gd name="connsiteX9" fmla="*/ 415211 w 3624622"/>
                  <a:gd name="connsiteY9" fmla="*/ 4160320 h 4239810"/>
                  <a:gd name="connsiteX10" fmla="*/ 6420 w 3624622"/>
                  <a:gd name="connsiteY10" fmla="*/ 3568650 h 4239810"/>
                  <a:gd name="connsiteX11" fmla="*/ 221572 w 3624622"/>
                  <a:gd name="connsiteY11" fmla="*/ 2880160 h 4239810"/>
                  <a:gd name="connsiteX12" fmla="*/ 447483 w 3624622"/>
                  <a:gd name="connsiteY12" fmla="*/ 2202429 h 4239810"/>
                  <a:gd name="connsiteX13" fmla="*/ 339906 w 3624622"/>
                  <a:gd name="connsiteY13" fmla="*/ 1470909 h 4239810"/>
                  <a:gd name="connsiteX14" fmla="*/ 598090 w 3624622"/>
                  <a:gd name="connsiteY14" fmla="*/ 1062118 h 4239810"/>
                  <a:gd name="connsiteX15" fmla="*/ 974608 w 3624622"/>
                  <a:gd name="connsiteY15" fmla="*/ 943784 h 4239810"/>
                  <a:gd name="connsiteX16" fmla="*/ 1049911 w 3624622"/>
                  <a:gd name="connsiteY16" fmla="*/ 470447 h 4239810"/>
                  <a:gd name="connsiteX17" fmla="*/ 1275822 w 3624622"/>
                  <a:gd name="connsiteY17" fmla="*/ 115445 h 4239810"/>
                  <a:gd name="connsiteX18" fmla="*/ 2147191 w 3624622"/>
                  <a:gd name="connsiteY18" fmla="*/ 7869 h 4239810"/>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1911972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2137883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1257"/>
                  <a:gd name="connsiteY0" fmla="*/ 7869 h 4227031"/>
                  <a:gd name="connsiteX1" fmla="*/ 2824923 w 3621257"/>
                  <a:gd name="connsiteY1" fmla="*/ 298325 h 4227031"/>
                  <a:gd name="connsiteX2" fmla="*/ 2910984 w 3621257"/>
                  <a:gd name="connsiteY2" fmla="*/ 900753 h 4227031"/>
                  <a:gd name="connsiteX3" fmla="*/ 2943257 w 3621257"/>
                  <a:gd name="connsiteY3" fmla="*/ 1255756 h 4227031"/>
                  <a:gd name="connsiteX4" fmla="*/ 3620989 w 3621257"/>
                  <a:gd name="connsiteY4" fmla="*/ 2137883 h 4227031"/>
                  <a:gd name="connsiteX5" fmla="*/ 3018561 w 3621257"/>
                  <a:gd name="connsiteY5" fmla="*/ 2933949 h 4227031"/>
                  <a:gd name="connsiteX6" fmla="*/ 2512951 w 3621257"/>
                  <a:gd name="connsiteY6" fmla="*/ 3783803 h 4227031"/>
                  <a:gd name="connsiteX7" fmla="*/ 1534006 w 3621257"/>
                  <a:gd name="connsiteY7" fmla="*/ 4171078 h 4227031"/>
                  <a:gd name="connsiteX8" fmla="*/ 415211 w 3621257"/>
                  <a:gd name="connsiteY8" fmla="*/ 4160320 h 4227031"/>
                  <a:gd name="connsiteX9" fmla="*/ 6420 w 3621257"/>
                  <a:gd name="connsiteY9" fmla="*/ 3568650 h 4227031"/>
                  <a:gd name="connsiteX10" fmla="*/ 221572 w 3621257"/>
                  <a:gd name="connsiteY10" fmla="*/ 2880160 h 4227031"/>
                  <a:gd name="connsiteX11" fmla="*/ 447483 w 3621257"/>
                  <a:gd name="connsiteY11" fmla="*/ 2202429 h 4227031"/>
                  <a:gd name="connsiteX12" fmla="*/ 339906 w 3621257"/>
                  <a:gd name="connsiteY12" fmla="*/ 1470909 h 4227031"/>
                  <a:gd name="connsiteX13" fmla="*/ 598090 w 3621257"/>
                  <a:gd name="connsiteY13" fmla="*/ 1062118 h 4227031"/>
                  <a:gd name="connsiteX14" fmla="*/ 974608 w 3621257"/>
                  <a:gd name="connsiteY14" fmla="*/ 943784 h 4227031"/>
                  <a:gd name="connsiteX15" fmla="*/ 1049911 w 3621257"/>
                  <a:gd name="connsiteY15" fmla="*/ 470447 h 4227031"/>
                  <a:gd name="connsiteX16" fmla="*/ 1275822 w 3621257"/>
                  <a:gd name="connsiteY16" fmla="*/ 115445 h 4227031"/>
                  <a:gd name="connsiteX17" fmla="*/ 2147191 w 3621257"/>
                  <a:gd name="connsiteY17" fmla="*/ 7869 h 4227031"/>
                  <a:gd name="connsiteX0" fmla="*/ 2147191 w 3621257"/>
                  <a:gd name="connsiteY0" fmla="*/ 7869 h 4227031"/>
                  <a:gd name="connsiteX1" fmla="*/ 2824923 w 3621257"/>
                  <a:gd name="connsiteY1" fmla="*/ 298325 h 4227031"/>
                  <a:gd name="connsiteX2" fmla="*/ 2943257 w 3621257"/>
                  <a:gd name="connsiteY2" fmla="*/ 1255756 h 4227031"/>
                  <a:gd name="connsiteX3" fmla="*/ 3620989 w 3621257"/>
                  <a:gd name="connsiteY3" fmla="*/ 2137883 h 4227031"/>
                  <a:gd name="connsiteX4" fmla="*/ 3018561 w 3621257"/>
                  <a:gd name="connsiteY4" fmla="*/ 2933949 h 4227031"/>
                  <a:gd name="connsiteX5" fmla="*/ 2512951 w 3621257"/>
                  <a:gd name="connsiteY5" fmla="*/ 3783803 h 4227031"/>
                  <a:gd name="connsiteX6" fmla="*/ 1534006 w 3621257"/>
                  <a:gd name="connsiteY6" fmla="*/ 4171078 h 4227031"/>
                  <a:gd name="connsiteX7" fmla="*/ 415211 w 3621257"/>
                  <a:gd name="connsiteY7" fmla="*/ 4160320 h 4227031"/>
                  <a:gd name="connsiteX8" fmla="*/ 6420 w 3621257"/>
                  <a:gd name="connsiteY8" fmla="*/ 3568650 h 4227031"/>
                  <a:gd name="connsiteX9" fmla="*/ 221572 w 3621257"/>
                  <a:gd name="connsiteY9" fmla="*/ 2880160 h 4227031"/>
                  <a:gd name="connsiteX10" fmla="*/ 447483 w 3621257"/>
                  <a:gd name="connsiteY10" fmla="*/ 2202429 h 4227031"/>
                  <a:gd name="connsiteX11" fmla="*/ 339906 w 3621257"/>
                  <a:gd name="connsiteY11" fmla="*/ 1470909 h 4227031"/>
                  <a:gd name="connsiteX12" fmla="*/ 598090 w 3621257"/>
                  <a:gd name="connsiteY12" fmla="*/ 1062118 h 4227031"/>
                  <a:gd name="connsiteX13" fmla="*/ 974608 w 3621257"/>
                  <a:gd name="connsiteY13" fmla="*/ 943784 h 4227031"/>
                  <a:gd name="connsiteX14" fmla="*/ 1049911 w 3621257"/>
                  <a:gd name="connsiteY14" fmla="*/ 470447 h 4227031"/>
                  <a:gd name="connsiteX15" fmla="*/ 1275822 w 3621257"/>
                  <a:gd name="connsiteY15" fmla="*/ 115445 h 4227031"/>
                  <a:gd name="connsiteX16" fmla="*/ 2147191 w 3621257"/>
                  <a:gd name="connsiteY16" fmla="*/ 7869 h 4227031"/>
                  <a:gd name="connsiteX0" fmla="*/ 2189313 w 3663379"/>
                  <a:gd name="connsiteY0" fmla="*/ 7869 h 4226329"/>
                  <a:gd name="connsiteX1" fmla="*/ 2867045 w 3663379"/>
                  <a:gd name="connsiteY1" fmla="*/ 298325 h 4226329"/>
                  <a:gd name="connsiteX2" fmla="*/ 2985379 w 3663379"/>
                  <a:gd name="connsiteY2" fmla="*/ 1255756 h 4226329"/>
                  <a:gd name="connsiteX3" fmla="*/ 3663111 w 3663379"/>
                  <a:gd name="connsiteY3" fmla="*/ 2137883 h 4226329"/>
                  <a:gd name="connsiteX4" fmla="*/ 3060683 w 3663379"/>
                  <a:gd name="connsiteY4" fmla="*/ 2933949 h 4226329"/>
                  <a:gd name="connsiteX5" fmla="*/ 2555073 w 3663379"/>
                  <a:gd name="connsiteY5" fmla="*/ 3783803 h 4226329"/>
                  <a:gd name="connsiteX6" fmla="*/ 1576128 w 3663379"/>
                  <a:gd name="connsiteY6" fmla="*/ 4171078 h 4226329"/>
                  <a:gd name="connsiteX7" fmla="*/ 457333 w 3663379"/>
                  <a:gd name="connsiteY7" fmla="*/ 4160320 h 4226329"/>
                  <a:gd name="connsiteX8" fmla="*/ 5512 w 3663379"/>
                  <a:gd name="connsiteY8" fmla="*/ 3579408 h 4226329"/>
                  <a:gd name="connsiteX9" fmla="*/ 263694 w 3663379"/>
                  <a:gd name="connsiteY9" fmla="*/ 2880160 h 4226329"/>
                  <a:gd name="connsiteX10" fmla="*/ 489605 w 3663379"/>
                  <a:gd name="connsiteY10" fmla="*/ 2202429 h 4226329"/>
                  <a:gd name="connsiteX11" fmla="*/ 382028 w 3663379"/>
                  <a:gd name="connsiteY11" fmla="*/ 1470909 h 4226329"/>
                  <a:gd name="connsiteX12" fmla="*/ 640212 w 3663379"/>
                  <a:gd name="connsiteY12" fmla="*/ 1062118 h 4226329"/>
                  <a:gd name="connsiteX13" fmla="*/ 1016730 w 3663379"/>
                  <a:gd name="connsiteY13" fmla="*/ 943784 h 4226329"/>
                  <a:gd name="connsiteX14" fmla="*/ 1092033 w 3663379"/>
                  <a:gd name="connsiteY14" fmla="*/ 470447 h 4226329"/>
                  <a:gd name="connsiteX15" fmla="*/ 1317944 w 3663379"/>
                  <a:gd name="connsiteY15" fmla="*/ 115445 h 4226329"/>
                  <a:gd name="connsiteX16" fmla="*/ 2189313 w 3663379"/>
                  <a:gd name="connsiteY16" fmla="*/ 7869 h 4226329"/>
                  <a:gd name="connsiteX0" fmla="*/ 2147192 w 3621258"/>
                  <a:gd name="connsiteY0" fmla="*/ 7869 h 4218833"/>
                  <a:gd name="connsiteX1" fmla="*/ 2824924 w 3621258"/>
                  <a:gd name="connsiteY1" fmla="*/ 298325 h 4218833"/>
                  <a:gd name="connsiteX2" fmla="*/ 2943258 w 3621258"/>
                  <a:gd name="connsiteY2" fmla="*/ 1255756 h 4218833"/>
                  <a:gd name="connsiteX3" fmla="*/ 3620990 w 3621258"/>
                  <a:gd name="connsiteY3" fmla="*/ 2137883 h 4218833"/>
                  <a:gd name="connsiteX4" fmla="*/ 3018562 w 3621258"/>
                  <a:gd name="connsiteY4" fmla="*/ 2933949 h 4218833"/>
                  <a:gd name="connsiteX5" fmla="*/ 2512952 w 3621258"/>
                  <a:gd name="connsiteY5" fmla="*/ 3783803 h 4218833"/>
                  <a:gd name="connsiteX6" fmla="*/ 1534007 w 3621258"/>
                  <a:gd name="connsiteY6" fmla="*/ 4171078 h 4218833"/>
                  <a:gd name="connsiteX7" fmla="*/ 415212 w 3621258"/>
                  <a:gd name="connsiteY7" fmla="*/ 4160320 h 4218833"/>
                  <a:gd name="connsiteX8" fmla="*/ 6421 w 3621258"/>
                  <a:gd name="connsiteY8" fmla="*/ 3697742 h 4218833"/>
                  <a:gd name="connsiteX9" fmla="*/ 221573 w 3621258"/>
                  <a:gd name="connsiteY9" fmla="*/ 2880160 h 4218833"/>
                  <a:gd name="connsiteX10" fmla="*/ 447484 w 3621258"/>
                  <a:gd name="connsiteY10" fmla="*/ 2202429 h 4218833"/>
                  <a:gd name="connsiteX11" fmla="*/ 339907 w 3621258"/>
                  <a:gd name="connsiteY11" fmla="*/ 1470909 h 4218833"/>
                  <a:gd name="connsiteX12" fmla="*/ 598091 w 3621258"/>
                  <a:gd name="connsiteY12" fmla="*/ 1062118 h 4218833"/>
                  <a:gd name="connsiteX13" fmla="*/ 974609 w 3621258"/>
                  <a:gd name="connsiteY13" fmla="*/ 943784 h 4218833"/>
                  <a:gd name="connsiteX14" fmla="*/ 1049912 w 3621258"/>
                  <a:gd name="connsiteY14" fmla="*/ 470447 h 4218833"/>
                  <a:gd name="connsiteX15" fmla="*/ 1275823 w 3621258"/>
                  <a:gd name="connsiteY15" fmla="*/ 115445 h 4218833"/>
                  <a:gd name="connsiteX16" fmla="*/ 2147192 w 3621258"/>
                  <a:gd name="connsiteY16" fmla="*/ 7869 h 4218833"/>
                  <a:gd name="connsiteX0" fmla="*/ 2195902 w 3669968"/>
                  <a:gd name="connsiteY0" fmla="*/ 7869 h 4218833"/>
                  <a:gd name="connsiteX1" fmla="*/ 2873634 w 3669968"/>
                  <a:gd name="connsiteY1" fmla="*/ 298325 h 4218833"/>
                  <a:gd name="connsiteX2" fmla="*/ 2991968 w 3669968"/>
                  <a:gd name="connsiteY2" fmla="*/ 1255756 h 4218833"/>
                  <a:gd name="connsiteX3" fmla="*/ 3669700 w 3669968"/>
                  <a:gd name="connsiteY3" fmla="*/ 2137883 h 4218833"/>
                  <a:gd name="connsiteX4" fmla="*/ 3067272 w 3669968"/>
                  <a:gd name="connsiteY4" fmla="*/ 2933949 h 4218833"/>
                  <a:gd name="connsiteX5" fmla="*/ 2561662 w 3669968"/>
                  <a:gd name="connsiteY5" fmla="*/ 3783803 h 4218833"/>
                  <a:gd name="connsiteX6" fmla="*/ 1582717 w 3669968"/>
                  <a:gd name="connsiteY6" fmla="*/ 4171078 h 4218833"/>
                  <a:gd name="connsiteX7" fmla="*/ 463922 w 3669968"/>
                  <a:gd name="connsiteY7" fmla="*/ 4160320 h 4218833"/>
                  <a:gd name="connsiteX8" fmla="*/ 55131 w 3669968"/>
                  <a:gd name="connsiteY8" fmla="*/ 3697742 h 4218833"/>
                  <a:gd name="connsiteX9" fmla="*/ 270283 w 3669968"/>
                  <a:gd name="connsiteY9" fmla="*/ 2880160 h 4218833"/>
                  <a:gd name="connsiteX10" fmla="*/ 496194 w 3669968"/>
                  <a:gd name="connsiteY10" fmla="*/ 2202429 h 4218833"/>
                  <a:gd name="connsiteX11" fmla="*/ 388617 w 3669968"/>
                  <a:gd name="connsiteY11" fmla="*/ 1470909 h 4218833"/>
                  <a:gd name="connsiteX12" fmla="*/ 646801 w 3669968"/>
                  <a:gd name="connsiteY12" fmla="*/ 1062118 h 4218833"/>
                  <a:gd name="connsiteX13" fmla="*/ 1023319 w 3669968"/>
                  <a:gd name="connsiteY13" fmla="*/ 943784 h 4218833"/>
                  <a:gd name="connsiteX14" fmla="*/ 1098622 w 3669968"/>
                  <a:gd name="connsiteY14" fmla="*/ 470447 h 4218833"/>
                  <a:gd name="connsiteX15" fmla="*/ 1324533 w 3669968"/>
                  <a:gd name="connsiteY15" fmla="*/ 115445 h 4218833"/>
                  <a:gd name="connsiteX16" fmla="*/ 2195902 w 3669968"/>
                  <a:gd name="connsiteY16" fmla="*/ 7869 h 4218833"/>
                  <a:gd name="connsiteX0" fmla="*/ 2195902 w 3669968"/>
                  <a:gd name="connsiteY0" fmla="*/ 7869 h 4216877"/>
                  <a:gd name="connsiteX1" fmla="*/ 2873634 w 3669968"/>
                  <a:gd name="connsiteY1" fmla="*/ 298325 h 4216877"/>
                  <a:gd name="connsiteX2" fmla="*/ 2991968 w 3669968"/>
                  <a:gd name="connsiteY2" fmla="*/ 1255756 h 4216877"/>
                  <a:gd name="connsiteX3" fmla="*/ 3669700 w 3669968"/>
                  <a:gd name="connsiteY3" fmla="*/ 2137883 h 4216877"/>
                  <a:gd name="connsiteX4" fmla="*/ 3067272 w 3669968"/>
                  <a:gd name="connsiteY4" fmla="*/ 2933949 h 4216877"/>
                  <a:gd name="connsiteX5" fmla="*/ 2561662 w 3669968"/>
                  <a:gd name="connsiteY5" fmla="*/ 3783803 h 4216877"/>
                  <a:gd name="connsiteX6" fmla="*/ 1582717 w 3669968"/>
                  <a:gd name="connsiteY6" fmla="*/ 4171078 h 4216877"/>
                  <a:gd name="connsiteX7" fmla="*/ 463922 w 3669968"/>
                  <a:gd name="connsiteY7" fmla="*/ 4160320 h 4216877"/>
                  <a:gd name="connsiteX8" fmla="*/ 55131 w 3669968"/>
                  <a:gd name="connsiteY8" fmla="*/ 3730015 h 4216877"/>
                  <a:gd name="connsiteX9" fmla="*/ 270283 w 3669968"/>
                  <a:gd name="connsiteY9" fmla="*/ 2880160 h 4216877"/>
                  <a:gd name="connsiteX10" fmla="*/ 496194 w 3669968"/>
                  <a:gd name="connsiteY10" fmla="*/ 2202429 h 4216877"/>
                  <a:gd name="connsiteX11" fmla="*/ 388617 w 3669968"/>
                  <a:gd name="connsiteY11" fmla="*/ 1470909 h 4216877"/>
                  <a:gd name="connsiteX12" fmla="*/ 646801 w 3669968"/>
                  <a:gd name="connsiteY12" fmla="*/ 1062118 h 4216877"/>
                  <a:gd name="connsiteX13" fmla="*/ 1023319 w 3669968"/>
                  <a:gd name="connsiteY13" fmla="*/ 943784 h 4216877"/>
                  <a:gd name="connsiteX14" fmla="*/ 1098622 w 3669968"/>
                  <a:gd name="connsiteY14" fmla="*/ 470447 h 4216877"/>
                  <a:gd name="connsiteX15" fmla="*/ 1324533 w 3669968"/>
                  <a:gd name="connsiteY15" fmla="*/ 115445 h 4216877"/>
                  <a:gd name="connsiteX16" fmla="*/ 2195902 w 3669968"/>
                  <a:gd name="connsiteY16" fmla="*/ 7869 h 4216877"/>
                  <a:gd name="connsiteX0" fmla="*/ 2195902 w 3669968"/>
                  <a:gd name="connsiteY0" fmla="*/ 7869 h 4283677"/>
                  <a:gd name="connsiteX1" fmla="*/ 2873634 w 3669968"/>
                  <a:gd name="connsiteY1" fmla="*/ 298325 h 4283677"/>
                  <a:gd name="connsiteX2" fmla="*/ 2991968 w 3669968"/>
                  <a:gd name="connsiteY2" fmla="*/ 1255756 h 4283677"/>
                  <a:gd name="connsiteX3" fmla="*/ 3669700 w 3669968"/>
                  <a:gd name="connsiteY3" fmla="*/ 2137883 h 4283677"/>
                  <a:gd name="connsiteX4" fmla="*/ 3067272 w 3669968"/>
                  <a:gd name="connsiteY4" fmla="*/ 2933949 h 4283677"/>
                  <a:gd name="connsiteX5" fmla="*/ 2561662 w 3669968"/>
                  <a:gd name="connsiteY5" fmla="*/ 3783803 h 4283677"/>
                  <a:gd name="connsiteX6" fmla="*/ 1582717 w 3669968"/>
                  <a:gd name="connsiteY6" fmla="*/ 4171078 h 4283677"/>
                  <a:gd name="connsiteX7" fmla="*/ 463922 w 3669968"/>
                  <a:gd name="connsiteY7" fmla="*/ 4160320 h 4283677"/>
                  <a:gd name="connsiteX8" fmla="*/ 55131 w 3669968"/>
                  <a:gd name="connsiteY8" fmla="*/ 3730015 h 4283677"/>
                  <a:gd name="connsiteX9" fmla="*/ 270283 w 3669968"/>
                  <a:gd name="connsiteY9" fmla="*/ 2880160 h 4283677"/>
                  <a:gd name="connsiteX10" fmla="*/ 496194 w 3669968"/>
                  <a:gd name="connsiteY10" fmla="*/ 2202429 h 4283677"/>
                  <a:gd name="connsiteX11" fmla="*/ 388617 w 3669968"/>
                  <a:gd name="connsiteY11" fmla="*/ 1470909 h 4283677"/>
                  <a:gd name="connsiteX12" fmla="*/ 646801 w 3669968"/>
                  <a:gd name="connsiteY12" fmla="*/ 1062118 h 4283677"/>
                  <a:gd name="connsiteX13" fmla="*/ 1023319 w 3669968"/>
                  <a:gd name="connsiteY13" fmla="*/ 943784 h 4283677"/>
                  <a:gd name="connsiteX14" fmla="*/ 1098622 w 3669968"/>
                  <a:gd name="connsiteY14" fmla="*/ 470447 h 4283677"/>
                  <a:gd name="connsiteX15" fmla="*/ 1324533 w 3669968"/>
                  <a:gd name="connsiteY15" fmla="*/ 115445 h 4283677"/>
                  <a:gd name="connsiteX16" fmla="*/ 2195902 w 3669968"/>
                  <a:gd name="connsiteY16" fmla="*/ 7869 h 4283677"/>
                  <a:gd name="connsiteX0" fmla="*/ 1928566 w 3402632"/>
                  <a:gd name="connsiteY0" fmla="*/ 7869 h 4275127"/>
                  <a:gd name="connsiteX1" fmla="*/ 2606298 w 3402632"/>
                  <a:gd name="connsiteY1" fmla="*/ 298325 h 4275127"/>
                  <a:gd name="connsiteX2" fmla="*/ 2724632 w 3402632"/>
                  <a:gd name="connsiteY2" fmla="*/ 1255756 h 4275127"/>
                  <a:gd name="connsiteX3" fmla="*/ 3402364 w 3402632"/>
                  <a:gd name="connsiteY3" fmla="*/ 2137883 h 4275127"/>
                  <a:gd name="connsiteX4" fmla="*/ 2799936 w 3402632"/>
                  <a:gd name="connsiteY4" fmla="*/ 2933949 h 4275127"/>
                  <a:gd name="connsiteX5" fmla="*/ 2294326 w 3402632"/>
                  <a:gd name="connsiteY5" fmla="*/ 3783803 h 4275127"/>
                  <a:gd name="connsiteX6" fmla="*/ 1315381 w 3402632"/>
                  <a:gd name="connsiteY6" fmla="*/ 4171078 h 4275127"/>
                  <a:gd name="connsiteX7" fmla="*/ 196586 w 3402632"/>
                  <a:gd name="connsiteY7" fmla="*/ 4160320 h 4275127"/>
                  <a:gd name="connsiteX8" fmla="*/ 2947 w 3402632"/>
                  <a:gd name="connsiteY8" fmla="*/ 2880160 h 4275127"/>
                  <a:gd name="connsiteX9" fmla="*/ 228858 w 3402632"/>
                  <a:gd name="connsiteY9" fmla="*/ 2202429 h 4275127"/>
                  <a:gd name="connsiteX10" fmla="*/ 121281 w 3402632"/>
                  <a:gd name="connsiteY10" fmla="*/ 1470909 h 4275127"/>
                  <a:gd name="connsiteX11" fmla="*/ 379465 w 3402632"/>
                  <a:gd name="connsiteY11" fmla="*/ 1062118 h 4275127"/>
                  <a:gd name="connsiteX12" fmla="*/ 755983 w 3402632"/>
                  <a:gd name="connsiteY12" fmla="*/ 943784 h 4275127"/>
                  <a:gd name="connsiteX13" fmla="*/ 831286 w 3402632"/>
                  <a:gd name="connsiteY13" fmla="*/ 470447 h 4275127"/>
                  <a:gd name="connsiteX14" fmla="*/ 1057197 w 3402632"/>
                  <a:gd name="connsiteY14" fmla="*/ 115445 h 4275127"/>
                  <a:gd name="connsiteX15" fmla="*/ 1928566 w 3402632"/>
                  <a:gd name="connsiteY15" fmla="*/ 7869 h 4275127"/>
                  <a:gd name="connsiteX0" fmla="*/ 1973706 w 3447772"/>
                  <a:gd name="connsiteY0" fmla="*/ 7869 h 4209093"/>
                  <a:gd name="connsiteX1" fmla="*/ 2651438 w 3447772"/>
                  <a:gd name="connsiteY1" fmla="*/ 298325 h 4209093"/>
                  <a:gd name="connsiteX2" fmla="*/ 2769772 w 3447772"/>
                  <a:gd name="connsiteY2" fmla="*/ 1255756 h 4209093"/>
                  <a:gd name="connsiteX3" fmla="*/ 3447504 w 3447772"/>
                  <a:gd name="connsiteY3" fmla="*/ 2137883 h 4209093"/>
                  <a:gd name="connsiteX4" fmla="*/ 2845076 w 3447772"/>
                  <a:gd name="connsiteY4" fmla="*/ 2933949 h 4209093"/>
                  <a:gd name="connsiteX5" fmla="*/ 2339466 w 3447772"/>
                  <a:gd name="connsiteY5" fmla="*/ 3783803 h 4209093"/>
                  <a:gd name="connsiteX6" fmla="*/ 1360521 w 3447772"/>
                  <a:gd name="connsiteY6" fmla="*/ 4171078 h 4209093"/>
                  <a:gd name="connsiteX7" fmla="*/ 48087 w 3447772"/>
                  <a:gd name="connsiteY7" fmla="*/ 2880160 h 4209093"/>
                  <a:gd name="connsiteX8" fmla="*/ 273998 w 3447772"/>
                  <a:gd name="connsiteY8" fmla="*/ 2202429 h 4209093"/>
                  <a:gd name="connsiteX9" fmla="*/ 166421 w 3447772"/>
                  <a:gd name="connsiteY9" fmla="*/ 1470909 h 4209093"/>
                  <a:gd name="connsiteX10" fmla="*/ 424605 w 3447772"/>
                  <a:gd name="connsiteY10" fmla="*/ 1062118 h 4209093"/>
                  <a:gd name="connsiteX11" fmla="*/ 801123 w 3447772"/>
                  <a:gd name="connsiteY11" fmla="*/ 943784 h 4209093"/>
                  <a:gd name="connsiteX12" fmla="*/ 876426 w 3447772"/>
                  <a:gd name="connsiteY12" fmla="*/ 470447 h 4209093"/>
                  <a:gd name="connsiteX13" fmla="*/ 1102337 w 3447772"/>
                  <a:gd name="connsiteY13" fmla="*/ 115445 h 4209093"/>
                  <a:gd name="connsiteX14" fmla="*/ 1973706 w 3447772"/>
                  <a:gd name="connsiteY14" fmla="*/ 7869 h 4209093"/>
                  <a:gd name="connsiteX0" fmla="*/ 1951292 w 3425358"/>
                  <a:gd name="connsiteY0" fmla="*/ 7869 h 4150722"/>
                  <a:gd name="connsiteX1" fmla="*/ 2629024 w 3425358"/>
                  <a:gd name="connsiteY1" fmla="*/ 298325 h 4150722"/>
                  <a:gd name="connsiteX2" fmla="*/ 2747358 w 3425358"/>
                  <a:gd name="connsiteY2" fmla="*/ 1255756 h 4150722"/>
                  <a:gd name="connsiteX3" fmla="*/ 3425090 w 3425358"/>
                  <a:gd name="connsiteY3" fmla="*/ 2137883 h 4150722"/>
                  <a:gd name="connsiteX4" fmla="*/ 2822662 w 3425358"/>
                  <a:gd name="connsiteY4" fmla="*/ 2933949 h 4150722"/>
                  <a:gd name="connsiteX5" fmla="*/ 2317052 w 3425358"/>
                  <a:gd name="connsiteY5" fmla="*/ 3783803 h 4150722"/>
                  <a:gd name="connsiteX6" fmla="*/ 957605 w 3425358"/>
                  <a:gd name="connsiteY6" fmla="*/ 4107801 h 4150722"/>
                  <a:gd name="connsiteX7" fmla="*/ 25673 w 3425358"/>
                  <a:gd name="connsiteY7" fmla="*/ 2880160 h 4150722"/>
                  <a:gd name="connsiteX8" fmla="*/ 251584 w 3425358"/>
                  <a:gd name="connsiteY8" fmla="*/ 2202429 h 4150722"/>
                  <a:gd name="connsiteX9" fmla="*/ 144007 w 3425358"/>
                  <a:gd name="connsiteY9" fmla="*/ 1470909 h 4150722"/>
                  <a:gd name="connsiteX10" fmla="*/ 402191 w 3425358"/>
                  <a:gd name="connsiteY10" fmla="*/ 1062118 h 4150722"/>
                  <a:gd name="connsiteX11" fmla="*/ 778709 w 3425358"/>
                  <a:gd name="connsiteY11" fmla="*/ 943784 h 4150722"/>
                  <a:gd name="connsiteX12" fmla="*/ 854012 w 3425358"/>
                  <a:gd name="connsiteY12" fmla="*/ 470447 h 4150722"/>
                  <a:gd name="connsiteX13" fmla="*/ 1079923 w 3425358"/>
                  <a:gd name="connsiteY13" fmla="*/ 115445 h 4150722"/>
                  <a:gd name="connsiteX14" fmla="*/ 1951292 w 3425358"/>
                  <a:gd name="connsiteY14" fmla="*/ 7869 h 4150722"/>
                  <a:gd name="connsiteX0" fmla="*/ 1811231 w 3285297"/>
                  <a:gd name="connsiteY0" fmla="*/ 7869 h 4132289"/>
                  <a:gd name="connsiteX1" fmla="*/ 2488963 w 3285297"/>
                  <a:gd name="connsiteY1" fmla="*/ 298325 h 4132289"/>
                  <a:gd name="connsiteX2" fmla="*/ 2607297 w 3285297"/>
                  <a:gd name="connsiteY2" fmla="*/ 1255756 h 4132289"/>
                  <a:gd name="connsiteX3" fmla="*/ 3285029 w 3285297"/>
                  <a:gd name="connsiteY3" fmla="*/ 2137883 h 4132289"/>
                  <a:gd name="connsiteX4" fmla="*/ 2682601 w 3285297"/>
                  <a:gd name="connsiteY4" fmla="*/ 2933949 h 4132289"/>
                  <a:gd name="connsiteX5" fmla="*/ 2176991 w 3285297"/>
                  <a:gd name="connsiteY5" fmla="*/ 3783803 h 4132289"/>
                  <a:gd name="connsiteX6" fmla="*/ 817544 w 3285297"/>
                  <a:gd name="connsiteY6" fmla="*/ 4107801 h 4132289"/>
                  <a:gd name="connsiteX7" fmla="*/ 190015 w 3285297"/>
                  <a:gd name="connsiteY7" fmla="*/ 3180731 h 4132289"/>
                  <a:gd name="connsiteX8" fmla="*/ 111523 w 3285297"/>
                  <a:gd name="connsiteY8" fmla="*/ 2202429 h 4132289"/>
                  <a:gd name="connsiteX9" fmla="*/ 3946 w 3285297"/>
                  <a:gd name="connsiteY9" fmla="*/ 1470909 h 4132289"/>
                  <a:gd name="connsiteX10" fmla="*/ 262130 w 3285297"/>
                  <a:gd name="connsiteY10" fmla="*/ 1062118 h 4132289"/>
                  <a:gd name="connsiteX11" fmla="*/ 638648 w 3285297"/>
                  <a:gd name="connsiteY11" fmla="*/ 943784 h 4132289"/>
                  <a:gd name="connsiteX12" fmla="*/ 713951 w 3285297"/>
                  <a:gd name="connsiteY12" fmla="*/ 470447 h 4132289"/>
                  <a:gd name="connsiteX13" fmla="*/ 939862 w 3285297"/>
                  <a:gd name="connsiteY13" fmla="*/ 115445 h 4132289"/>
                  <a:gd name="connsiteX14" fmla="*/ 1811231 w 3285297"/>
                  <a:gd name="connsiteY14" fmla="*/ 7869 h 4132289"/>
                  <a:gd name="connsiteX0" fmla="*/ 1811231 w 3309863"/>
                  <a:gd name="connsiteY0" fmla="*/ 7869 h 4132289"/>
                  <a:gd name="connsiteX1" fmla="*/ 2488963 w 3309863"/>
                  <a:gd name="connsiteY1" fmla="*/ 298325 h 4132289"/>
                  <a:gd name="connsiteX2" fmla="*/ 3124781 w 3309863"/>
                  <a:gd name="connsiteY2" fmla="*/ 717893 h 4132289"/>
                  <a:gd name="connsiteX3" fmla="*/ 3285029 w 3309863"/>
                  <a:gd name="connsiteY3" fmla="*/ 2137883 h 4132289"/>
                  <a:gd name="connsiteX4" fmla="*/ 2682601 w 3309863"/>
                  <a:gd name="connsiteY4" fmla="*/ 2933949 h 4132289"/>
                  <a:gd name="connsiteX5" fmla="*/ 2176991 w 3309863"/>
                  <a:gd name="connsiteY5" fmla="*/ 3783803 h 4132289"/>
                  <a:gd name="connsiteX6" fmla="*/ 817544 w 3309863"/>
                  <a:gd name="connsiteY6" fmla="*/ 4107801 h 4132289"/>
                  <a:gd name="connsiteX7" fmla="*/ 190015 w 3309863"/>
                  <a:gd name="connsiteY7" fmla="*/ 3180731 h 4132289"/>
                  <a:gd name="connsiteX8" fmla="*/ 111523 w 3309863"/>
                  <a:gd name="connsiteY8" fmla="*/ 2202429 h 4132289"/>
                  <a:gd name="connsiteX9" fmla="*/ 3946 w 3309863"/>
                  <a:gd name="connsiteY9" fmla="*/ 1470909 h 4132289"/>
                  <a:gd name="connsiteX10" fmla="*/ 262130 w 3309863"/>
                  <a:gd name="connsiteY10" fmla="*/ 1062118 h 4132289"/>
                  <a:gd name="connsiteX11" fmla="*/ 638648 w 3309863"/>
                  <a:gd name="connsiteY11" fmla="*/ 943784 h 4132289"/>
                  <a:gd name="connsiteX12" fmla="*/ 713951 w 3309863"/>
                  <a:gd name="connsiteY12" fmla="*/ 470447 h 4132289"/>
                  <a:gd name="connsiteX13" fmla="*/ 939862 w 3309863"/>
                  <a:gd name="connsiteY13" fmla="*/ 115445 h 4132289"/>
                  <a:gd name="connsiteX14" fmla="*/ 1811231 w 3309863"/>
                  <a:gd name="connsiteY14" fmla="*/ 7869 h 4132289"/>
                  <a:gd name="connsiteX0" fmla="*/ 1811231 w 3337758"/>
                  <a:gd name="connsiteY0" fmla="*/ 7869 h 4135608"/>
                  <a:gd name="connsiteX1" fmla="*/ 2488963 w 3337758"/>
                  <a:gd name="connsiteY1" fmla="*/ 298325 h 4135608"/>
                  <a:gd name="connsiteX2" fmla="*/ 3124781 w 3337758"/>
                  <a:gd name="connsiteY2" fmla="*/ 717893 h 4135608"/>
                  <a:gd name="connsiteX3" fmla="*/ 3285029 w 3337758"/>
                  <a:gd name="connsiteY3" fmla="*/ 2137883 h 4135608"/>
                  <a:gd name="connsiteX4" fmla="*/ 2286878 w 3337758"/>
                  <a:gd name="connsiteY4" fmla="*/ 2680837 h 4135608"/>
                  <a:gd name="connsiteX5" fmla="*/ 2176991 w 3337758"/>
                  <a:gd name="connsiteY5" fmla="*/ 3783803 h 4135608"/>
                  <a:gd name="connsiteX6" fmla="*/ 817544 w 3337758"/>
                  <a:gd name="connsiteY6" fmla="*/ 4107801 h 4135608"/>
                  <a:gd name="connsiteX7" fmla="*/ 190015 w 3337758"/>
                  <a:gd name="connsiteY7" fmla="*/ 3180731 h 4135608"/>
                  <a:gd name="connsiteX8" fmla="*/ 111523 w 3337758"/>
                  <a:gd name="connsiteY8" fmla="*/ 2202429 h 4135608"/>
                  <a:gd name="connsiteX9" fmla="*/ 3946 w 3337758"/>
                  <a:gd name="connsiteY9" fmla="*/ 1470909 h 4135608"/>
                  <a:gd name="connsiteX10" fmla="*/ 262130 w 3337758"/>
                  <a:gd name="connsiteY10" fmla="*/ 1062118 h 4135608"/>
                  <a:gd name="connsiteX11" fmla="*/ 638648 w 3337758"/>
                  <a:gd name="connsiteY11" fmla="*/ 943784 h 4135608"/>
                  <a:gd name="connsiteX12" fmla="*/ 713951 w 3337758"/>
                  <a:gd name="connsiteY12" fmla="*/ 470447 h 4135608"/>
                  <a:gd name="connsiteX13" fmla="*/ 939862 w 3337758"/>
                  <a:gd name="connsiteY13" fmla="*/ 115445 h 4135608"/>
                  <a:gd name="connsiteX14" fmla="*/ 1811231 w 3337758"/>
                  <a:gd name="connsiteY14" fmla="*/ 7869 h 4135608"/>
                  <a:gd name="connsiteX0" fmla="*/ 1811231 w 3337758"/>
                  <a:gd name="connsiteY0" fmla="*/ 7869 h 4115018"/>
                  <a:gd name="connsiteX1" fmla="*/ 2488963 w 3337758"/>
                  <a:gd name="connsiteY1" fmla="*/ 298325 h 4115018"/>
                  <a:gd name="connsiteX2" fmla="*/ 3124781 w 3337758"/>
                  <a:gd name="connsiteY2" fmla="*/ 717893 h 4115018"/>
                  <a:gd name="connsiteX3" fmla="*/ 3285029 w 3337758"/>
                  <a:gd name="connsiteY3" fmla="*/ 2137883 h 4115018"/>
                  <a:gd name="connsiteX4" fmla="*/ 2286878 w 3337758"/>
                  <a:gd name="connsiteY4" fmla="*/ 2680837 h 4115018"/>
                  <a:gd name="connsiteX5" fmla="*/ 1963910 w 3337758"/>
                  <a:gd name="connsiteY5" fmla="*/ 3562330 h 4115018"/>
                  <a:gd name="connsiteX6" fmla="*/ 817544 w 3337758"/>
                  <a:gd name="connsiteY6" fmla="*/ 4107801 h 4115018"/>
                  <a:gd name="connsiteX7" fmla="*/ 190015 w 3337758"/>
                  <a:gd name="connsiteY7" fmla="*/ 3180731 h 4115018"/>
                  <a:gd name="connsiteX8" fmla="*/ 111523 w 3337758"/>
                  <a:gd name="connsiteY8" fmla="*/ 2202429 h 4115018"/>
                  <a:gd name="connsiteX9" fmla="*/ 3946 w 3337758"/>
                  <a:gd name="connsiteY9" fmla="*/ 1470909 h 4115018"/>
                  <a:gd name="connsiteX10" fmla="*/ 262130 w 3337758"/>
                  <a:gd name="connsiteY10" fmla="*/ 1062118 h 4115018"/>
                  <a:gd name="connsiteX11" fmla="*/ 638648 w 3337758"/>
                  <a:gd name="connsiteY11" fmla="*/ 943784 h 4115018"/>
                  <a:gd name="connsiteX12" fmla="*/ 713951 w 3337758"/>
                  <a:gd name="connsiteY12" fmla="*/ 470447 h 4115018"/>
                  <a:gd name="connsiteX13" fmla="*/ 939862 w 3337758"/>
                  <a:gd name="connsiteY13" fmla="*/ 115445 h 4115018"/>
                  <a:gd name="connsiteX14" fmla="*/ 1811231 w 3337758"/>
                  <a:gd name="connsiteY14" fmla="*/ 7869 h 4115018"/>
                  <a:gd name="connsiteX0" fmla="*/ 1811231 w 3337758"/>
                  <a:gd name="connsiteY0" fmla="*/ 7869 h 4177498"/>
                  <a:gd name="connsiteX1" fmla="*/ 2488963 w 3337758"/>
                  <a:gd name="connsiteY1" fmla="*/ 298325 h 4177498"/>
                  <a:gd name="connsiteX2" fmla="*/ 3124781 w 3337758"/>
                  <a:gd name="connsiteY2" fmla="*/ 717893 h 4177498"/>
                  <a:gd name="connsiteX3" fmla="*/ 3285029 w 3337758"/>
                  <a:gd name="connsiteY3" fmla="*/ 2137883 h 4177498"/>
                  <a:gd name="connsiteX4" fmla="*/ 2286878 w 3337758"/>
                  <a:gd name="connsiteY4" fmla="*/ 2680837 h 4177498"/>
                  <a:gd name="connsiteX5" fmla="*/ 1963910 w 3337758"/>
                  <a:gd name="connsiteY5" fmla="*/ 3562330 h 4177498"/>
                  <a:gd name="connsiteX6" fmla="*/ 1121945 w 3337758"/>
                  <a:gd name="connsiteY6" fmla="*/ 4171079 h 4177498"/>
                  <a:gd name="connsiteX7" fmla="*/ 190015 w 3337758"/>
                  <a:gd name="connsiteY7" fmla="*/ 3180731 h 4177498"/>
                  <a:gd name="connsiteX8" fmla="*/ 111523 w 3337758"/>
                  <a:gd name="connsiteY8" fmla="*/ 2202429 h 4177498"/>
                  <a:gd name="connsiteX9" fmla="*/ 3946 w 3337758"/>
                  <a:gd name="connsiteY9" fmla="*/ 1470909 h 4177498"/>
                  <a:gd name="connsiteX10" fmla="*/ 262130 w 3337758"/>
                  <a:gd name="connsiteY10" fmla="*/ 1062118 h 4177498"/>
                  <a:gd name="connsiteX11" fmla="*/ 638648 w 3337758"/>
                  <a:gd name="connsiteY11" fmla="*/ 943784 h 4177498"/>
                  <a:gd name="connsiteX12" fmla="*/ 713951 w 3337758"/>
                  <a:gd name="connsiteY12" fmla="*/ 470447 h 4177498"/>
                  <a:gd name="connsiteX13" fmla="*/ 939862 w 3337758"/>
                  <a:gd name="connsiteY13" fmla="*/ 115445 h 4177498"/>
                  <a:gd name="connsiteX14" fmla="*/ 1811231 w 3337758"/>
                  <a:gd name="connsiteY14" fmla="*/ 7869 h 4177498"/>
                  <a:gd name="connsiteX0" fmla="*/ 1811231 w 3337758"/>
                  <a:gd name="connsiteY0" fmla="*/ 7869 h 4171079"/>
                  <a:gd name="connsiteX1" fmla="*/ 2488963 w 3337758"/>
                  <a:gd name="connsiteY1" fmla="*/ 298325 h 4171079"/>
                  <a:gd name="connsiteX2" fmla="*/ 3124781 w 3337758"/>
                  <a:gd name="connsiteY2" fmla="*/ 717893 h 4171079"/>
                  <a:gd name="connsiteX3" fmla="*/ 3285029 w 3337758"/>
                  <a:gd name="connsiteY3" fmla="*/ 2137883 h 4171079"/>
                  <a:gd name="connsiteX4" fmla="*/ 2286878 w 3337758"/>
                  <a:gd name="connsiteY4" fmla="*/ 2680837 h 4171079"/>
                  <a:gd name="connsiteX5" fmla="*/ 1963910 w 3337758"/>
                  <a:gd name="connsiteY5" fmla="*/ 3562330 h 4171079"/>
                  <a:gd name="connsiteX6" fmla="*/ 1121945 w 3337758"/>
                  <a:gd name="connsiteY6" fmla="*/ 4171079 h 4171079"/>
                  <a:gd name="connsiteX7" fmla="*/ 190015 w 3337758"/>
                  <a:gd name="connsiteY7" fmla="*/ 3180731 h 4171079"/>
                  <a:gd name="connsiteX8" fmla="*/ 111523 w 3337758"/>
                  <a:gd name="connsiteY8" fmla="*/ 2202429 h 4171079"/>
                  <a:gd name="connsiteX9" fmla="*/ 3946 w 3337758"/>
                  <a:gd name="connsiteY9" fmla="*/ 1470909 h 4171079"/>
                  <a:gd name="connsiteX10" fmla="*/ 262130 w 3337758"/>
                  <a:gd name="connsiteY10" fmla="*/ 1062118 h 4171079"/>
                  <a:gd name="connsiteX11" fmla="*/ 638648 w 3337758"/>
                  <a:gd name="connsiteY11" fmla="*/ 943784 h 4171079"/>
                  <a:gd name="connsiteX12" fmla="*/ 713951 w 3337758"/>
                  <a:gd name="connsiteY12" fmla="*/ 470447 h 4171079"/>
                  <a:gd name="connsiteX13" fmla="*/ 939862 w 3337758"/>
                  <a:gd name="connsiteY13" fmla="*/ 115445 h 4171079"/>
                  <a:gd name="connsiteX14" fmla="*/ 1811231 w 3337758"/>
                  <a:gd name="connsiteY14" fmla="*/ 7869 h 4171079"/>
                  <a:gd name="connsiteX0" fmla="*/ 1811231 w 3337758"/>
                  <a:gd name="connsiteY0" fmla="*/ 7869 h 4171079"/>
                  <a:gd name="connsiteX1" fmla="*/ 2488963 w 3337758"/>
                  <a:gd name="connsiteY1" fmla="*/ 298325 h 4171079"/>
                  <a:gd name="connsiteX2" fmla="*/ 3124781 w 3337758"/>
                  <a:gd name="connsiteY2" fmla="*/ 717893 h 4171079"/>
                  <a:gd name="connsiteX3" fmla="*/ 3285029 w 3337758"/>
                  <a:gd name="connsiteY3" fmla="*/ 2137883 h 4171079"/>
                  <a:gd name="connsiteX4" fmla="*/ 2286878 w 3337758"/>
                  <a:gd name="connsiteY4" fmla="*/ 2680837 h 4171079"/>
                  <a:gd name="connsiteX5" fmla="*/ 1963910 w 3337758"/>
                  <a:gd name="connsiteY5" fmla="*/ 3562330 h 4171079"/>
                  <a:gd name="connsiteX6" fmla="*/ 1121945 w 3337758"/>
                  <a:gd name="connsiteY6" fmla="*/ 4171079 h 4171079"/>
                  <a:gd name="connsiteX7" fmla="*/ 190015 w 3337758"/>
                  <a:gd name="connsiteY7" fmla="*/ 3180731 h 4171079"/>
                  <a:gd name="connsiteX8" fmla="*/ 111523 w 3337758"/>
                  <a:gd name="connsiteY8" fmla="*/ 2202429 h 4171079"/>
                  <a:gd name="connsiteX9" fmla="*/ 3946 w 3337758"/>
                  <a:gd name="connsiteY9" fmla="*/ 1470909 h 4171079"/>
                  <a:gd name="connsiteX10" fmla="*/ 262130 w 3337758"/>
                  <a:gd name="connsiteY10" fmla="*/ 1062118 h 4171079"/>
                  <a:gd name="connsiteX11" fmla="*/ 242925 w 3337758"/>
                  <a:gd name="connsiteY11" fmla="*/ 643214 h 4171079"/>
                  <a:gd name="connsiteX12" fmla="*/ 713951 w 3337758"/>
                  <a:gd name="connsiteY12" fmla="*/ 470447 h 4171079"/>
                  <a:gd name="connsiteX13" fmla="*/ 939862 w 3337758"/>
                  <a:gd name="connsiteY13" fmla="*/ 115445 h 4171079"/>
                  <a:gd name="connsiteX14" fmla="*/ 1811231 w 3337758"/>
                  <a:gd name="connsiteY14" fmla="*/ 7869 h 4171079"/>
                  <a:gd name="connsiteX0" fmla="*/ 1811231 w 3337758"/>
                  <a:gd name="connsiteY0" fmla="*/ 7869 h 4171079"/>
                  <a:gd name="connsiteX1" fmla="*/ 2488963 w 3337758"/>
                  <a:gd name="connsiteY1" fmla="*/ 298325 h 4171079"/>
                  <a:gd name="connsiteX2" fmla="*/ 3124781 w 3337758"/>
                  <a:gd name="connsiteY2" fmla="*/ 717893 h 4171079"/>
                  <a:gd name="connsiteX3" fmla="*/ 3285029 w 3337758"/>
                  <a:gd name="connsiteY3" fmla="*/ 2137883 h 4171079"/>
                  <a:gd name="connsiteX4" fmla="*/ 2286878 w 3337758"/>
                  <a:gd name="connsiteY4" fmla="*/ 2680837 h 4171079"/>
                  <a:gd name="connsiteX5" fmla="*/ 1963910 w 3337758"/>
                  <a:gd name="connsiteY5" fmla="*/ 3562330 h 4171079"/>
                  <a:gd name="connsiteX6" fmla="*/ 1121945 w 3337758"/>
                  <a:gd name="connsiteY6" fmla="*/ 4171079 h 4171079"/>
                  <a:gd name="connsiteX7" fmla="*/ 190015 w 3337758"/>
                  <a:gd name="connsiteY7" fmla="*/ 3180731 h 4171079"/>
                  <a:gd name="connsiteX8" fmla="*/ 111523 w 3337758"/>
                  <a:gd name="connsiteY8" fmla="*/ 2202429 h 4171079"/>
                  <a:gd name="connsiteX9" fmla="*/ 3946 w 3337758"/>
                  <a:gd name="connsiteY9" fmla="*/ 1470909 h 4171079"/>
                  <a:gd name="connsiteX10" fmla="*/ 262130 w 3337758"/>
                  <a:gd name="connsiteY10" fmla="*/ 1062118 h 4171079"/>
                  <a:gd name="connsiteX11" fmla="*/ 713951 w 3337758"/>
                  <a:gd name="connsiteY11" fmla="*/ 470447 h 4171079"/>
                  <a:gd name="connsiteX12" fmla="*/ 939862 w 3337758"/>
                  <a:gd name="connsiteY12" fmla="*/ 115445 h 4171079"/>
                  <a:gd name="connsiteX13" fmla="*/ 1811231 w 3337758"/>
                  <a:gd name="connsiteY13" fmla="*/ 7869 h 4171079"/>
                  <a:gd name="connsiteX0" fmla="*/ 1807749 w 3334276"/>
                  <a:gd name="connsiteY0" fmla="*/ 7869 h 4171079"/>
                  <a:gd name="connsiteX1" fmla="*/ 2485481 w 3334276"/>
                  <a:gd name="connsiteY1" fmla="*/ 298325 h 4171079"/>
                  <a:gd name="connsiteX2" fmla="*/ 3121299 w 3334276"/>
                  <a:gd name="connsiteY2" fmla="*/ 717893 h 4171079"/>
                  <a:gd name="connsiteX3" fmla="*/ 3281547 w 3334276"/>
                  <a:gd name="connsiteY3" fmla="*/ 2137883 h 4171079"/>
                  <a:gd name="connsiteX4" fmla="*/ 2283396 w 3334276"/>
                  <a:gd name="connsiteY4" fmla="*/ 2680837 h 4171079"/>
                  <a:gd name="connsiteX5" fmla="*/ 1960428 w 3334276"/>
                  <a:gd name="connsiteY5" fmla="*/ 3562330 h 4171079"/>
                  <a:gd name="connsiteX6" fmla="*/ 1118463 w 3334276"/>
                  <a:gd name="connsiteY6" fmla="*/ 4171079 h 4171079"/>
                  <a:gd name="connsiteX7" fmla="*/ 186533 w 3334276"/>
                  <a:gd name="connsiteY7" fmla="*/ 3180731 h 4171079"/>
                  <a:gd name="connsiteX8" fmla="*/ 108041 w 3334276"/>
                  <a:gd name="connsiteY8" fmla="*/ 2202429 h 4171079"/>
                  <a:gd name="connsiteX9" fmla="*/ 464 w 3334276"/>
                  <a:gd name="connsiteY9" fmla="*/ 1470909 h 4171079"/>
                  <a:gd name="connsiteX10" fmla="*/ 106445 w 3334276"/>
                  <a:gd name="connsiteY10" fmla="*/ 903922 h 4171079"/>
                  <a:gd name="connsiteX11" fmla="*/ 710469 w 3334276"/>
                  <a:gd name="connsiteY11" fmla="*/ 470447 h 4171079"/>
                  <a:gd name="connsiteX12" fmla="*/ 936380 w 3334276"/>
                  <a:gd name="connsiteY12" fmla="*/ 115445 h 4171079"/>
                  <a:gd name="connsiteX13" fmla="*/ 1807749 w 3334276"/>
                  <a:gd name="connsiteY13" fmla="*/ 7869 h 4171079"/>
                  <a:gd name="connsiteX0" fmla="*/ 1807293 w 3333820"/>
                  <a:gd name="connsiteY0" fmla="*/ 7420 h 4170630"/>
                  <a:gd name="connsiteX1" fmla="*/ 2485025 w 3333820"/>
                  <a:gd name="connsiteY1" fmla="*/ 297876 h 4170630"/>
                  <a:gd name="connsiteX2" fmla="*/ 3120843 w 3333820"/>
                  <a:gd name="connsiteY2" fmla="*/ 717444 h 4170630"/>
                  <a:gd name="connsiteX3" fmla="*/ 3281091 w 3333820"/>
                  <a:gd name="connsiteY3" fmla="*/ 2137434 h 4170630"/>
                  <a:gd name="connsiteX4" fmla="*/ 2282940 w 3333820"/>
                  <a:gd name="connsiteY4" fmla="*/ 2680388 h 4170630"/>
                  <a:gd name="connsiteX5" fmla="*/ 1959972 w 3333820"/>
                  <a:gd name="connsiteY5" fmla="*/ 3561881 h 4170630"/>
                  <a:gd name="connsiteX6" fmla="*/ 1118007 w 3333820"/>
                  <a:gd name="connsiteY6" fmla="*/ 4170630 h 4170630"/>
                  <a:gd name="connsiteX7" fmla="*/ 186077 w 3333820"/>
                  <a:gd name="connsiteY7" fmla="*/ 3180282 h 4170630"/>
                  <a:gd name="connsiteX8" fmla="*/ 107585 w 3333820"/>
                  <a:gd name="connsiteY8" fmla="*/ 2201980 h 4170630"/>
                  <a:gd name="connsiteX9" fmla="*/ 8 w 3333820"/>
                  <a:gd name="connsiteY9" fmla="*/ 1470460 h 4170630"/>
                  <a:gd name="connsiteX10" fmla="*/ 105989 w 3333820"/>
                  <a:gd name="connsiteY10" fmla="*/ 903473 h 4170630"/>
                  <a:gd name="connsiteX11" fmla="*/ 603471 w 3333820"/>
                  <a:gd name="connsiteY11" fmla="*/ 422540 h 4170630"/>
                  <a:gd name="connsiteX12" fmla="*/ 935924 w 3333820"/>
                  <a:gd name="connsiteY12" fmla="*/ 114996 h 4170630"/>
                  <a:gd name="connsiteX13" fmla="*/ 1807293 w 3333820"/>
                  <a:gd name="connsiteY13" fmla="*/ 7420 h 4170630"/>
                  <a:gd name="connsiteX0" fmla="*/ 1852954 w 3333820"/>
                  <a:gd name="connsiteY0" fmla="*/ 367447 h 4056072"/>
                  <a:gd name="connsiteX1" fmla="*/ 2485025 w 3333820"/>
                  <a:gd name="connsiteY1" fmla="*/ 183318 h 4056072"/>
                  <a:gd name="connsiteX2" fmla="*/ 3120843 w 3333820"/>
                  <a:gd name="connsiteY2" fmla="*/ 602886 h 4056072"/>
                  <a:gd name="connsiteX3" fmla="*/ 3281091 w 3333820"/>
                  <a:gd name="connsiteY3" fmla="*/ 2022876 h 4056072"/>
                  <a:gd name="connsiteX4" fmla="*/ 2282940 w 3333820"/>
                  <a:gd name="connsiteY4" fmla="*/ 2565830 h 4056072"/>
                  <a:gd name="connsiteX5" fmla="*/ 1959972 w 3333820"/>
                  <a:gd name="connsiteY5" fmla="*/ 3447323 h 4056072"/>
                  <a:gd name="connsiteX6" fmla="*/ 1118007 w 3333820"/>
                  <a:gd name="connsiteY6" fmla="*/ 4056072 h 4056072"/>
                  <a:gd name="connsiteX7" fmla="*/ 186077 w 3333820"/>
                  <a:gd name="connsiteY7" fmla="*/ 3065724 h 4056072"/>
                  <a:gd name="connsiteX8" fmla="*/ 107585 w 3333820"/>
                  <a:gd name="connsiteY8" fmla="*/ 2087422 h 4056072"/>
                  <a:gd name="connsiteX9" fmla="*/ 8 w 3333820"/>
                  <a:gd name="connsiteY9" fmla="*/ 1355902 h 4056072"/>
                  <a:gd name="connsiteX10" fmla="*/ 105989 w 3333820"/>
                  <a:gd name="connsiteY10" fmla="*/ 788915 h 4056072"/>
                  <a:gd name="connsiteX11" fmla="*/ 603471 w 3333820"/>
                  <a:gd name="connsiteY11" fmla="*/ 307982 h 4056072"/>
                  <a:gd name="connsiteX12" fmla="*/ 935924 w 3333820"/>
                  <a:gd name="connsiteY12" fmla="*/ 438 h 4056072"/>
                  <a:gd name="connsiteX13" fmla="*/ 1852954 w 3333820"/>
                  <a:gd name="connsiteY13" fmla="*/ 367447 h 4056072"/>
                  <a:gd name="connsiteX0" fmla="*/ 1852954 w 3333820"/>
                  <a:gd name="connsiteY0" fmla="*/ 367447 h 4056072"/>
                  <a:gd name="connsiteX1" fmla="*/ 2485025 w 3333820"/>
                  <a:gd name="connsiteY1" fmla="*/ 183318 h 4056072"/>
                  <a:gd name="connsiteX2" fmla="*/ 3120843 w 3333820"/>
                  <a:gd name="connsiteY2" fmla="*/ 602886 h 4056072"/>
                  <a:gd name="connsiteX3" fmla="*/ 3281091 w 3333820"/>
                  <a:gd name="connsiteY3" fmla="*/ 2022876 h 4056072"/>
                  <a:gd name="connsiteX4" fmla="*/ 2282940 w 3333820"/>
                  <a:gd name="connsiteY4" fmla="*/ 2565830 h 4056072"/>
                  <a:gd name="connsiteX5" fmla="*/ 1959972 w 3333820"/>
                  <a:gd name="connsiteY5" fmla="*/ 3447323 h 4056072"/>
                  <a:gd name="connsiteX6" fmla="*/ 1118007 w 3333820"/>
                  <a:gd name="connsiteY6" fmla="*/ 4056072 h 4056072"/>
                  <a:gd name="connsiteX7" fmla="*/ 186077 w 3333820"/>
                  <a:gd name="connsiteY7" fmla="*/ 3065724 h 4056072"/>
                  <a:gd name="connsiteX8" fmla="*/ 107585 w 3333820"/>
                  <a:gd name="connsiteY8" fmla="*/ 2087422 h 4056072"/>
                  <a:gd name="connsiteX9" fmla="*/ 8 w 3333820"/>
                  <a:gd name="connsiteY9" fmla="*/ 1355902 h 4056072"/>
                  <a:gd name="connsiteX10" fmla="*/ 105989 w 3333820"/>
                  <a:gd name="connsiteY10" fmla="*/ 788915 h 4056072"/>
                  <a:gd name="connsiteX11" fmla="*/ 603471 w 3333820"/>
                  <a:gd name="connsiteY11" fmla="*/ 307982 h 4056072"/>
                  <a:gd name="connsiteX12" fmla="*/ 935924 w 3333820"/>
                  <a:gd name="connsiteY12" fmla="*/ 438 h 4056072"/>
                  <a:gd name="connsiteX13" fmla="*/ 1852954 w 3333820"/>
                  <a:gd name="connsiteY13" fmla="*/ 367447 h 4056072"/>
                  <a:gd name="connsiteX0" fmla="*/ 1860693 w 3341559"/>
                  <a:gd name="connsiteY0" fmla="*/ 375147 h 4063772"/>
                  <a:gd name="connsiteX1" fmla="*/ 2492764 w 3341559"/>
                  <a:gd name="connsiteY1" fmla="*/ 191018 h 4063772"/>
                  <a:gd name="connsiteX2" fmla="*/ 3128582 w 3341559"/>
                  <a:gd name="connsiteY2" fmla="*/ 610586 h 4063772"/>
                  <a:gd name="connsiteX3" fmla="*/ 3288830 w 3341559"/>
                  <a:gd name="connsiteY3" fmla="*/ 2030576 h 4063772"/>
                  <a:gd name="connsiteX4" fmla="*/ 2290679 w 3341559"/>
                  <a:gd name="connsiteY4" fmla="*/ 2573530 h 4063772"/>
                  <a:gd name="connsiteX5" fmla="*/ 1967711 w 3341559"/>
                  <a:gd name="connsiteY5" fmla="*/ 3455023 h 4063772"/>
                  <a:gd name="connsiteX6" fmla="*/ 1125746 w 3341559"/>
                  <a:gd name="connsiteY6" fmla="*/ 4063772 h 4063772"/>
                  <a:gd name="connsiteX7" fmla="*/ 193816 w 3341559"/>
                  <a:gd name="connsiteY7" fmla="*/ 3073424 h 4063772"/>
                  <a:gd name="connsiteX8" fmla="*/ 115324 w 3341559"/>
                  <a:gd name="connsiteY8" fmla="*/ 2095122 h 4063772"/>
                  <a:gd name="connsiteX9" fmla="*/ 7747 w 3341559"/>
                  <a:gd name="connsiteY9" fmla="*/ 1363602 h 4063772"/>
                  <a:gd name="connsiteX10" fmla="*/ 113728 w 3341559"/>
                  <a:gd name="connsiteY10" fmla="*/ 796615 h 4063772"/>
                  <a:gd name="connsiteX11" fmla="*/ 943663 w 3341559"/>
                  <a:gd name="connsiteY11" fmla="*/ 8138 h 4063772"/>
                  <a:gd name="connsiteX12" fmla="*/ 1860693 w 3341559"/>
                  <a:gd name="connsiteY12" fmla="*/ 375147 h 4063772"/>
                  <a:gd name="connsiteX0" fmla="*/ 1858043 w 3338909"/>
                  <a:gd name="connsiteY0" fmla="*/ 251060 h 3939685"/>
                  <a:gd name="connsiteX1" fmla="*/ 2490114 w 3338909"/>
                  <a:gd name="connsiteY1" fmla="*/ 66931 h 3939685"/>
                  <a:gd name="connsiteX2" fmla="*/ 3125932 w 3338909"/>
                  <a:gd name="connsiteY2" fmla="*/ 486499 h 3939685"/>
                  <a:gd name="connsiteX3" fmla="*/ 3286180 w 3338909"/>
                  <a:gd name="connsiteY3" fmla="*/ 1906489 h 3939685"/>
                  <a:gd name="connsiteX4" fmla="*/ 2288029 w 3338909"/>
                  <a:gd name="connsiteY4" fmla="*/ 2449443 h 3939685"/>
                  <a:gd name="connsiteX5" fmla="*/ 1965061 w 3338909"/>
                  <a:gd name="connsiteY5" fmla="*/ 3330936 h 3939685"/>
                  <a:gd name="connsiteX6" fmla="*/ 1123096 w 3338909"/>
                  <a:gd name="connsiteY6" fmla="*/ 3939685 h 3939685"/>
                  <a:gd name="connsiteX7" fmla="*/ 191166 w 3338909"/>
                  <a:gd name="connsiteY7" fmla="*/ 2949337 h 3939685"/>
                  <a:gd name="connsiteX8" fmla="*/ 112674 w 3338909"/>
                  <a:gd name="connsiteY8" fmla="*/ 1971035 h 3939685"/>
                  <a:gd name="connsiteX9" fmla="*/ 5097 w 3338909"/>
                  <a:gd name="connsiteY9" fmla="*/ 1239515 h 3939685"/>
                  <a:gd name="connsiteX10" fmla="*/ 111078 w 3338909"/>
                  <a:gd name="connsiteY10" fmla="*/ 672528 h 3939685"/>
                  <a:gd name="connsiteX11" fmla="*/ 880134 w 3338909"/>
                  <a:gd name="connsiteY11" fmla="*/ 10607 h 3939685"/>
                  <a:gd name="connsiteX12" fmla="*/ 1858043 w 3338909"/>
                  <a:gd name="connsiteY12" fmla="*/ 251060 h 3939685"/>
                  <a:gd name="connsiteX0" fmla="*/ 1853564 w 3334430"/>
                  <a:gd name="connsiteY0" fmla="*/ 245194 h 3933819"/>
                  <a:gd name="connsiteX1" fmla="*/ 2485635 w 3334430"/>
                  <a:gd name="connsiteY1" fmla="*/ 61065 h 3933819"/>
                  <a:gd name="connsiteX2" fmla="*/ 3121453 w 3334430"/>
                  <a:gd name="connsiteY2" fmla="*/ 480633 h 3933819"/>
                  <a:gd name="connsiteX3" fmla="*/ 3281701 w 3334430"/>
                  <a:gd name="connsiteY3" fmla="*/ 1900623 h 3933819"/>
                  <a:gd name="connsiteX4" fmla="*/ 2283550 w 3334430"/>
                  <a:gd name="connsiteY4" fmla="*/ 2443577 h 3933819"/>
                  <a:gd name="connsiteX5" fmla="*/ 1960582 w 3334430"/>
                  <a:gd name="connsiteY5" fmla="*/ 3325070 h 3933819"/>
                  <a:gd name="connsiteX6" fmla="*/ 1118617 w 3334430"/>
                  <a:gd name="connsiteY6" fmla="*/ 3933819 h 3933819"/>
                  <a:gd name="connsiteX7" fmla="*/ 186687 w 3334430"/>
                  <a:gd name="connsiteY7" fmla="*/ 2943471 h 3933819"/>
                  <a:gd name="connsiteX8" fmla="*/ 108195 w 3334430"/>
                  <a:gd name="connsiteY8" fmla="*/ 1965169 h 3933819"/>
                  <a:gd name="connsiteX9" fmla="*/ 618 w 3334430"/>
                  <a:gd name="connsiteY9" fmla="*/ 1233649 h 3933819"/>
                  <a:gd name="connsiteX10" fmla="*/ 121818 w 3334430"/>
                  <a:gd name="connsiteY10" fmla="*/ 508468 h 3933819"/>
                  <a:gd name="connsiteX11" fmla="*/ 875655 w 3334430"/>
                  <a:gd name="connsiteY11" fmla="*/ 4741 h 3933819"/>
                  <a:gd name="connsiteX12" fmla="*/ 1853564 w 3334430"/>
                  <a:gd name="connsiteY12" fmla="*/ 245194 h 3933819"/>
                  <a:gd name="connsiteX0" fmla="*/ 1867876 w 3348742"/>
                  <a:gd name="connsiteY0" fmla="*/ 245194 h 3933819"/>
                  <a:gd name="connsiteX1" fmla="*/ 2499947 w 3348742"/>
                  <a:gd name="connsiteY1" fmla="*/ 61065 h 3933819"/>
                  <a:gd name="connsiteX2" fmla="*/ 3135765 w 3348742"/>
                  <a:gd name="connsiteY2" fmla="*/ 480633 h 3933819"/>
                  <a:gd name="connsiteX3" fmla="*/ 3296013 w 3348742"/>
                  <a:gd name="connsiteY3" fmla="*/ 1900623 h 3933819"/>
                  <a:gd name="connsiteX4" fmla="*/ 2297862 w 3348742"/>
                  <a:gd name="connsiteY4" fmla="*/ 2443577 h 3933819"/>
                  <a:gd name="connsiteX5" fmla="*/ 1974894 w 3348742"/>
                  <a:gd name="connsiteY5" fmla="*/ 3325070 h 3933819"/>
                  <a:gd name="connsiteX6" fmla="*/ 1132929 w 3348742"/>
                  <a:gd name="connsiteY6" fmla="*/ 3933819 h 3933819"/>
                  <a:gd name="connsiteX7" fmla="*/ 200999 w 3348742"/>
                  <a:gd name="connsiteY7" fmla="*/ 2943471 h 3933819"/>
                  <a:gd name="connsiteX8" fmla="*/ 320369 w 3348742"/>
                  <a:gd name="connsiteY8" fmla="*/ 1965168 h 3933819"/>
                  <a:gd name="connsiteX9" fmla="*/ 14930 w 3348742"/>
                  <a:gd name="connsiteY9" fmla="*/ 1233649 h 3933819"/>
                  <a:gd name="connsiteX10" fmla="*/ 136130 w 3348742"/>
                  <a:gd name="connsiteY10" fmla="*/ 508468 h 3933819"/>
                  <a:gd name="connsiteX11" fmla="*/ 889967 w 3348742"/>
                  <a:gd name="connsiteY11" fmla="*/ 4741 h 3933819"/>
                  <a:gd name="connsiteX12" fmla="*/ 1867876 w 3348742"/>
                  <a:gd name="connsiteY12" fmla="*/ 245194 h 3933819"/>
                  <a:gd name="connsiteX0" fmla="*/ 1867876 w 3348742"/>
                  <a:gd name="connsiteY0" fmla="*/ 245194 h 3939325"/>
                  <a:gd name="connsiteX1" fmla="*/ 2499947 w 3348742"/>
                  <a:gd name="connsiteY1" fmla="*/ 61065 h 3939325"/>
                  <a:gd name="connsiteX2" fmla="*/ 3135765 w 3348742"/>
                  <a:gd name="connsiteY2" fmla="*/ 480633 h 3939325"/>
                  <a:gd name="connsiteX3" fmla="*/ 3296013 w 3348742"/>
                  <a:gd name="connsiteY3" fmla="*/ 1900623 h 3939325"/>
                  <a:gd name="connsiteX4" fmla="*/ 2297862 w 3348742"/>
                  <a:gd name="connsiteY4" fmla="*/ 2443577 h 3939325"/>
                  <a:gd name="connsiteX5" fmla="*/ 1974894 w 3348742"/>
                  <a:gd name="connsiteY5" fmla="*/ 3325070 h 3939325"/>
                  <a:gd name="connsiteX6" fmla="*/ 1132929 w 3348742"/>
                  <a:gd name="connsiteY6" fmla="*/ 3933819 h 3939325"/>
                  <a:gd name="connsiteX7" fmla="*/ 261880 w 3348742"/>
                  <a:gd name="connsiteY7" fmla="*/ 2975111 h 3939325"/>
                  <a:gd name="connsiteX8" fmla="*/ 320369 w 3348742"/>
                  <a:gd name="connsiteY8" fmla="*/ 1965168 h 3939325"/>
                  <a:gd name="connsiteX9" fmla="*/ 14930 w 3348742"/>
                  <a:gd name="connsiteY9" fmla="*/ 1233649 h 3939325"/>
                  <a:gd name="connsiteX10" fmla="*/ 136130 w 3348742"/>
                  <a:gd name="connsiteY10" fmla="*/ 508468 h 3939325"/>
                  <a:gd name="connsiteX11" fmla="*/ 889967 w 3348742"/>
                  <a:gd name="connsiteY11" fmla="*/ 4741 h 3939325"/>
                  <a:gd name="connsiteX12" fmla="*/ 1867876 w 3348742"/>
                  <a:gd name="connsiteY12" fmla="*/ 245194 h 3939325"/>
                  <a:gd name="connsiteX0" fmla="*/ 1867876 w 3348742"/>
                  <a:gd name="connsiteY0" fmla="*/ 245194 h 3945523"/>
                  <a:gd name="connsiteX1" fmla="*/ 2499947 w 3348742"/>
                  <a:gd name="connsiteY1" fmla="*/ 61065 h 3945523"/>
                  <a:gd name="connsiteX2" fmla="*/ 3135765 w 3348742"/>
                  <a:gd name="connsiteY2" fmla="*/ 480633 h 3945523"/>
                  <a:gd name="connsiteX3" fmla="*/ 3296013 w 3348742"/>
                  <a:gd name="connsiteY3" fmla="*/ 1900623 h 3945523"/>
                  <a:gd name="connsiteX4" fmla="*/ 2297862 w 3348742"/>
                  <a:gd name="connsiteY4" fmla="*/ 2443577 h 3945523"/>
                  <a:gd name="connsiteX5" fmla="*/ 1974894 w 3348742"/>
                  <a:gd name="connsiteY5" fmla="*/ 3325070 h 3945523"/>
                  <a:gd name="connsiteX6" fmla="*/ 1132929 w 3348742"/>
                  <a:gd name="connsiteY6" fmla="*/ 3933819 h 3945523"/>
                  <a:gd name="connsiteX7" fmla="*/ 261880 w 3348742"/>
                  <a:gd name="connsiteY7" fmla="*/ 2975111 h 3945523"/>
                  <a:gd name="connsiteX8" fmla="*/ 320369 w 3348742"/>
                  <a:gd name="connsiteY8" fmla="*/ 1965168 h 3945523"/>
                  <a:gd name="connsiteX9" fmla="*/ 14930 w 3348742"/>
                  <a:gd name="connsiteY9" fmla="*/ 1233649 h 3945523"/>
                  <a:gd name="connsiteX10" fmla="*/ 136130 w 3348742"/>
                  <a:gd name="connsiteY10" fmla="*/ 508468 h 3945523"/>
                  <a:gd name="connsiteX11" fmla="*/ 889967 w 3348742"/>
                  <a:gd name="connsiteY11" fmla="*/ 4741 h 3945523"/>
                  <a:gd name="connsiteX12" fmla="*/ 1867876 w 3348742"/>
                  <a:gd name="connsiteY12" fmla="*/ 245194 h 394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48742" h="3945523">
                    <a:moveTo>
                      <a:pt x="1867876" y="245194"/>
                    </a:moveTo>
                    <a:cubicBezTo>
                      <a:pt x="2136206" y="254581"/>
                      <a:pt x="1999449" y="21825"/>
                      <a:pt x="2499947" y="61065"/>
                    </a:cubicBezTo>
                    <a:cubicBezTo>
                      <a:pt x="3000445" y="100305"/>
                      <a:pt x="3003087" y="174040"/>
                      <a:pt x="3135765" y="480633"/>
                    </a:cubicBezTo>
                    <a:cubicBezTo>
                      <a:pt x="3268443" y="787226"/>
                      <a:pt x="3435664" y="1573466"/>
                      <a:pt x="3296013" y="1900623"/>
                    </a:cubicBezTo>
                    <a:cubicBezTo>
                      <a:pt x="3156363" y="2227780"/>
                      <a:pt x="2518048" y="2206169"/>
                      <a:pt x="2297862" y="2443577"/>
                    </a:cubicBezTo>
                    <a:cubicBezTo>
                      <a:pt x="2077676" y="2680985"/>
                      <a:pt x="2169050" y="3076696"/>
                      <a:pt x="1974894" y="3325070"/>
                    </a:cubicBezTo>
                    <a:cubicBezTo>
                      <a:pt x="1780739" y="3573444"/>
                      <a:pt x="1935915" y="4023785"/>
                      <a:pt x="1132929" y="3933819"/>
                    </a:cubicBezTo>
                    <a:cubicBezTo>
                      <a:pt x="329943" y="3843853"/>
                      <a:pt x="397307" y="3303219"/>
                      <a:pt x="261880" y="2975111"/>
                    </a:cubicBezTo>
                    <a:cubicBezTo>
                      <a:pt x="126453" y="2647003"/>
                      <a:pt x="361527" y="2255412"/>
                      <a:pt x="320369" y="1965168"/>
                    </a:cubicBezTo>
                    <a:cubicBezTo>
                      <a:pt x="279211" y="1674924"/>
                      <a:pt x="45636" y="1476432"/>
                      <a:pt x="14930" y="1233649"/>
                    </a:cubicBezTo>
                    <a:cubicBezTo>
                      <a:pt x="-15776" y="990866"/>
                      <a:pt x="-9709" y="713286"/>
                      <a:pt x="136130" y="508468"/>
                    </a:cubicBezTo>
                    <a:cubicBezTo>
                      <a:pt x="281969" y="303650"/>
                      <a:pt x="601343" y="48620"/>
                      <a:pt x="889967" y="4741"/>
                    </a:cubicBezTo>
                    <a:cubicBezTo>
                      <a:pt x="1178591" y="-39138"/>
                      <a:pt x="1599546" y="235807"/>
                      <a:pt x="1867876" y="245194"/>
                    </a:cubicBezTo>
                    <a:close/>
                  </a:path>
                </a:pathLst>
              </a:custGeom>
              <a:noFill/>
              <a:ln w="254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100">
                  <a:solidFill>
                    <a:srgbClr val="FFFFFF"/>
                  </a:solidFill>
                </a:endParaRPr>
              </a:p>
            </p:txBody>
          </p:sp>
        </p:grpSp>
        <p:grpSp>
          <p:nvGrpSpPr>
            <p:cNvPr id="7" name="Group 6"/>
            <p:cNvGrpSpPr/>
            <p:nvPr/>
          </p:nvGrpSpPr>
          <p:grpSpPr>
            <a:xfrm>
              <a:off x="293772" y="2772005"/>
              <a:ext cx="2651294" cy="3899698"/>
              <a:chOff x="293772" y="2772005"/>
              <a:chExt cx="2651294" cy="3899698"/>
            </a:xfrm>
          </p:grpSpPr>
          <p:cxnSp>
            <p:nvCxnSpPr>
              <p:cNvPr id="79" name="Straight Connector 78"/>
              <p:cNvCxnSpPr/>
              <p:nvPr/>
            </p:nvCxnSpPr>
            <p:spPr>
              <a:xfrm flipH="1">
                <a:off x="1709072" y="2799456"/>
                <a:ext cx="11823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1762748" y="4293593"/>
                <a:ext cx="11823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293772" y="2772005"/>
                <a:ext cx="1439665" cy="3899698"/>
                <a:chOff x="293772" y="2772005"/>
                <a:chExt cx="1439665" cy="3899698"/>
              </a:xfrm>
            </p:grpSpPr>
            <p:pic>
              <p:nvPicPr>
                <p:cNvPr id="82" name="Picture 5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4795" y="2772005"/>
                  <a:ext cx="1317039" cy="86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1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3772" y="3754214"/>
                  <a:ext cx="1379083" cy="929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29723" y="4767296"/>
                  <a:ext cx="1343132" cy="897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1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21522" y="5802832"/>
                  <a:ext cx="1411915" cy="868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6" name="Group 5"/>
            <p:cNvGrpSpPr/>
            <p:nvPr/>
          </p:nvGrpSpPr>
          <p:grpSpPr>
            <a:xfrm>
              <a:off x="4819428" y="2111394"/>
              <a:ext cx="4812359" cy="4283677"/>
              <a:chOff x="4819428" y="2111394"/>
              <a:chExt cx="4812359" cy="4283677"/>
            </a:xfrm>
          </p:grpSpPr>
          <p:pic>
            <p:nvPicPr>
              <p:cNvPr id="52"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15444" y="4478660"/>
                <a:ext cx="2007347" cy="1773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086868" y="3900109"/>
                <a:ext cx="888529" cy="785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564984" y="2271930"/>
                <a:ext cx="979820" cy="86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6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40577" y="3316566"/>
                <a:ext cx="502394" cy="855931"/>
              </a:xfrm>
              <a:prstGeom prst="rect">
                <a:avLst/>
              </a:prstGeom>
            </p:spPr>
          </p:pic>
          <p:pic>
            <p:nvPicPr>
              <p:cNvPr id="62" name="Picture 6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544804" y="2323659"/>
                <a:ext cx="447383" cy="762209"/>
              </a:xfrm>
              <a:prstGeom prst="rect">
                <a:avLst/>
              </a:prstGeom>
            </p:spPr>
          </p:pic>
          <p:pic>
            <p:nvPicPr>
              <p:cNvPr id="63" name="Picture 6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762262" y="3539273"/>
                <a:ext cx="371675" cy="633224"/>
              </a:xfrm>
              <a:prstGeom prst="rect">
                <a:avLst/>
              </a:prstGeom>
            </p:spPr>
          </p:pic>
          <p:sp>
            <p:nvSpPr>
              <p:cNvPr id="64" name="Freeform 63"/>
              <p:cNvSpPr/>
              <p:nvPr/>
            </p:nvSpPr>
            <p:spPr>
              <a:xfrm>
                <a:off x="7261428" y="2355933"/>
                <a:ext cx="494852" cy="114409"/>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Lst>
                <a:ahLst/>
                <a:cxnLst>
                  <a:cxn ang="0">
                    <a:pos x="connsiteX0" y="connsiteY0"/>
                  </a:cxn>
                  <a:cxn ang="0">
                    <a:pos x="connsiteX1" y="connsiteY1"/>
                  </a:cxn>
                  <a:cxn ang="0">
                    <a:pos x="connsiteX2" y="connsiteY2"/>
                  </a:cxn>
                </a:cxnLst>
                <a:rect l="l" t="t" r="r" b="b"/>
                <a:pathLst>
                  <a:path w="494852" h="114409">
                    <a:moveTo>
                      <a:pt x="0" y="0"/>
                    </a:moveTo>
                    <a:cubicBezTo>
                      <a:pt x="75341" y="13484"/>
                      <a:pt x="88770" y="79357"/>
                      <a:pt x="211736" y="102366"/>
                    </a:cubicBezTo>
                    <a:cubicBezTo>
                      <a:pt x="334683" y="135031"/>
                      <a:pt x="400480" y="91496"/>
                      <a:pt x="494852" y="86061"/>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sz="1100">
                  <a:solidFill>
                    <a:srgbClr val="000000"/>
                  </a:solidFill>
                </a:endParaRPr>
              </a:p>
            </p:txBody>
          </p:sp>
          <p:sp>
            <p:nvSpPr>
              <p:cNvPr id="65" name="Freeform 64"/>
              <p:cNvSpPr/>
              <p:nvPr/>
            </p:nvSpPr>
            <p:spPr>
              <a:xfrm>
                <a:off x="6234914" y="3415560"/>
                <a:ext cx="1682729" cy="303164"/>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Lst>
                <a:ahLst/>
                <a:cxnLst>
                  <a:cxn ang="0">
                    <a:pos x="connsiteX0" y="connsiteY0"/>
                  </a:cxn>
                  <a:cxn ang="0">
                    <a:pos x="connsiteX1" y="connsiteY1"/>
                  </a:cxn>
                  <a:cxn ang="0">
                    <a:pos x="connsiteX2" y="connsiteY2"/>
                  </a:cxn>
                </a:cxnLst>
                <a:rect l="l" t="t" r="r" b="b"/>
                <a:pathLst>
                  <a:path w="494852" h="153306">
                    <a:moveTo>
                      <a:pt x="0" y="0"/>
                    </a:moveTo>
                    <a:cubicBezTo>
                      <a:pt x="75341" y="13484"/>
                      <a:pt x="129386" y="127524"/>
                      <a:pt x="252352" y="150533"/>
                    </a:cubicBezTo>
                    <a:cubicBezTo>
                      <a:pt x="392106" y="168748"/>
                      <a:pt x="400480" y="91496"/>
                      <a:pt x="494852" y="86061"/>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sz="1100" dirty="0">
                  <a:solidFill>
                    <a:srgbClr val="000000"/>
                  </a:solidFill>
                </a:endParaRPr>
              </a:p>
            </p:txBody>
          </p:sp>
          <p:sp>
            <p:nvSpPr>
              <p:cNvPr id="66" name="Freeform 65"/>
              <p:cNvSpPr/>
              <p:nvPr/>
            </p:nvSpPr>
            <p:spPr>
              <a:xfrm>
                <a:off x="6211607" y="2442116"/>
                <a:ext cx="1577954" cy="964679"/>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 name="connsiteX0" fmla="*/ 0 w 464040"/>
                  <a:gd name="connsiteY0" fmla="*/ 479897 h 480192"/>
                  <a:gd name="connsiteX1" fmla="*/ 221540 w 464040"/>
                  <a:gd name="connsiteY1" fmla="*/ 64472 h 480192"/>
                  <a:gd name="connsiteX2" fmla="*/ 464040 w 464040"/>
                  <a:gd name="connsiteY2" fmla="*/ 0 h 480192"/>
                  <a:gd name="connsiteX0" fmla="*/ 0 w 464040"/>
                  <a:gd name="connsiteY0" fmla="*/ 479897 h 481002"/>
                  <a:gd name="connsiteX1" fmla="*/ 326580 w 464040"/>
                  <a:gd name="connsiteY1" fmla="*/ 401639 h 481002"/>
                  <a:gd name="connsiteX2" fmla="*/ 464040 w 464040"/>
                  <a:gd name="connsiteY2" fmla="*/ 0 h 481002"/>
                  <a:gd name="connsiteX0" fmla="*/ 0 w 464040"/>
                  <a:gd name="connsiteY0" fmla="*/ 479897 h 487825"/>
                  <a:gd name="connsiteX1" fmla="*/ 326580 w 464040"/>
                  <a:gd name="connsiteY1" fmla="*/ 401639 h 487825"/>
                  <a:gd name="connsiteX2" fmla="*/ 464040 w 464040"/>
                  <a:gd name="connsiteY2" fmla="*/ 0 h 487825"/>
                  <a:gd name="connsiteX0" fmla="*/ 0 w 464040"/>
                  <a:gd name="connsiteY0" fmla="*/ 479897 h 487825"/>
                  <a:gd name="connsiteX1" fmla="*/ 326580 w 464040"/>
                  <a:gd name="connsiteY1" fmla="*/ 401639 h 487825"/>
                  <a:gd name="connsiteX2" fmla="*/ 464040 w 464040"/>
                  <a:gd name="connsiteY2" fmla="*/ 0 h 487825"/>
                  <a:gd name="connsiteX0" fmla="*/ 0 w 464040"/>
                  <a:gd name="connsiteY0" fmla="*/ 479897 h 487825"/>
                  <a:gd name="connsiteX1" fmla="*/ 326580 w 464040"/>
                  <a:gd name="connsiteY1" fmla="*/ 401639 h 487825"/>
                  <a:gd name="connsiteX2" fmla="*/ 464040 w 464040"/>
                  <a:gd name="connsiteY2" fmla="*/ 0 h 487825"/>
                </a:gdLst>
                <a:ahLst/>
                <a:cxnLst>
                  <a:cxn ang="0">
                    <a:pos x="connsiteX0" y="connsiteY0"/>
                  </a:cxn>
                  <a:cxn ang="0">
                    <a:pos x="connsiteX1" y="connsiteY1"/>
                  </a:cxn>
                  <a:cxn ang="0">
                    <a:pos x="connsiteX2" y="connsiteY2"/>
                  </a:cxn>
                </a:cxnLst>
                <a:rect l="l" t="t" r="r" b="b"/>
                <a:pathLst>
                  <a:path w="464040" h="487825">
                    <a:moveTo>
                      <a:pt x="0" y="479897"/>
                    </a:moveTo>
                    <a:cubicBezTo>
                      <a:pt x="75341" y="493381"/>
                      <a:pt x="231625" y="501454"/>
                      <a:pt x="326580" y="401639"/>
                    </a:cubicBezTo>
                    <a:cubicBezTo>
                      <a:pt x="358492" y="362054"/>
                      <a:pt x="413085" y="311293"/>
                      <a:pt x="464040"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sz="1100" dirty="0">
                  <a:solidFill>
                    <a:srgbClr val="000000"/>
                  </a:solidFill>
                </a:endParaRPr>
              </a:p>
            </p:txBody>
          </p:sp>
          <p:sp>
            <p:nvSpPr>
              <p:cNvPr id="67" name="Freeform 66"/>
              <p:cNvSpPr/>
              <p:nvPr/>
            </p:nvSpPr>
            <p:spPr>
              <a:xfrm>
                <a:off x="7799705" y="2462799"/>
                <a:ext cx="396151" cy="1103635"/>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 name="connsiteX0" fmla="*/ 0 w 294860"/>
                  <a:gd name="connsiteY0" fmla="*/ 0 h 319807"/>
                  <a:gd name="connsiteX1" fmla="*/ 252352 w 294860"/>
                  <a:gd name="connsiteY1" fmla="*/ 150533 h 319807"/>
                  <a:gd name="connsiteX2" fmla="*/ 228749 w 294860"/>
                  <a:gd name="connsiteY2" fmla="*/ 319669 h 319807"/>
                  <a:gd name="connsiteX0" fmla="*/ 0 w 109988"/>
                  <a:gd name="connsiteY0" fmla="*/ 0 h 558232"/>
                  <a:gd name="connsiteX1" fmla="*/ 67480 w 109988"/>
                  <a:gd name="connsiteY1" fmla="*/ 388958 h 558232"/>
                  <a:gd name="connsiteX2" fmla="*/ 43877 w 109988"/>
                  <a:gd name="connsiteY2" fmla="*/ 558094 h 558232"/>
                  <a:gd name="connsiteX0" fmla="*/ 0 w 130992"/>
                  <a:gd name="connsiteY0" fmla="*/ 0 h 558219"/>
                  <a:gd name="connsiteX1" fmla="*/ 91289 w 130992"/>
                  <a:gd name="connsiteY1" fmla="*/ 372099 h 558219"/>
                  <a:gd name="connsiteX2" fmla="*/ 43877 w 130992"/>
                  <a:gd name="connsiteY2" fmla="*/ 558094 h 558219"/>
                  <a:gd name="connsiteX0" fmla="*/ 0 w 130992"/>
                  <a:gd name="connsiteY0" fmla="*/ 0 h 558219"/>
                  <a:gd name="connsiteX1" fmla="*/ 91289 w 130992"/>
                  <a:gd name="connsiteY1" fmla="*/ 372099 h 558219"/>
                  <a:gd name="connsiteX2" fmla="*/ 43877 w 130992"/>
                  <a:gd name="connsiteY2" fmla="*/ 558094 h 558219"/>
                  <a:gd name="connsiteX0" fmla="*/ 0 w 91873"/>
                  <a:gd name="connsiteY0" fmla="*/ 0 h 558268"/>
                  <a:gd name="connsiteX1" fmla="*/ 91289 w 91873"/>
                  <a:gd name="connsiteY1" fmla="*/ 372099 h 558268"/>
                  <a:gd name="connsiteX2" fmla="*/ 43877 w 91873"/>
                  <a:gd name="connsiteY2" fmla="*/ 558094 h 558268"/>
                  <a:gd name="connsiteX0" fmla="*/ 0 w 96827"/>
                  <a:gd name="connsiteY0" fmla="*/ 0 h 558094"/>
                  <a:gd name="connsiteX1" fmla="*/ 91289 w 96827"/>
                  <a:gd name="connsiteY1" fmla="*/ 372099 h 558094"/>
                  <a:gd name="connsiteX2" fmla="*/ 43877 w 96827"/>
                  <a:gd name="connsiteY2" fmla="*/ 558094 h 558094"/>
                  <a:gd name="connsiteX0" fmla="*/ 0 w 116801"/>
                  <a:gd name="connsiteY0" fmla="*/ 0 h 558094"/>
                  <a:gd name="connsiteX1" fmla="*/ 116499 w 116801"/>
                  <a:gd name="connsiteY1" fmla="*/ 323933 h 558094"/>
                  <a:gd name="connsiteX2" fmla="*/ 43877 w 116801"/>
                  <a:gd name="connsiteY2" fmla="*/ 558094 h 558094"/>
                  <a:gd name="connsiteX0" fmla="*/ 0 w 119284"/>
                  <a:gd name="connsiteY0" fmla="*/ 0 h 558094"/>
                  <a:gd name="connsiteX1" fmla="*/ 116499 w 119284"/>
                  <a:gd name="connsiteY1" fmla="*/ 323933 h 558094"/>
                  <a:gd name="connsiteX2" fmla="*/ 43877 w 119284"/>
                  <a:gd name="connsiteY2" fmla="*/ 558094 h 558094"/>
                  <a:gd name="connsiteX0" fmla="*/ 0 w 119284"/>
                  <a:gd name="connsiteY0" fmla="*/ 0 h 558094"/>
                  <a:gd name="connsiteX1" fmla="*/ 116499 w 119284"/>
                  <a:gd name="connsiteY1" fmla="*/ 323933 h 558094"/>
                  <a:gd name="connsiteX2" fmla="*/ 43877 w 119284"/>
                  <a:gd name="connsiteY2" fmla="*/ 558094 h 558094"/>
                  <a:gd name="connsiteX0" fmla="*/ 0 w 118050"/>
                  <a:gd name="connsiteY0" fmla="*/ 0 h 558094"/>
                  <a:gd name="connsiteX1" fmla="*/ 116499 w 118050"/>
                  <a:gd name="connsiteY1" fmla="*/ 323933 h 558094"/>
                  <a:gd name="connsiteX2" fmla="*/ 43877 w 118050"/>
                  <a:gd name="connsiteY2" fmla="*/ 558094 h 558094"/>
                  <a:gd name="connsiteX0" fmla="*/ 0 w 116499"/>
                  <a:gd name="connsiteY0" fmla="*/ 0 h 558094"/>
                  <a:gd name="connsiteX1" fmla="*/ 116499 w 116499"/>
                  <a:gd name="connsiteY1" fmla="*/ 323933 h 558094"/>
                  <a:gd name="connsiteX2" fmla="*/ 43877 w 116499"/>
                  <a:gd name="connsiteY2" fmla="*/ 558094 h 558094"/>
                </a:gdLst>
                <a:ahLst/>
                <a:cxnLst>
                  <a:cxn ang="0">
                    <a:pos x="connsiteX0" y="connsiteY0"/>
                  </a:cxn>
                  <a:cxn ang="0">
                    <a:pos x="connsiteX1" y="connsiteY1"/>
                  </a:cxn>
                  <a:cxn ang="0">
                    <a:pos x="connsiteX2" y="connsiteY2"/>
                  </a:cxn>
                </a:cxnLst>
                <a:rect l="l" t="t" r="r" b="b"/>
                <a:pathLst>
                  <a:path w="116499" h="558094">
                    <a:moveTo>
                      <a:pt x="0" y="0"/>
                    </a:moveTo>
                    <a:cubicBezTo>
                      <a:pt x="75341" y="13484"/>
                      <a:pt x="111178" y="129933"/>
                      <a:pt x="116499" y="323933"/>
                    </a:cubicBezTo>
                    <a:cubicBezTo>
                      <a:pt x="116199" y="443298"/>
                      <a:pt x="75553" y="524996"/>
                      <a:pt x="43877" y="558094"/>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sz="1100" dirty="0">
                  <a:solidFill>
                    <a:srgbClr val="000000"/>
                  </a:solidFill>
                </a:endParaRPr>
              </a:p>
            </p:txBody>
          </p:sp>
          <p:sp>
            <p:nvSpPr>
              <p:cNvPr id="68" name="Freeform 67"/>
              <p:cNvSpPr/>
              <p:nvPr/>
            </p:nvSpPr>
            <p:spPr>
              <a:xfrm>
                <a:off x="6220828" y="3403517"/>
                <a:ext cx="485327" cy="1105236"/>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85327"/>
                  <a:gd name="connsiteY0" fmla="*/ 0 h 1105258"/>
                  <a:gd name="connsiteX1" fmla="*/ 211736 w 485327"/>
                  <a:gd name="connsiteY1" fmla="*/ 102366 h 1105258"/>
                  <a:gd name="connsiteX2" fmla="*/ 485327 w 485327"/>
                  <a:gd name="connsiteY2" fmla="*/ 1105236 h 1105258"/>
                  <a:gd name="connsiteX0" fmla="*/ 0 w 485327"/>
                  <a:gd name="connsiteY0" fmla="*/ 0 h 1105274"/>
                  <a:gd name="connsiteX1" fmla="*/ 216499 w 485327"/>
                  <a:gd name="connsiteY1" fmla="*/ 507178 h 1105274"/>
                  <a:gd name="connsiteX2" fmla="*/ 485327 w 485327"/>
                  <a:gd name="connsiteY2" fmla="*/ 1105236 h 1105274"/>
                  <a:gd name="connsiteX0" fmla="*/ 0 w 485327"/>
                  <a:gd name="connsiteY0" fmla="*/ 0 h 1105287"/>
                  <a:gd name="connsiteX1" fmla="*/ 216499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Lst>
                <a:ahLst/>
                <a:cxnLst>
                  <a:cxn ang="0">
                    <a:pos x="connsiteX0" y="connsiteY0"/>
                  </a:cxn>
                  <a:cxn ang="0">
                    <a:pos x="connsiteX1" y="connsiteY1"/>
                  </a:cxn>
                  <a:cxn ang="0">
                    <a:pos x="connsiteX2" y="connsiteY2"/>
                  </a:cxn>
                </a:cxnLst>
                <a:rect l="l" t="t" r="r" b="b"/>
                <a:pathLst>
                  <a:path w="485327" h="1105236">
                    <a:moveTo>
                      <a:pt x="0" y="0"/>
                    </a:moveTo>
                    <a:cubicBezTo>
                      <a:pt x="75341" y="13484"/>
                      <a:pt x="269746" y="250807"/>
                      <a:pt x="354611" y="507178"/>
                    </a:cubicBezTo>
                    <a:cubicBezTo>
                      <a:pt x="472796" y="792256"/>
                      <a:pt x="481442" y="896358"/>
                      <a:pt x="485327" y="110523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sz="1100">
                  <a:solidFill>
                    <a:srgbClr val="000000"/>
                  </a:solidFill>
                </a:endParaRPr>
              </a:p>
            </p:txBody>
          </p:sp>
          <p:sp>
            <p:nvSpPr>
              <p:cNvPr id="71" name="Freeform 70"/>
              <p:cNvSpPr/>
              <p:nvPr/>
            </p:nvSpPr>
            <p:spPr>
              <a:xfrm>
                <a:off x="7953192" y="3574079"/>
                <a:ext cx="634397" cy="382056"/>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85327"/>
                  <a:gd name="connsiteY0" fmla="*/ 0 h 1105258"/>
                  <a:gd name="connsiteX1" fmla="*/ 211736 w 485327"/>
                  <a:gd name="connsiteY1" fmla="*/ 102366 h 1105258"/>
                  <a:gd name="connsiteX2" fmla="*/ 485327 w 485327"/>
                  <a:gd name="connsiteY2" fmla="*/ 1105236 h 1105258"/>
                  <a:gd name="connsiteX0" fmla="*/ 0 w 485327"/>
                  <a:gd name="connsiteY0" fmla="*/ 0 h 1105274"/>
                  <a:gd name="connsiteX1" fmla="*/ 216499 w 485327"/>
                  <a:gd name="connsiteY1" fmla="*/ 507178 h 1105274"/>
                  <a:gd name="connsiteX2" fmla="*/ 485327 w 485327"/>
                  <a:gd name="connsiteY2" fmla="*/ 1105236 h 1105274"/>
                  <a:gd name="connsiteX0" fmla="*/ 0 w 485327"/>
                  <a:gd name="connsiteY0" fmla="*/ 0 h 1105287"/>
                  <a:gd name="connsiteX1" fmla="*/ 216499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Lst>
                <a:ahLst/>
                <a:cxnLst>
                  <a:cxn ang="0">
                    <a:pos x="connsiteX0" y="connsiteY0"/>
                  </a:cxn>
                  <a:cxn ang="0">
                    <a:pos x="connsiteX1" y="connsiteY1"/>
                  </a:cxn>
                  <a:cxn ang="0">
                    <a:pos x="connsiteX2" y="connsiteY2"/>
                  </a:cxn>
                </a:cxnLst>
                <a:rect l="l" t="t" r="r" b="b"/>
                <a:pathLst>
                  <a:path w="485327" h="1105236">
                    <a:moveTo>
                      <a:pt x="0" y="0"/>
                    </a:moveTo>
                    <a:cubicBezTo>
                      <a:pt x="75341" y="13484"/>
                      <a:pt x="269746" y="250807"/>
                      <a:pt x="354611" y="507178"/>
                    </a:cubicBezTo>
                    <a:cubicBezTo>
                      <a:pt x="472796" y="792256"/>
                      <a:pt x="481442" y="896358"/>
                      <a:pt x="485327" y="110523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sz="1100">
                  <a:solidFill>
                    <a:srgbClr val="000000"/>
                  </a:solidFill>
                </a:endParaRPr>
              </a:p>
            </p:txBody>
          </p:sp>
          <p:cxnSp>
            <p:nvCxnSpPr>
              <p:cNvPr id="80" name="Straight Connector 79"/>
              <p:cNvCxnSpPr/>
              <p:nvPr/>
            </p:nvCxnSpPr>
            <p:spPr>
              <a:xfrm flipH="1">
                <a:off x="4819428" y="2337218"/>
                <a:ext cx="2256850" cy="6773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Freeform 87"/>
              <p:cNvSpPr/>
              <p:nvPr/>
            </p:nvSpPr>
            <p:spPr>
              <a:xfrm>
                <a:off x="5398999" y="2111394"/>
                <a:ext cx="3669968" cy="4283677"/>
              </a:xfrm>
              <a:custGeom>
                <a:avLst/>
                <a:gdLst>
                  <a:gd name="connsiteX0" fmla="*/ 2142411 w 3619842"/>
                  <a:gd name="connsiteY0" fmla="*/ 7869 h 4300895"/>
                  <a:gd name="connsiteX1" fmla="*/ 2820143 w 3619842"/>
                  <a:gd name="connsiteY1" fmla="*/ 298325 h 4300895"/>
                  <a:gd name="connsiteX2" fmla="*/ 2906204 w 3619842"/>
                  <a:gd name="connsiteY2" fmla="*/ 900753 h 4300895"/>
                  <a:gd name="connsiteX3" fmla="*/ 2938477 w 3619842"/>
                  <a:gd name="connsiteY3" fmla="*/ 1255756 h 4300895"/>
                  <a:gd name="connsiteX4" fmla="*/ 3250449 w 3619842"/>
                  <a:gd name="connsiteY4" fmla="*/ 1470909 h 4300895"/>
                  <a:gd name="connsiteX5" fmla="*/ 3616209 w 3619842"/>
                  <a:gd name="connsiteY5" fmla="*/ 1911972 h 4300895"/>
                  <a:gd name="connsiteX6" fmla="*/ 3013781 w 3619842"/>
                  <a:gd name="connsiteY6" fmla="*/ 2933949 h 4300895"/>
                  <a:gd name="connsiteX7" fmla="*/ 2303776 w 3619842"/>
                  <a:gd name="connsiteY7" fmla="*/ 3245920 h 4300895"/>
                  <a:gd name="connsiteX8" fmla="*/ 722402 w 3619842"/>
                  <a:gd name="connsiteY8" fmla="*/ 4257139 h 4300895"/>
                  <a:gd name="connsiteX9" fmla="*/ 152247 w 3619842"/>
                  <a:gd name="connsiteY9" fmla="*/ 4063501 h 4300895"/>
                  <a:gd name="connsiteX10" fmla="*/ 1640 w 3619842"/>
                  <a:gd name="connsiteY10" fmla="*/ 3568650 h 4300895"/>
                  <a:gd name="connsiteX11" fmla="*/ 216792 w 3619842"/>
                  <a:gd name="connsiteY11" fmla="*/ 2880160 h 4300895"/>
                  <a:gd name="connsiteX12" fmla="*/ 442703 w 3619842"/>
                  <a:gd name="connsiteY12" fmla="*/ 2202429 h 4300895"/>
                  <a:gd name="connsiteX13" fmla="*/ 345884 w 3619842"/>
                  <a:gd name="connsiteY13" fmla="*/ 1675304 h 4300895"/>
                  <a:gd name="connsiteX14" fmla="*/ 593310 w 3619842"/>
                  <a:gd name="connsiteY14" fmla="*/ 1062118 h 4300895"/>
                  <a:gd name="connsiteX15" fmla="*/ 969828 w 3619842"/>
                  <a:gd name="connsiteY15" fmla="*/ 943784 h 4300895"/>
                  <a:gd name="connsiteX16" fmla="*/ 1045131 w 3619842"/>
                  <a:gd name="connsiteY16" fmla="*/ 470447 h 4300895"/>
                  <a:gd name="connsiteX17" fmla="*/ 1271042 w 3619842"/>
                  <a:gd name="connsiteY17" fmla="*/ 115445 h 4300895"/>
                  <a:gd name="connsiteX18" fmla="*/ 2142411 w 3619842"/>
                  <a:gd name="connsiteY18" fmla="*/ 7869 h 4300895"/>
                  <a:gd name="connsiteX0" fmla="*/ 2142411 w 3619842"/>
                  <a:gd name="connsiteY0" fmla="*/ 7869 h 4279064"/>
                  <a:gd name="connsiteX1" fmla="*/ 2820143 w 3619842"/>
                  <a:gd name="connsiteY1" fmla="*/ 298325 h 4279064"/>
                  <a:gd name="connsiteX2" fmla="*/ 2906204 w 3619842"/>
                  <a:gd name="connsiteY2" fmla="*/ 900753 h 4279064"/>
                  <a:gd name="connsiteX3" fmla="*/ 2938477 w 3619842"/>
                  <a:gd name="connsiteY3" fmla="*/ 1255756 h 4279064"/>
                  <a:gd name="connsiteX4" fmla="*/ 3250449 w 3619842"/>
                  <a:gd name="connsiteY4" fmla="*/ 1470909 h 4279064"/>
                  <a:gd name="connsiteX5" fmla="*/ 3616209 w 3619842"/>
                  <a:gd name="connsiteY5" fmla="*/ 1911972 h 4279064"/>
                  <a:gd name="connsiteX6" fmla="*/ 3013781 w 3619842"/>
                  <a:gd name="connsiteY6" fmla="*/ 2933949 h 4279064"/>
                  <a:gd name="connsiteX7" fmla="*/ 2572717 w 3619842"/>
                  <a:gd name="connsiteY7" fmla="*/ 3579407 h 4279064"/>
                  <a:gd name="connsiteX8" fmla="*/ 722402 w 3619842"/>
                  <a:gd name="connsiteY8" fmla="*/ 4257139 h 4279064"/>
                  <a:gd name="connsiteX9" fmla="*/ 152247 w 3619842"/>
                  <a:gd name="connsiteY9" fmla="*/ 4063501 h 4279064"/>
                  <a:gd name="connsiteX10" fmla="*/ 1640 w 3619842"/>
                  <a:gd name="connsiteY10" fmla="*/ 3568650 h 4279064"/>
                  <a:gd name="connsiteX11" fmla="*/ 216792 w 3619842"/>
                  <a:gd name="connsiteY11" fmla="*/ 2880160 h 4279064"/>
                  <a:gd name="connsiteX12" fmla="*/ 442703 w 3619842"/>
                  <a:gd name="connsiteY12" fmla="*/ 2202429 h 4279064"/>
                  <a:gd name="connsiteX13" fmla="*/ 345884 w 3619842"/>
                  <a:gd name="connsiteY13" fmla="*/ 1675304 h 4279064"/>
                  <a:gd name="connsiteX14" fmla="*/ 593310 w 3619842"/>
                  <a:gd name="connsiteY14" fmla="*/ 1062118 h 4279064"/>
                  <a:gd name="connsiteX15" fmla="*/ 969828 w 3619842"/>
                  <a:gd name="connsiteY15" fmla="*/ 943784 h 4279064"/>
                  <a:gd name="connsiteX16" fmla="*/ 1045131 w 3619842"/>
                  <a:gd name="connsiteY16" fmla="*/ 470447 h 4279064"/>
                  <a:gd name="connsiteX17" fmla="*/ 1271042 w 3619842"/>
                  <a:gd name="connsiteY17" fmla="*/ 115445 h 4279064"/>
                  <a:gd name="connsiteX18" fmla="*/ 2142411 w 3619842"/>
                  <a:gd name="connsiteY18" fmla="*/ 7869 h 4279064"/>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58932 w 3643648"/>
                  <a:gd name="connsiteY13" fmla="*/ 1470909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44722 w 3622153"/>
                  <a:gd name="connsiteY0" fmla="*/ 7869 h 4239810"/>
                  <a:gd name="connsiteX1" fmla="*/ 2822454 w 3622153"/>
                  <a:gd name="connsiteY1" fmla="*/ 298325 h 4239810"/>
                  <a:gd name="connsiteX2" fmla="*/ 2908515 w 3622153"/>
                  <a:gd name="connsiteY2" fmla="*/ 900753 h 4239810"/>
                  <a:gd name="connsiteX3" fmla="*/ 2940788 w 3622153"/>
                  <a:gd name="connsiteY3" fmla="*/ 1255756 h 4239810"/>
                  <a:gd name="connsiteX4" fmla="*/ 3252760 w 3622153"/>
                  <a:gd name="connsiteY4" fmla="*/ 1470909 h 4239810"/>
                  <a:gd name="connsiteX5" fmla="*/ 3618520 w 3622153"/>
                  <a:gd name="connsiteY5" fmla="*/ 1911972 h 4239810"/>
                  <a:gd name="connsiteX6" fmla="*/ 3016092 w 3622153"/>
                  <a:gd name="connsiteY6" fmla="*/ 2933949 h 4239810"/>
                  <a:gd name="connsiteX7" fmla="*/ 2575028 w 3622153"/>
                  <a:gd name="connsiteY7" fmla="*/ 3579407 h 4239810"/>
                  <a:gd name="connsiteX8" fmla="*/ 1531537 w 3622153"/>
                  <a:gd name="connsiteY8" fmla="*/ 4171078 h 4239810"/>
                  <a:gd name="connsiteX9" fmla="*/ 412742 w 3622153"/>
                  <a:gd name="connsiteY9" fmla="*/ 4160320 h 4239810"/>
                  <a:gd name="connsiteX10" fmla="*/ 3951 w 3622153"/>
                  <a:gd name="connsiteY10" fmla="*/ 3568650 h 4239810"/>
                  <a:gd name="connsiteX11" fmla="*/ 219103 w 3622153"/>
                  <a:gd name="connsiteY11" fmla="*/ 2880160 h 4239810"/>
                  <a:gd name="connsiteX12" fmla="*/ 445014 w 3622153"/>
                  <a:gd name="connsiteY12" fmla="*/ 2202429 h 4239810"/>
                  <a:gd name="connsiteX13" fmla="*/ 337437 w 3622153"/>
                  <a:gd name="connsiteY13" fmla="*/ 1470909 h 4239810"/>
                  <a:gd name="connsiteX14" fmla="*/ 595621 w 3622153"/>
                  <a:gd name="connsiteY14" fmla="*/ 1062118 h 4239810"/>
                  <a:gd name="connsiteX15" fmla="*/ 972139 w 3622153"/>
                  <a:gd name="connsiteY15" fmla="*/ 943784 h 4239810"/>
                  <a:gd name="connsiteX16" fmla="*/ 1047442 w 3622153"/>
                  <a:gd name="connsiteY16" fmla="*/ 470447 h 4239810"/>
                  <a:gd name="connsiteX17" fmla="*/ 1273353 w 3622153"/>
                  <a:gd name="connsiteY17" fmla="*/ 115445 h 4239810"/>
                  <a:gd name="connsiteX18" fmla="*/ 2144722 w 3622153"/>
                  <a:gd name="connsiteY18" fmla="*/ 7869 h 4239810"/>
                  <a:gd name="connsiteX0" fmla="*/ 2147191 w 3624622"/>
                  <a:gd name="connsiteY0" fmla="*/ 7869 h 4239810"/>
                  <a:gd name="connsiteX1" fmla="*/ 2824923 w 3624622"/>
                  <a:gd name="connsiteY1" fmla="*/ 298325 h 4239810"/>
                  <a:gd name="connsiteX2" fmla="*/ 2910984 w 3624622"/>
                  <a:gd name="connsiteY2" fmla="*/ 900753 h 4239810"/>
                  <a:gd name="connsiteX3" fmla="*/ 2943257 w 3624622"/>
                  <a:gd name="connsiteY3" fmla="*/ 1255756 h 4239810"/>
                  <a:gd name="connsiteX4" fmla="*/ 3255229 w 3624622"/>
                  <a:gd name="connsiteY4" fmla="*/ 1470909 h 4239810"/>
                  <a:gd name="connsiteX5" fmla="*/ 3620989 w 3624622"/>
                  <a:gd name="connsiteY5" fmla="*/ 1911972 h 4239810"/>
                  <a:gd name="connsiteX6" fmla="*/ 3018561 w 3624622"/>
                  <a:gd name="connsiteY6" fmla="*/ 2933949 h 4239810"/>
                  <a:gd name="connsiteX7" fmla="*/ 2577497 w 3624622"/>
                  <a:gd name="connsiteY7" fmla="*/ 3579407 h 4239810"/>
                  <a:gd name="connsiteX8" fmla="*/ 1534006 w 3624622"/>
                  <a:gd name="connsiteY8" fmla="*/ 4171078 h 4239810"/>
                  <a:gd name="connsiteX9" fmla="*/ 415211 w 3624622"/>
                  <a:gd name="connsiteY9" fmla="*/ 4160320 h 4239810"/>
                  <a:gd name="connsiteX10" fmla="*/ 6420 w 3624622"/>
                  <a:gd name="connsiteY10" fmla="*/ 3568650 h 4239810"/>
                  <a:gd name="connsiteX11" fmla="*/ 221572 w 3624622"/>
                  <a:gd name="connsiteY11" fmla="*/ 2880160 h 4239810"/>
                  <a:gd name="connsiteX12" fmla="*/ 447483 w 3624622"/>
                  <a:gd name="connsiteY12" fmla="*/ 2202429 h 4239810"/>
                  <a:gd name="connsiteX13" fmla="*/ 339906 w 3624622"/>
                  <a:gd name="connsiteY13" fmla="*/ 1470909 h 4239810"/>
                  <a:gd name="connsiteX14" fmla="*/ 598090 w 3624622"/>
                  <a:gd name="connsiteY14" fmla="*/ 1062118 h 4239810"/>
                  <a:gd name="connsiteX15" fmla="*/ 974608 w 3624622"/>
                  <a:gd name="connsiteY15" fmla="*/ 943784 h 4239810"/>
                  <a:gd name="connsiteX16" fmla="*/ 1049911 w 3624622"/>
                  <a:gd name="connsiteY16" fmla="*/ 470447 h 4239810"/>
                  <a:gd name="connsiteX17" fmla="*/ 1275822 w 3624622"/>
                  <a:gd name="connsiteY17" fmla="*/ 115445 h 4239810"/>
                  <a:gd name="connsiteX18" fmla="*/ 2147191 w 3624622"/>
                  <a:gd name="connsiteY18" fmla="*/ 7869 h 4239810"/>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1911972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2137883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1257"/>
                  <a:gd name="connsiteY0" fmla="*/ 7869 h 4227031"/>
                  <a:gd name="connsiteX1" fmla="*/ 2824923 w 3621257"/>
                  <a:gd name="connsiteY1" fmla="*/ 298325 h 4227031"/>
                  <a:gd name="connsiteX2" fmla="*/ 2910984 w 3621257"/>
                  <a:gd name="connsiteY2" fmla="*/ 900753 h 4227031"/>
                  <a:gd name="connsiteX3" fmla="*/ 2943257 w 3621257"/>
                  <a:gd name="connsiteY3" fmla="*/ 1255756 h 4227031"/>
                  <a:gd name="connsiteX4" fmla="*/ 3620989 w 3621257"/>
                  <a:gd name="connsiteY4" fmla="*/ 2137883 h 4227031"/>
                  <a:gd name="connsiteX5" fmla="*/ 3018561 w 3621257"/>
                  <a:gd name="connsiteY5" fmla="*/ 2933949 h 4227031"/>
                  <a:gd name="connsiteX6" fmla="*/ 2512951 w 3621257"/>
                  <a:gd name="connsiteY6" fmla="*/ 3783803 h 4227031"/>
                  <a:gd name="connsiteX7" fmla="*/ 1534006 w 3621257"/>
                  <a:gd name="connsiteY7" fmla="*/ 4171078 h 4227031"/>
                  <a:gd name="connsiteX8" fmla="*/ 415211 w 3621257"/>
                  <a:gd name="connsiteY8" fmla="*/ 4160320 h 4227031"/>
                  <a:gd name="connsiteX9" fmla="*/ 6420 w 3621257"/>
                  <a:gd name="connsiteY9" fmla="*/ 3568650 h 4227031"/>
                  <a:gd name="connsiteX10" fmla="*/ 221572 w 3621257"/>
                  <a:gd name="connsiteY10" fmla="*/ 2880160 h 4227031"/>
                  <a:gd name="connsiteX11" fmla="*/ 447483 w 3621257"/>
                  <a:gd name="connsiteY11" fmla="*/ 2202429 h 4227031"/>
                  <a:gd name="connsiteX12" fmla="*/ 339906 w 3621257"/>
                  <a:gd name="connsiteY12" fmla="*/ 1470909 h 4227031"/>
                  <a:gd name="connsiteX13" fmla="*/ 598090 w 3621257"/>
                  <a:gd name="connsiteY13" fmla="*/ 1062118 h 4227031"/>
                  <a:gd name="connsiteX14" fmla="*/ 974608 w 3621257"/>
                  <a:gd name="connsiteY14" fmla="*/ 943784 h 4227031"/>
                  <a:gd name="connsiteX15" fmla="*/ 1049911 w 3621257"/>
                  <a:gd name="connsiteY15" fmla="*/ 470447 h 4227031"/>
                  <a:gd name="connsiteX16" fmla="*/ 1275822 w 3621257"/>
                  <a:gd name="connsiteY16" fmla="*/ 115445 h 4227031"/>
                  <a:gd name="connsiteX17" fmla="*/ 2147191 w 3621257"/>
                  <a:gd name="connsiteY17" fmla="*/ 7869 h 4227031"/>
                  <a:gd name="connsiteX0" fmla="*/ 2147191 w 3621257"/>
                  <a:gd name="connsiteY0" fmla="*/ 7869 h 4227031"/>
                  <a:gd name="connsiteX1" fmla="*/ 2824923 w 3621257"/>
                  <a:gd name="connsiteY1" fmla="*/ 298325 h 4227031"/>
                  <a:gd name="connsiteX2" fmla="*/ 2943257 w 3621257"/>
                  <a:gd name="connsiteY2" fmla="*/ 1255756 h 4227031"/>
                  <a:gd name="connsiteX3" fmla="*/ 3620989 w 3621257"/>
                  <a:gd name="connsiteY3" fmla="*/ 2137883 h 4227031"/>
                  <a:gd name="connsiteX4" fmla="*/ 3018561 w 3621257"/>
                  <a:gd name="connsiteY4" fmla="*/ 2933949 h 4227031"/>
                  <a:gd name="connsiteX5" fmla="*/ 2512951 w 3621257"/>
                  <a:gd name="connsiteY5" fmla="*/ 3783803 h 4227031"/>
                  <a:gd name="connsiteX6" fmla="*/ 1534006 w 3621257"/>
                  <a:gd name="connsiteY6" fmla="*/ 4171078 h 4227031"/>
                  <a:gd name="connsiteX7" fmla="*/ 415211 w 3621257"/>
                  <a:gd name="connsiteY7" fmla="*/ 4160320 h 4227031"/>
                  <a:gd name="connsiteX8" fmla="*/ 6420 w 3621257"/>
                  <a:gd name="connsiteY8" fmla="*/ 3568650 h 4227031"/>
                  <a:gd name="connsiteX9" fmla="*/ 221572 w 3621257"/>
                  <a:gd name="connsiteY9" fmla="*/ 2880160 h 4227031"/>
                  <a:gd name="connsiteX10" fmla="*/ 447483 w 3621257"/>
                  <a:gd name="connsiteY10" fmla="*/ 2202429 h 4227031"/>
                  <a:gd name="connsiteX11" fmla="*/ 339906 w 3621257"/>
                  <a:gd name="connsiteY11" fmla="*/ 1470909 h 4227031"/>
                  <a:gd name="connsiteX12" fmla="*/ 598090 w 3621257"/>
                  <a:gd name="connsiteY12" fmla="*/ 1062118 h 4227031"/>
                  <a:gd name="connsiteX13" fmla="*/ 974608 w 3621257"/>
                  <a:gd name="connsiteY13" fmla="*/ 943784 h 4227031"/>
                  <a:gd name="connsiteX14" fmla="*/ 1049911 w 3621257"/>
                  <a:gd name="connsiteY14" fmla="*/ 470447 h 4227031"/>
                  <a:gd name="connsiteX15" fmla="*/ 1275822 w 3621257"/>
                  <a:gd name="connsiteY15" fmla="*/ 115445 h 4227031"/>
                  <a:gd name="connsiteX16" fmla="*/ 2147191 w 3621257"/>
                  <a:gd name="connsiteY16" fmla="*/ 7869 h 4227031"/>
                  <a:gd name="connsiteX0" fmla="*/ 2189313 w 3663379"/>
                  <a:gd name="connsiteY0" fmla="*/ 7869 h 4226329"/>
                  <a:gd name="connsiteX1" fmla="*/ 2867045 w 3663379"/>
                  <a:gd name="connsiteY1" fmla="*/ 298325 h 4226329"/>
                  <a:gd name="connsiteX2" fmla="*/ 2985379 w 3663379"/>
                  <a:gd name="connsiteY2" fmla="*/ 1255756 h 4226329"/>
                  <a:gd name="connsiteX3" fmla="*/ 3663111 w 3663379"/>
                  <a:gd name="connsiteY3" fmla="*/ 2137883 h 4226329"/>
                  <a:gd name="connsiteX4" fmla="*/ 3060683 w 3663379"/>
                  <a:gd name="connsiteY4" fmla="*/ 2933949 h 4226329"/>
                  <a:gd name="connsiteX5" fmla="*/ 2555073 w 3663379"/>
                  <a:gd name="connsiteY5" fmla="*/ 3783803 h 4226329"/>
                  <a:gd name="connsiteX6" fmla="*/ 1576128 w 3663379"/>
                  <a:gd name="connsiteY6" fmla="*/ 4171078 h 4226329"/>
                  <a:gd name="connsiteX7" fmla="*/ 457333 w 3663379"/>
                  <a:gd name="connsiteY7" fmla="*/ 4160320 h 4226329"/>
                  <a:gd name="connsiteX8" fmla="*/ 5512 w 3663379"/>
                  <a:gd name="connsiteY8" fmla="*/ 3579408 h 4226329"/>
                  <a:gd name="connsiteX9" fmla="*/ 263694 w 3663379"/>
                  <a:gd name="connsiteY9" fmla="*/ 2880160 h 4226329"/>
                  <a:gd name="connsiteX10" fmla="*/ 489605 w 3663379"/>
                  <a:gd name="connsiteY10" fmla="*/ 2202429 h 4226329"/>
                  <a:gd name="connsiteX11" fmla="*/ 382028 w 3663379"/>
                  <a:gd name="connsiteY11" fmla="*/ 1470909 h 4226329"/>
                  <a:gd name="connsiteX12" fmla="*/ 640212 w 3663379"/>
                  <a:gd name="connsiteY12" fmla="*/ 1062118 h 4226329"/>
                  <a:gd name="connsiteX13" fmla="*/ 1016730 w 3663379"/>
                  <a:gd name="connsiteY13" fmla="*/ 943784 h 4226329"/>
                  <a:gd name="connsiteX14" fmla="*/ 1092033 w 3663379"/>
                  <a:gd name="connsiteY14" fmla="*/ 470447 h 4226329"/>
                  <a:gd name="connsiteX15" fmla="*/ 1317944 w 3663379"/>
                  <a:gd name="connsiteY15" fmla="*/ 115445 h 4226329"/>
                  <a:gd name="connsiteX16" fmla="*/ 2189313 w 3663379"/>
                  <a:gd name="connsiteY16" fmla="*/ 7869 h 4226329"/>
                  <a:gd name="connsiteX0" fmla="*/ 2147192 w 3621258"/>
                  <a:gd name="connsiteY0" fmla="*/ 7869 h 4218833"/>
                  <a:gd name="connsiteX1" fmla="*/ 2824924 w 3621258"/>
                  <a:gd name="connsiteY1" fmla="*/ 298325 h 4218833"/>
                  <a:gd name="connsiteX2" fmla="*/ 2943258 w 3621258"/>
                  <a:gd name="connsiteY2" fmla="*/ 1255756 h 4218833"/>
                  <a:gd name="connsiteX3" fmla="*/ 3620990 w 3621258"/>
                  <a:gd name="connsiteY3" fmla="*/ 2137883 h 4218833"/>
                  <a:gd name="connsiteX4" fmla="*/ 3018562 w 3621258"/>
                  <a:gd name="connsiteY4" fmla="*/ 2933949 h 4218833"/>
                  <a:gd name="connsiteX5" fmla="*/ 2512952 w 3621258"/>
                  <a:gd name="connsiteY5" fmla="*/ 3783803 h 4218833"/>
                  <a:gd name="connsiteX6" fmla="*/ 1534007 w 3621258"/>
                  <a:gd name="connsiteY6" fmla="*/ 4171078 h 4218833"/>
                  <a:gd name="connsiteX7" fmla="*/ 415212 w 3621258"/>
                  <a:gd name="connsiteY7" fmla="*/ 4160320 h 4218833"/>
                  <a:gd name="connsiteX8" fmla="*/ 6421 w 3621258"/>
                  <a:gd name="connsiteY8" fmla="*/ 3697742 h 4218833"/>
                  <a:gd name="connsiteX9" fmla="*/ 221573 w 3621258"/>
                  <a:gd name="connsiteY9" fmla="*/ 2880160 h 4218833"/>
                  <a:gd name="connsiteX10" fmla="*/ 447484 w 3621258"/>
                  <a:gd name="connsiteY10" fmla="*/ 2202429 h 4218833"/>
                  <a:gd name="connsiteX11" fmla="*/ 339907 w 3621258"/>
                  <a:gd name="connsiteY11" fmla="*/ 1470909 h 4218833"/>
                  <a:gd name="connsiteX12" fmla="*/ 598091 w 3621258"/>
                  <a:gd name="connsiteY12" fmla="*/ 1062118 h 4218833"/>
                  <a:gd name="connsiteX13" fmla="*/ 974609 w 3621258"/>
                  <a:gd name="connsiteY13" fmla="*/ 943784 h 4218833"/>
                  <a:gd name="connsiteX14" fmla="*/ 1049912 w 3621258"/>
                  <a:gd name="connsiteY14" fmla="*/ 470447 h 4218833"/>
                  <a:gd name="connsiteX15" fmla="*/ 1275823 w 3621258"/>
                  <a:gd name="connsiteY15" fmla="*/ 115445 h 4218833"/>
                  <a:gd name="connsiteX16" fmla="*/ 2147192 w 3621258"/>
                  <a:gd name="connsiteY16" fmla="*/ 7869 h 4218833"/>
                  <a:gd name="connsiteX0" fmla="*/ 2195902 w 3669968"/>
                  <a:gd name="connsiteY0" fmla="*/ 7869 h 4218833"/>
                  <a:gd name="connsiteX1" fmla="*/ 2873634 w 3669968"/>
                  <a:gd name="connsiteY1" fmla="*/ 298325 h 4218833"/>
                  <a:gd name="connsiteX2" fmla="*/ 2991968 w 3669968"/>
                  <a:gd name="connsiteY2" fmla="*/ 1255756 h 4218833"/>
                  <a:gd name="connsiteX3" fmla="*/ 3669700 w 3669968"/>
                  <a:gd name="connsiteY3" fmla="*/ 2137883 h 4218833"/>
                  <a:gd name="connsiteX4" fmla="*/ 3067272 w 3669968"/>
                  <a:gd name="connsiteY4" fmla="*/ 2933949 h 4218833"/>
                  <a:gd name="connsiteX5" fmla="*/ 2561662 w 3669968"/>
                  <a:gd name="connsiteY5" fmla="*/ 3783803 h 4218833"/>
                  <a:gd name="connsiteX6" fmla="*/ 1582717 w 3669968"/>
                  <a:gd name="connsiteY6" fmla="*/ 4171078 h 4218833"/>
                  <a:gd name="connsiteX7" fmla="*/ 463922 w 3669968"/>
                  <a:gd name="connsiteY7" fmla="*/ 4160320 h 4218833"/>
                  <a:gd name="connsiteX8" fmla="*/ 55131 w 3669968"/>
                  <a:gd name="connsiteY8" fmla="*/ 3697742 h 4218833"/>
                  <a:gd name="connsiteX9" fmla="*/ 270283 w 3669968"/>
                  <a:gd name="connsiteY9" fmla="*/ 2880160 h 4218833"/>
                  <a:gd name="connsiteX10" fmla="*/ 496194 w 3669968"/>
                  <a:gd name="connsiteY10" fmla="*/ 2202429 h 4218833"/>
                  <a:gd name="connsiteX11" fmla="*/ 388617 w 3669968"/>
                  <a:gd name="connsiteY11" fmla="*/ 1470909 h 4218833"/>
                  <a:gd name="connsiteX12" fmla="*/ 646801 w 3669968"/>
                  <a:gd name="connsiteY12" fmla="*/ 1062118 h 4218833"/>
                  <a:gd name="connsiteX13" fmla="*/ 1023319 w 3669968"/>
                  <a:gd name="connsiteY13" fmla="*/ 943784 h 4218833"/>
                  <a:gd name="connsiteX14" fmla="*/ 1098622 w 3669968"/>
                  <a:gd name="connsiteY14" fmla="*/ 470447 h 4218833"/>
                  <a:gd name="connsiteX15" fmla="*/ 1324533 w 3669968"/>
                  <a:gd name="connsiteY15" fmla="*/ 115445 h 4218833"/>
                  <a:gd name="connsiteX16" fmla="*/ 2195902 w 3669968"/>
                  <a:gd name="connsiteY16" fmla="*/ 7869 h 4218833"/>
                  <a:gd name="connsiteX0" fmla="*/ 2195902 w 3669968"/>
                  <a:gd name="connsiteY0" fmla="*/ 7869 h 4216877"/>
                  <a:gd name="connsiteX1" fmla="*/ 2873634 w 3669968"/>
                  <a:gd name="connsiteY1" fmla="*/ 298325 h 4216877"/>
                  <a:gd name="connsiteX2" fmla="*/ 2991968 w 3669968"/>
                  <a:gd name="connsiteY2" fmla="*/ 1255756 h 4216877"/>
                  <a:gd name="connsiteX3" fmla="*/ 3669700 w 3669968"/>
                  <a:gd name="connsiteY3" fmla="*/ 2137883 h 4216877"/>
                  <a:gd name="connsiteX4" fmla="*/ 3067272 w 3669968"/>
                  <a:gd name="connsiteY4" fmla="*/ 2933949 h 4216877"/>
                  <a:gd name="connsiteX5" fmla="*/ 2561662 w 3669968"/>
                  <a:gd name="connsiteY5" fmla="*/ 3783803 h 4216877"/>
                  <a:gd name="connsiteX6" fmla="*/ 1582717 w 3669968"/>
                  <a:gd name="connsiteY6" fmla="*/ 4171078 h 4216877"/>
                  <a:gd name="connsiteX7" fmla="*/ 463922 w 3669968"/>
                  <a:gd name="connsiteY7" fmla="*/ 4160320 h 4216877"/>
                  <a:gd name="connsiteX8" fmla="*/ 55131 w 3669968"/>
                  <a:gd name="connsiteY8" fmla="*/ 3730015 h 4216877"/>
                  <a:gd name="connsiteX9" fmla="*/ 270283 w 3669968"/>
                  <a:gd name="connsiteY9" fmla="*/ 2880160 h 4216877"/>
                  <a:gd name="connsiteX10" fmla="*/ 496194 w 3669968"/>
                  <a:gd name="connsiteY10" fmla="*/ 2202429 h 4216877"/>
                  <a:gd name="connsiteX11" fmla="*/ 388617 w 3669968"/>
                  <a:gd name="connsiteY11" fmla="*/ 1470909 h 4216877"/>
                  <a:gd name="connsiteX12" fmla="*/ 646801 w 3669968"/>
                  <a:gd name="connsiteY12" fmla="*/ 1062118 h 4216877"/>
                  <a:gd name="connsiteX13" fmla="*/ 1023319 w 3669968"/>
                  <a:gd name="connsiteY13" fmla="*/ 943784 h 4216877"/>
                  <a:gd name="connsiteX14" fmla="*/ 1098622 w 3669968"/>
                  <a:gd name="connsiteY14" fmla="*/ 470447 h 4216877"/>
                  <a:gd name="connsiteX15" fmla="*/ 1324533 w 3669968"/>
                  <a:gd name="connsiteY15" fmla="*/ 115445 h 4216877"/>
                  <a:gd name="connsiteX16" fmla="*/ 2195902 w 3669968"/>
                  <a:gd name="connsiteY16" fmla="*/ 7869 h 4216877"/>
                  <a:gd name="connsiteX0" fmla="*/ 2195902 w 3669968"/>
                  <a:gd name="connsiteY0" fmla="*/ 7869 h 4283677"/>
                  <a:gd name="connsiteX1" fmla="*/ 2873634 w 3669968"/>
                  <a:gd name="connsiteY1" fmla="*/ 298325 h 4283677"/>
                  <a:gd name="connsiteX2" fmla="*/ 2991968 w 3669968"/>
                  <a:gd name="connsiteY2" fmla="*/ 1255756 h 4283677"/>
                  <a:gd name="connsiteX3" fmla="*/ 3669700 w 3669968"/>
                  <a:gd name="connsiteY3" fmla="*/ 2137883 h 4283677"/>
                  <a:gd name="connsiteX4" fmla="*/ 3067272 w 3669968"/>
                  <a:gd name="connsiteY4" fmla="*/ 2933949 h 4283677"/>
                  <a:gd name="connsiteX5" fmla="*/ 2561662 w 3669968"/>
                  <a:gd name="connsiteY5" fmla="*/ 3783803 h 4283677"/>
                  <a:gd name="connsiteX6" fmla="*/ 1582717 w 3669968"/>
                  <a:gd name="connsiteY6" fmla="*/ 4171078 h 4283677"/>
                  <a:gd name="connsiteX7" fmla="*/ 463922 w 3669968"/>
                  <a:gd name="connsiteY7" fmla="*/ 4160320 h 4283677"/>
                  <a:gd name="connsiteX8" fmla="*/ 55131 w 3669968"/>
                  <a:gd name="connsiteY8" fmla="*/ 3730015 h 4283677"/>
                  <a:gd name="connsiteX9" fmla="*/ 270283 w 3669968"/>
                  <a:gd name="connsiteY9" fmla="*/ 2880160 h 4283677"/>
                  <a:gd name="connsiteX10" fmla="*/ 496194 w 3669968"/>
                  <a:gd name="connsiteY10" fmla="*/ 2202429 h 4283677"/>
                  <a:gd name="connsiteX11" fmla="*/ 388617 w 3669968"/>
                  <a:gd name="connsiteY11" fmla="*/ 1470909 h 4283677"/>
                  <a:gd name="connsiteX12" fmla="*/ 646801 w 3669968"/>
                  <a:gd name="connsiteY12" fmla="*/ 1062118 h 4283677"/>
                  <a:gd name="connsiteX13" fmla="*/ 1023319 w 3669968"/>
                  <a:gd name="connsiteY13" fmla="*/ 943784 h 4283677"/>
                  <a:gd name="connsiteX14" fmla="*/ 1098622 w 3669968"/>
                  <a:gd name="connsiteY14" fmla="*/ 470447 h 4283677"/>
                  <a:gd name="connsiteX15" fmla="*/ 1324533 w 3669968"/>
                  <a:gd name="connsiteY15" fmla="*/ 115445 h 4283677"/>
                  <a:gd name="connsiteX16" fmla="*/ 2195902 w 3669968"/>
                  <a:gd name="connsiteY16" fmla="*/ 7869 h 428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69968" h="4283677">
                    <a:moveTo>
                      <a:pt x="2195902" y="7869"/>
                    </a:moveTo>
                    <a:cubicBezTo>
                      <a:pt x="2454086" y="38349"/>
                      <a:pt x="2740956" y="90344"/>
                      <a:pt x="2873634" y="298325"/>
                    </a:cubicBezTo>
                    <a:cubicBezTo>
                      <a:pt x="3006312" y="506306"/>
                      <a:pt x="2859290" y="949163"/>
                      <a:pt x="2991968" y="1255756"/>
                    </a:cubicBezTo>
                    <a:cubicBezTo>
                      <a:pt x="3124646" y="1562349"/>
                      <a:pt x="3657149" y="1858184"/>
                      <a:pt x="3669700" y="2137883"/>
                    </a:cubicBezTo>
                    <a:cubicBezTo>
                      <a:pt x="3682251" y="2417582"/>
                      <a:pt x="3251945" y="2659629"/>
                      <a:pt x="3067272" y="2933949"/>
                    </a:cubicBezTo>
                    <a:cubicBezTo>
                      <a:pt x="2882599" y="3208269"/>
                      <a:pt x="2809088" y="3577615"/>
                      <a:pt x="2561662" y="3783803"/>
                    </a:cubicBezTo>
                    <a:cubicBezTo>
                      <a:pt x="2314236" y="3989991"/>
                      <a:pt x="1932340" y="4108325"/>
                      <a:pt x="1582717" y="4171078"/>
                    </a:cubicBezTo>
                    <a:cubicBezTo>
                      <a:pt x="1233094" y="4233831"/>
                      <a:pt x="890643" y="4395194"/>
                      <a:pt x="463922" y="4160320"/>
                    </a:cubicBezTo>
                    <a:cubicBezTo>
                      <a:pt x="37201" y="3925446"/>
                      <a:pt x="238012" y="4169286"/>
                      <a:pt x="55131" y="3730015"/>
                    </a:cubicBezTo>
                    <a:cubicBezTo>
                      <a:pt x="-127750" y="3290744"/>
                      <a:pt x="196773" y="3134758"/>
                      <a:pt x="270283" y="2880160"/>
                    </a:cubicBezTo>
                    <a:cubicBezTo>
                      <a:pt x="343794" y="2625562"/>
                      <a:pt x="476472" y="2437304"/>
                      <a:pt x="496194" y="2202429"/>
                    </a:cubicBezTo>
                    <a:cubicBezTo>
                      <a:pt x="515916" y="1967554"/>
                      <a:pt x="363516" y="1660961"/>
                      <a:pt x="388617" y="1470909"/>
                    </a:cubicBezTo>
                    <a:cubicBezTo>
                      <a:pt x="413718" y="1280857"/>
                      <a:pt x="541017" y="1149972"/>
                      <a:pt x="646801" y="1062118"/>
                    </a:cubicBezTo>
                    <a:cubicBezTo>
                      <a:pt x="752585" y="974264"/>
                      <a:pt x="948016" y="1042396"/>
                      <a:pt x="1023319" y="943784"/>
                    </a:cubicBezTo>
                    <a:cubicBezTo>
                      <a:pt x="1098622" y="845172"/>
                      <a:pt x="1048420" y="608504"/>
                      <a:pt x="1098622" y="470447"/>
                    </a:cubicBezTo>
                    <a:cubicBezTo>
                      <a:pt x="1148824" y="332390"/>
                      <a:pt x="1141653" y="190749"/>
                      <a:pt x="1324533" y="115445"/>
                    </a:cubicBezTo>
                    <a:cubicBezTo>
                      <a:pt x="1507413" y="40141"/>
                      <a:pt x="1937718" y="-22611"/>
                      <a:pt x="2195902" y="7869"/>
                    </a:cubicBezTo>
                    <a:close/>
                  </a:path>
                </a:pathLst>
              </a:custGeom>
              <a:noFill/>
              <a:ln w="254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100">
                  <a:solidFill>
                    <a:srgbClr val="FFFFFF"/>
                  </a:solidFill>
                </a:endParaRPr>
              </a:p>
            </p:txBody>
          </p:sp>
          <p:sp>
            <p:nvSpPr>
              <p:cNvPr id="103" name="TextBox 102"/>
              <p:cNvSpPr txBox="1"/>
              <p:nvPr/>
            </p:nvSpPr>
            <p:spPr>
              <a:xfrm>
                <a:off x="7302403" y="5359120"/>
                <a:ext cx="2329384" cy="757783"/>
              </a:xfrm>
              <a:prstGeom prst="rect">
                <a:avLst/>
              </a:prstGeom>
              <a:solidFill>
                <a:schemeClr val="bg1"/>
              </a:solidFill>
            </p:spPr>
            <p:txBody>
              <a:bodyPr wrap="none" rtlCol="0">
                <a:spAutoFit/>
              </a:bodyPr>
              <a:lstStyle/>
              <a:p>
                <a:pPr fontAlgn="base">
                  <a:spcBef>
                    <a:spcPct val="0"/>
                  </a:spcBef>
                  <a:spcAft>
                    <a:spcPct val="0"/>
                  </a:spcAft>
                </a:pPr>
                <a:r>
                  <a:rPr lang="en-US" sz="1100" dirty="0">
                    <a:solidFill>
                      <a:srgbClr val="000000"/>
                    </a:solidFill>
                  </a:rPr>
                  <a:t>distribution </a:t>
                </a:r>
              </a:p>
              <a:p>
                <a:pPr fontAlgn="base">
                  <a:spcBef>
                    <a:spcPct val="0"/>
                  </a:spcBef>
                  <a:spcAft>
                    <a:spcPct val="0"/>
                  </a:spcAft>
                </a:pPr>
                <a:r>
                  <a:rPr lang="en-US" sz="1100" dirty="0">
                    <a:solidFill>
                      <a:srgbClr val="000000"/>
                    </a:solidFill>
                  </a:rPr>
                  <a:t>network (edge)</a:t>
                </a:r>
              </a:p>
            </p:txBody>
          </p:sp>
        </p:grpSp>
      </p:grpSp>
      <p:sp>
        <p:nvSpPr>
          <p:cNvPr id="104" name="Title 1"/>
          <p:cNvSpPr>
            <a:spLocks noGrp="1"/>
          </p:cNvSpPr>
          <p:nvPr>
            <p:ph type="title"/>
          </p:nvPr>
        </p:nvSpPr>
        <p:spPr>
          <a:xfrm>
            <a:off x="435430" y="2492"/>
            <a:ext cx="8229600" cy="1143000"/>
          </a:xfrm>
        </p:spPr>
        <p:txBody>
          <a:bodyPr/>
          <a:lstStyle/>
          <a:p>
            <a:r>
              <a:rPr lang="en-US" sz="3600" dirty="0">
                <a:solidFill>
                  <a:srgbClr val="C00000"/>
                </a:solidFill>
              </a:rPr>
              <a:t>E</a:t>
            </a:r>
            <a:r>
              <a:rPr lang="en-US" sz="3600" dirty="0" smtClean="0">
                <a:solidFill>
                  <a:srgbClr val="C00000"/>
                </a:solidFill>
              </a:rPr>
              <a:t>lectric grid: sources, destinations</a:t>
            </a:r>
            <a:endParaRPr lang="en-US" sz="3600" dirty="0">
              <a:solidFill>
                <a:srgbClr val="C00000"/>
              </a:solidFill>
            </a:endParaRPr>
          </a:p>
        </p:txBody>
      </p:sp>
      <p:sp>
        <p:nvSpPr>
          <p:cNvPr id="13" name="Content Placeholder 12"/>
          <p:cNvSpPr>
            <a:spLocks noGrp="1"/>
          </p:cNvSpPr>
          <p:nvPr>
            <p:ph idx="1"/>
          </p:nvPr>
        </p:nvSpPr>
        <p:spPr>
          <a:xfrm>
            <a:off x="446314" y="2188028"/>
            <a:ext cx="4136571" cy="4188506"/>
          </a:xfrm>
        </p:spPr>
        <p:txBody>
          <a:bodyPr/>
          <a:lstStyle/>
          <a:p>
            <a:pPr>
              <a:buClr>
                <a:srgbClr val="C00000"/>
              </a:buClr>
              <a:buFont typeface="Wingdings" pitchFamily="2" charset="2"/>
              <a:buChar char="v"/>
            </a:pPr>
            <a:r>
              <a:rPr lang="en-US" dirty="0" smtClean="0"/>
              <a:t>power flows not distinct, not addressable (no packet headers)</a:t>
            </a:r>
          </a:p>
          <a:p>
            <a:pPr>
              <a:buClr>
                <a:srgbClr val="C00000"/>
              </a:buClr>
              <a:buFont typeface="Wingdings" pitchFamily="2" charset="2"/>
              <a:buChar char="v"/>
            </a:pPr>
            <a:r>
              <a:rPr lang="en-US" dirty="0" smtClean="0"/>
              <a:t>traditionally: power passively flows following </a:t>
            </a:r>
            <a:r>
              <a:rPr lang="en-US" dirty="0" err="1" smtClean="0"/>
              <a:t>Kirchoff’s</a:t>
            </a:r>
            <a:r>
              <a:rPr lang="en-US" dirty="0" smtClean="0"/>
              <a:t> and Ohm’s laws(no “active” routing)</a:t>
            </a:r>
          </a:p>
        </p:txBody>
      </p:sp>
      <p:sp>
        <p:nvSpPr>
          <p:cNvPr id="11" name="TextBox 10"/>
          <p:cNvSpPr txBox="1"/>
          <p:nvPr/>
        </p:nvSpPr>
        <p:spPr>
          <a:xfrm>
            <a:off x="435430" y="1012371"/>
            <a:ext cx="7746031" cy="830997"/>
          </a:xfrm>
          <a:prstGeom prst="rect">
            <a:avLst/>
          </a:prstGeom>
          <a:noFill/>
        </p:spPr>
        <p:txBody>
          <a:bodyPr wrap="none" rtlCol="0">
            <a:spAutoFit/>
          </a:bodyPr>
          <a:lstStyle/>
          <a:p>
            <a:r>
              <a:rPr lang="en-US" sz="2400" b="1" dirty="0" smtClean="0">
                <a:solidFill>
                  <a:srgbClr val="002060"/>
                </a:solidFill>
              </a:rPr>
              <a:t>Observation</a:t>
            </a:r>
            <a:r>
              <a:rPr lang="en-US" sz="2400" dirty="0" smtClean="0">
                <a:solidFill>
                  <a:srgbClr val="002060"/>
                </a:solidFill>
              </a:rPr>
              <a:t>: transmission networks move power from </a:t>
            </a:r>
          </a:p>
          <a:p>
            <a:r>
              <a:rPr lang="en-US" sz="2400" dirty="0" smtClean="0">
                <a:solidFill>
                  <a:srgbClr val="002060"/>
                </a:solidFill>
              </a:rPr>
              <a:t>sources to destinations - seems analogous to </a:t>
            </a:r>
            <a:r>
              <a:rPr lang="en-US" sz="2400" b="1" dirty="0" smtClean="0">
                <a:solidFill>
                  <a:srgbClr val="002060"/>
                </a:solidFill>
              </a:rPr>
              <a:t>routing</a:t>
            </a:r>
            <a:r>
              <a:rPr lang="en-US" sz="2400" dirty="0" smtClean="0">
                <a:solidFill>
                  <a:srgbClr val="002060"/>
                </a:solidFill>
              </a:rPr>
              <a:t>! </a:t>
            </a:r>
            <a:endParaRPr lang="en-US" sz="2400" dirty="0">
              <a:solidFill>
                <a:srgbClr val="002060"/>
              </a:solidFill>
            </a:endParaRPr>
          </a:p>
        </p:txBody>
      </p:sp>
    </p:spTree>
    <p:extLst>
      <p:ext uri="{BB962C8B-B14F-4D97-AF65-F5344CB8AC3E}">
        <p14:creationId xmlns:p14="http://schemas.microsoft.com/office/powerpoint/2010/main" val="34065601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5444" y="4478660"/>
            <a:ext cx="2007347" cy="1773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6868" y="3900109"/>
            <a:ext cx="888529" cy="785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984" y="2271930"/>
            <a:ext cx="979820" cy="86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577" y="3316566"/>
            <a:ext cx="502394" cy="855931"/>
          </a:xfrm>
          <a:prstGeom prst="rect">
            <a:avLst/>
          </a:prstGeom>
        </p:spPr>
      </p:pic>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4804" y="2323659"/>
            <a:ext cx="447383" cy="762209"/>
          </a:xfrm>
          <a:prstGeom prst="rect">
            <a:avLst/>
          </a:prstGeom>
        </p:spPr>
      </p:pic>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2262" y="3539273"/>
            <a:ext cx="371675" cy="633224"/>
          </a:xfrm>
          <a:prstGeom prst="rect">
            <a:avLst/>
          </a:prstGeom>
        </p:spPr>
      </p:pic>
      <p:sp>
        <p:nvSpPr>
          <p:cNvPr id="64" name="Freeform 63"/>
          <p:cNvSpPr/>
          <p:nvPr/>
        </p:nvSpPr>
        <p:spPr>
          <a:xfrm>
            <a:off x="7261428" y="2355933"/>
            <a:ext cx="494852" cy="114409"/>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Lst>
            <a:ahLst/>
            <a:cxnLst>
              <a:cxn ang="0">
                <a:pos x="connsiteX0" y="connsiteY0"/>
              </a:cxn>
              <a:cxn ang="0">
                <a:pos x="connsiteX1" y="connsiteY1"/>
              </a:cxn>
              <a:cxn ang="0">
                <a:pos x="connsiteX2" y="connsiteY2"/>
              </a:cxn>
            </a:cxnLst>
            <a:rect l="l" t="t" r="r" b="b"/>
            <a:pathLst>
              <a:path w="494852" h="114409">
                <a:moveTo>
                  <a:pt x="0" y="0"/>
                </a:moveTo>
                <a:cubicBezTo>
                  <a:pt x="75341" y="13484"/>
                  <a:pt x="88770" y="79357"/>
                  <a:pt x="211736" y="102366"/>
                </a:cubicBezTo>
                <a:cubicBezTo>
                  <a:pt x="334683" y="135031"/>
                  <a:pt x="400480" y="91496"/>
                  <a:pt x="494852" y="86061"/>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sp>
        <p:nvSpPr>
          <p:cNvPr id="65" name="Freeform 64"/>
          <p:cNvSpPr/>
          <p:nvPr/>
        </p:nvSpPr>
        <p:spPr>
          <a:xfrm>
            <a:off x="6234914" y="3415560"/>
            <a:ext cx="1682729" cy="303164"/>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Lst>
            <a:ahLst/>
            <a:cxnLst>
              <a:cxn ang="0">
                <a:pos x="connsiteX0" y="connsiteY0"/>
              </a:cxn>
              <a:cxn ang="0">
                <a:pos x="connsiteX1" y="connsiteY1"/>
              </a:cxn>
              <a:cxn ang="0">
                <a:pos x="connsiteX2" y="connsiteY2"/>
              </a:cxn>
            </a:cxnLst>
            <a:rect l="l" t="t" r="r" b="b"/>
            <a:pathLst>
              <a:path w="494852" h="153306">
                <a:moveTo>
                  <a:pt x="0" y="0"/>
                </a:moveTo>
                <a:cubicBezTo>
                  <a:pt x="75341" y="13484"/>
                  <a:pt x="129386" y="127524"/>
                  <a:pt x="252352" y="150533"/>
                </a:cubicBezTo>
                <a:cubicBezTo>
                  <a:pt x="392106" y="168748"/>
                  <a:pt x="400480" y="91496"/>
                  <a:pt x="494852" y="86061"/>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66" name="Freeform 65"/>
          <p:cNvSpPr/>
          <p:nvPr/>
        </p:nvSpPr>
        <p:spPr>
          <a:xfrm>
            <a:off x="6211607" y="2442116"/>
            <a:ext cx="1577954" cy="964679"/>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 name="connsiteX0" fmla="*/ 0 w 464040"/>
              <a:gd name="connsiteY0" fmla="*/ 479897 h 480192"/>
              <a:gd name="connsiteX1" fmla="*/ 221540 w 464040"/>
              <a:gd name="connsiteY1" fmla="*/ 64472 h 480192"/>
              <a:gd name="connsiteX2" fmla="*/ 464040 w 464040"/>
              <a:gd name="connsiteY2" fmla="*/ 0 h 480192"/>
              <a:gd name="connsiteX0" fmla="*/ 0 w 464040"/>
              <a:gd name="connsiteY0" fmla="*/ 479897 h 481002"/>
              <a:gd name="connsiteX1" fmla="*/ 326580 w 464040"/>
              <a:gd name="connsiteY1" fmla="*/ 401639 h 481002"/>
              <a:gd name="connsiteX2" fmla="*/ 464040 w 464040"/>
              <a:gd name="connsiteY2" fmla="*/ 0 h 481002"/>
              <a:gd name="connsiteX0" fmla="*/ 0 w 464040"/>
              <a:gd name="connsiteY0" fmla="*/ 479897 h 487825"/>
              <a:gd name="connsiteX1" fmla="*/ 326580 w 464040"/>
              <a:gd name="connsiteY1" fmla="*/ 401639 h 487825"/>
              <a:gd name="connsiteX2" fmla="*/ 464040 w 464040"/>
              <a:gd name="connsiteY2" fmla="*/ 0 h 487825"/>
              <a:gd name="connsiteX0" fmla="*/ 0 w 464040"/>
              <a:gd name="connsiteY0" fmla="*/ 479897 h 487825"/>
              <a:gd name="connsiteX1" fmla="*/ 326580 w 464040"/>
              <a:gd name="connsiteY1" fmla="*/ 401639 h 487825"/>
              <a:gd name="connsiteX2" fmla="*/ 464040 w 464040"/>
              <a:gd name="connsiteY2" fmla="*/ 0 h 487825"/>
              <a:gd name="connsiteX0" fmla="*/ 0 w 464040"/>
              <a:gd name="connsiteY0" fmla="*/ 479897 h 487825"/>
              <a:gd name="connsiteX1" fmla="*/ 326580 w 464040"/>
              <a:gd name="connsiteY1" fmla="*/ 401639 h 487825"/>
              <a:gd name="connsiteX2" fmla="*/ 464040 w 464040"/>
              <a:gd name="connsiteY2" fmla="*/ 0 h 487825"/>
            </a:gdLst>
            <a:ahLst/>
            <a:cxnLst>
              <a:cxn ang="0">
                <a:pos x="connsiteX0" y="connsiteY0"/>
              </a:cxn>
              <a:cxn ang="0">
                <a:pos x="connsiteX1" y="connsiteY1"/>
              </a:cxn>
              <a:cxn ang="0">
                <a:pos x="connsiteX2" y="connsiteY2"/>
              </a:cxn>
            </a:cxnLst>
            <a:rect l="l" t="t" r="r" b="b"/>
            <a:pathLst>
              <a:path w="464040" h="487825">
                <a:moveTo>
                  <a:pt x="0" y="479897"/>
                </a:moveTo>
                <a:cubicBezTo>
                  <a:pt x="75341" y="493381"/>
                  <a:pt x="231625" y="501454"/>
                  <a:pt x="326580" y="401639"/>
                </a:cubicBezTo>
                <a:cubicBezTo>
                  <a:pt x="358492" y="362054"/>
                  <a:pt x="413085" y="311293"/>
                  <a:pt x="464040"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67" name="Freeform 66"/>
          <p:cNvSpPr/>
          <p:nvPr/>
        </p:nvSpPr>
        <p:spPr>
          <a:xfrm>
            <a:off x="7799705" y="2462799"/>
            <a:ext cx="396151" cy="1103635"/>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 name="connsiteX0" fmla="*/ 0 w 294860"/>
              <a:gd name="connsiteY0" fmla="*/ 0 h 319807"/>
              <a:gd name="connsiteX1" fmla="*/ 252352 w 294860"/>
              <a:gd name="connsiteY1" fmla="*/ 150533 h 319807"/>
              <a:gd name="connsiteX2" fmla="*/ 228749 w 294860"/>
              <a:gd name="connsiteY2" fmla="*/ 319669 h 319807"/>
              <a:gd name="connsiteX0" fmla="*/ 0 w 109988"/>
              <a:gd name="connsiteY0" fmla="*/ 0 h 558232"/>
              <a:gd name="connsiteX1" fmla="*/ 67480 w 109988"/>
              <a:gd name="connsiteY1" fmla="*/ 388958 h 558232"/>
              <a:gd name="connsiteX2" fmla="*/ 43877 w 109988"/>
              <a:gd name="connsiteY2" fmla="*/ 558094 h 558232"/>
              <a:gd name="connsiteX0" fmla="*/ 0 w 130992"/>
              <a:gd name="connsiteY0" fmla="*/ 0 h 558219"/>
              <a:gd name="connsiteX1" fmla="*/ 91289 w 130992"/>
              <a:gd name="connsiteY1" fmla="*/ 372099 h 558219"/>
              <a:gd name="connsiteX2" fmla="*/ 43877 w 130992"/>
              <a:gd name="connsiteY2" fmla="*/ 558094 h 558219"/>
              <a:gd name="connsiteX0" fmla="*/ 0 w 130992"/>
              <a:gd name="connsiteY0" fmla="*/ 0 h 558219"/>
              <a:gd name="connsiteX1" fmla="*/ 91289 w 130992"/>
              <a:gd name="connsiteY1" fmla="*/ 372099 h 558219"/>
              <a:gd name="connsiteX2" fmla="*/ 43877 w 130992"/>
              <a:gd name="connsiteY2" fmla="*/ 558094 h 558219"/>
              <a:gd name="connsiteX0" fmla="*/ 0 w 91873"/>
              <a:gd name="connsiteY0" fmla="*/ 0 h 558268"/>
              <a:gd name="connsiteX1" fmla="*/ 91289 w 91873"/>
              <a:gd name="connsiteY1" fmla="*/ 372099 h 558268"/>
              <a:gd name="connsiteX2" fmla="*/ 43877 w 91873"/>
              <a:gd name="connsiteY2" fmla="*/ 558094 h 558268"/>
              <a:gd name="connsiteX0" fmla="*/ 0 w 96827"/>
              <a:gd name="connsiteY0" fmla="*/ 0 h 558094"/>
              <a:gd name="connsiteX1" fmla="*/ 91289 w 96827"/>
              <a:gd name="connsiteY1" fmla="*/ 372099 h 558094"/>
              <a:gd name="connsiteX2" fmla="*/ 43877 w 96827"/>
              <a:gd name="connsiteY2" fmla="*/ 558094 h 558094"/>
              <a:gd name="connsiteX0" fmla="*/ 0 w 116801"/>
              <a:gd name="connsiteY0" fmla="*/ 0 h 558094"/>
              <a:gd name="connsiteX1" fmla="*/ 116499 w 116801"/>
              <a:gd name="connsiteY1" fmla="*/ 323933 h 558094"/>
              <a:gd name="connsiteX2" fmla="*/ 43877 w 116801"/>
              <a:gd name="connsiteY2" fmla="*/ 558094 h 558094"/>
              <a:gd name="connsiteX0" fmla="*/ 0 w 119284"/>
              <a:gd name="connsiteY0" fmla="*/ 0 h 558094"/>
              <a:gd name="connsiteX1" fmla="*/ 116499 w 119284"/>
              <a:gd name="connsiteY1" fmla="*/ 323933 h 558094"/>
              <a:gd name="connsiteX2" fmla="*/ 43877 w 119284"/>
              <a:gd name="connsiteY2" fmla="*/ 558094 h 558094"/>
              <a:gd name="connsiteX0" fmla="*/ 0 w 119284"/>
              <a:gd name="connsiteY0" fmla="*/ 0 h 558094"/>
              <a:gd name="connsiteX1" fmla="*/ 116499 w 119284"/>
              <a:gd name="connsiteY1" fmla="*/ 323933 h 558094"/>
              <a:gd name="connsiteX2" fmla="*/ 43877 w 119284"/>
              <a:gd name="connsiteY2" fmla="*/ 558094 h 558094"/>
              <a:gd name="connsiteX0" fmla="*/ 0 w 118050"/>
              <a:gd name="connsiteY0" fmla="*/ 0 h 558094"/>
              <a:gd name="connsiteX1" fmla="*/ 116499 w 118050"/>
              <a:gd name="connsiteY1" fmla="*/ 323933 h 558094"/>
              <a:gd name="connsiteX2" fmla="*/ 43877 w 118050"/>
              <a:gd name="connsiteY2" fmla="*/ 558094 h 558094"/>
              <a:gd name="connsiteX0" fmla="*/ 0 w 116499"/>
              <a:gd name="connsiteY0" fmla="*/ 0 h 558094"/>
              <a:gd name="connsiteX1" fmla="*/ 116499 w 116499"/>
              <a:gd name="connsiteY1" fmla="*/ 323933 h 558094"/>
              <a:gd name="connsiteX2" fmla="*/ 43877 w 116499"/>
              <a:gd name="connsiteY2" fmla="*/ 558094 h 558094"/>
            </a:gdLst>
            <a:ahLst/>
            <a:cxnLst>
              <a:cxn ang="0">
                <a:pos x="connsiteX0" y="connsiteY0"/>
              </a:cxn>
              <a:cxn ang="0">
                <a:pos x="connsiteX1" y="connsiteY1"/>
              </a:cxn>
              <a:cxn ang="0">
                <a:pos x="connsiteX2" y="connsiteY2"/>
              </a:cxn>
            </a:cxnLst>
            <a:rect l="l" t="t" r="r" b="b"/>
            <a:pathLst>
              <a:path w="116499" h="558094">
                <a:moveTo>
                  <a:pt x="0" y="0"/>
                </a:moveTo>
                <a:cubicBezTo>
                  <a:pt x="75341" y="13484"/>
                  <a:pt x="111178" y="129933"/>
                  <a:pt x="116499" y="323933"/>
                </a:cubicBezTo>
                <a:cubicBezTo>
                  <a:pt x="116199" y="443298"/>
                  <a:pt x="75553" y="524996"/>
                  <a:pt x="43877" y="558094"/>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68" name="Freeform 67"/>
          <p:cNvSpPr/>
          <p:nvPr/>
        </p:nvSpPr>
        <p:spPr>
          <a:xfrm>
            <a:off x="6220828" y="3403517"/>
            <a:ext cx="485327" cy="1105236"/>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85327"/>
              <a:gd name="connsiteY0" fmla="*/ 0 h 1105258"/>
              <a:gd name="connsiteX1" fmla="*/ 211736 w 485327"/>
              <a:gd name="connsiteY1" fmla="*/ 102366 h 1105258"/>
              <a:gd name="connsiteX2" fmla="*/ 485327 w 485327"/>
              <a:gd name="connsiteY2" fmla="*/ 1105236 h 1105258"/>
              <a:gd name="connsiteX0" fmla="*/ 0 w 485327"/>
              <a:gd name="connsiteY0" fmla="*/ 0 h 1105274"/>
              <a:gd name="connsiteX1" fmla="*/ 216499 w 485327"/>
              <a:gd name="connsiteY1" fmla="*/ 507178 h 1105274"/>
              <a:gd name="connsiteX2" fmla="*/ 485327 w 485327"/>
              <a:gd name="connsiteY2" fmla="*/ 1105236 h 1105274"/>
              <a:gd name="connsiteX0" fmla="*/ 0 w 485327"/>
              <a:gd name="connsiteY0" fmla="*/ 0 h 1105287"/>
              <a:gd name="connsiteX1" fmla="*/ 216499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Lst>
            <a:ahLst/>
            <a:cxnLst>
              <a:cxn ang="0">
                <a:pos x="connsiteX0" y="connsiteY0"/>
              </a:cxn>
              <a:cxn ang="0">
                <a:pos x="connsiteX1" y="connsiteY1"/>
              </a:cxn>
              <a:cxn ang="0">
                <a:pos x="connsiteX2" y="connsiteY2"/>
              </a:cxn>
            </a:cxnLst>
            <a:rect l="l" t="t" r="r" b="b"/>
            <a:pathLst>
              <a:path w="485327" h="1105236">
                <a:moveTo>
                  <a:pt x="0" y="0"/>
                </a:moveTo>
                <a:cubicBezTo>
                  <a:pt x="75341" y="13484"/>
                  <a:pt x="269746" y="250807"/>
                  <a:pt x="354611" y="507178"/>
                </a:cubicBezTo>
                <a:cubicBezTo>
                  <a:pt x="472796" y="792256"/>
                  <a:pt x="481442" y="896358"/>
                  <a:pt x="485327" y="110523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sp>
        <p:nvSpPr>
          <p:cNvPr id="71" name="Freeform 70"/>
          <p:cNvSpPr/>
          <p:nvPr/>
        </p:nvSpPr>
        <p:spPr>
          <a:xfrm>
            <a:off x="7953192" y="3574079"/>
            <a:ext cx="634397" cy="382056"/>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85327"/>
              <a:gd name="connsiteY0" fmla="*/ 0 h 1105258"/>
              <a:gd name="connsiteX1" fmla="*/ 211736 w 485327"/>
              <a:gd name="connsiteY1" fmla="*/ 102366 h 1105258"/>
              <a:gd name="connsiteX2" fmla="*/ 485327 w 485327"/>
              <a:gd name="connsiteY2" fmla="*/ 1105236 h 1105258"/>
              <a:gd name="connsiteX0" fmla="*/ 0 w 485327"/>
              <a:gd name="connsiteY0" fmla="*/ 0 h 1105274"/>
              <a:gd name="connsiteX1" fmla="*/ 216499 w 485327"/>
              <a:gd name="connsiteY1" fmla="*/ 507178 h 1105274"/>
              <a:gd name="connsiteX2" fmla="*/ 485327 w 485327"/>
              <a:gd name="connsiteY2" fmla="*/ 1105236 h 1105274"/>
              <a:gd name="connsiteX0" fmla="*/ 0 w 485327"/>
              <a:gd name="connsiteY0" fmla="*/ 0 h 1105287"/>
              <a:gd name="connsiteX1" fmla="*/ 216499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Lst>
            <a:ahLst/>
            <a:cxnLst>
              <a:cxn ang="0">
                <a:pos x="connsiteX0" y="connsiteY0"/>
              </a:cxn>
              <a:cxn ang="0">
                <a:pos x="connsiteX1" y="connsiteY1"/>
              </a:cxn>
              <a:cxn ang="0">
                <a:pos x="connsiteX2" y="connsiteY2"/>
              </a:cxn>
            </a:cxnLst>
            <a:rect l="l" t="t" r="r" b="b"/>
            <a:pathLst>
              <a:path w="485327" h="1105236">
                <a:moveTo>
                  <a:pt x="0" y="0"/>
                </a:moveTo>
                <a:cubicBezTo>
                  <a:pt x="75341" y="13484"/>
                  <a:pt x="269746" y="250807"/>
                  <a:pt x="354611" y="507178"/>
                </a:cubicBezTo>
                <a:cubicBezTo>
                  <a:pt x="472796" y="792256"/>
                  <a:pt x="481442" y="896358"/>
                  <a:pt x="485327" y="110523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grpSp>
        <p:nvGrpSpPr>
          <p:cNvPr id="73" name="Group 72"/>
          <p:cNvGrpSpPr/>
          <p:nvPr/>
        </p:nvGrpSpPr>
        <p:grpSpPr>
          <a:xfrm>
            <a:off x="3697872" y="5186047"/>
            <a:ext cx="1636894" cy="1516828"/>
            <a:chOff x="823705" y="2201415"/>
            <a:chExt cx="3559953" cy="3980211"/>
          </a:xfrm>
        </p:grpSpPr>
        <p:pic>
          <p:nvPicPr>
            <p:cNvPr id="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705" y="4408145"/>
              <a:ext cx="2007347" cy="1773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5129" y="3829594"/>
              <a:ext cx="888529" cy="785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3245" y="2201415"/>
              <a:ext cx="979820" cy="86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9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8838" y="3246051"/>
              <a:ext cx="502394" cy="855931"/>
            </a:xfrm>
            <a:prstGeom prst="rect">
              <a:avLst/>
            </a:prstGeom>
          </p:spPr>
        </p:pic>
        <p:pic>
          <p:nvPicPr>
            <p:cNvPr id="95" name="Picture 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53065" y="2253144"/>
              <a:ext cx="447383" cy="762209"/>
            </a:xfrm>
            <a:prstGeom prst="rect">
              <a:avLst/>
            </a:prstGeom>
          </p:spPr>
        </p:pic>
        <p:pic>
          <p:nvPicPr>
            <p:cNvPr id="96" name="Picture 9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70523" y="3468758"/>
              <a:ext cx="371675" cy="633224"/>
            </a:xfrm>
            <a:prstGeom prst="rect">
              <a:avLst/>
            </a:prstGeom>
          </p:spPr>
        </p:pic>
        <p:sp>
          <p:nvSpPr>
            <p:cNvPr id="97" name="Freeform 96"/>
            <p:cNvSpPr/>
            <p:nvPr/>
          </p:nvSpPr>
          <p:spPr>
            <a:xfrm>
              <a:off x="2669689" y="2285418"/>
              <a:ext cx="494852" cy="114409"/>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Lst>
              <a:ahLst/>
              <a:cxnLst>
                <a:cxn ang="0">
                  <a:pos x="connsiteX0" y="connsiteY0"/>
                </a:cxn>
                <a:cxn ang="0">
                  <a:pos x="connsiteX1" y="connsiteY1"/>
                </a:cxn>
                <a:cxn ang="0">
                  <a:pos x="connsiteX2" y="connsiteY2"/>
                </a:cxn>
              </a:cxnLst>
              <a:rect l="l" t="t" r="r" b="b"/>
              <a:pathLst>
                <a:path w="494852" h="114409">
                  <a:moveTo>
                    <a:pt x="0" y="0"/>
                  </a:moveTo>
                  <a:cubicBezTo>
                    <a:pt x="75341" y="13484"/>
                    <a:pt x="88770" y="79357"/>
                    <a:pt x="211736" y="102366"/>
                  </a:cubicBezTo>
                  <a:cubicBezTo>
                    <a:pt x="334683" y="135031"/>
                    <a:pt x="400480" y="91496"/>
                    <a:pt x="494852" y="86061"/>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sp>
          <p:nvSpPr>
            <p:cNvPr id="98" name="Freeform 97"/>
            <p:cNvSpPr/>
            <p:nvPr/>
          </p:nvSpPr>
          <p:spPr>
            <a:xfrm>
              <a:off x="1643175" y="3345045"/>
              <a:ext cx="1682729" cy="303164"/>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Lst>
              <a:ahLst/>
              <a:cxnLst>
                <a:cxn ang="0">
                  <a:pos x="connsiteX0" y="connsiteY0"/>
                </a:cxn>
                <a:cxn ang="0">
                  <a:pos x="connsiteX1" y="connsiteY1"/>
                </a:cxn>
                <a:cxn ang="0">
                  <a:pos x="connsiteX2" y="connsiteY2"/>
                </a:cxn>
              </a:cxnLst>
              <a:rect l="l" t="t" r="r" b="b"/>
              <a:pathLst>
                <a:path w="494852" h="153306">
                  <a:moveTo>
                    <a:pt x="0" y="0"/>
                  </a:moveTo>
                  <a:cubicBezTo>
                    <a:pt x="75341" y="13484"/>
                    <a:pt x="129386" y="127524"/>
                    <a:pt x="252352" y="150533"/>
                  </a:cubicBezTo>
                  <a:cubicBezTo>
                    <a:pt x="392106" y="168748"/>
                    <a:pt x="400480" y="91496"/>
                    <a:pt x="494852" y="86061"/>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99" name="Freeform 98"/>
            <p:cNvSpPr/>
            <p:nvPr/>
          </p:nvSpPr>
          <p:spPr>
            <a:xfrm>
              <a:off x="1619868" y="2371601"/>
              <a:ext cx="1577954" cy="964679"/>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 name="connsiteX0" fmla="*/ 0 w 464040"/>
                <a:gd name="connsiteY0" fmla="*/ 479897 h 480192"/>
                <a:gd name="connsiteX1" fmla="*/ 221540 w 464040"/>
                <a:gd name="connsiteY1" fmla="*/ 64472 h 480192"/>
                <a:gd name="connsiteX2" fmla="*/ 464040 w 464040"/>
                <a:gd name="connsiteY2" fmla="*/ 0 h 480192"/>
                <a:gd name="connsiteX0" fmla="*/ 0 w 464040"/>
                <a:gd name="connsiteY0" fmla="*/ 479897 h 481002"/>
                <a:gd name="connsiteX1" fmla="*/ 326580 w 464040"/>
                <a:gd name="connsiteY1" fmla="*/ 401639 h 481002"/>
                <a:gd name="connsiteX2" fmla="*/ 464040 w 464040"/>
                <a:gd name="connsiteY2" fmla="*/ 0 h 481002"/>
                <a:gd name="connsiteX0" fmla="*/ 0 w 464040"/>
                <a:gd name="connsiteY0" fmla="*/ 479897 h 487825"/>
                <a:gd name="connsiteX1" fmla="*/ 326580 w 464040"/>
                <a:gd name="connsiteY1" fmla="*/ 401639 h 487825"/>
                <a:gd name="connsiteX2" fmla="*/ 464040 w 464040"/>
                <a:gd name="connsiteY2" fmla="*/ 0 h 487825"/>
                <a:gd name="connsiteX0" fmla="*/ 0 w 464040"/>
                <a:gd name="connsiteY0" fmla="*/ 479897 h 487825"/>
                <a:gd name="connsiteX1" fmla="*/ 326580 w 464040"/>
                <a:gd name="connsiteY1" fmla="*/ 401639 h 487825"/>
                <a:gd name="connsiteX2" fmla="*/ 464040 w 464040"/>
                <a:gd name="connsiteY2" fmla="*/ 0 h 487825"/>
                <a:gd name="connsiteX0" fmla="*/ 0 w 464040"/>
                <a:gd name="connsiteY0" fmla="*/ 479897 h 487825"/>
                <a:gd name="connsiteX1" fmla="*/ 326580 w 464040"/>
                <a:gd name="connsiteY1" fmla="*/ 401639 h 487825"/>
                <a:gd name="connsiteX2" fmla="*/ 464040 w 464040"/>
                <a:gd name="connsiteY2" fmla="*/ 0 h 487825"/>
              </a:gdLst>
              <a:ahLst/>
              <a:cxnLst>
                <a:cxn ang="0">
                  <a:pos x="connsiteX0" y="connsiteY0"/>
                </a:cxn>
                <a:cxn ang="0">
                  <a:pos x="connsiteX1" y="connsiteY1"/>
                </a:cxn>
                <a:cxn ang="0">
                  <a:pos x="connsiteX2" y="connsiteY2"/>
                </a:cxn>
              </a:cxnLst>
              <a:rect l="l" t="t" r="r" b="b"/>
              <a:pathLst>
                <a:path w="464040" h="487825">
                  <a:moveTo>
                    <a:pt x="0" y="479897"/>
                  </a:moveTo>
                  <a:cubicBezTo>
                    <a:pt x="75341" y="493381"/>
                    <a:pt x="231625" y="501454"/>
                    <a:pt x="326580" y="401639"/>
                  </a:cubicBezTo>
                  <a:cubicBezTo>
                    <a:pt x="358492" y="362054"/>
                    <a:pt x="413085" y="311293"/>
                    <a:pt x="464040"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100" name="Freeform 99"/>
            <p:cNvSpPr/>
            <p:nvPr/>
          </p:nvSpPr>
          <p:spPr>
            <a:xfrm>
              <a:off x="3207966" y="2392284"/>
              <a:ext cx="396151" cy="1103635"/>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 name="connsiteX0" fmla="*/ 0 w 294860"/>
                <a:gd name="connsiteY0" fmla="*/ 0 h 319807"/>
                <a:gd name="connsiteX1" fmla="*/ 252352 w 294860"/>
                <a:gd name="connsiteY1" fmla="*/ 150533 h 319807"/>
                <a:gd name="connsiteX2" fmla="*/ 228749 w 294860"/>
                <a:gd name="connsiteY2" fmla="*/ 319669 h 319807"/>
                <a:gd name="connsiteX0" fmla="*/ 0 w 109988"/>
                <a:gd name="connsiteY0" fmla="*/ 0 h 558232"/>
                <a:gd name="connsiteX1" fmla="*/ 67480 w 109988"/>
                <a:gd name="connsiteY1" fmla="*/ 388958 h 558232"/>
                <a:gd name="connsiteX2" fmla="*/ 43877 w 109988"/>
                <a:gd name="connsiteY2" fmla="*/ 558094 h 558232"/>
                <a:gd name="connsiteX0" fmla="*/ 0 w 130992"/>
                <a:gd name="connsiteY0" fmla="*/ 0 h 558219"/>
                <a:gd name="connsiteX1" fmla="*/ 91289 w 130992"/>
                <a:gd name="connsiteY1" fmla="*/ 372099 h 558219"/>
                <a:gd name="connsiteX2" fmla="*/ 43877 w 130992"/>
                <a:gd name="connsiteY2" fmla="*/ 558094 h 558219"/>
                <a:gd name="connsiteX0" fmla="*/ 0 w 130992"/>
                <a:gd name="connsiteY0" fmla="*/ 0 h 558219"/>
                <a:gd name="connsiteX1" fmla="*/ 91289 w 130992"/>
                <a:gd name="connsiteY1" fmla="*/ 372099 h 558219"/>
                <a:gd name="connsiteX2" fmla="*/ 43877 w 130992"/>
                <a:gd name="connsiteY2" fmla="*/ 558094 h 558219"/>
                <a:gd name="connsiteX0" fmla="*/ 0 w 91873"/>
                <a:gd name="connsiteY0" fmla="*/ 0 h 558268"/>
                <a:gd name="connsiteX1" fmla="*/ 91289 w 91873"/>
                <a:gd name="connsiteY1" fmla="*/ 372099 h 558268"/>
                <a:gd name="connsiteX2" fmla="*/ 43877 w 91873"/>
                <a:gd name="connsiteY2" fmla="*/ 558094 h 558268"/>
                <a:gd name="connsiteX0" fmla="*/ 0 w 96827"/>
                <a:gd name="connsiteY0" fmla="*/ 0 h 558094"/>
                <a:gd name="connsiteX1" fmla="*/ 91289 w 96827"/>
                <a:gd name="connsiteY1" fmla="*/ 372099 h 558094"/>
                <a:gd name="connsiteX2" fmla="*/ 43877 w 96827"/>
                <a:gd name="connsiteY2" fmla="*/ 558094 h 558094"/>
                <a:gd name="connsiteX0" fmla="*/ 0 w 116801"/>
                <a:gd name="connsiteY0" fmla="*/ 0 h 558094"/>
                <a:gd name="connsiteX1" fmla="*/ 116499 w 116801"/>
                <a:gd name="connsiteY1" fmla="*/ 323933 h 558094"/>
                <a:gd name="connsiteX2" fmla="*/ 43877 w 116801"/>
                <a:gd name="connsiteY2" fmla="*/ 558094 h 558094"/>
                <a:gd name="connsiteX0" fmla="*/ 0 w 119284"/>
                <a:gd name="connsiteY0" fmla="*/ 0 h 558094"/>
                <a:gd name="connsiteX1" fmla="*/ 116499 w 119284"/>
                <a:gd name="connsiteY1" fmla="*/ 323933 h 558094"/>
                <a:gd name="connsiteX2" fmla="*/ 43877 w 119284"/>
                <a:gd name="connsiteY2" fmla="*/ 558094 h 558094"/>
                <a:gd name="connsiteX0" fmla="*/ 0 w 119284"/>
                <a:gd name="connsiteY0" fmla="*/ 0 h 558094"/>
                <a:gd name="connsiteX1" fmla="*/ 116499 w 119284"/>
                <a:gd name="connsiteY1" fmla="*/ 323933 h 558094"/>
                <a:gd name="connsiteX2" fmla="*/ 43877 w 119284"/>
                <a:gd name="connsiteY2" fmla="*/ 558094 h 558094"/>
                <a:gd name="connsiteX0" fmla="*/ 0 w 118050"/>
                <a:gd name="connsiteY0" fmla="*/ 0 h 558094"/>
                <a:gd name="connsiteX1" fmla="*/ 116499 w 118050"/>
                <a:gd name="connsiteY1" fmla="*/ 323933 h 558094"/>
                <a:gd name="connsiteX2" fmla="*/ 43877 w 118050"/>
                <a:gd name="connsiteY2" fmla="*/ 558094 h 558094"/>
                <a:gd name="connsiteX0" fmla="*/ 0 w 116499"/>
                <a:gd name="connsiteY0" fmla="*/ 0 h 558094"/>
                <a:gd name="connsiteX1" fmla="*/ 116499 w 116499"/>
                <a:gd name="connsiteY1" fmla="*/ 323933 h 558094"/>
                <a:gd name="connsiteX2" fmla="*/ 43877 w 116499"/>
                <a:gd name="connsiteY2" fmla="*/ 558094 h 558094"/>
              </a:gdLst>
              <a:ahLst/>
              <a:cxnLst>
                <a:cxn ang="0">
                  <a:pos x="connsiteX0" y="connsiteY0"/>
                </a:cxn>
                <a:cxn ang="0">
                  <a:pos x="connsiteX1" y="connsiteY1"/>
                </a:cxn>
                <a:cxn ang="0">
                  <a:pos x="connsiteX2" y="connsiteY2"/>
                </a:cxn>
              </a:cxnLst>
              <a:rect l="l" t="t" r="r" b="b"/>
              <a:pathLst>
                <a:path w="116499" h="558094">
                  <a:moveTo>
                    <a:pt x="0" y="0"/>
                  </a:moveTo>
                  <a:cubicBezTo>
                    <a:pt x="75341" y="13484"/>
                    <a:pt x="111178" y="129933"/>
                    <a:pt x="116499" y="323933"/>
                  </a:cubicBezTo>
                  <a:cubicBezTo>
                    <a:pt x="116199" y="443298"/>
                    <a:pt x="75553" y="524996"/>
                    <a:pt x="43877" y="558094"/>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101" name="Freeform 100"/>
            <p:cNvSpPr/>
            <p:nvPr/>
          </p:nvSpPr>
          <p:spPr>
            <a:xfrm>
              <a:off x="1629089" y="3333002"/>
              <a:ext cx="485327" cy="1105236"/>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85327"/>
                <a:gd name="connsiteY0" fmla="*/ 0 h 1105258"/>
                <a:gd name="connsiteX1" fmla="*/ 211736 w 485327"/>
                <a:gd name="connsiteY1" fmla="*/ 102366 h 1105258"/>
                <a:gd name="connsiteX2" fmla="*/ 485327 w 485327"/>
                <a:gd name="connsiteY2" fmla="*/ 1105236 h 1105258"/>
                <a:gd name="connsiteX0" fmla="*/ 0 w 485327"/>
                <a:gd name="connsiteY0" fmla="*/ 0 h 1105274"/>
                <a:gd name="connsiteX1" fmla="*/ 216499 w 485327"/>
                <a:gd name="connsiteY1" fmla="*/ 507178 h 1105274"/>
                <a:gd name="connsiteX2" fmla="*/ 485327 w 485327"/>
                <a:gd name="connsiteY2" fmla="*/ 1105236 h 1105274"/>
                <a:gd name="connsiteX0" fmla="*/ 0 w 485327"/>
                <a:gd name="connsiteY0" fmla="*/ 0 h 1105287"/>
                <a:gd name="connsiteX1" fmla="*/ 216499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Lst>
              <a:ahLst/>
              <a:cxnLst>
                <a:cxn ang="0">
                  <a:pos x="connsiteX0" y="connsiteY0"/>
                </a:cxn>
                <a:cxn ang="0">
                  <a:pos x="connsiteX1" y="connsiteY1"/>
                </a:cxn>
                <a:cxn ang="0">
                  <a:pos x="connsiteX2" y="connsiteY2"/>
                </a:cxn>
              </a:cxnLst>
              <a:rect l="l" t="t" r="r" b="b"/>
              <a:pathLst>
                <a:path w="485327" h="1105236">
                  <a:moveTo>
                    <a:pt x="0" y="0"/>
                  </a:moveTo>
                  <a:cubicBezTo>
                    <a:pt x="75341" y="13484"/>
                    <a:pt x="269746" y="250807"/>
                    <a:pt x="354611" y="507178"/>
                  </a:cubicBezTo>
                  <a:cubicBezTo>
                    <a:pt x="472796" y="792256"/>
                    <a:pt x="481442" y="896358"/>
                    <a:pt x="485327" y="110523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sp>
          <p:nvSpPr>
            <p:cNvPr id="102" name="Freeform 101"/>
            <p:cNvSpPr/>
            <p:nvPr/>
          </p:nvSpPr>
          <p:spPr>
            <a:xfrm>
              <a:off x="3361453" y="3503564"/>
              <a:ext cx="634397" cy="382056"/>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85327"/>
                <a:gd name="connsiteY0" fmla="*/ 0 h 1105258"/>
                <a:gd name="connsiteX1" fmla="*/ 211736 w 485327"/>
                <a:gd name="connsiteY1" fmla="*/ 102366 h 1105258"/>
                <a:gd name="connsiteX2" fmla="*/ 485327 w 485327"/>
                <a:gd name="connsiteY2" fmla="*/ 1105236 h 1105258"/>
                <a:gd name="connsiteX0" fmla="*/ 0 w 485327"/>
                <a:gd name="connsiteY0" fmla="*/ 0 h 1105274"/>
                <a:gd name="connsiteX1" fmla="*/ 216499 w 485327"/>
                <a:gd name="connsiteY1" fmla="*/ 507178 h 1105274"/>
                <a:gd name="connsiteX2" fmla="*/ 485327 w 485327"/>
                <a:gd name="connsiteY2" fmla="*/ 1105236 h 1105274"/>
                <a:gd name="connsiteX0" fmla="*/ 0 w 485327"/>
                <a:gd name="connsiteY0" fmla="*/ 0 h 1105287"/>
                <a:gd name="connsiteX1" fmla="*/ 216499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Lst>
              <a:ahLst/>
              <a:cxnLst>
                <a:cxn ang="0">
                  <a:pos x="connsiteX0" y="connsiteY0"/>
                </a:cxn>
                <a:cxn ang="0">
                  <a:pos x="connsiteX1" y="connsiteY1"/>
                </a:cxn>
                <a:cxn ang="0">
                  <a:pos x="connsiteX2" y="connsiteY2"/>
                </a:cxn>
              </a:cxnLst>
              <a:rect l="l" t="t" r="r" b="b"/>
              <a:pathLst>
                <a:path w="485327" h="1105236">
                  <a:moveTo>
                    <a:pt x="0" y="0"/>
                  </a:moveTo>
                  <a:cubicBezTo>
                    <a:pt x="75341" y="13484"/>
                    <a:pt x="269746" y="250807"/>
                    <a:pt x="354611" y="507178"/>
                  </a:cubicBezTo>
                  <a:cubicBezTo>
                    <a:pt x="472796" y="792256"/>
                    <a:pt x="481442" y="896358"/>
                    <a:pt x="485327" y="110523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grpSp>
      <p:pic>
        <p:nvPicPr>
          <p:cNvPr id="75"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0818" y="2489603"/>
            <a:ext cx="2184400" cy="26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1881637" y="5003549"/>
            <a:ext cx="2351926" cy="646331"/>
          </a:xfrm>
          <a:prstGeom prst="rect">
            <a:avLst/>
          </a:prstGeom>
          <a:noFill/>
        </p:spPr>
        <p:txBody>
          <a:bodyPr wrap="none" rtlCol="0">
            <a:spAutoFit/>
          </a:bodyPr>
          <a:lstStyle/>
          <a:p>
            <a:pPr algn="ctr" fontAlgn="base">
              <a:spcBef>
                <a:spcPct val="0"/>
              </a:spcBef>
              <a:spcAft>
                <a:spcPct val="0"/>
              </a:spcAft>
            </a:pPr>
            <a:r>
              <a:rPr lang="en-US" dirty="0">
                <a:solidFill>
                  <a:srgbClr val="000000"/>
                </a:solidFill>
              </a:rPr>
              <a:t>transmission network</a:t>
            </a:r>
          </a:p>
          <a:p>
            <a:pPr algn="ctr" fontAlgn="base">
              <a:spcBef>
                <a:spcPct val="0"/>
              </a:spcBef>
              <a:spcAft>
                <a:spcPct val="0"/>
              </a:spcAft>
            </a:pPr>
            <a:r>
              <a:rPr lang="en-US" dirty="0">
                <a:solidFill>
                  <a:srgbClr val="000000"/>
                </a:solidFill>
              </a:rPr>
              <a:t>(backbone)</a:t>
            </a:r>
          </a:p>
        </p:txBody>
      </p:sp>
      <p:cxnSp>
        <p:nvCxnSpPr>
          <p:cNvPr id="80" name="Straight Connector 79"/>
          <p:cNvCxnSpPr/>
          <p:nvPr/>
        </p:nvCxnSpPr>
        <p:spPr>
          <a:xfrm flipH="1">
            <a:off x="4819428" y="2337218"/>
            <a:ext cx="2256850" cy="6773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915798" y="4263500"/>
            <a:ext cx="451807" cy="1135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2" name="Picture 5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4795" y="2772005"/>
            <a:ext cx="1317039" cy="86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772" y="3754214"/>
            <a:ext cx="1379083" cy="929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29723" y="4767296"/>
            <a:ext cx="1343132" cy="897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1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21522" y="5802832"/>
            <a:ext cx="1411915" cy="868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 name="Freeform 87"/>
          <p:cNvSpPr/>
          <p:nvPr/>
        </p:nvSpPr>
        <p:spPr>
          <a:xfrm>
            <a:off x="5398999" y="2111394"/>
            <a:ext cx="3669968" cy="4283677"/>
          </a:xfrm>
          <a:custGeom>
            <a:avLst/>
            <a:gdLst>
              <a:gd name="connsiteX0" fmla="*/ 2142411 w 3619842"/>
              <a:gd name="connsiteY0" fmla="*/ 7869 h 4300895"/>
              <a:gd name="connsiteX1" fmla="*/ 2820143 w 3619842"/>
              <a:gd name="connsiteY1" fmla="*/ 298325 h 4300895"/>
              <a:gd name="connsiteX2" fmla="*/ 2906204 w 3619842"/>
              <a:gd name="connsiteY2" fmla="*/ 900753 h 4300895"/>
              <a:gd name="connsiteX3" fmla="*/ 2938477 w 3619842"/>
              <a:gd name="connsiteY3" fmla="*/ 1255756 h 4300895"/>
              <a:gd name="connsiteX4" fmla="*/ 3250449 w 3619842"/>
              <a:gd name="connsiteY4" fmla="*/ 1470909 h 4300895"/>
              <a:gd name="connsiteX5" fmla="*/ 3616209 w 3619842"/>
              <a:gd name="connsiteY5" fmla="*/ 1911972 h 4300895"/>
              <a:gd name="connsiteX6" fmla="*/ 3013781 w 3619842"/>
              <a:gd name="connsiteY6" fmla="*/ 2933949 h 4300895"/>
              <a:gd name="connsiteX7" fmla="*/ 2303776 w 3619842"/>
              <a:gd name="connsiteY7" fmla="*/ 3245920 h 4300895"/>
              <a:gd name="connsiteX8" fmla="*/ 722402 w 3619842"/>
              <a:gd name="connsiteY8" fmla="*/ 4257139 h 4300895"/>
              <a:gd name="connsiteX9" fmla="*/ 152247 w 3619842"/>
              <a:gd name="connsiteY9" fmla="*/ 4063501 h 4300895"/>
              <a:gd name="connsiteX10" fmla="*/ 1640 w 3619842"/>
              <a:gd name="connsiteY10" fmla="*/ 3568650 h 4300895"/>
              <a:gd name="connsiteX11" fmla="*/ 216792 w 3619842"/>
              <a:gd name="connsiteY11" fmla="*/ 2880160 h 4300895"/>
              <a:gd name="connsiteX12" fmla="*/ 442703 w 3619842"/>
              <a:gd name="connsiteY12" fmla="*/ 2202429 h 4300895"/>
              <a:gd name="connsiteX13" fmla="*/ 345884 w 3619842"/>
              <a:gd name="connsiteY13" fmla="*/ 1675304 h 4300895"/>
              <a:gd name="connsiteX14" fmla="*/ 593310 w 3619842"/>
              <a:gd name="connsiteY14" fmla="*/ 1062118 h 4300895"/>
              <a:gd name="connsiteX15" fmla="*/ 969828 w 3619842"/>
              <a:gd name="connsiteY15" fmla="*/ 943784 h 4300895"/>
              <a:gd name="connsiteX16" fmla="*/ 1045131 w 3619842"/>
              <a:gd name="connsiteY16" fmla="*/ 470447 h 4300895"/>
              <a:gd name="connsiteX17" fmla="*/ 1271042 w 3619842"/>
              <a:gd name="connsiteY17" fmla="*/ 115445 h 4300895"/>
              <a:gd name="connsiteX18" fmla="*/ 2142411 w 3619842"/>
              <a:gd name="connsiteY18" fmla="*/ 7869 h 4300895"/>
              <a:gd name="connsiteX0" fmla="*/ 2142411 w 3619842"/>
              <a:gd name="connsiteY0" fmla="*/ 7869 h 4279064"/>
              <a:gd name="connsiteX1" fmla="*/ 2820143 w 3619842"/>
              <a:gd name="connsiteY1" fmla="*/ 298325 h 4279064"/>
              <a:gd name="connsiteX2" fmla="*/ 2906204 w 3619842"/>
              <a:gd name="connsiteY2" fmla="*/ 900753 h 4279064"/>
              <a:gd name="connsiteX3" fmla="*/ 2938477 w 3619842"/>
              <a:gd name="connsiteY3" fmla="*/ 1255756 h 4279064"/>
              <a:gd name="connsiteX4" fmla="*/ 3250449 w 3619842"/>
              <a:gd name="connsiteY4" fmla="*/ 1470909 h 4279064"/>
              <a:gd name="connsiteX5" fmla="*/ 3616209 w 3619842"/>
              <a:gd name="connsiteY5" fmla="*/ 1911972 h 4279064"/>
              <a:gd name="connsiteX6" fmla="*/ 3013781 w 3619842"/>
              <a:gd name="connsiteY6" fmla="*/ 2933949 h 4279064"/>
              <a:gd name="connsiteX7" fmla="*/ 2572717 w 3619842"/>
              <a:gd name="connsiteY7" fmla="*/ 3579407 h 4279064"/>
              <a:gd name="connsiteX8" fmla="*/ 722402 w 3619842"/>
              <a:gd name="connsiteY8" fmla="*/ 4257139 h 4279064"/>
              <a:gd name="connsiteX9" fmla="*/ 152247 w 3619842"/>
              <a:gd name="connsiteY9" fmla="*/ 4063501 h 4279064"/>
              <a:gd name="connsiteX10" fmla="*/ 1640 w 3619842"/>
              <a:gd name="connsiteY10" fmla="*/ 3568650 h 4279064"/>
              <a:gd name="connsiteX11" fmla="*/ 216792 w 3619842"/>
              <a:gd name="connsiteY11" fmla="*/ 2880160 h 4279064"/>
              <a:gd name="connsiteX12" fmla="*/ 442703 w 3619842"/>
              <a:gd name="connsiteY12" fmla="*/ 2202429 h 4279064"/>
              <a:gd name="connsiteX13" fmla="*/ 345884 w 3619842"/>
              <a:gd name="connsiteY13" fmla="*/ 1675304 h 4279064"/>
              <a:gd name="connsiteX14" fmla="*/ 593310 w 3619842"/>
              <a:gd name="connsiteY14" fmla="*/ 1062118 h 4279064"/>
              <a:gd name="connsiteX15" fmla="*/ 969828 w 3619842"/>
              <a:gd name="connsiteY15" fmla="*/ 943784 h 4279064"/>
              <a:gd name="connsiteX16" fmla="*/ 1045131 w 3619842"/>
              <a:gd name="connsiteY16" fmla="*/ 470447 h 4279064"/>
              <a:gd name="connsiteX17" fmla="*/ 1271042 w 3619842"/>
              <a:gd name="connsiteY17" fmla="*/ 115445 h 4279064"/>
              <a:gd name="connsiteX18" fmla="*/ 2142411 w 3619842"/>
              <a:gd name="connsiteY18" fmla="*/ 7869 h 4279064"/>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58932 w 3643648"/>
              <a:gd name="connsiteY13" fmla="*/ 1470909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44722 w 3622153"/>
              <a:gd name="connsiteY0" fmla="*/ 7869 h 4239810"/>
              <a:gd name="connsiteX1" fmla="*/ 2822454 w 3622153"/>
              <a:gd name="connsiteY1" fmla="*/ 298325 h 4239810"/>
              <a:gd name="connsiteX2" fmla="*/ 2908515 w 3622153"/>
              <a:gd name="connsiteY2" fmla="*/ 900753 h 4239810"/>
              <a:gd name="connsiteX3" fmla="*/ 2940788 w 3622153"/>
              <a:gd name="connsiteY3" fmla="*/ 1255756 h 4239810"/>
              <a:gd name="connsiteX4" fmla="*/ 3252760 w 3622153"/>
              <a:gd name="connsiteY4" fmla="*/ 1470909 h 4239810"/>
              <a:gd name="connsiteX5" fmla="*/ 3618520 w 3622153"/>
              <a:gd name="connsiteY5" fmla="*/ 1911972 h 4239810"/>
              <a:gd name="connsiteX6" fmla="*/ 3016092 w 3622153"/>
              <a:gd name="connsiteY6" fmla="*/ 2933949 h 4239810"/>
              <a:gd name="connsiteX7" fmla="*/ 2575028 w 3622153"/>
              <a:gd name="connsiteY7" fmla="*/ 3579407 h 4239810"/>
              <a:gd name="connsiteX8" fmla="*/ 1531537 w 3622153"/>
              <a:gd name="connsiteY8" fmla="*/ 4171078 h 4239810"/>
              <a:gd name="connsiteX9" fmla="*/ 412742 w 3622153"/>
              <a:gd name="connsiteY9" fmla="*/ 4160320 h 4239810"/>
              <a:gd name="connsiteX10" fmla="*/ 3951 w 3622153"/>
              <a:gd name="connsiteY10" fmla="*/ 3568650 h 4239810"/>
              <a:gd name="connsiteX11" fmla="*/ 219103 w 3622153"/>
              <a:gd name="connsiteY11" fmla="*/ 2880160 h 4239810"/>
              <a:gd name="connsiteX12" fmla="*/ 445014 w 3622153"/>
              <a:gd name="connsiteY12" fmla="*/ 2202429 h 4239810"/>
              <a:gd name="connsiteX13" fmla="*/ 337437 w 3622153"/>
              <a:gd name="connsiteY13" fmla="*/ 1470909 h 4239810"/>
              <a:gd name="connsiteX14" fmla="*/ 595621 w 3622153"/>
              <a:gd name="connsiteY14" fmla="*/ 1062118 h 4239810"/>
              <a:gd name="connsiteX15" fmla="*/ 972139 w 3622153"/>
              <a:gd name="connsiteY15" fmla="*/ 943784 h 4239810"/>
              <a:gd name="connsiteX16" fmla="*/ 1047442 w 3622153"/>
              <a:gd name="connsiteY16" fmla="*/ 470447 h 4239810"/>
              <a:gd name="connsiteX17" fmla="*/ 1273353 w 3622153"/>
              <a:gd name="connsiteY17" fmla="*/ 115445 h 4239810"/>
              <a:gd name="connsiteX18" fmla="*/ 2144722 w 3622153"/>
              <a:gd name="connsiteY18" fmla="*/ 7869 h 4239810"/>
              <a:gd name="connsiteX0" fmla="*/ 2147191 w 3624622"/>
              <a:gd name="connsiteY0" fmla="*/ 7869 h 4239810"/>
              <a:gd name="connsiteX1" fmla="*/ 2824923 w 3624622"/>
              <a:gd name="connsiteY1" fmla="*/ 298325 h 4239810"/>
              <a:gd name="connsiteX2" fmla="*/ 2910984 w 3624622"/>
              <a:gd name="connsiteY2" fmla="*/ 900753 h 4239810"/>
              <a:gd name="connsiteX3" fmla="*/ 2943257 w 3624622"/>
              <a:gd name="connsiteY3" fmla="*/ 1255756 h 4239810"/>
              <a:gd name="connsiteX4" fmla="*/ 3255229 w 3624622"/>
              <a:gd name="connsiteY4" fmla="*/ 1470909 h 4239810"/>
              <a:gd name="connsiteX5" fmla="*/ 3620989 w 3624622"/>
              <a:gd name="connsiteY5" fmla="*/ 1911972 h 4239810"/>
              <a:gd name="connsiteX6" fmla="*/ 3018561 w 3624622"/>
              <a:gd name="connsiteY6" fmla="*/ 2933949 h 4239810"/>
              <a:gd name="connsiteX7" fmla="*/ 2577497 w 3624622"/>
              <a:gd name="connsiteY7" fmla="*/ 3579407 h 4239810"/>
              <a:gd name="connsiteX8" fmla="*/ 1534006 w 3624622"/>
              <a:gd name="connsiteY8" fmla="*/ 4171078 h 4239810"/>
              <a:gd name="connsiteX9" fmla="*/ 415211 w 3624622"/>
              <a:gd name="connsiteY9" fmla="*/ 4160320 h 4239810"/>
              <a:gd name="connsiteX10" fmla="*/ 6420 w 3624622"/>
              <a:gd name="connsiteY10" fmla="*/ 3568650 h 4239810"/>
              <a:gd name="connsiteX11" fmla="*/ 221572 w 3624622"/>
              <a:gd name="connsiteY11" fmla="*/ 2880160 h 4239810"/>
              <a:gd name="connsiteX12" fmla="*/ 447483 w 3624622"/>
              <a:gd name="connsiteY12" fmla="*/ 2202429 h 4239810"/>
              <a:gd name="connsiteX13" fmla="*/ 339906 w 3624622"/>
              <a:gd name="connsiteY13" fmla="*/ 1470909 h 4239810"/>
              <a:gd name="connsiteX14" fmla="*/ 598090 w 3624622"/>
              <a:gd name="connsiteY14" fmla="*/ 1062118 h 4239810"/>
              <a:gd name="connsiteX15" fmla="*/ 974608 w 3624622"/>
              <a:gd name="connsiteY15" fmla="*/ 943784 h 4239810"/>
              <a:gd name="connsiteX16" fmla="*/ 1049911 w 3624622"/>
              <a:gd name="connsiteY16" fmla="*/ 470447 h 4239810"/>
              <a:gd name="connsiteX17" fmla="*/ 1275822 w 3624622"/>
              <a:gd name="connsiteY17" fmla="*/ 115445 h 4239810"/>
              <a:gd name="connsiteX18" fmla="*/ 2147191 w 3624622"/>
              <a:gd name="connsiteY18" fmla="*/ 7869 h 4239810"/>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1911972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2137883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1257"/>
              <a:gd name="connsiteY0" fmla="*/ 7869 h 4227031"/>
              <a:gd name="connsiteX1" fmla="*/ 2824923 w 3621257"/>
              <a:gd name="connsiteY1" fmla="*/ 298325 h 4227031"/>
              <a:gd name="connsiteX2" fmla="*/ 2910984 w 3621257"/>
              <a:gd name="connsiteY2" fmla="*/ 900753 h 4227031"/>
              <a:gd name="connsiteX3" fmla="*/ 2943257 w 3621257"/>
              <a:gd name="connsiteY3" fmla="*/ 1255756 h 4227031"/>
              <a:gd name="connsiteX4" fmla="*/ 3620989 w 3621257"/>
              <a:gd name="connsiteY4" fmla="*/ 2137883 h 4227031"/>
              <a:gd name="connsiteX5" fmla="*/ 3018561 w 3621257"/>
              <a:gd name="connsiteY5" fmla="*/ 2933949 h 4227031"/>
              <a:gd name="connsiteX6" fmla="*/ 2512951 w 3621257"/>
              <a:gd name="connsiteY6" fmla="*/ 3783803 h 4227031"/>
              <a:gd name="connsiteX7" fmla="*/ 1534006 w 3621257"/>
              <a:gd name="connsiteY7" fmla="*/ 4171078 h 4227031"/>
              <a:gd name="connsiteX8" fmla="*/ 415211 w 3621257"/>
              <a:gd name="connsiteY8" fmla="*/ 4160320 h 4227031"/>
              <a:gd name="connsiteX9" fmla="*/ 6420 w 3621257"/>
              <a:gd name="connsiteY9" fmla="*/ 3568650 h 4227031"/>
              <a:gd name="connsiteX10" fmla="*/ 221572 w 3621257"/>
              <a:gd name="connsiteY10" fmla="*/ 2880160 h 4227031"/>
              <a:gd name="connsiteX11" fmla="*/ 447483 w 3621257"/>
              <a:gd name="connsiteY11" fmla="*/ 2202429 h 4227031"/>
              <a:gd name="connsiteX12" fmla="*/ 339906 w 3621257"/>
              <a:gd name="connsiteY12" fmla="*/ 1470909 h 4227031"/>
              <a:gd name="connsiteX13" fmla="*/ 598090 w 3621257"/>
              <a:gd name="connsiteY13" fmla="*/ 1062118 h 4227031"/>
              <a:gd name="connsiteX14" fmla="*/ 974608 w 3621257"/>
              <a:gd name="connsiteY14" fmla="*/ 943784 h 4227031"/>
              <a:gd name="connsiteX15" fmla="*/ 1049911 w 3621257"/>
              <a:gd name="connsiteY15" fmla="*/ 470447 h 4227031"/>
              <a:gd name="connsiteX16" fmla="*/ 1275822 w 3621257"/>
              <a:gd name="connsiteY16" fmla="*/ 115445 h 4227031"/>
              <a:gd name="connsiteX17" fmla="*/ 2147191 w 3621257"/>
              <a:gd name="connsiteY17" fmla="*/ 7869 h 4227031"/>
              <a:gd name="connsiteX0" fmla="*/ 2147191 w 3621257"/>
              <a:gd name="connsiteY0" fmla="*/ 7869 h 4227031"/>
              <a:gd name="connsiteX1" fmla="*/ 2824923 w 3621257"/>
              <a:gd name="connsiteY1" fmla="*/ 298325 h 4227031"/>
              <a:gd name="connsiteX2" fmla="*/ 2943257 w 3621257"/>
              <a:gd name="connsiteY2" fmla="*/ 1255756 h 4227031"/>
              <a:gd name="connsiteX3" fmla="*/ 3620989 w 3621257"/>
              <a:gd name="connsiteY3" fmla="*/ 2137883 h 4227031"/>
              <a:gd name="connsiteX4" fmla="*/ 3018561 w 3621257"/>
              <a:gd name="connsiteY4" fmla="*/ 2933949 h 4227031"/>
              <a:gd name="connsiteX5" fmla="*/ 2512951 w 3621257"/>
              <a:gd name="connsiteY5" fmla="*/ 3783803 h 4227031"/>
              <a:gd name="connsiteX6" fmla="*/ 1534006 w 3621257"/>
              <a:gd name="connsiteY6" fmla="*/ 4171078 h 4227031"/>
              <a:gd name="connsiteX7" fmla="*/ 415211 w 3621257"/>
              <a:gd name="connsiteY7" fmla="*/ 4160320 h 4227031"/>
              <a:gd name="connsiteX8" fmla="*/ 6420 w 3621257"/>
              <a:gd name="connsiteY8" fmla="*/ 3568650 h 4227031"/>
              <a:gd name="connsiteX9" fmla="*/ 221572 w 3621257"/>
              <a:gd name="connsiteY9" fmla="*/ 2880160 h 4227031"/>
              <a:gd name="connsiteX10" fmla="*/ 447483 w 3621257"/>
              <a:gd name="connsiteY10" fmla="*/ 2202429 h 4227031"/>
              <a:gd name="connsiteX11" fmla="*/ 339906 w 3621257"/>
              <a:gd name="connsiteY11" fmla="*/ 1470909 h 4227031"/>
              <a:gd name="connsiteX12" fmla="*/ 598090 w 3621257"/>
              <a:gd name="connsiteY12" fmla="*/ 1062118 h 4227031"/>
              <a:gd name="connsiteX13" fmla="*/ 974608 w 3621257"/>
              <a:gd name="connsiteY13" fmla="*/ 943784 h 4227031"/>
              <a:gd name="connsiteX14" fmla="*/ 1049911 w 3621257"/>
              <a:gd name="connsiteY14" fmla="*/ 470447 h 4227031"/>
              <a:gd name="connsiteX15" fmla="*/ 1275822 w 3621257"/>
              <a:gd name="connsiteY15" fmla="*/ 115445 h 4227031"/>
              <a:gd name="connsiteX16" fmla="*/ 2147191 w 3621257"/>
              <a:gd name="connsiteY16" fmla="*/ 7869 h 4227031"/>
              <a:gd name="connsiteX0" fmla="*/ 2189313 w 3663379"/>
              <a:gd name="connsiteY0" fmla="*/ 7869 h 4226329"/>
              <a:gd name="connsiteX1" fmla="*/ 2867045 w 3663379"/>
              <a:gd name="connsiteY1" fmla="*/ 298325 h 4226329"/>
              <a:gd name="connsiteX2" fmla="*/ 2985379 w 3663379"/>
              <a:gd name="connsiteY2" fmla="*/ 1255756 h 4226329"/>
              <a:gd name="connsiteX3" fmla="*/ 3663111 w 3663379"/>
              <a:gd name="connsiteY3" fmla="*/ 2137883 h 4226329"/>
              <a:gd name="connsiteX4" fmla="*/ 3060683 w 3663379"/>
              <a:gd name="connsiteY4" fmla="*/ 2933949 h 4226329"/>
              <a:gd name="connsiteX5" fmla="*/ 2555073 w 3663379"/>
              <a:gd name="connsiteY5" fmla="*/ 3783803 h 4226329"/>
              <a:gd name="connsiteX6" fmla="*/ 1576128 w 3663379"/>
              <a:gd name="connsiteY6" fmla="*/ 4171078 h 4226329"/>
              <a:gd name="connsiteX7" fmla="*/ 457333 w 3663379"/>
              <a:gd name="connsiteY7" fmla="*/ 4160320 h 4226329"/>
              <a:gd name="connsiteX8" fmla="*/ 5512 w 3663379"/>
              <a:gd name="connsiteY8" fmla="*/ 3579408 h 4226329"/>
              <a:gd name="connsiteX9" fmla="*/ 263694 w 3663379"/>
              <a:gd name="connsiteY9" fmla="*/ 2880160 h 4226329"/>
              <a:gd name="connsiteX10" fmla="*/ 489605 w 3663379"/>
              <a:gd name="connsiteY10" fmla="*/ 2202429 h 4226329"/>
              <a:gd name="connsiteX11" fmla="*/ 382028 w 3663379"/>
              <a:gd name="connsiteY11" fmla="*/ 1470909 h 4226329"/>
              <a:gd name="connsiteX12" fmla="*/ 640212 w 3663379"/>
              <a:gd name="connsiteY12" fmla="*/ 1062118 h 4226329"/>
              <a:gd name="connsiteX13" fmla="*/ 1016730 w 3663379"/>
              <a:gd name="connsiteY13" fmla="*/ 943784 h 4226329"/>
              <a:gd name="connsiteX14" fmla="*/ 1092033 w 3663379"/>
              <a:gd name="connsiteY14" fmla="*/ 470447 h 4226329"/>
              <a:gd name="connsiteX15" fmla="*/ 1317944 w 3663379"/>
              <a:gd name="connsiteY15" fmla="*/ 115445 h 4226329"/>
              <a:gd name="connsiteX16" fmla="*/ 2189313 w 3663379"/>
              <a:gd name="connsiteY16" fmla="*/ 7869 h 4226329"/>
              <a:gd name="connsiteX0" fmla="*/ 2147192 w 3621258"/>
              <a:gd name="connsiteY0" fmla="*/ 7869 h 4218833"/>
              <a:gd name="connsiteX1" fmla="*/ 2824924 w 3621258"/>
              <a:gd name="connsiteY1" fmla="*/ 298325 h 4218833"/>
              <a:gd name="connsiteX2" fmla="*/ 2943258 w 3621258"/>
              <a:gd name="connsiteY2" fmla="*/ 1255756 h 4218833"/>
              <a:gd name="connsiteX3" fmla="*/ 3620990 w 3621258"/>
              <a:gd name="connsiteY3" fmla="*/ 2137883 h 4218833"/>
              <a:gd name="connsiteX4" fmla="*/ 3018562 w 3621258"/>
              <a:gd name="connsiteY4" fmla="*/ 2933949 h 4218833"/>
              <a:gd name="connsiteX5" fmla="*/ 2512952 w 3621258"/>
              <a:gd name="connsiteY5" fmla="*/ 3783803 h 4218833"/>
              <a:gd name="connsiteX6" fmla="*/ 1534007 w 3621258"/>
              <a:gd name="connsiteY6" fmla="*/ 4171078 h 4218833"/>
              <a:gd name="connsiteX7" fmla="*/ 415212 w 3621258"/>
              <a:gd name="connsiteY7" fmla="*/ 4160320 h 4218833"/>
              <a:gd name="connsiteX8" fmla="*/ 6421 w 3621258"/>
              <a:gd name="connsiteY8" fmla="*/ 3697742 h 4218833"/>
              <a:gd name="connsiteX9" fmla="*/ 221573 w 3621258"/>
              <a:gd name="connsiteY9" fmla="*/ 2880160 h 4218833"/>
              <a:gd name="connsiteX10" fmla="*/ 447484 w 3621258"/>
              <a:gd name="connsiteY10" fmla="*/ 2202429 h 4218833"/>
              <a:gd name="connsiteX11" fmla="*/ 339907 w 3621258"/>
              <a:gd name="connsiteY11" fmla="*/ 1470909 h 4218833"/>
              <a:gd name="connsiteX12" fmla="*/ 598091 w 3621258"/>
              <a:gd name="connsiteY12" fmla="*/ 1062118 h 4218833"/>
              <a:gd name="connsiteX13" fmla="*/ 974609 w 3621258"/>
              <a:gd name="connsiteY13" fmla="*/ 943784 h 4218833"/>
              <a:gd name="connsiteX14" fmla="*/ 1049912 w 3621258"/>
              <a:gd name="connsiteY14" fmla="*/ 470447 h 4218833"/>
              <a:gd name="connsiteX15" fmla="*/ 1275823 w 3621258"/>
              <a:gd name="connsiteY15" fmla="*/ 115445 h 4218833"/>
              <a:gd name="connsiteX16" fmla="*/ 2147192 w 3621258"/>
              <a:gd name="connsiteY16" fmla="*/ 7869 h 4218833"/>
              <a:gd name="connsiteX0" fmla="*/ 2195902 w 3669968"/>
              <a:gd name="connsiteY0" fmla="*/ 7869 h 4218833"/>
              <a:gd name="connsiteX1" fmla="*/ 2873634 w 3669968"/>
              <a:gd name="connsiteY1" fmla="*/ 298325 h 4218833"/>
              <a:gd name="connsiteX2" fmla="*/ 2991968 w 3669968"/>
              <a:gd name="connsiteY2" fmla="*/ 1255756 h 4218833"/>
              <a:gd name="connsiteX3" fmla="*/ 3669700 w 3669968"/>
              <a:gd name="connsiteY3" fmla="*/ 2137883 h 4218833"/>
              <a:gd name="connsiteX4" fmla="*/ 3067272 w 3669968"/>
              <a:gd name="connsiteY4" fmla="*/ 2933949 h 4218833"/>
              <a:gd name="connsiteX5" fmla="*/ 2561662 w 3669968"/>
              <a:gd name="connsiteY5" fmla="*/ 3783803 h 4218833"/>
              <a:gd name="connsiteX6" fmla="*/ 1582717 w 3669968"/>
              <a:gd name="connsiteY6" fmla="*/ 4171078 h 4218833"/>
              <a:gd name="connsiteX7" fmla="*/ 463922 w 3669968"/>
              <a:gd name="connsiteY7" fmla="*/ 4160320 h 4218833"/>
              <a:gd name="connsiteX8" fmla="*/ 55131 w 3669968"/>
              <a:gd name="connsiteY8" fmla="*/ 3697742 h 4218833"/>
              <a:gd name="connsiteX9" fmla="*/ 270283 w 3669968"/>
              <a:gd name="connsiteY9" fmla="*/ 2880160 h 4218833"/>
              <a:gd name="connsiteX10" fmla="*/ 496194 w 3669968"/>
              <a:gd name="connsiteY10" fmla="*/ 2202429 h 4218833"/>
              <a:gd name="connsiteX11" fmla="*/ 388617 w 3669968"/>
              <a:gd name="connsiteY11" fmla="*/ 1470909 h 4218833"/>
              <a:gd name="connsiteX12" fmla="*/ 646801 w 3669968"/>
              <a:gd name="connsiteY12" fmla="*/ 1062118 h 4218833"/>
              <a:gd name="connsiteX13" fmla="*/ 1023319 w 3669968"/>
              <a:gd name="connsiteY13" fmla="*/ 943784 h 4218833"/>
              <a:gd name="connsiteX14" fmla="*/ 1098622 w 3669968"/>
              <a:gd name="connsiteY14" fmla="*/ 470447 h 4218833"/>
              <a:gd name="connsiteX15" fmla="*/ 1324533 w 3669968"/>
              <a:gd name="connsiteY15" fmla="*/ 115445 h 4218833"/>
              <a:gd name="connsiteX16" fmla="*/ 2195902 w 3669968"/>
              <a:gd name="connsiteY16" fmla="*/ 7869 h 4218833"/>
              <a:gd name="connsiteX0" fmla="*/ 2195902 w 3669968"/>
              <a:gd name="connsiteY0" fmla="*/ 7869 h 4216877"/>
              <a:gd name="connsiteX1" fmla="*/ 2873634 w 3669968"/>
              <a:gd name="connsiteY1" fmla="*/ 298325 h 4216877"/>
              <a:gd name="connsiteX2" fmla="*/ 2991968 w 3669968"/>
              <a:gd name="connsiteY2" fmla="*/ 1255756 h 4216877"/>
              <a:gd name="connsiteX3" fmla="*/ 3669700 w 3669968"/>
              <a:gd name="connsiteY3" fmla="*/ 2137883 h 4216877"/>
              <a:gd name="connsiteX4" fmla="*/ 3067272 w 3669968"/>
              <a:gd name="connsiteY4" fmla="*/ 2933949 h 4216877"/>
              <a:gd name="connsiteX5" fmla="*/ 2561662 w 3669968"/>
              <a:gd name="connsiteY5" fmla="*/ 3783803 h 4216877"/>
              <a:gd name="connsiteX6" fmla="*/ 1582717 w 3669968"/>
              <a:gd name="connsiteY6" fmla="*/ 4171078 h 4216877"/>
              <a:gd name="connsiteX7" fmla="*/ 463922 w 3669968"/>
              <a:gd name="connsiteY7" fmla="*/ 4160320 h 4216877"/>
              <a:gd name="connsiteX8" fmla="*/ 55131 w 3669968"/>
              <a:gd name="connsiteY8" fmla="*/ 3730015 h 4216877"/>
              <a:gd name="connsiteX9" fmla="*/ 270283 w 3669968"/>
              <a:gd name="connsiteY9" fmla="*/ 2880160 h 4216877"/>
              <a:gd name="connsiteX10" fmla="*/ 496194 w 3669968"/>
              <a:gd name="connsiteY10" fmla="*/ 2202429 h 4216877"/>
              <a:gd name="connsiteX11" fmla="*/ 388617 w 3669968"/>
              <a:gd name="connsiteY11" fmla="*/ 1470909 h 4216877"/>
              <a:gd name="connsiteX12" fmla="*/ 646801 w 3669968"/>
              <a:gd name="connsiteY12" fmla="*/ 1062118 h 4216877"/>
              <a:gd name="connsiteX13" fmla="*/ 1023319 w 3669968"/>
              <a:gd name="connsiteY13" fmla="*/ 943784 h 4216877"/>
              <a:gd name="connsiteX14" fmla="*/ 1098622 w 3669968"/>
              <a:gd name="connsiteY14" fmla="*/ 470447 h 4216877"/>
              <a:gd name="connsiteX15" fmla="*/ 1324533 w 3669968"/>
              <a:gd name="connsiteY15" fmla="*/ 115445 h 4216877"/>
              <a:gd name="connsiteX16" fmla="*/ 2195902 w 3669968"/>
              <a:gd name="connsiteY16" fmla="*/ 7869 h 4216877"/>
              <a:gd name="connsiteX0" fmla="*/ 2195902 w 3669968"/>
              <a:gd name="connsiteY0" fmla="*/ 7869 h 4283677"/>
              <a:gd name="connsiteX1" fmla="*/ 2873634 w 3669968"/>
              <a:gd name="connsiteY1" fmla="*/ 298325 h 4283677"/>
              <a:gd name="connsiteX2" fmla="*/ 2991968 w 3669968"/>
              <a:gd name="connsiteY2" fmla="*/ 1255756 h 4283677"/>
              <a:gd name="connsiteX3" fmla="*/ 3669700 w 3669968"/>
              <a:gd name="connsiteY3" fmla="*/ 2137883 h 4283677"/>
              <a:gd name="connsiteX4" fmla="*/ 3067272 w 3669968"/>
              <a:gd name="connsiteY4" fmla="*/ 2933949 h 4283677"/>
              <a:gd name="connsiteX5" fmla="*/ 2561662 w 3669968"/>
              <a:gd name="connsiteY5" fmla="*/ 3783803 h 4283677"/>
              <a:gd name="connsiteX6" fmla="*/ 1582717 w 3669968"/>
              <a:gd name="connsiteY6" fmla="*/ 4171078 h 4283677"/>
              <a:gd name="connsiteX7" fmla="*/ 463922 w 3669968"/>
              <a:gd name="connsiteY7" fmla="*/ 4160320 h 4283677"/>
              <a:gd name="connsiteX8" fmla="*/ 55131 w 3669968"/>
              <a:gd name="connsiteY8" fmla="*/ 3730015 h 4283677"/>
              <a:gd name="connsiteX9" fmla="*/ 270283 w 3669968"/>
              <a:gd name="connsiteY9" fmla="*/ 2880160 h 4283677"/>
              <a:gd name="connsiteX10" fmla="*/ 496194 w 3669968"/>
              <a:gd name="connsiteY10" fmla="*/ 2202429 h 4283677"/>
              <a:gd name="connsiteX11" fmla="*/ 388617 w 3669968"/>
              <a:gd name="connsiteY11" fmla="*/ 1470909 h 4283677"/>
              <a:gd name="connsiteX12" fmla="*/ 646801 w 3669968"/>
              <a:gd name="connsiteY12" fmla="*/ 1062118 h 4283677"/>
              <a:gd name="connsiteX13" fmla="*/ 1023319 w 3669968"/>
              <a:gd name="connsiteY13" fmla="*/ 943784 h 4283677"/>
              <a:gd name="connsiteX14" fmla="*/ 1098622 w 3669968"/>
              <a:gd name="connsiteY14" fmla="*/ 470447 h 4283677"/>
              <a:gd name="connsiteX15" fmla="*/ 1324533 w 3669968"/>
              <a:gd name="connsiteY15" fmla="*/ 115445 h 4283677"/>
              <a:gd name="connsiteX16" fmla="*/ 2195902 w 3669968"/>
              <a:gd name="connsiteY16" fmla="*/ 7869 h 428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69968" h="4283677">
                <a:moveTo>
                  <a:pt x="2195902" y="7869"/>
                </a:moveTo>
                <a:cubicBezTo>
                  <a:pt x="2454086" y="38349"/>
                  <a:pt x="2740956" y="90344"/>
                  <a:pt x="2873634" y="298325"/>
                </a:cubicBezTo>
                <a:cubicBezTo>
                  <a:pt x="3006312" y="506306"/>
                  <a:pt x="2859290" y="949163"/>
                  <a:pt x="2991968" y="1255756"/>
                </a:cubicBezTo>
                <a:cubicBezTo>
                  <a:pt x="3124646" y="1562349"/>
                  <a:pt x="3657149" y="1858184"/>
                  <a:pt x="3669700" y="2137883"/>
                </a:cubicBezTo>
                <a:cubicBezTo>
                  <a:pt x="3682251" y="2417582"/>
                  <a:pt x="3251945" y="2659629"/>
                  <a:pt x="3067272" y="2933949"/>
                </a:cubicBezTo>
                <a:cubicBezTo>
                  <a:pt x="2882599" y="3208269"/>
                  <a:pt x="2809088" y="3577615"/>
                  <a:pt x="2561662" y="3783803"/>
                </a:cubicBezTo>
                <a:cubicBezTo>
                  <a:pt x="2314236" y="3989991"/>
                  <a:pt x="1932340" y="4108325"/>
                  <a:pt x="1582717" y="4171078"/>
                </a:cubicBezTo>
                <a:cubicBezTo>
                  <a:pt x="1233094" y="4233831"/>
                  <a:pt x="890643" y="4395194"/>
                  <a:pt x="463922" y="4160320"/>
                </a:cubicBezTo>
                <a:cubicBezTo>
                  <a:pt x="37201" y="3925446"/>
                  <a:pt x="238012" y="4169286"/>
                  <a:pt x="55131" y="3730015"/>
                </a:cubicBezTo>
                <a:cubicBezTo>
                  <a:pt x="-127750" y="3290744"/>
                  <a:pt x="196773" y="3134758"/>
                  <a:pt x="270283" y="2880160"/>
                </a:cubicBezTo>
                <a:cubicBezTo>
                  <a:pt x="343794" y="2625562"/>
                  <a:pt x="476472" y="2437304"/>
                  <a:pt x="496194" y="2202429"/>
                </a:cubicBezTo>
                <a:cubicBezTo>
                  <a:pt x="515916" y="1967554"/>
                  <a:pt x="363516" y="1660961"/>
                  <a:pt x="388617" y="1470909"/>
                </a:cubicBezTo>
                <a:cubicBezTo>
                  <a:pt x="413718" y="1280857"/>
                  <a:pt x="541017" y="1149972"/>
                  <a:pt x="646801" y="1062118"/>
                </a:cubicBezTo>
                <a:cubicBezTo>
                  <a:pt x="752585" y="974264"/>
                  <a:pt x="948016" y="1042396"/>
                  <a:pt x="1023319" y="943784"/>
                </a:cubicBezTo>
                <a:cubicBezTo>
                  <a:pt x="1098622" y="845172"/>
                  <a:pt x="1048420" y="608504"/>
                  <a:pt x="1098622" y="470447"/>
                </a:cubicBezTo>
                <a:cubicBezTo>
                  <a:pt x="1148824" y="332390"/>
                  <a:pt x="1141653" y="190749"/>
                  <a:pt x="1324533" y="115445"/>
                </a:cubicBezTo>
                <a:cubicBezTo>
                  <a:pt x="1507413" y="40141"/>
                  <a:pt x="1937718" y="-22611"/>
                  <a:pt x="2195902" y="7869"/>
                </a:cubicBezTo>
                <a:close/>
              </a:path>
            </a:pathLst>
          </a:custGeom>
          <a:noFill/>
          <a:ln w="254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89" name="Freeform 88"/>
          <p:cNvSpPr/>
          <p:nvPr/>
        </p:nvSpPr>
        <p:spPr>
          <a:xfrm rot="551010">
            <a:off x="3678330" y="5067441"/>
            <a:ext cx="1695896" cy="1738545"/>
          </a:xfrm>
          <a:custGeom>
            <a:avLst/>
            <a:gdLst>
              <a:gd name="connsiteX0" fmla="*/ 2142411 w 3619842"/>
              <a:gd name="connsiteY0" fmla="*/ 7869 h 4300895"/>
              <a:gd name="connsiteX1" fmla="*/ 2820143 w 3619842"/>
              <a:gd name="connsiteY1" fmla="*/ 298325 h 4300895"/>
              <a:gd name="connsiteX2" fmla="*/ 2906204 w 3619842"/>
              <a:gd name="connsiteY2" fmla="*/ 900753 h 4300895"/>
              <a:gd name="connsiteX3" fmla="*/ 2938477 w 3619842"/>
              <a:gd name="connsiteY3" fmla="*/ 1255756 h 4300895"/>
              <a:gd name="connsiteX4" fmla="*/ 3250449 w 3619842"/>
              <a:gd name="connsiteY4" fmla="*/ 1470909 h 4300895"/>
              <a:gd name="connsiteX5" fmla="*/ 3616209 w 3619842"/>
              <a:gd name="connsiteY5" fmla="*/ 1911972 h 4300895"/>
              <a:gd name="connsiteX6" fmla="*/ 3013781 w 3619842"/>
              <a:gd name="connsiteY6" fmla="*/ 2933949 h 4300895"/>
              <a:gd name="connsiteX7" fmla="*/ 2303776 w 3619842"/>
              <a:gd name="connsiteY7" fmla="*/ 3245920 h 4300895"/>
              <a:gd name="connsiteX8" fmla="*/ 722402 w 3619842"/>
              <a:gd name="connsiteY8" fmla="*/ 4257139 h 4300895"/>
              <a:gd name="connsiteX9" fmla="*/ 152247 w 3619842"/>
              <a:gd name="connsiteY9" fmla="*/ 4063501 h 4300895"/>
              <a:gd name="connsiteX10" fmla="*/ 1640 w 3619842"/>
              <a:gd name="connsiteY10" fmla="*/ 3568650 h 4300895"/>
              <a:gd name="connsiteX11" fmla="*/ 216792 w 3619842"/>
              <a:gd name="connsiteY11" fmla="*/ 2880160 h 4300895"/>
              <a:gd name="connsiteX12" fmla="*/ 442703 w 3619842"/>
              <a:gd name="connsiteY12" fmla="*/ 2202429 h 4300895"/>
              <a:gd name="connsiteX13" fmla="*/ 345884 w 3619842"/>
              <a:gd name="connsiteY13" fmla="*/ 1675304 h 4300895"/>
              <a:gd name="connsiteX14" fmla="*/ 593310 w 3619842"/>
              <a:gd name="connsiteY14" fmla="*/ 1062118 h 4300895"/>
              <a:gd name="connsiteX15" fmla="*/ 969828 w 3619842"/>
              <a:gd name="connsiteY15" fmla="*/ 943784 h 4300895"/>
              <a:gd name="connsiteX16" fmla="*/ 1045131 w 3619842"/>
              <a:gd name="connsiteY16" fmla="*/ 470447 h 4300895"/>
              <a:gd name="connsiteX17" fmla="*/ 1271042 w 3619842"/>
              <a:gd name="connsiteY17" fmla="*/ 115445 h 4300895"/>
              <a:gd name="connsiteX18" fmla="*/ 2142411 w 3619842"/>
              <a:gd name="connsiteY18" fmla="*/ 7869 h 4300895"/>
              <a:gd name="connsiteX0" fmla="*/ 2142411 w 3619842"/>
              <a:gd name="connsiteY0" fmla="*/ 7869 h 4279064"/>
              <a:gd name="connsiteX1" fmla="*/ 2820143 w 3619842"/>
              <a:gd name="connsiteY1" fmla="*/ 298325 h 4279064"/>
              <a:gd name="connsiteX2" fmla="*/ 2906204 w 3619842"/>
              <a:gd name="connsiteY2" fmla="*/ 900753 h 4279064"/>
              <a:gd name="connsiteX3" fmla="*/ 2938477 w 3619842"/>
              <a:gd name="connsiteY3" fmla="*/ 1255756 h 4279064"/>
              <a:gd name="connsiteX4" fmla="*/ 3250449 w 3619842"/>
              <a:gd name="connsiteY4" fmla="*/ 1470909 h 4279064"/>
              <a:gd name="connsiteX5" fmla="*/ 3616209 w 3619842"/>
              <a:gd name="connsiteY5" fmla="*/ 1911972 h 4279064"/>
              <a:gd name="connsiteX6" fmla="*/ 3013781 w 3619842"/>
              <a:gd name="connsiteY6" fmla="*/ 2933949 h 4279064"/>
              <a:gd name="connsiteX7" fmla="*/ 2572717 w 3619842"/>
              <a:gd name="connsiteY7" fmla="*/ 3579407 h 4279064"/>
              <a:gd name="connsiteX8" fmla="*/ 722402 w 3619842"/>
              <a:gd name="connsiteY8" fmla="*/ 4257139 h 4279064"/>
              <a:gd name="connsiteX9" fmla="*/ 152247 w 3619842"/>
              <a:gd name="connsiteY9" fmla="*/ 4063501 h 4279064"/>
              <a:gd name="connsiteX10" fmla="*/ 1640 w 3619842"/>
              <a:gd name="connsiteY10" fmla="*/ 3568650 h 4279064"/>
              <a:gd name="connsiteX11" fmla="*/ 216792 w 3619842"/>
              <a:gd name="connsiteY11" fmla="*/ 2880160 h 4279064"/>
              <a:gd name="connsiteX12" fmla="*/ 442703 w 3619842"/>
              <a:gd name="connsiteY12" fmla="*/ 2202429 h 4279064"/>
              <a:gd name="connsiteX13" fmla="*/ 345884 w 3619842"/>
              <a:gd name="connsiteY13" fmla="*/ 1675304 h 4279064"/>
              <a:gd name="connsiteX14" fmla="*/ 593310 w 3619842"/>
              <a:gd name="connsiteY14" fmla="*/ 1062118 h 4279064"/>
              <a:gd name="connsiteX15" fmla="*/ 969828 w 3619842"/>
              <a:gd name="connsiteY15" fmla="*/ 943784 h 4279064"/>
              <a:gd name="connsiteX16" fmla="*/ 1045131 w 3619842"/>
              <a:gd name="connsiteY16" fmla="*/ 470447 h 4279064"/>
              <a:gd name="connsiteX17" fmla="*/ 1271042 w 3619842"/>
              <a:gd name="connsiteY17" fmla="*/ 115445 h 4279064"/>
              <a:gd name="connsiteX18" fmla="*/ 2142411 w 3619842"/>
              <a:gd name="connsiteY18" fmla="*/ 7869 h 4279064"/>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58932 w 3643648"/>
              <a:gd name="connsiteY13" fmla="*/ 1470909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44722 w 3622153"/>
              <a:gd name="connsiteY0" fmla="*/ 7869 h 4239810"/>
              <a:gd name="connsiteX1" fmla="*/ 2822454 w 3622153"/>
              <a:gd name="connsiteY1" fmla="*/ 298325 h 4239810"/>
              <a:gd name="connsiteX2" fmla="*/ 2908515 w 3622153"/>
              <a:gd name="connsiteY2" fmla="*/ 900753 h 4239810"/>
              <a:gd name="connsiteX3" fmla="*/ 2940788 w 3622153"/>
              <a:gd name="connsiteY3" fmla="*/ 1255756 h 4239810"/>
              <a:gd name="connsiteX4" fmla="*/ 3252760 w 3622153"/>
              <a:gd name="connsiteY4" fmla="*/ 1470909 h 4239810"/>
              <a:gd name="connsiteX5" fmla="*/ 3618520 w 3622153"/>
              <a:gd name="connsiteY5" fmla="*/ 1911972 h 4239810"/>
              <a:gd name="connsiteX6" fmla="*/ 3016092 w 3622153"/>
              <a:gd name="connsiteY6" fmla="*/ 2933949 h 4239810"/>
              <a:gd name="connsiteX7" fmla="*/ 2575028 w 3622153"/>
              <a:gd name="connsiteY7" fmla="*/ 3579407 h 4239810"/>
              <a:gd name="connsiteX8" fmla="*/ 1531537 w 3622153"/>
              <a:gd name="connsiteY8" fmla="*/ 4171078 h 4239810"/>
              <a:gd name="connsiteX9" fmla="*/ 412742 w 3622153"/>
              <a:gd name="connsiteY9" fmla="*/ 4160320 h 4239810"/>
              <a:gd name="connsiteX10" fmla="*/ 3951 w 3622153"/>
              <a:gd name="connsiteY10" fmla="*/ 3568650 h 4239810"/>
              <a:gd name="connsiteX11" fmla="*/ 219103 w 3622153"/>
              <a:gd name="connsiteY11" fmla="*/ 2880160 h 4239810"/>
              <a:gd name="connsiteX12" fmla="*/ 445014 w 3622153"/>
              <a:gd name="connsiteY12" fmla="*/ 2202429 h 4239810"/>
              <a:gd name="connsiteX13" fmla="*/ 337437 w 3622153"/>
              <a:gd name="connsiteY13" fmla="*/ 1470909 h 4239810"/>
              <a:gd name="connsiteX14" fmla="*/ 595621 w 3622153"/>
              <a:gd name="connsiteY14" fmla="*/ 1062118 h 4239810"/>
              <a:gd name="connsiteX15" fmla="*/ 972139 w 3622153"/>
              <a:gd name="connsiteY15" fmla="*/ 943784 h 4239810"/>
              <a:gd name="connsiteX16" fmla="*/ 1047442 w 3622153"/>
              <a:gd name="connsiteY16" fmla="*/ 470447 h 4239810"/>
              <a:gd name="connsiteX17" fmla="*/ 1273353 w 3622153"/>
              <a:gd name="connsiteY17" fmla="*/ 115445 h 4239810"/>
              <a:gd name="connsiteX18" fmla="*/ 2144722 w 3622153"/>
              <a:gd name="connsiteY18" fmla="*/ 7869 h 4239810"/>
              <a:gd name="connsiteX0" fmla="*/ 2147191 w 3624622"/>
              <a:gd name="connsiteY0" fmla="*/ 7869 h 4239810"/>
              <a:gd name="connsiteX1" fmla="*/ 2824923 w 3624622"/>
              <a:gd name="connsiteY1" fmla="*/ 298325 h 4239810"/>
              <a:gd name="connsiteX2" fmla="*/ 2910984 w 3624622"/>
              <a:gd name="connsiteY2" fmla="*/ 900753 h 4239810"/>
              <a:gd name="connsiteX3" fmla="*/ 2943257 w 3624622"/>
              <a:gd name="connsiteY3" fmla="*/ 1255756 h 4239810"/>
              <a:gd name="connsiteX4" fmla="*/ 3255229 w 3624622"/>
              <a:gd name="connsiteY4" fmla="*/ 1470909 h 4239810"/>
              <a:gd name="connsiteX5" fmla="*/ 3620989 w 3624622"/>
              <a:gd name="connsiteY5" fmla="*/ 1911972 h 4239810"/>
              <a:gd name="connsiteX6" fmla="*/ 3018561 w 3624622"/>
              <a:gd name="connsiteY6" fmla="*/ 2933949 h 4239810"/>
              <a:gd name="connsiteX7" fmla="*/ 2577497 w 3624622"/>
              <a:gd name="connsiteY7" fmla="*/ 3579407 h 4239810"/>
              <a:gd name="connsiteX8" fmla="*/ 1534006 w 3624622"/>
              <a:gd name="connsiteY8" fmla="*/ 4171078 h 4239810"/>
              <a:gd name="connsiteX9" fmla="*/ 415211 w 3624622"/>
              <a:gd name="connsiteY9" fmla="*/ 4160320 h 4239810"/>
              <a:gd name="connsiteX10" fmla="*/ 6420 w 3624622"/>
              <a:gd name="connsiteY10" fmla="*/ 3568650 h 4239810"/>
              <a:gd name="connsiteX11" fmla="*/ 221572 w 3624622"/>
              <a:gd name="connsiteY11" fmla="*/ 2880160 h 4239810"/>
              <a:gd name="connsiteX12" fmla="*/ 447483 w 3624622"/>
              <a:gd name="connsiteY12" fmla="*/ 2202429 h 4239810"/>
              <a:gd name="connsiteX13" fmla="*/ 339906 w 3624622"/>
              <a:gd name="connsiteY13" fmla="*/ 1470909 h 4239810"/>
              <a:gd name="connsiteX14" fmla="*/ 598090 w 3624622"/>
              <a:gd name="connsiteY14" fmla="*/ 1062118 h 4239810"/>
              <a:gd name="connsiteX15" fmla="*/ 974608 w 3624622"/>
              <a:gd name="connsiteY15" fmla="*/ 943784 h 4239810"/>
              <a:gd name="connsiteX16" fmla="*/ 1049911 w 3624622"/>
              <a:gd name="connsiteY16" fmla="*/ 470447 h 4239810"/>
              <a:gd name="connsiteX17" fmla="*/ 1275822 w 3624622"/>
              <a:gd name="connsiteY17" fmla="*/ 115445 h 4239810"/>
              <a:gd name="connsiteX18" fmla="*/ 2147191 w 3624622"/>
              <a:gd name="connsiteY18" fmla="*/ 7869 h 4239810"/>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1911972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2137883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1257"/>
              <a:gd name="connsiteY0" fmla="*/ 7869 h 4227031"/>
              <a:gd name="connsiteX1" fmla="*/ 2824923 w 3621257"/>
              <a:gd name="connsiteY1" fmla="*/ 298325 h 4227031"/>
              <a:gd name="connsiteX2" fmla="*/ 2910984 w 3621257"/>
              <a:gd name="connsiteY2" fmla="*/ 900753 h 4227031"/>
              <a:gd name="connsiteX3" fmla="*/ 2943257 w 3621257"/>
              <a:gd name="connsiteY3" fmla="*/ 1255756 h 4227031"/>
              <a:gd name="connsiteX4" fmla="*/ 3620989 w 3621257"/>
              <a:gd name="connsiteY4" fmla="*/ 2137883 h 4227031"/>
              <a:gd name="connsiteX5" fmla="*/ 3018561 w 3621257"/>
              <a:gd name="connsiteY5" fmla="*/ 2933949 h 4227031"/>
              <a:gd name="connsiteX6" fmla="*/ 2512951 w 3621257"/>
              <a:gd name="connsiteY6" fmla="*/ 3783803 h 4227031"/>
              <a:gd name="connsiteX7" fmla="*/ 1534006 w 3621257"/>
              <a:gd name="connsiteY7" fmla="*/ 4171078 h 4227031"/>
              <a:gd name="connsiteX8" fmla="*/ 415211 w 3621257"/>
              <a:gd name="connsiteY8" fmla="*/ 4160320 h 4227031"/>
              <a:gd name="connsiteX9" fmla="*/ 6420 w 3621257"/>
              <a:gd name="connsiteY9" fmla="*/ 3568650 h 4227031"/>
              <a:gd name="connsiteX10" fmla="*/ 221572 w 3621257"/>
              <a:gd name="connsiteY10" fmla="*/ 2880160 h 4227031"/>
              <a:gd name="connsiteX11" fmla="*/ 447483 w 3621257"/>
              <a:gd name="connsiteY11" fmla="*/ 2202429 h 4227031"/>
              <a:gd name="connsiteX12" fmla="*/ 339906 w 3621257"/>
              <a:gd name="connsiteY12" fmla="*/ 1470909 h 4227031"/>
              <a:gd name="connsiteX13" fmla="*/ 598090 w 3621257"/>
              <a:gd name="connsiteY13" fmla="*/ 1062118 h 4227031"/>
              <a:gd name="connsiteX14" fmla="*/ 974608 w 3621257"/>
              <a:gd name="connsiteY14" fmla="*/ 943784 h 4227031"/>
              <a:gd name="connsiteX15" fmla="*/ 1049911 w 3621257"/>
              <a:gd name="connsiteY15" fmla="*/ 470447 h 4227031"/>
              <a:gd name="connsiteX16" fmla="*/ 1275822 w 3621257"/>
              <a:gd name="connsiteY16" fmla="*/ 115445 h 4227031"/>
              <a:gd name="connsiteX17" fmla="*/ 2147191 w 3621257"/>
              <a:gd name="connsiteY17" fmla="*/ 7869 h 4227031"/>
              <a:gd name="connsiteX0" fmla="*/ 2147191 w 3621257"/>
              <a:gd name="connsiteY0" fmla="*/ 7869 h 4227031"/>
              <a:gd name="connsiteX1" fmla="*/ 2824923 w 3621257"/>
              <a:gd name="connsiteY1" fmla="*/ 298325 h 4227031"/>
              <a:gd name="connsiteX2" fmla="*/ 2943257 w 3621257"/>
              <a:gd name="connsiteY2" fmla="*/ 1255756 h 4227031"/>
              <a:gd name="connsiteX3" fmla="*/ 3620989 w 3621257"/>
              <a:gd name="connsiteY3" fmla="*/ 2137883 h 4227031"/>
              <a:gd name="connsiteX4" fmla="*/ 3018561 w 3621257"/>
              <a:gd name="connsiteY4" fmla="*/ 2933949 h 4227031"/>
              <a:gd name="connsiteX5" fmla="*/ 2512951 w 3621257"/>
              <a:gd name="connsiteY5" fmla="*/ 3783803 h 4227031"/>
              <a:gd name="connsiteX6" fmla="*/ 1534006 w 3621257"/>
              <a:gd name="connsiteY6" fmla="*/ 4171078 h 4227031"/>
              <a:gd name="connsiteX7" fmla="*/ 415211 w 3621257"/>
              <a:gd name="connsiteY7" fmla="*/ 4160320 h 4227031"/>
              <a:gd name="connsiteX8" fmla="*/ 6420 w 3621257"/>
              <a:gd name="connsiteY8" fmla="*/ 3568650 h 4227031"/>
              <a:gd name="connsiteX9" fmla="*/ 221572 w 3621257"/>
              <a:gd name="connsiteY9" fmla="*/ 2880160 h 4227031"/>
              <a:gd name="connsiteX10" fmla="*/ 447483 w 3621257"/>
              <a:gd name="connsiteY10" fmla="*/ 2202429 h 4227031"/>
              <a:gd name="connsiteX11" fmla="*/ 339906 w 3621257"/>
              <a:gd name="connsiteY11" fmla="*/ 1470909 h 4227031"/>
              <a:gd name="connsiteX12" fmla="*/ 598090 w 3621257"/>
              <a:gd name="connsiteY12" fmla="*/ 1062118 h 4227031"/>
              <a:gd name="connsiteX13" fmla="*/ 974608 w 3621257"/>
              <a:gd name="connsiteY13" fmla="*/ 943784 h 4227031"/>
              <a:gd name="connsiteX14" fmla="*/ 1049911 w 3621257"/>
              <a:gd name="connsiteY14" fmla="*/ 470447 h 4227031"/>
              <a:gd name="connsiteX15" fmla="*/ 1275822 w 3621257"/>
              <a:gd name="connsiteY15" fmla="*/ 115445 h 4227031"/>
              <a:gd name="connsiteX16" fmla="*/ 2147191 w 3621257"/>
              <a:gd name="connsiteY16" fmla="*/ 7869 h 4227031"/>
              <a:gd name="connsiteX0" fmla="*/ 2189313 w 3663379"/>
              <a:gd name="connsiteY0" fmla="*/ 7869 h 4226329"/>
              <a:gd name="connsiteX1" fmla="*/ 2867045 w 3663379"/>
              <a:gd name="connsiteY1" fmla="*/ 298325 h 4226329"/>
              <a:gd name="connsiteX2" fmla="*/ 2985379 w 3663379"/>
              <a:gd name="connsiteY2" fmla="*/ 1255756 h 4226329"/>
              <a:gd name="connsiteX3" fmla="*/ 3663111 w 3663379"/>
              <a:gd name="connsiteY3" fmla="*/ 2137883 h 4226329"/>
              <a:gd name="connsiteX4" fmla="*/ 3060683 w 3663379"/>
              <a:gd name="connsiteY4" fmla="*/ 2933949 h 4226329"/>
              <a:gd name="connsiteX5" fmla="*/ 2555073 w 3663379"/>
              <a:gd name="connsiteY5" fmla="*/ 3783803 h 4226329"/>
              <a:gd name="connsiteX6" fmla="*/ 1576128 w 3663379"/>
              <a:gd name="connsiteY6" fmla="*/ 4171078 h 4226329"/>
              <a:gd name="connsiteX7" fmla="*/ 457333 w 3663379"/>
              <a:gd name="connsiteY7" fmla="*/ 4160320 h 4226329"/>
              <a:gd name="connsiteX8" fmla="*/ 5512 w 3663379"/>
              <a:gd name="connsiteY8" fmla="*/ 3579408 h 4226329"/>
              <a:gd name="connsiteX9" fmla="*/ 263694 w 3663379"/>
              <a:gd name="connsiteY9" fmla="*/ 2880160 h 4226329"/>
              <a:gd name="connsiteX10" fmla="*/ 489605 w 3663379"/>
              <a:gd name="connsiteY10" fmla="*/ 2202429 h 4226329"/>
              <a:gd name="connsiteX11" fmla="*/ 382028 w 3663379"/>
              <a:gd name="connsiteY11" fmla="*/ 1470909 h 4226329"/>
              <a:gd name="connsiteX12" fmla="*/ 640212 w 3663379"/>
              <a:gd name="connsiteY12" fmla="*/ 1062118 h 4226329"/>
              <a:gd name="connsiteX13" fmla="*/ 1016730 w 3663379"/>
              <a:gd name="connsiteY13" fmla="*/ 943784 h 4226329"/>
              <a:gd name="connsiteX14" fmla="*/ 1092033 w 3663379"/>
              <a:gd name="connsiteY14" fmla="*/ 470447 h 4226329"/>
              <a:gd name="connsiteX15" fmla="*/ 1317944 w 3663379"/>
              <a:gd name="connsiteY15" fmla="*/ 115445 h 4226329"/>
              <a:gd name="connsiteX16" fmla="*/ 2189313 w 3663379"/>
              <a:gd name="connsiteY16" fmla="*/ 7869 h 4226329"/>
              <a:gd name="connsiteX0" fmla="*/ 2147192 w 3621258"/>
              <a:gd name="connsiteY0" fmla="*/ 7869 h 4218833"/>
              <a:gd name="connsiteX1" fmla="*/ 2824924 w 3621258"/>
              <a:gd name="connsiteY1" fmla="*/ 298325 h 4218833"/>
              <a:gd name="connsiteX2" fmla="*/ 2943258 w 3621258"/>
              <a:gd name="connsiteY2" fmla="*/ 1255756 h 4218833"/>
              <a:gd name="connsiteX3" fmla="*/ 3620990 w 3621258"/>
              <a:gd name="connsiteY3" fmla="*/ 2137883 h 4218833"/>
              <a:gd name="connsiteX4" fmla="*/ 3018562 w 3621258"/>
              <a:gd name="connsiteY4" fmla="*/ 2933949 h 4218833"/>
              <a:gd name="connsiteX5" fmla="*/ 2512952 w 3621258"/>
              <a:gd name="connsiteY5" fmla="*/ 3783803 h 4218833"/>
              <a:gd name="connsiteX6" fmla="*/ 1534007 w 3621258"/>
              <a:gd name="connsiteY6" fmla="*/ 4171078 h 4218833"/>
              <a:gd name="connsiteX7" fmla="*/ 415212 w 3621258"/>
              <a:gd name="connsiteY7" fmla="*/ 4160320 h 4218833"/>
              <a:gd name="connsiteX8" fmla="*/ 6421 w 3621258"/>
              <a:gd name="connsiteY8" fmla="*/ 3697742 h 4218833"/>
              <a:gd name="connsiteX9" fmla="*/ 221573 w 3621258"/>
              <a:gd name="connsiteY9" fmla="*/ 2880160 h 4218833"/>
              <a:gd name="connsiteX10" fmla="*/ 447484 w 3621258"/>
              <a:gd name="connsiteY10" fmla="*/ 2202429 h 4218833"/>
              <a:gd name="connsiteX11" fmla="*/ 339907 w 3621258"/>
              <a:gd name="connsiteY11" fmla="*/ 1470909 h 4218833"/>
              <a:gd name="connsiteX12" fmla="*/ 598091 w 3621258"/>
              <a:gd name="connsiteY12" fmla="*/ 1062118 h 4218833"/>
              <a:gd name="connsiteX13" fmla="*/ 974609 w 3621258"/>
              <a:gd name="connsiteY13" fmla="*/ 943784 h 4218833"/>
              <a:gd name="connsiteX14" fmla="*/ 1049912 w 3621258"/>
              <a:gd name="connsiteY14" fmla="*/ 470447 h 4218833"/>
              <a:gd name="connsiteX15" fmla="*/ 1275823 w 3621258"/>
              <a:gd name="connsiteY15" fmla="*/ 115445 h 4218833"/>
              <a:gd name="connsiteX16" fmla="*/ 2147192 w 3621258"/>
              <a:gd name="connsiteY16" fmla="*/ 7869 h 4218833"/>
              <a:gd name="connsiteX0" fmla="*/ 2195902 w 3669968"/>
              <a:gd name="connsiteY0" fmla="*/ 7869 h 4218833"/>
              <a:gd name="connsiteX1" fmla="*/ 2873634 w 3669968"/>
              <a:gd name="connsiteY1" fmla="*/ 298325 h 4218833"/>
              <a:gd name="connsiteX2" fmla="*/ 2991968 w 3669968"/>
              <a:gd name="connsiteY2" fmla="*/ 1255756 h 4218833"/>
              <a:gd name="connsiteX3" fmla="*/ 3669700 w 3669968"/>
              <a:gd name="connsiteY3" fmla="*/ 2137883 h 4218833"/>
              <a:gd name="connsiteX4" fmla="*/ 3067272 w 3669968"/>
              <a:gd name="connsiteY4" fmla="*/ 2933949 h 4218833"/>
              <a:gd name="connsiteX5" fmla="*/ 2561662 w 3669968"/>
              <a:gd name="connsiteY5" fmla="*/ 3783803 h 4218833"/>
              <a:gd name="connsiteX6" fmla="*/ 1582717 w 3669968"/>
              <a:gd name="connsiteY6" fmla="*/ 4171078 h 4218833"/>
              <a:gd name="connsiteX7" fmla="*/ 463922 w 3669968"/>
              <a:gd name="connsiteY7" fmla="*/ 4160320 h 4218833"/>
              <a:gd name="connsiteX8" fmla="*/ 55131 w 3669968"/>
              <a:gd name="connsiteY8" fmla="*/ 3697742 h 4218833"/>
              <a:gd name="connsiteX9" fmla="*/ 270283 w 3669968"/>
              <a:gd name="connsiteY9" fmla="*/ 2880160 h 4218833"/>
              <a:gd name="connsiteX10" fmla="*/ 496194 w 3669968"/>
              <a:gd name="connsiteY10" fmla="*/ 2202429 h 4218833"/>
              <a:gd name="connsiteX11" fmla="*/ 388617 w 3669968"/>
              <a:gd name="connsiteY11" fmla="*/ 1470909 h 4218833"/>
              <a:gd name="connsiteX12" fmla="*/ 646801 w 3669968"/>
              <a:gd name="connsiteY12" fmla="*/ 1062118 h 4218833"/>
              <a:gd name="connsiteX13" fmla="*/ 1023319 w 3669968"/>
              <a:gd name="connsiteY13" fmla="*/ 943784 h 4218833"/>
              <a:gd name="connsiteX14" fmla="*/ 1098622 w 3669968"/>
              <a:gd name="connsiteY14" fmla="*/ 470447 h 4218833"/>
              <a:gd name="connsiteX15" fmla="*/ 1324533 w 3669968"/>
              <a:gd name="connsiteY15" fmla="*/ 115445 h 4218833"/>
              <a:gd name="connsiteX16" fmla="*/ 2195902 w 3669968"/>
              <a:gd name="connsiteY16" fmla="*/ 7869 h 4218833"/>
              <a:gd name="connsiteX0" fmla="*/ 2195902 w 3669968"/>
              <a:gd name="connsiteY0" fmla="*/ 7869 h 4216877"/>
              <a:gd name="connsiteX1" fmla="*/ 2873634 w 3669968"/>
              <a:gd name="connsiteY1" fmla="*/ 298325 h 4216877"/>
              <a:gd name="connsiteX2" fmla="*/ 2991968 w 3669968"/>
              <a:gd name="connsiteY2" fmla="*/ 1255756 h 4216877"/>
              <a:gd name="connsiteX3" fmla="*/ 3669700 w 3669968"/>
              <a:gd name="connsiteY3" fmla="*/ 2137883 h 4216877"/>
              <a:gd name="connsiteX4" fmla="*/ 3067272 w 3669968"/>
              <a:gd name="connsiteY4" fmla="*/ 2933949 h 4216877"/>
              <a:gd name="connsiteX5" fmla="*/ 2561662 w 3669968"/>
              <a:gd name="connsiteY5" fmla="*/ 3783803 h 4216877"/>
              <a:gd name="connsiteX6" fmla="*/ 1582717 w 3669968"/>
              <a:gd name="connsiteY6" fmla="*/ 4171078 h 4216877"/>
              <a:gd name="connsiteX7" fmla="*/ 463922 w 3669968"/>
              <a:gd name="connsiteY7" fmla="*/ 4160320 h 4216877"/>
              <a:gd name="connsiteX8" fmla="*/ 55131 w 3669968"/>
              <a:gd name="connsiteY8" fmla="*/ 3730015 h 4216877"/>
              <a:gd name="connsiteX9" fmla="*/ 270283 w 3669968"/>
              <a:gd name="connsiteY9" fmla="*/ 2880160 h 4216877"/>
              <a:gd name="connsiteX10" fmla="*/ 496194 w 3669968"/>
              <a:gd name="connsiteY10" fmla="*/ 2202429 h 4216877"/>
              <a:gd name="connsiteX11" fmla="*/ 388617 w 3669968"/>
              <a:gd name="connsiteY11" fmla="*/ 1470909 h 4216877"/>
              <a:gd name="connsiteX12" fmla="*/ 646801 w 3669968"/>
              <a:gd name="connsiteY12" fmla="*/ 1062118 h 4216877"/>
              <a:gd name="connsiteX13" fmla="*/ 1023319 w 3669968"/>
              <a:gd name="connsiteY13" fmla="*/ 943784 h 4216877"/>
              <a:gd name="connsiteX14" fmla="*/ 1098622 w 3669968"/>
              <a:gd name="connsiteY14" fmla="*/ 470447 h 4216877"/>
              <a:gd name="connsiteX15" fmla="*/ 1324533 w 3669968"/>
              <a:gd name="connsiteY15" fmla="*/ 115445 h 4216877"/>
              <a:gd name="connsiteX16" fmla="*/ 2195902 w 3669968"/>
              <a:gd name="connsiteY16" fmla="*/ 7869 h 4216877"/>
              <a:gd name="connsiteX0" fmla="*/ 2195902 w 3669968"/>
              <a:gd name="connsiteY0" fmla="*/ 7869 h 4283677"/>
              <a:gd name="connsiteX1" fmla="*/ 2873634 w 3669968"/>
              <a:gd name="connsiteY1" fmla="*/ 298325 h 4283677"/>
              <a:gd name="connsiteX2" fmla="*/ 2991968 w 3669968"/>
              <a:gd name="connsiteY2" fmla="*/ 1255756 h 4283677"/>
              <a:gd name="connsiteX3" fmla="*/ 3669700 w 3669968"/>
              <a:gd name="connsiteY3" fmla="*/ 2137883 h 4283677"/>
              <a:gd name="connsiteX4" fmla="*/ 3067272 w 3669968"/>
              <a:gd name="connsiteY4" fmla="*/ 2933949 h 4283677"/>
              <a:gd name="connsiteX5" fmla="*/ 2561662 w 3669968"/>
              <a:gd name="connsiteY5" fmla="*/ 3783803 h 4283677"/>
              <a:gd name="connsiteX6" fmla="*/ 1582717 w 3669968"/>
              <a:gd name="connsiteY6" fmla="*/ 4171078 h 4283677"/>
              <a:gd name="connsiteX7" fmla="*/ 463922 w 3669968"/>
              <a:gd name="connsiteY7" fmla="*/ 4160320 h 4283677"/>
              <a:gd name="connsiteX8" fmla="*/ 55131 w 3669968"/>
              <a:gd name="connsiteY8" fmla="*/ 3730015 h 4283677"/>
              <a:gd name="connsiteX9" fmla="*/ 270283 w 3669968"/>
              <a:gd name="connsiteY9" fmla="*/ 2880160 h 4283677"/>
              <a:gd name="connsiteX10" fmla="*/ 496194 w 3669968"/>
              <a:gd name="connsiteY10" fmla="*/ 2202429 h 4283677"/>
              <a:gd name="connsiteX11" fmla="*/ 388617 w 3669968"/>
              <a:gd name="connsiteY11" fmla="*/ 1470909 h 4283677"/>
              <a:gd name="connsiteX12" fmla="*/ 646801 w 3669968"/>
              <a:gd name="connsiteY12" fmla="*/ 1062118 h 4283677"/>
              <a:gd name="connsiteX13" fmla="*/ 1023319 w 3669968"/>
              <a:gd name="connsiteY13" fmla="*/ 943784 h 4283677"/>
              <a:gd name="connsiteX14" fmla="*/ 1098622 w 3669968"/>
              <a:gd name="connsiteY14" fmla="*/ 470447 h 4283677"/>
              <a:gd name="connsiteX15" fmla="*/ 1324533 w 3669968"/>
              <a:gd name="connsiteY15" fmla="*/ 115445 h 4283677"/>
              <a:gd name="connsiteX16" fmla="*/ 2195902 w 3669968"/>
              <a:gd name="connsiteY16" fmla="*/ 7869 h 4283677"/>
              <a:gd name="connsiteX0" fmla="*/ 2195902 w 3671474"/>
              <a:gd name="connsiteY0" fmla="*/ 7869 h 4283677"/>
              <a:gd name="connsiteX1" fmla="*/ 2873634 w 3671474"/>
              <a:gd name="connsiteY1" fmla="*/ 298325 h 4283677"/>
              <a:gd name="connsiteX2" fmla="*/ 3239325 w 3671474"/>
              <a:gd name="connsiteY2" fmla="*/ 1239618 h 4283677"/>
              <a:gd name="connsiteX3" fmla="*/ 3669700 w 3671474"/>
              <a:gd name="connsiteY3" fmla="*/ 2137883 h 4283677"/>
              <a:gd name="connsiteX4" fmla="*/ 3067272 w 3671474"/>
              <a:gd name="connsiteY4" fmla="*/ 2933949 h 4283677"/>
              <a:gd name="connsiteX5" fmla="*/ 2561662 w 3671474"/>
              <a:gd name="connsiteY5" fmla="*/ 3783803 h 4283677"/>
              <a:gd name="connsiteX6" fmla="*/ 1582717 w 3671474"/>
              <a:gd name="connsiteY6" fmla="*/ 4171078 h 4283677"/>
              <a:gd name="connsiteX7" fmla="*/ 463922 w 3671474"/>
              <a:gd name="connsiteY7" fmla="*/ 4160320 h 4283677"/>
              <a:gd name="connsiteX8" fmla="*/ 55131 w 3671474"/>
              <a:gd name="connsiteY8" fmla="*/ 3730015 h 4283677"/>
              <a:gd name="connsiteX9" fmla="*/ 270283 w 3671474"/>
              <a:gd name="connsiteY9" fmla="*/ 2880160 h 4283677"/>
              <a:gd name="connsiteX10" fmla="*/ 496194 w 3671474"/>
              <a:gd name="connsiteY10" fmla="*/ 2202429 h 4283677"/>
              <a:gd name="connsiteX11" fmla="*/ 388617 w 3671474"/>
              <a:gd name="connsiteY11" fmla="*/ 1470909 h 4283677"/>
              <a:gd name="connsiteX12" fmla="*/ 646801 w 3671474"/>
              <a:gd name="connsiteY12" fmla="*/ 1062118 h 4283677"/>
              <a:gd name="connsiteX13" fmla="*/ 1023319 w 3671474"/>
              <a:gd name="connsiteY13" fmla="*/ 943784 h 4283677"/>
              <a:gd name="connsiteX14" fmla="*/ 1098622 w 3671474"/>
              <a:gd name="connsiteY14" fmla="*/ 470447 h 4283677"/>
              <a:gd name="connsiteX15" fmla="*/ 1324533 w 3671474"/>
              <a:gd name="connsiteY15" fmla="*/ 115445 h 4283677"/>
              <a:gd name="connsiteX16" fmla="*/ 2195902 w 3671474"/>
              <a:gd name="connsiteY16" fmla="*/ 7869 h 4283677"/>
              <a:gd name="connsiteX0" fmla="*/ 2195902 w 3789589"/>
              <a:gd name="connsiteY0" fmla="*/ 7869 h 4283677"/>
              <a:gd name="connsiteX1" fmla="*/ 2873634 w 3789589"/>
              <a:gd name="connsiteY1" fmla="*/ 298325 h 4283677"/>
              <a:gd name="connsiteX2" fmla="*/ 3239325 w 3789589"/>
              <a:gd name="connsiteY2" fmla="*/ 1239618 h 4283677"/>
              <a:gd name="connsiteX3" fmla="*/ 3788206 w 3789589"/>
              <a:gd name="connsiteY3" fmla="*/ 1929335 h 4283677"/>
              <a:gd name="connsiteX4" fmla="*/ 3067272 w 3789589"/>
              <a:gd name="connsiteY4" fmla="*/ 2933949 h 4283677"/>
              <a:gd name="connsiteX5" fmla="*/ 2561662 w 3789589"/>
              <a:gd name="connsiteY5" fmla="*/ 3783803 h 4283677"/>
              <a:gd name="connsiteX6" fmla="*/ 1582717 w 3789589"/>
              <a:gd name="connsiteY6" fmla="*/ 4171078 h 4283677"/>
              <a:gd name="connsiteX7" fmla="*/ 463922 w 3789589"/>
              <a:gd name="connsiteY7" fmla="*/ 4160320 h 4283677"/>
              <a:gd name="connsiteX8" fmla="*/ 55131 w 3789589"/>
              <a:gd name="connsiteY8" fmla="*/ 3730015 h 4283677"/>
              <a:gd name="connsiteX9" fmla="*/ 270283 w 3789589"/>
              <a:gd name="connsiteY9" fmla="*/ 2880160 h 4283677"/>
              <a:gd name="connsiteX10" fmla="*/ 496194 w 3789589"/>
              <a:gd name="connsiteY10" fmla="*/ 2202429 h 4283677"/>
              <a:gd name="connsiteX11" fmla="*/ 388617 w 3789589"/>
              <a:gd name="connsiteY11" fmla="*/ 1470909 h 4283677"/>
              <a:gd name="connsiteX12" fmla="*/ 646801 w 3789589"/>
              <a:gd name="connsiteY12" fmla="*/ 1062118 h 4283677"/>
              <a:gd name="connsiteX13" fmla="*/ 1023319 w 3789589"/>
              <a:gd name="connsiteY13" fmla="*/ 943784 h 4283677"/>
              <a:gd name="connsiteX14" fmla="*/ 1098622 w 3789589"/>
              <a:gd name="connsiteY14" fmla="*/ 470447 h 4283677"/>
              <a:gd name="connsiteX15" fmla="*/ 1324533 w 3789589"/>
              <a:gd name="connsiteY15" fmla="*/ 115445 h 4283677"/>
              <a:gd name="connsiteX16" fmla="*/ 2195902 w 3789589"/>
              <a:gd name="connsiteY16" fmla="*/ 7869 h 4283677"/>
              <a:gd name="connsiteX0" fmla="*/ 2195902 w 3842815"/>
              <a:gd name="connsiteY0" fmla="*/ 7869 h 4283677"/>
              <a:gd name="connsiteX1" fmla="*/ 2873634 w 3842815"/>
              <a:gd name="connsiteY1" fmla="*/ 298325 h 4283677"/>
              <a:gd name="connsiteX2" fmla="*/ 3239325 w 3842815"/>
              <a:gd name="connsiteY2" fmla="*/ 1239618 h 4283677"/>
              <a:gd name="connsiteX3" fmla="*/ 3841558 w 3842815"/>
              <a:gd name="connsiteY3" fmla="*/ 1785812 h 4283677"/>
              <a:gd name="connsiteX4" fmla="*/ 3067272 w 3842815"/>
              <a:gd name="connsiteY4" fmla="*/ 2933949 h 4283677"/>
              <a:gd name="connsiteX5" fmla="*/ 2561662 w 3842815"/>
              <a:gd name="connsiteY5" fmla="*/ 3783803 h 4283677"/>
              <a:gd name="connsiteX6" fmla="*/ 1582717 w 3842815"/>
              <a:gd name="connsiteY6" fmla="*/ 4171078 h 4283677"/>
              <a:gd name="connsiteX7" fmla="*/ 463922 w 3842815"/>
              <a:gd name="connsiteY7" fmla="*/ 4160320 h 4283677"/>
              <a:gd name="connsiteX8" fmla="*/ 55131 w 3842815"/>
              <a:gd name="connsiteY8" fmla="*/ 3730015 h 4283677"/>
              <a:gd name="connsiteX9" fmla="*/ 270283 w 3842815"/>
              <a:gd name="connsiteY9" fmla="*/ 2880160 h 4283677"/>
              <a:gd name="connsiteX10" fmla="*/ 496194 w 3842815"/>
              <a:gd name="connsiteY10" fmla="*/ 2202429 h 4283677"/>
              <a:gd name="connsiteX11" fmla="*/ 388617 w 3842815"/>
              <a:gd name="connsiteY11" fmla="*/ 1470909 h 4283677"/>
              <a:gd name="connsiteX12" fmla="*/ 646801 w 3842815"/>
              <a:gd name="connsiteY12" fmla="*/ 1062118 h 4283677"/>
              <a:gd name="connsiteX13" fmla="*/ 1023319 w 3842815"/>
              <a:gd name="connsiteY13" fmla="*/ 943784 h 4283677"/>
              <a:gd name="connsiteX14" fmla="*/ 1098622 w 3842815"/>
              <a:gd name="connsiteY14" fmla="*/ 470447 h 4283677"/>
              <a:gd name="connsiteX15" fmla="*/ 1324533 w 3842815"/>
              <a:gd name="connsiteY15" fmla="*/ 115445 h 4283677"/>
              <a:gd name="connsiteX16" fmla="*/ 2195902 w 3842815"/>
              <a:gd name="connsiteY16" fmla="*/ 7869 h 4283677"/>
              <a:gd name="connsiteX0" fmla="*/ 2195902 w 3892287"/>
              <a:gd name="connsiteY0" fmla="*/ 7869 h 4283677"/>
              <a:gd name="connsiteX1" fmla="*/ 2873634 w 3892287"/>
              <a:gd name="connsiteY1" fmla="*/ 298325 h 4283677"/>
              <a:gd name="connsiteX2" fmla="*/ 3239325 w 3892287"/>
              <a:gd name="connsiteY2" fmla="*/ 1239618 h 4283677"/>
              <a:gd name="connsiteX3" fmla="*/ 3841558 w 3892287"/>
              <a:gd name="connsiteY3" fmla="*/ 1785812 h 4283677"/>
              <a:gd name="connsiteX4" fmla="*/ 3067272 w 3892287"/>
              <a:gd name="connsiteY4" fmla="*/ 2933949 h 4283677"/>
              <a:gd name="connsiteX5" fmla="*/ 2561662 w 3892287"/>
              <a:gd name="connsiteY5" fmla="*/ 3783803 h 4283677"/>
              <a:gd name="connsiteX6" fmla="*/ 1582717 w 3892287"/>
              <a:gd name="connsiteY6" fmla="*/ 4171078 h 4283677"/>
              <a:gd name="connsiteX7" fmla="*/ 463922 w 3892287"/>
              <a:gd name="connsiteY7" fmla="*/ 4160320 h 4283677"/>
              <a:gd name="connsiteX8" fmla="*/ 55131 w 3892287"/>
              <a:gd name="connsiteY8" fmla="*/ 3730015 h 4283677"/>
              <a:gd name="connsiteX9" fmla="*/ 270283 w 3892287"/>
              <a:gd name="connsiteY9" fmla="*/ 2880160 h 4283677"/>
              <a:gd name="connsiteX10" fmla="*/ 496194 w 3892287"/>
              <a:gd name="connsiteY10" fmla="*/ 2202429 h 4283677"/>
              <a:gd name="connsiteX11" fmla="*/ 388617 w 3892287"/>
              <a:gd name="connsiteY11" fmla="*/ 1470909 h 4283677"/>
              <a:gd name="connsiteX12" fmla="*/ 646801 w 3892287"/>
              <a:gd name="connsiteY12" fmla="*/ 1062118 h 4283677"/>
              <a:gd name="connsiteX13" fmla="*/ 1023319 w 3892287"/>
              <a:gd name="connsiteY13" fmla="*/ 943784 h 4283677"/>
              <a:gd name="connsiteX14" fmla="*/ 1098622 w 3892287"/>
              <a:gd name="connsiteY14" fmla="*/ 470447 h 4283677"/>
              <a:gd name="connsiteX15" fmla="*/ 1324533 w 3892287"/>
              <a:gd name="connsiteY15" fmla="*/ 115445 h 4283677"/>
              <a:gd name="connsiteX16" fmla="*/ 2195902 w 3892287"/>
              <a:gd name="connsiteY16" fmla="*/ 7869 h 4283677"/>
              <a:gd name="connsiteX0" fmla="*/ 2195902 w 3845791"/>
              <a:gd name="connsiteY0" fmla="*/ 7869 h 4283677"/>
              <a:gd name="connsiteX1" fmla="*/ 2873634 w 3845791"/>
              <a:gd name="connsiteY1" fmla="*/ 298325 h 4283677"/>
              <a:gd name="connsiteX2" fmla="*/ 3239325 w 3845791"/>
              <a:gd name="connsiteY2" fmla="*/ 1239618 h 4283677"/>
              <a:gd name="connsiteX3" fmla="*/ 3841558 w 3845791"/>
              <a:gd name="connsiteY3" fmla="*/ 1785812 h 4283677"/>
              <a:gd name="connsiteX4" fmla="*/ 2909414 w 3845791"/>
              <a:gd name="connsiteY4" fmla="*/ 2880832 h 4283677"/>
              <a:gd name="connsiteX5" fmla="*/ 2561662 w 3845791"/>
              <a:gd name="connsiteY5" fmla="*/ 3783803 h 4283677"/>
              <a:gd name="connsiteX6" fmla="*/ 1582717 w 3845791"/>
              <a:gd name="connsiteY6" fmla="*/ 4171078 h 4283677"/>
              <a:gd name="connsiteX7" fmla="*/ 463922 w 3845791"/>
              <a:gd name="connsiteY7" fmla="*/ 4160320 h 4283677"/>
              <a:gd name="connsiteX8" fmla="*/ 55131 w 3845791"/>
              <a:gd name="connsiteY8" fmla="*/ 3730015 h 4283677"/>
              <a:gd name="connsiteX9" fmla="*/ 270283 w 3845791"/>
              <a:gd name="connsiteY9" fmla="*/ 2880160 h 4283677"/>
              <a:gd name="connsiteX10" fmla="*/ 496194 w 3845791"/>
              <a:gd name="connsiteY10" fmla="*/ 2202429 h 4283677"/>
              <a:gd name="connsiteX11" fmla="*/ 388617 w 3845791"/>
              <a:gd name="connsiteY11" fmla="*/ 1470909 h 4283677"/>
              <a:gd name="connsiteX12" fmla="*/ 646801 w 3845791"/>
              <a:gd name="connsiteY12" fmla="*/ 1062118 h 4283677"/>
              <a:gd name="connsiteX13" fmla="*/ 1023319 w 3845791"/>
              <a:gd name="connsiteY13" fmla="*/ 943784 h 4283677"/>
              <a:gd name="connsiteX14" fmla="*/ 1098622 w 3845791"/>
              <a:gd name="connsiteY14" fmla="*/ 470447 h 4283677"/>
              <a:gd name="connsiteX15" fmla="*/ 1324533 w 3845791"/>
              <a:gd name="connsiteY15" fmla="*/ 115445 h 4283677"/>
              <a:gd name="connsiteX16" fmla="*/ 2195902 w 3845791"/>
              <a:gd name="connsiteY16" fmla="*/ 7869 h 4283677"/>
              <a:gd name="connsiteX0" fmla="*/ 2195902 w 3889537"/>
              <a:gd name="connsiteY0" fmla="*/ 7869 h 4283677"/>
              <a:gd name="connsiteX1" fmla="*/ 2873634 w 3889537"/>
              <a:gd name="connsiteY1" fmla="*/ 298325 h 4283677"/>
              <a:gd name="connsiteX2" fmla="*/ 3239325 w 3889537"/>
              <a:gd name="connsiteY2" fmla="*/ 1239618 h 4283677"/>
              <a:gd name="connsiteX3" fmla="*/ 3885576 w 3889537"/>
              <a:gd name="connsiteY3" fmla="*/ 1912416 h 4283677"/>
              <a:gd name="connsiteX4" fmla="*/ 2909414 w 3889537"/>
              <a:gd name="connsiteY4" fmla="*/ 2880832 h 4283677"/>
              <a:gd name="connsiteX5" fmla="*/ 2561662 w 3889537"/>
              <a:gd name="connsiteY5" fmla="*/ 3783803 h 4283677"/>
              <a:gd name="connsiteX6" fmla="*/ 1582717 w 3889537"/>
              <a:gd name="connsiteY6" fmla="*/ 4171078 h 4283677"/>
              <a:gd name="connsiteX7" fmla="*/ 463922 w 3889537"/>
              <a:gd name="connsiteY7" fmla="*/ 4160320 h 4283677"/>
              <a:gd name="connsiteX8" fmla="*/ 55131 w 3889537"/>
              <a:gd name="connsiteY8" fmla="*/ 3730015 h 4283677"/>
              <a:gd name="connsiteX9" fmla="*/ 270283 w 3889537"/>
              <a:gd name="connsiteY9" fmla="*/ 2880160 h 4283677"/>
              <a:gd name="connsiteX10" fmla="*/ 496194 w 3889537"/>
              <a:gd name="connsiteY10" fmla="*/ 2202429 h 4283677"/>
              <a:gd name="connsiteX11" fmla="*/ 388617 w 3889537"/>
              <a:gd name="connsiteY11" fmla="*/ 1470909 h 4283677"/>
              <a:gd name="connsiteX12" fmla="*/ 646801 w 3889537"/>
              <a:gd name="connsiteY12" fmla="*/ 1062118 h 4283677"/>
              <a:gd name="connsiteX13" fmla="*/ 1023319 w 3889537"/>
              <a:gd name="connsiteY13" fmla="*/ 943784 h 4283677"/>
              <a:gd name="connsiteX14" fmla="*/ 1098622 w 3889537"/>
              <a:gd name="connsiteY14" fmla="*/ 470447 h 4283677"/>
              <a:gd name="connsiteX15" fmla="*/ 1324533 w 3889537"/>
              <a:gd name="connsiteY15" fmla="*/ 115445 h 4283677"/>
              <a:gd name="connsiteX16" fmla="*/ 2195902 w 3889537"/>
              <a:gd name="connsiteY16" fmla="*/ 7869 h 4283677"/>
              <a:gd name="connsiteX0" fmla="*/ 2195902 w 3893198"/>
              <a:gd name="connsiteY0" fmla="*/ 7869 h 4283677"/>
              <a:gd name="connsiteX1" fmla="*/ 2873634 w 3893198"/>
              <a:gd name="connsiteY1" fmla="*/ 298325 h 4283677"/>
              <a:gd name="connsiteX2" fmla="*/ 3239325 w 3893198"/>
              <a:gd name="connsiteY2" fmla="*/ 1239618 h 4283677"/>
              <a:gd name="connsiteX3" fmla="*/ 3885576 w 3893198"/>
              <a:gd name="connsiteY3" fmla="*/ 1912416 h 4283677"/>
              <a:gd name="connsiteX4" fmla="*/ 2909414 w 3893198"/>
              <a:gd name="connsiteY4" fmla="*/ 2880832 h 4283677"/>
              <a:gd name="connsiteX5" fmla="*/ 2561662 w 3893198"/>
              <a:gd name="connsiteY5" fmla="*/ 3783803 h 4283677"/>
              <a:gd name="connsiteX6" fmla="*/ 1582717 w 3893198"/>
              <a:gd name="connsiteY6" fmla="*/ 4171078 h 4283677"/>
              <a:gd name="connsiteX7" fmla="*/ 463922 w 3893198"/>
              <a:gd name="connsiteY7" fmla="*/ 4160320 h 4283677"/>
              <a:gd name="connsiteX8" fmla="*/ 55131 w 3893198"/>
              <a:gd name="connsiteY8" fmla="*/ 3730015 h 4283677"/>
              <a:gd name="connsiteX9" fmla="*/ 270283 w 3893198"/>
              <a:gd name="connsiteY9" fmla="*/ 2880160 h 4283677"/>
              <a:gd name="connsiteX10" fmla="*/ 496194 w 3893198"/>
              <a:gd name="connsiteY10" fmla="*/ 2202429 h 4283677"/>
              <a:gd name="connsiteX11" fmla="*/ 388617 w 3893198"/>
              <a:gd name="connsiteY11" fmla="*/ 1470909 h 4283677"/>
              <a:gd name="connsiteX12" fmla="*/ 646801 w 3893198"/>
              <a:gd name="connsiteY12" fmla="*/ 1062118 h 4283677"/>
              <a:gd name="connsiteX13" fmla="*/ 1023319 w 3893198"/>
              <a:gd name="connsiteY13" fmla="*/ 943784 h 4283677"/>
              <a:gd name="connsiteX14" fmla="*/ 1098622 w 3893198"/>
              <a:gd name="connsiteY14" fmla="*/ 470447 h 4283677"/>
              <a:gd name="connsiteX15" fmla="*/ 1324533 w 3893198"/>
              <a:gd name="connsiteY15" fmla="*/ 115445 h 4283677"/>
              <a:gd name="connsiteX16" fmla="*/ 2195902 w 3893198"/>
              <a:gd name="connsiteY16" fmla="*/ 7869 h 4283677"/>
              <a:gd name="connsiteX0" fmla="*/ 2195902 w 3887266"/>
              <a:gd name="connsiteY0" fmla="*/ 7869 h 4283677"/>
              <a:gd name="connsiteX1" fmla="*/ 2873634 w 3887266"/>
              <a:gd name="connsiteY1" fmla="*/ 298325 h 4283677"/>
              <a:gd name="connsiteX2" fmla="*/ 3138018 w 3887266"/>
              <a:gd name="connsiteY2" fmla="*/ 1230373 h 4283677"/>
              <a:gd name="connsiteX3" fmla="*/ 3885576 w 3887266"/>
              <a:gd name="connsiteY3" fmla="*/ 1912416 h 4283677"/>
              <a:gd name="connsiteX4" fmla="*/ 2909414 w 3887266"/>
              <a:gd name="connsiteY4" fmla="*/ 2880832 h 4283677"/>
              <a:gd name="connsiteX5" fmla="*/ 2561662 w 3887266"/>
              <a:gd name="connsiteY5" fmla="*/ 3783803 h 4283677"/>
              <a:gd name="connsiteX6" fmla="*/ 1582717 w 3887266"/>
              <a:gd name="connsiteY6" fmla="*/ 4171078 h 4283677"/>
              <a:gd name="connsiteX7" fmla="*/ 463922 w 3887266"/>
              <a:gd name="connsiteY7" fmla="*/ 4160320 h 4283677"/>
              <a:gd name="connsiteX8" fmla="*/ 55131 w 3887266"/>
              <a:gd name="connsiteY8" fmla="*/ 3730015 h 4283677"/>
              <a:gd name="connsiteX9" fmla="*/ 270283 w 3887266"/>
              <a:gd name="connsiteY9" fmla="*/ 2880160 h 4283677"/>
              <a:gd name="connsiteX10" fmla="*/ 496194 w 3887266"/>
              <a:gd name="connsiteY10" fmla="*/ 2202429 h 4283677"/>
              <a:gd name="connsiteX11" fmla="*/ 388617 w 3887266"/>
              <a:gd name="connsiteY11" fmla="*/ 1470909 h 4283677"/>
              <a:gd name="connsiteX12" fmla="*/ 646801 w 3887266"/>
              <a:gd name="connsiteY12" fmla="*/ 1062118 h 4283677"/>
              <a:gd name="connsiteX13" fmla="*/ 1023319 w 3887266"/>
              <a:gd name="connsiteY13" fmla="*/ 943784 h 4283677"/>
              <a:gd name="connsiteX14" fmla="*/ 1098622 w 3887266"/>
              <a:gd name="connsiteY14" fmla="*/ 470447 h 4283677"/>
              <a:gd name="connsiteX15" fmla="*/ 1324533 w 3887266"/>
              <a:gd name="connsiteY15" fmla="*/ 115445 h 4283677"/>
              <a:gd name="connsiteX16" fmla="*/ 2195902 w 3887266"/>
              <a:gd name="connsiteY16" fmla="*/ 7869 h 428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87266" h="4283677">
                <a:moveTo>
                  <a:pt x="2195902" y="7869"/>
                </a:moveTo>
                <a:cubicBezTo>
                  <a:pt x="2454086" y="38349"/>
                  <a:pt x="2716615" y="94574"/>
                  <a:pt x="2873634" y="298325"/>
                </a:cubicBezTo>
                <a:cubicBezTo>
                  <a:pt x="3030653" y="502076"/>
                  <a:pt x="2969361" y="961358"/>
                  <a:pt x="3138018" y="1230373"/>
                </a:cubicBezTo>
                <a:cubicBezTo>
                  <a:pt x="3306675" y="1499388"/>
                  <a:pt x="3923677" y="1637340"/>
                  <a:pt x="3885576" y="1912416"/>
                </a:cubicBezTo>
                <a:cubicBezTo>
                  <a:pt x="3847475" y="2187492"/>
                  <a:pt x="3130066" y="2568934"/>
                  <a:pt x="2909414" y="2880832"/>
                </a:cubicBezTo>
                <a:cubicBezTo>
                  <a:pt x="2688762" y="3192730"/>
                  <a:pt x="2782778" y="3568762"/>
                  <a:pt x="2561662" y="3783803"/>
                </a:cubicBezTo>
                <a:cubicBezTo>
                  <a:pt x="2340546" y="3998844"/>
                  <a:pt x="1932340" y="4108325"/>
                  <a:pt x="1582717" y="4171078"/>
                </a:cubicBezTo>
                <a:cubicBezTo>
                  <a:pt x="1233094" y="4233831"/>
                  <a:pt x="890643" y="4395194"/>
                  <a:pt x="463922" y="4160320"/>
                </a:cubicBezTo>
                <a:cubicBezTo>
                  <a:pt x="37201" y="3925446"/>
                  <a:pt x="238012" y="4169286"/>
                  <a:pt x="55131" y="3730015"/>
                </a:cubicBezTo>
                <a:cubicBezTo>
                  <a:pt x="-127750" y="3290744"/>
                  <a:pt x="196773" y="3134758"/>
                  <a:pt x="270283" y="2880160"/>
                </a:cubicBezTo>
                <a:cubicBezTo>
                  <a:pt x="343794" y="2625562"/>
                  <a:pt x="476472" y="2437304"/>
                  <a:pt x="496194" y="2202429"/>
                </a:cubicBezTo>
                <a:cubicBezTo>
                  <a:pt x="515916" y="1967554"/>
                  <a:pt x="363516" y="1660961"/>
                  <a:pt x="388617" y="1470909"/>
                </a:cubicBezTo>
                <a:cubicBezTo>
                  <a:pt x="413718" y="1280857"/>
                  <a:pt x="541017" y="1149972"/>
                  <a:pt x="646801" y="1062118"/>
                </a:cubicBezTo>
                <a:cubicBezTo>
                  <a:pt x="752585" y="974264"/>
                  <a:pt x="948016" y="1042396"/>
                  <a:pt x="1023319" y="943784"/>
                </a:cubicBezTo>
                <a:cubicBezTo>
                  <a:pt x="1098622" y="845172"/>
                  <a:pt x="1048420" y="608504"/>
                  <a:pt x="1098622" y="470447"/>
                </a:cubicBezTo>
                <a:cubicBezTo>
                  <a:pt x="1148824" y="332390"/>
                  <a:pt x="1141653" y="190749"/>
                  <a:pt x="1324533" y="115445"/>
                </a:cubicBezTo>
                <a:cubicBezTo>
                  <a:pt x="1507413" y="40141"/>
                  <a:pt x="1937718" y="-22611"/>
                  <a:pt x="2195902" y="7869"/>
                </a:cubicBezTo>
                <a:close/>
              </a:path>
            </a:pathLst>
          </a:custGeom>
          <a:noFill/>
          <a:ln w="254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90" name="Freeform 89"/>
          <p:cNvSpPr/>
          <p:nvPr/>
        </p:nvSpPr>
        <p:spPr>
          <a:xfrm>
            <a:off x="2618031" y="2387608"/>
            <a:ext cx="2366904" cy="2683053"/>
          </a:xfrm>
          <a:custGeom>
            <a:avLst/>
            <a:gdLst>
              <a:gd name="connsiteX0" fmla="*/ 2142411 w 3619842"/>
              <a:gd name="connsiteY0" fmla="*/ 7869 h 4300895"/>
              <a:gd name="connsiteX1" fmla="*/ 2820143 w 3619842"/>
              <a:gd name="connsiteY1" fmla="*/ 298325 h 4300895"/>
              <a:gd name="connsiteX2" fmla="*/ 2906204 w 3619842"/>
              <a:gd name="connsiteY2" fmla="*/ 900753 h 4300895"/>
              <a:gd name="connsiteX3" fmla="*/ 2938477 w 3619842"/>
              <a:gd name="connsiteY3" fmla="*/ 1255756 h 4300895"/>
              <a:gd name="connsiteX4" fmla="*/ 3250449 w 3619842"/>
              <a:gd name="connsiteY4" fmla="*/ 1470909 h 4300895"/>
              <a:gd name="connsiteX5" fmla="*/ 3616209 w 3619842"/>
              <a:gd name="connsiteY5" fmla="*/ 1911972 h 4300895"/>
              <a:gd name="connsiteX6" fmla="*/ 3013781 w 3619842"/>
              <a:gd name="connsiteY6" fmla="*/ 2933949 h 4300895"/>
              <a:gd name="connsiteX7" fmla="*/ 2303776 w 3619842"/>
              <a:gd name="connsiteY7" fmla="*/ 3245920 h 4300895"/>
              <a:gd name="connsiteX8" fmla="*/ 722402 w 3619842"/>
              <a:gd name="connsiteY8" fmla="*/ 4257139 h 4300895"/>
              <a:gd name="connsiteX9" fmla="*/ 152247 w 3619842"/>
              <a:gd name="connsiteY9" fmla="*/ 4063501 h 4300895"/>
              <a:gd name="connsiteX10" fmla="*/ 1640 w 3619842"/>
              <a:gd name="connsiteY10" fmla="*/ 3568650 h 4300895"/>
              <a:gd name="connsiteX11" fmla="*/ 216792 w 3619842"/>
              <a:gd name="connsiteY11" fmla="*/ 2880160 h 4300895"/>
              <a:gd name="connsiteX12" fmla="*/ 442703 w 3619842"/>
              <a:gd name="connsiteY12" fmla="*/ 2202429 h 4300895"/>
              <a:gd name="connsiteX13" fmla="*/ 345884 w 3619842"/>
              <a:gd name="connsiteY13" fmla="*/ 1675304 h 4300895"/>
              <a:gd name="connsiteX14" fmla="*/ 593310 w 3619842"/>
              <a:gd name="connsiteY14" fmla="*/ 1062118 h 4300895"/>
              <a:gd name="connsiteX15" fmla="*/ 969828 w 3619842"/>
              <a:gd name="connsiteY15" fmla="*/ 943784 h 4300895"/>
              <a:gd name="connsiteX16" fmla="*/ 1045131 w 3619842"/>
              <a:gd name="connsiteY16" fmla="*/ 470447 h 4300895"/>
              <a:gd name="connsiteX17" fmla="*/ 1271042 w 3619842"/>
              <a:gd name="connsiteY17" fmla="*/ 115445 h 4300895"/>
              <a:gd name="connsiteX18" fmla="*/ 2142411 w 3619842"/>
              <a:gd name="connsiteY18" fmla="*/ 7869 h 4300895"/>
              <a:gd name="connsiteX0" fmla="*/ 2142411 w 3619842"/>
              <a:gd name="connsiteY0" fmla="*/ 7869 h 4279064"/>
              <a:gd name="connsiteX1" fmla="*/ 2820143 w 3619842"/>
              <a:gd name="connsiteY1" fmla="*/ 298325 h 4279064"/>
              <a:gd name="connsiteX2" fmla="*/ 2906204 w 3619842"/>
              <a:gd name="connsiteY2" fmla="*/ 900753 h 4279064"/>
              <a:gd name="connsiteX3" fmla="*/ 2938477 w 3619842"/>
              <a:gd name="connsiteY3" fmla="*/ 1255756 h 4279064"/>
              <a:gd name="connsiteX4" fmla="*/ 3250449 w 3619842"/>
              <a:gd name="connsiteY4" fmla="*/ 1470909 h 4279064"/>
              <a:gd name="connsiteX5" fmla="*/ 3616209 w 3619842"/>
              <a:gd name="connsiteY5" fmla="*/ 1911972 h 4279064"/>
              <a:gd name="connsiteX6" fmla="*/ 3013781 w 3619842"/>
              <a:gd name="connsiteY6" fmla="*/ 2933949 h 4279064"/>
              <a:gd name="connsiteX7" fmla="*/ 2572717 w 3619842"/>
              <a:gd name="connsiteY7" fmla="*/ 3579407 h 4279064"/>
              <a:gd name="connsiteX8" fmla="*/ 722402 w 3619842"/>
              <a:gd name="connsiteY8" fmla="*/ 4257139 h 4279064"/>
              <a:gd name="connsiteX9" fmla="*/ 152247 w 3619842"/>
              <a:gd name="connsiteY9" fmla="*/ 4063501 h 4279064"/>
              <a:gd name="connsiteX10" fmla="*/ 1640 w 3619842"/>
              <a:gd name="connsiteY10" fmla="*/ 3568650 h 4279064"/>
              <a:gd name="connsiteX11" fmla="*/ 216792 w 3619842"/>
              <a:gd name="connsiteY11" fmla="*/ 2880160 h 4279064"/>
              <a:gd name="connsiteX12" fmla="*/ 442703 w 3619842"/>
              <a:gd name="connsiteY12" fmla="*/ 2202429 h 4279064"/>
              <a:gd name="connsiteX13" fmla="*/ 345884 w 3619842"/>
              <a:gd name="connsiteY13" fmla="*/ 1675304 h 4279064"/>
              <a:gd name="connsiteX14" fmla="*/ 593310 w 3619842"/>
              <a:gd name="connsiteY14" fmla="*/ 1062118 h 4279064"/>
              <a:gd name="connsiteX15" fmla="*/ 969828 w 3619842"/>
              <a:gd name="connsiteY15" fmla="*/ 943784 h 4279064"/>
              <a:gd name="connsiteX16" fmla="*/ 1045131 w 3619842"/>
              <a:gd name="connsiteY16" fmla="*/ 470447 h 4279064"/>
              <a:gd name="connsiteX17" fmla="*/ 1271042 w 3619842"/>
              <a:gd name="connsiteY17" fmla="*/ 115445 h 4279064"/>
              <a:gd name="connsiteX18" fmla="*/ 2142411 w 3619842"/>
              <a:gd name="connsiteY18" fmla="*/ 7869 h 4279064"/>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58932 w 3643648"/>
              <a:gd name="connsiteY13" fmla="*/ 1470909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44722 w 3622153"/>
              <a:gd name="connsiteY0" fmla="*/ 7869 h 4239810"/>
              <a:gd name="connsiteX1" fmla="*/ 2822454 w 3622153"/>
              <a:gd name="connsiteY1" fmla="*/ 298325 h 4239810"/>
              <a:gd name="connsiteX2" fmla="*/ 2908515 w 3622153"/>
              <a:gd name="connsiteY2" fmla="*/ 900753 h 4239810"/>
              <a:gd name="connsiteX3" fmla="*/ 2940788 w 3622153"/>
              <a:gd name="connsiteY3" fmla="*/ 1255756 h 4239810"/>
              <a:gd name="connsiteX4" fmla="*/ 3252760 w 3622153"/>
              <a:gd name="connsiteY4" fmla="*/ 1470909 h 4239810"/>
              <a:gd name="connsiteX5" fmla="*/ 3618520 w 3622153"/>
              <a:gd name="connsiteY5" fmla="*/ 1911972 h 4239810"/>
              <a:gd name="connsiteX6" fmla="*/ 3016092 w 3622153"/>
              <a:gd name="connsiteY6" fmla="*/ 2933949 h 4239810"/>
              <a:gd name="connsiteX7" fmla="*/ 2575028 w 3622153"/>
              <a:gd name="connsiteY7" fmla="*/ 3579407 h 4239810"/>
              <a:gd name="connsiteX8" fmla="*/ 1531537 w 3622153"/>
              <a:gd name="connsiteY8" fmla="*/ 4171078 h 4239810"/>
              <a:gd name="connsiteX9" fmla="*/ 412742 w 3622153"/>
              <a:gd name="connsiteY9" fmla="*/ 4160320 h 4239810"/>
              <a:gd name="connsiteX10" fmla="*/ 3951 w 3622153"/>
              <a:gd name="connsiteY10" fmla="*/ 3568650 h 4239810"/>
              <a:gd name="connsiteX11" fmla="*/ 219103 w 3622153"/>
              <a:gd name="connsiteY11" fmla="*/ 2880160 h 4239810"/>
              <a:gd name="connsiteX12" fmla="*/ 445014 w 3622153"/>
              <a:gd name="connsiteY12" fmla="*/ 2202429 h 4239810"/>
              <a:gd name="connsiteX13" fmla="*/ 337437 w 3622153"/>
              <a:gd name="connsiteY13" fmla="*/ 1470909 h 4239810"/>
              <a:gd name="connsiteX14" fmla="*/ 595621 w 3622153"/>
              <a:gd name="connsiteY14" fmla="*/ 1062118 h 4239810"/>
              <a:gd name="connsiteX15" fmla="*/ 972139 w 3622153"/>
              <a:gd name="connsiteY15" fmla="*/ 943784 h 4239810"/>
              <a:gd name="connsiteX16" fmla="*/ 1047442 w 3622153"/>
              <a:gd name="connsiteY16" fmla="*/ 470447 h 4239810"/>
              <a:gd name="connsiteX17" fmla="*/ 1273353 w 3622153"/>
              <a:gd name="connsiteY17" fmla="*/ 115445 h 4239810"/>
              <a:gd name="connsiteX18" fmla="*/ 2144722 w 3622153"/>
              <a:gd name="connsiteY18" fmla="*/ 7869 h 4239810"/>
              <a:gd name="connsiteX0" fmla="*/ 2147191 w 3624622"/>
              <a:gd name="connsiteY0" fmla="*/ 7869 h 4239810"/>
              <a:gd name="connsiteX1" fmla="*/ 2824923 w 3624622"/>
              <a:gd name="connsiteY1" fmla="*/ 298325 h 4239810"/>
              <a:gd name="connsiteX2" fmla="*/ 2910984 w 3624622"/>
              <a:gd name="connsiteY2" fmla="*/ 900753 h 4239810"/>
              <a:gd name="connsiteX3" fmla="*/ 2943257 w 3624622"/>
              <a:gd name="connsiteY3" fmla="*/ 1255756 h 4239810"/>
              <a:gd name="connsiteX4" fmla="*/ 3255229 w 3624622"/>
              <a:gd name="connsiteY4" fmla="*/ 1470909 h 4239810"/>
              <a:gd name="connsiteX5" fmla="*/ 3620989 w 3624622"/>
              <a:gd name="connsiteY5" fmla="*/ 1911972 h 4239810"/>
              <a:gd name="connsiteX6" fmla="*/ 3018561 w 3624622"/>
              <a:gd name="connsiteY6" fmla="*/ 2933949 h 4239810"/>
              <a:gd name="connsiteX7" fmla="*/ 2577497 w 3624622"/>
              <a:gd name="connsiteY7" fmla="*/ 3579407 h 4239810"/>
              <a:gd name="connsiteX8" fmla="*/ 1534006 w 3624622"/>
              <a:gd name="connsiteY8" fmla="*/ 4171078 h 4239810"/>
              <a:gd name="connsiteX9" fmla="*/ 415211 w 3624622"/>
              <a:gd name="connsiteY9" fmla="*/ 4160320 h 4239810"/>
              <a:gd name="connsiteX10" fmla="*/ 6420 w 3624622"/>
              <a:gd name="connsiteY10" fmla="*/ 3568650 h 4239810"/>
              <a:gd name="connsiteX11" fmla="*/ 221572 w 3624622"/>
              <a:gd name="connsiteY11" fmla="*/ 2880160 h 4239810"/>
              <a:gd name="connsiteX12" fmla="*/ 447483 w 3624622"/>
              <a:gd name="connsiteY12" fmla="*/ 2202429 h 4239810"/>
              <a:gd name="connsiteX13" fmla="*/ 339906 w 3624622"/>
              <a:gd name="connsiteY13" fmla="*/ 1470909 h 4239810"/>
              <a:gd name="connsiteX14" fmla="*/ 598090 w 3624622"/>
              <a:gd name="connsiteY14" fmla="*/ 1062118 h 4239810"/>
              <a:gd name="connsiteX15" fmla="*/ 974608 w 3624622"/>
              <a:gd name="connsiteY15" fmla="*/ 943784 h 4239810"/>
              <a:gd name="connsiteX16" fmla="*/ 1049911 w 3624622"/>
              <a:gd name="connsiteY16" fmla="*/ 470447 h 4239810"/>
              <a:gd name="connsiteX17" fmla="*/ 1275822 w 3624622"/>
              <a:gd name="connsiteY17" fmla="*/ 115445 h 4239810"/>
              <a:gd name="connsiteX18" fmla="*/ 2147191 w 3624622"/>
              <a:gd name="connsiteY18" fmla="*/ 7869 h 4239810"/>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1911972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2137883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1257"/>
              <a:gd name="connsiteY0" fmla="*/ 7869 h 4227031"/>
              <a:gd name="connsiteX1" fmla="*/ 2824923 w 3621257"/>
              <a:gd name="connsiteY1" fmla="*/ 298325 h 4227031"/>
              <a:gd name="connsiteX2" fmla="*/ 2910984 w 3621257"/>
              <a:gd name="connsiteY2" fmla="*/ 900753 h 4227031"/>
              <a:gd name="connsiteX3" fmla="*/ 2943257 w 3621257"/>
              <a:gd name="connsiteY3" fmla="*/ 1255756 h 4227031"/>
              <a:gd name="connsiteX4" fmla="*/ 3620989 w 3621257"/>
              <a:gd name="connsiteY4" fmla="*/ 2137883 h 4227031"/>
              <a:gd name="connsiteX5" fmla="*/ 3018561 w 3621257"/>
              <a:gd name="connsiteY5" fmla="*/ 2933949 h 4227031"/>
              <a:gd name="connsiteX6" fmla="*/ 2512951 w 3621257"/>
              <a:gd name="connsiteY6" fmla="*/ 3783803 h 4227031"/>
              <a:gd name="connsiteX7" fmla="*/ 1534006 w 3621257"/>
              <a:gd name="connsiteY7" fmla="*/ 4171078 h 4227031"/>
              <a:gd name="connsiteX8" fmla="*/ 415211 w 3621257"/>
              <a:gd name="connsiteY8" fmla="*/ 4160320 h 4227031"/>
              <a:gd name="connsiteX9" fmla="*/ 6420 w 3621257"/>
              <a:gd name="connsiteY9" fmla="*/ 3568650 h 4227031"/>
              <a:gd name="connsiteX10" fmla="*/ 221572 w 3621257"/>
              <a:gd name="connsiteY10" fmla="*/ 2880160 h 4227031"/>
              <a:gd name="connsiteX11" fmla="*/ 447483 w 3621257"/>
              <a:gd name="connsiteY11" fmla="*/ 2202429 h 4227031"/>
              <a:gd name="connsiteX12" fmla="*/ 339906 w 3621257"/>
              <a:gd name="connsiteY12" fmla="*/ 1470909 h 4227031"/>
              <a:gd name="connsiteX13" fmla="*/ 598090 w 3621257"/>
              <a:gd name="connsiteY13" fmla="*/ 1062118 h 4227031"/>
              <a:gd name="connsiteX14" fmla="*/ 974608 w 3621257"/>
              <a:gd name="connsiteY14" fmla="*/ 943784 h 4227031"/>
              <a:gd name="connsiteX15" fmla="*/ 1049911 w 3621257"/>
              <a:gd name="connsiteY15" fmla="*/ 470447 h 4227031"/>
              <a:gd name="connsiteX16" fmla="*/ 1275822 w 3621257"/>
              <a:gd name="connsiteY16" fmla="*/ 115445 h 4227031"/>
              <a:gd name="connsiteX17" fmla="*/ 2147191 w 3621257"/>
              <a:gd name="connsiteY17" fmla="*/ 7869 h 4227031"/>
              <a:gd name="connsiteX0" fmla="*/ 2147191 w 3621257"/>
              <a:gd name="connsiteY0" fmla="*/ 7869 h 4227031"/>
              <a:gd name="connsiteX1" fmla="*/ 2824923 w 3621257"/>
              <a:gd name="connsiteY1" fmla="*/ 298325 h 4227031"/>
              <a:gd name="connsiteX2" fmla="*/ 2943257 w 3621257"/>
              <a:gd name="connsiteY2" fmla="*/ 1255756 h 4227031"/>
              <a:gd name="connsiteX3" fmla="*/ 3620989 w 3621257"/>
              <a:gd name="connsiteY3" fmla="*/ 2137883 h 4227031"/>
              <a:gd name="connsiteX4" fmla="*/ 3018561 w 3621257"/>
              <a:gd name="connsiteY4" fmla="*/ 2933949 h 4227031"/>
              <a:gd name="connsiteX5" fmla="*/ 2512951 w 3621257"/>
              <a:gd name="connsiteY5" fmla="*/ 3783803 h 4227031"/>
              <a:gd name="connsiteX6" fmla="*/ 1534006 w 3621257"/>
              <a:gd name="connsiteY6" fmla="*/ 4171078 h 4227031"/>
              <a:gd name="connsiteX7" fmla="*/ 415211 w 3621257"/>
              <a:gd name="connsiteY7" fmla="*/ 4160320 h 4227031"/>
              <a:gd name="connsiteX8" fmla="*/ 6420 w 3621257"/>
              <a:gd name="connsiteY8" fmla="*/ 3568650 h 4227031"/>
              <a:gd name="connsiteX9" fmla="*/ 221572 w 3621257"/>
              <a:gd name="connsiteY9" fmla="*/ 2880160 h 4227031"/>
              <a:gd name="connsiteX10" fmla="*/ 447483 w 3621257"/>
              <a:gd name="connsiteY10" fmla="*/ 2202429 h 4227031"/>
              <a:gd name="connsiteX11" fmla="*/ 339906 w 3621257"/>
              <a:gd name="connsiteY11" fmla="*/ 1470909 h 4227031"/>
              <a:gd name="connsiteX12" fmla="*/ 598090 w 3621257"/>
              <a:gd name="connsiteY12" fmla="*/ 1062118 h 4227031"/>
              <a:gd name="connsiteX13" fmla="*/ 974608 w 3621257"/>
              <a:gd name="connsiteY13" fmla="*/ 943784 h 4227031"/>
              <a:gd name="connsiteX14" fmla="*/ 1049911 w 3621257"/>
              <a:gd name="connsiteY14" fmla="*/ 470447 h 4227031"/>
              <a:gd name="connsiteX15" fmla="*/ 1275822 w 3621257"/>
              <a:gd name="connsiteY15" fmla="*/ 115445 h 4227031"/>
              <a:gd name="connsiteX16" fmla="*/ 2147191 w 3621257"/>
              <a:gd name="connsiteY16" fmla="*/ 7869 h 4227031"/>
              <a:gd name="connsiteX0" fmla="*/ 2189313 w 3663379"/>
              <a:gd name="connsiteY0" fmla="*/ 7869 h 4226329"/>
              <a:gd name="connsiteX1" fmla="*/ 2867045 w 3663379"/>
              <a:gd name="connsiteY1" fmla="*/ 298325 h 4226329"/>
              <a:gd name="connsiteX2" fmla="*/ 2985379 w 3663379"/>
              <a:gd name="connsiteY2" fmla="*/ 1255756 h 4226329"/>
              <a:gd name="connsiteX3" fmla="*/ 3663111 w 3663379"/>
              <a:gd name="connsiteY3" fmla="*/ 2137883 h 4226329"/>
              <a:gd name="connsiteX4" fmla="*/ 3060683 w 3663379"/>
              <a:gd name="connsiteY4" fmla="*/ 2933949 h 4226329"/>
              <a:gd name="connsiteX5" fmla="*/ 2555073 w 3663379"/>
              <a:gd name="connsiteY5" fmla="*/ 3783803 h 4226329"/>
              <a:gd name="connsiteX6" fmla="*/ 1576128 w 3663379"/>
              <a:gd name="connsiteY6" fmla="*/ 4171078 h 4226329"/>
              <a:gd name="connsiteX7" fmla="*/ 457333 w 3663379"/>
              <a:gd name="connsiteY7" fmla="*/ 4160320 h 4226329"/>
              <a:gd name="connsiteX8" fmla="*/ 5512 w 3663379"/>
              <a:gd name="connsiteY8" fmla="*/ 3579408 h 4226329"/>
              <a:gd name="connsiteX9" fmla="*/ 263694 w 3663379"/>
              <a:gd name="connsiteY9" fmla="*/ 2880160 h 4226329"/>
              <a:gd name="connsiteX10" fmla="*/ 489605 w 3663379"/>
              <a:gd name="connsiteY10" fmla="*/ 2202429 h 4226329"/>
              <a:gd name="connsiteX11" fmla="*/ 382028 w 3663379"/>
              <a:gd name="connsiteY11" fmla="*/ 1470909 h 4226329"/>
              <a:gd name="connsiteX12" fmla="*/ 640212 w 3663379"/>
              <a:gd name="connsiteY12" fmla="*/ 1062118 h 4226329"/>
              <a:gd name="connsiteX13" fmla="*/ 1016730 w 3663379"/>
              <a:gd name="connsiteY13" fmla="*/ 943784 h 4226329"/>
              <a:gd name="connsiteX14" fmla="*/ 1092033 w 3663379"/>
              <a:gd name="connsiteY14" fmla="*/ 470447 h 4226329"/>
              <a:gd name="connsiteX15" fmla="*/ 1317944 w 3663379"/>
              <a:gd name="connsiteY15" fmla="*/ 115445 h 4226329"/>
              <a:gd name="connsiteX16" fmla="*/ 2189313 w 3663379"/>
              <a:gd name="connsiteY16" fmla="*/ 7869 h 4226329"/>
              <a:gd name="connsiteX0" fmla="*/ 2147192 w 3621258"/>
              <a:gd name="connsiteY0" fmla="*/ 7869 h 4218833"/>
              <a:gd name="connsiteX1" fmla="*/ 2824924 w 3621258"/>
              <a:gd name="connsiteY1" fmla="*/ 298325 h 4218833"/>
              <a:gd name="connsiteX2" fmla="*/ 2943258 w 3621258"/>
              <a:gd name="connsiteY2" fmla="*/ 1255756 h 4218833"/>
              <a:gd name="connsiteX3" fmla="*/ 3620990 w 3621258"/>
              <a:gd name="connsiteY3" fmla="*/ 2137883 h 4218833"/>
              <a:gd name="connsiteX4" fmla="*/ 3018562 w 3621258"/>
              <a:gd name="connsiteY4" fmla="*/ 2933949 h 4218833"/>
              <a:gd name="connsiteX5" fmla="*/ 2512952 w 3621258"/>
              <a:gd name="connsiteY5" fmla="*/ 3783803 h 4218833"/>
              <a:gd name="connsiteX6" fmla="*/ 1534007 w 3621258"/>
              <a:gd name="connsiteY6" fmla="*/ 4171078 h 4218833"/>
              <a:gd name="connsiteX7" fmla="*/ 415212 w 3621258"/>
              <a:gd name="connsiteY7" fmla="*/ 4160320 h 4218833"/>
              <a:gd name="connsiteX8" fmla="*/ 6421 w 3621258"/>
              <a:gd name="connsiteY8" fmla="*/ 3697742 h 4218833"/>
              <a:gd name="connsiteX9" fmla="*/ 221573 w 3621258"/>
              <a:gd name="connsiteY9" fmla="*/ 2880160 h 4218833"/>
              <a:gd name="connsiteX10" fmla="*/ 447484 w 3621258"/>
              <a:gd name="connsiteY10" fmla="*/ 2202429 h 4218833"/>
              <a:gd name="connsiteX11" fmla="*/ 339907 w 3621258"/>
              <a:gd name="connsiteY11" fmla="*/ 1470909 h 4218833"/>
              <a:gd name="connsiteX12" fmla="*/ 598091 w 3621258"/>
              <a:gd name="connsiteY12" fmla="*/ 1062118 h 4218833"/>
              <a:gd name="connsiteX13" fmla="*/ 974609 w 3621258"/>
              <a:gd name="connsiteY13" fmla="*/ 943784 h 4218833"/>
              <a:gd name="connsiteX14" fmla="*/ 1049912 w 3621258"/>
              <a:gd name="connsiteY14" fmla="*/ 470447 h 4218833"/>
              <a:gd name="connsiteX15" fmla="*/ 1275823 w 3621258"/>
              <a:gd name="connsiteY15" fmla="*/ 115445 h 4218833"/>
              <a:gd name="connsiteX16" fmla="*/ 2147192 w 3621258"/>
              <a:gd name="connsiteY16" fmla="*/ 7869 h 4218833"/>
              <a:gd name="connsiteX0" fmla="*/ 2195902 w 3669968"/>
              <a:gd name="connsiteY0" fmla="*/ 7869 h 4218833"/>
              <a:gd name="connsiteX1" fmla="*/ 2873634 w 3669968"/>
              <a:gd name="connsiteY1" fmla="*/ 298325 h 4218833"/>
              <a:gd name="connsiteX2" fmla="*/ 2991968 w 3669968"/>
              <a:gd name="connsiteY2" fmla="*/ 1255756 h 4218833"/>
              <a:gd name="connsiteX3" fmla="*/ 3669700 w 3669968"/>
              <a:gd name="connsiteY3" fmla="*/ 2137883 h 4218833"/>
              <a:gd name="connsiteX4" fmla="*/ 3067272 w 3669968"/>
              <a:gd name="connsiteY4" fmla="*/ 2933949 h 4218833"/>
              <a:gd name="connsiteX5" fmla="*/ 2561662 w 3669968"/>
              <a:gd name="connsiteY5" fmla="*/ 3783803 h 4218833"/>
              <a:gd name="connsiteX6" fmla="*/ 1582717 w 3669968"/>
              <a:gd name="connsiteY6" fmla="*/ 4171078 h 4218833"/>
              <a:gd name="connsiteX7" fmla="*/ 463922 w 3669968"/>
              <a:gd name="connsiteY7" fmla="*/ 4160320 h 4218833"/>
              <a:gd name="connsiteX8" fmla="*/ 55131 w 3669968"/>
              <a:gd name="connsiteY8" fmla="*/ 3697742 h 4218833"/>
              <a:gd name="connsiteX9" fmla="*/ 270283 w 3669968"/>
              <a:gd name="connsiteY9" fmla="*/ 2880160 h 4218833"/>
              <a:gd name="connsiteX10" fmla="*/ 496194 w 3669968"/>
              <a:gd name="connsiteY10" fmla="*/ 2202429 h 4218833"/>
              <a:gd name="connsiteX11" fmla="*/ 388617 w 3669968"/>
              <a:gd name="connsiteY11" fmla="*/ 1470909 h 4218833"/>
              <a:gd name="connsiteX12" fmla="*/ 646801 w 3669968"/>
              <a:gd name="connsiteY12" fmla="*/ 1062118 h 4218833"/>
              <a:gd name="connsiteX13" fmla="*/ 1023319 w 3669968"/>
              <a:gd name="connsiteY13" fmla="*/ 943784 h 4218833"/>
              <a:gd name="connsiteX14" fmla="*/ 1098622 w 3669968"/>
              <a:gd name="connsiteY14" fmla="*/ 470447 h 4218833"/>
              <a:gd name="connsiteX15" fmla="*/ 1324533 w 3669968"/>
              <a:gd name="connsiteY15" fmla="*/ 115445 h 4218833"/>
              <a:gd name="connsiteX16" fmla="*/ 2195902 w 3669968"/>
              <a:gd name="connsiteY16" fmla="*/ 7869 h 4218833"/>
              <a:gd name="connsiteX0" fmla="*/ 2195902 w 3669968"/>
              <a:gd name="connsiteY0" fmla="*/ 7869 h 4216877"/>
              <a:gd name="connsiteX1" fmla="*/ 2873634 w 3669968"/>
              <a:gd name="connsiteY1" fmla="*/ 298325 h 4216877"/>
              <a:gd name="connsiteX2" fmla="*/ 2991968 w 3669968"/>
              <a:gd name="connsiteY2" fmla="*/ 1255756 h 4216877"/>
              <a:gd name="connsiteX3" fmla="*/ 3669700 w 3669968"/>
              <a:gd name="connsiteY3" fmla="*/ 2137883 h 4216877"/>
              <a:gd name="connsiteX4" fmla="*/ 3067272 w 3669968"/>
              <a:gd name="connsiteY4" fmla="*/ 2933949 h 4216877"/>
              <a:gd name="connsiteX5" fmla="*/ 2561662 w 3669968"/>
              <a:gd name="connsiteY5" fmla="*/ 3783803 h 4216877"/>
              <a:gd name="connsiteX6" fmla="*/ 1582717 w 3669968"/>
              <a:gd name="connsiteY6" fmla="*/ 4171078 h 4216877"/>
              <a:gd name="connsiteX7" fmla="*/ 463922 w 3669968"/>
              <a:gd name="connsiteY7" fmla="*/ 4160320 h 4216877"/>
              <a:gd name="connsiteX8" fmla="*/ 55131 w 3669968"/>
              <a:gd name="connsiteY8" fmla="*/ 3730015 h 4216877"/>
              <a:gd name="connsiteX9" fmla="*/ 270283 w 3669968"/>
              <a:gd name="connsiteY9" fmla="*/ 2880160 h 4216877"/>
              <a:gd name="connsiteX10" fmla="*/ 496194 w 3669968"/>
              <a:gd name="connsiteY10" fmla="*/ 2202429 h 4216877"/>
              <a:gd name="connsiteX11" fmla="*/ 388617 w 3669968"/>
              <a:gd name="connsiteY11" fmla="*/ 1470909 h 4216877"/>
              <a:gd name="connsiteX12" fmla="*/ 646801 w 3669968"/>
              <a:gd name="connsiteY12" fmla="*/ 1062118 h 4216877"/>
              <a:gd name="connsiteX13" fmla="*/ 1023319 w 3669968"/>
              <a:gd name="connsiteY13" fmla="*/ 943784 h 4216877"/>
              <a:gd name="connsiteX14" fmla="*/ 1098622 w 3669968"/>
              <a:gd name="connsiteY14" fmla="*/ 470447 h 4216877"/>
              <a:gd name="connsiteX15" fmla="*/ 1324533 w 3669968"/>
              <a:gd name="connsiteY15" fmla="*/ 115445 h 4216877"/>
              <a:gd name="connsiteX16" fmla="*/ 2195902 w 3669968"/>
              <a:gd name="connsiteY16" fmla="*/ 7869 h 4216877"/>
              <a:gd name="connsiteX0" fmla="*/ 2195902 w 3669968"/>
              <a:gd name="connsiteY0" fmla="*/ 7869 h 4283677"/>
              <a:gd name="connsiteX1" fmla="*/ 2873634 w 3669968"/>
              <a:gd name="connsiteY1" fmla="*/ 298325 h 4283677"/>
              <a:gd name="connsiteX2" fmla="*/ 2991968 w 3669968"/>
              <a:gd name="connsiteY2" fmla="*/ 1255756 h 4283677"/>
              <a:gd name="connsiteX3" fmla="*/ 3669700 w 3669968"/>
              <a:gd name="connsiteY3" fmla="*/ 2137883 h 4283677"/>
              <a:gd name="connsiteX4" fmla="*/ 3067272 w 3669968"/>
              <a:gd name="connsiteY4" fmla="*/ 2933949 h 4283677"/>
              <a:gd name="connsiteX5" fmla="*/ 2561662 w 3669968"/>
              <a:gd name="connsiteY5" fmla="*/ 3783803 h 4283677"/>
              <a:gd name="connsiteX6" fmla="*/ 1582717 w 3669968"/>
              <a:gd name="connsiteY6" fmla="*/ 4171078 h 4283677"/>
              <a:gd name="connsiteX7" fmla="*/ 463922 w 3669968"/>
              <a:gd name="connsiteY7" fmla="*/ 4160320 h 4283677"/>
              <a:gd name="connsiteX8" fmla="*/ 55131 w 3669968"/>
              <a:gd name="connsiteY8" fmla="*/ 3730015 h 4283677"/>
              <a:gd name="connsiteX9" fmla="*/ 270283 w 3669968"/>
              <a:gd name="connsiteY9" fmla="*/ 2880160 h 4283677"/>
              <a:gd name="connsiteX10" fmla="*/ 496194 w 3669968"/>
              <a:gd name="connsiteY10" fmla="*/ 2202429 h 4283677"/>
              <a:gd name="connsiteX11" fmla="*/ 388617 w 3669968"/>
              <a:gd name="connsiteY11" fmla="*/ 1470909 h 4283677"/>
              <a:gd name="connsiteX12" fmla="*/ 646801 w 3669968"/>
              <a:gd name="connsiteY12" fmla="*/ 1062118 h 4283677"/>
              <a:gd name="connsiteX13" fmla="*/ 1023319 w 3669968"/>
              <a:gd name="connsiteY13" fmla="*/ 943784 h 4283677"/>
              <a:gd name="connsiteX14" fmla="*/ 1098622 w 3669968"/>
              <a:gd name="connsiteY14" fmla="*/ 470447 h 4283677"/>
              <a:gd name="connsiteX15" fmla="*/ 1324533 w 3669968"/>
              <a:gd name="connsiteY15" fmla="*/ 115445 h 4283677"/>
              <a:gd name="connsiteX16" fmla="*/ 2195902 w 3669968"/>
              <a:gd name="connsiteY16" fmla="*/ 7869 h 4283677"/>
              <a:gd name="connsiteX0" fmla="*/ 1928566 w 3402632"/>
              <a:gd name="connsiteY0" fmla="*/ 7869 h 4275127"/>
              <a:gd name="connsiteX1" fmla="*/ 2606298 w 3402632"/>
              <a:gd name="connsiteY1" fmla="*/ 298325 h 4275127"/>
              <a:gd name="connsiteX2" fmla="*/ 2724632 w 3402632"/>
              <a:gd name="connsiteY2" fmla="*/ 1255756 h 4275127"/>
              <a:gd name="connsiteX3" fmla="*/ 3402364 w 3402632"/>
              <a:gd name="connsiteY3" fmla="*/ 2137883 h 4275127"/>
              <a:gd name="connsiteX4" fmla="*/ 2799936 w 3402632"/>
              <a:gd name="connsiteY4" fmla="*/ 2933949 h 4275127"/>
              <a:gd name="connsiteX5" fmla="*/ 2294326 w 3402632"/>
              <a:gd name="connsiteY5" fmla="*/ 3783803 h 4275127"/>
              <a:gd name="connsiteX6" fmla="*/ 1315381 w 3402632"/>
              <a:gd name="connsiteY6" fmla="*/ 4171078 h 4275127"/>
              <a:gd name="connsiteX7" fmla="*/ 196586 w 3402632"/>
              <a:gd name="connsiteY7" fmla="*/ 4160320 h 4275127"/>
              <a:gd name="connsiteX8" fmla="*/ 2947 w 3402632"/>
              <a:gd name="connsiteY8" fmla="*/ 2880160 h 4275127"/>
              <a:gd name="connsiteX9" fmla="*/ 228858 w 3402632"/>
              <a:gd name="connsiteY9" fmla="*/ 2202429 h 4275127"/>
              <a:gd name="connsiteX10" fmla="*/ 121281 w 3402632"/>
              <a:gd name="connsiteY10" fmla="*/ 1470909 h 4275127"/>
              <a:gd name="connsiteX11" fmla="*/ 379465 w 3402632"/>
              <a:gd name="connsiteY11" fmla="*/ 1062118 h 4275127"/>
              <a:gd name="connsiteX12" fmla="*/ 755983 w 3402632"/>
              <a:gd name="connsiteY12" fmla="*/ 943784 h 4275127"/>
              <a:gd name="connsiteX13" fmla="*/ 831286 w 3402632"/>
              <a:gd name="connsiteY13" fmla="*/ 470447 h 4275127"/>
              <a:gd name="connsiteX14" fmla="*/ 1057197 w 3402632"/>
              <a:gd name="connsiteY14" fmla="*/ 115445 h 4275127"/>
              <a:gd name="connsiteX15" fmla="*/ 1928566 w 3402632"/>
              <a:gd name="connsiteY15" fmla="*/ 7869 h 4275127"/>
              <a:gd name="connsiteX0" fmla="*/ 1973706 w 3447772"/>
              <a:gd name="connsiteY0" fmla="*/ 7869 h 4209093"/>
              <a:gd name="connsiteX1" fmla="*/ 2651438 w 3447772"/>
              <a:gd name="connsiteY1" fmla="*/ 298325 h 4209093"/>
              <a:gd name="connsiteX2" fmla="*/ 2769772 w 3447772"/>
              <a:gd name="connsiteY2" fmla="*/ 1255756 h 4209093"/>
              <a:gd name="connsiteX3" fmla="*/ 3447504 w 3447772"/>
              <a:gd name="connsiteY3" fmla="*/ 2137883 h 4209093"/>
              <a:gd name="connsiteX4" fmla="*/ 2845076 w 3447772"/>
              <a:gd name="connsiteY4" fmla="*/ 2933949 h 4209093"/>
              <a:gd name="connsiteX5" fmla="*/ 2339466 w 3447772"/>
              <a:gd name="connsiteY5" fmla="*/ 3783803 h 4209093"/>
              <a:gd name="connsiteX6" fmla="*/ 1360521 w 3447772"/>
              <a:gd name="connsiteY6" fmla="*/ 4171078 h 4209093"/>
              <a:gd name="connsiteX7" fmla="*/ 48087 w 3447772"/>
              <a:gd name="connsiteY7" fmla="*/ 2880160 h 4209093"/>
              <a:gd name="connsiteX8" fmla="*/ 273998 w 3447772"/>
              <a:gd name="connsiteY8" fmla="*/ 2202429 h 4209093"/>
              <a:gd name="connsiteX9" fmla="*/ 166421 w 3447772"/>
              <a:gd name="connsiteY9" fmla="*/ 1470909 h 4209093"/>
              <a:gd name="connsiteX10" fmla="*/ 424605 w 3447772"/>
              <a:gd name="connsiteY10" fmla="*/ 1062118 h 4209093"/>
              <a:gd name="connsiteX11" fmla="*/ 801123 w 3447772"/>
              <a:gd name="connsiteY11" fmla="*/ 943784 h 4209093"/>
              <a:gd name="connsiteX12" fmla="*/ 876426 w 3447772"/>
              <a:gd name="connsiteY12" fmla="*/ 470447 h 4209093"/>
              <a:gd name="connsiteX13" fmla="*/ 1102337 w 3447772"/>
              <a:gd name="connsiteY13" fmla="*/ 115445 h 4209093"/>
              <a:gd name="connsiteX14" fmla="*/ 1973706 w 3447772"/>
              <a:gd name="connsiteY14" fmla="*/ 7869 h 4209093"/>
              <a:gd name="connsiteX0" fmla="*/ 1951292 w 3425358"/>
              <a:gd name="connsiteY0" fmla="*/ 7869 h 4150722"/>
              <a:gd name="connsiteX1" fmla="*/ 2629024 w 3425358"/>
              <a:gd name="connsiteY1" fmla="*/ 298325 h 4150722"/>
              <a:gd name="connsiteX2" fmla="*/ 2747358 w 3425358"/>
              <a:gd name="connsiteY2" fmla="*/ 1255756 h 4150722"/>
              <a:gd name="connsiteX3" fmla="*/ 3425090 w 3425358"/>
              <a:gd name="connsiteY3" fmla="*/ 2137883 h 4150722"/>
              <a:gd name="connsiteX4" fmla="*/ 2822662 w 3425358"/>
              <a:gd name="connsiteY4" fmla="*/ 2933949 h 4150722"/>
              <a:gd name="connsiteX5" fmla="*/ 2317052 w 3425358"/>
              <a:gd name="connsiteY5" fmla="*/ 3783803 h 4150722"/>
              <a:gd name="connsiteX6" fmla="*/ 957605 w 3425358"/>
              <a:gd name="connsiteY6" fmla="*/ 4107801 h 4150722"/>
              <a:gd name="connsiteX7" fmla="*/ 25673 w 3425358"/>
              <a:gd name="connsiteY7" fmla="*/ 2880160 h 4150722"/>
              <a:gd name="connsiteX8" fmla="*/ 251584 w 3425358"/>
              <a:gd name="connsiteY8" fmla="*/ 2202429 h 4150722"/>
              <a:gd name="connsiteX9" fmla="*/ 144007 w 3425358"/>
              <a:gd name="connsiteY9" fmla="*/ 1470909 h 4150722"/>
              <a:gd name="connsiteX10" fmla="*/ 402191 w 3425358"/>
              <a:gd name="connsiteY10" fmla="*/ 1062118 h 4150722"/>
              <a:gd name="connsiteX11" fmla="*/ 778709 w 3425358"/>
              <a:gd name="connsiteY11" fmla="*/ 943784 h 4150722"/>
              <a:gd name="connsiteX12" fmla="*/ 854012 w 3425358"/>
              <a:gd name="connsiteY12" fmla="*/ 470447 h 4150722"/>
              <a:gd name="connsiteX13" fmla="*/ 1079923 w 3425358"/>
              <a:gd name="connsiteY13" fmla="*/ 115445 h 4150722"/>
              <a:gd name="connsiteX14" fmla="*/ 1951292 w 3425358"/>
              <a:gd name="connsiteY14" fmla="*/ 7869 h 4150722"/>
              <a:gd name="connsiteX0" fmla="*/ 1811231 w 3285297"/>
              <a:gd name="connsiteY0" fmla="*/ 7869 h 4132289"/>
              <a:gd name="connsiteX1" fmla="*/ 2488963 w 3285297"/>
              <a:gd name="connsiteY1" fmla="*/ 298325 h 4132289"/>
              <a:gd name="connsiteX2" fmla="*/ 2607297 w 3285297"/>
              <a:gd name="connsiteY2" fmla="*/ 1255756 h 4132289"/>
              <a:gd name="connsiteX3" fmla="*/ 3285029 w 3285297"/>
              <a:gd name="connsiteY3" fmla="*/ 2137883 h 4132289"/>
              <a:gd name="connsiteX4" fmla="*/ 2682601 w 3285297"/>
              <a:gd name="connsiteY4" fmla="*/ 2933949 h 4132289"/>
              <a:gd name="connsiteX5" fmla="*/ 2176991 w 3285297"/>
              <a:gd name="connsiteY5" fmla="*/ 3783803 h 4132289"/>
              <a:gd name="connsiteX6" fmla="*/ 817544 w 3285297"/>
              <a:gd name="connsiteY6" fmla="*/ 4107801 h 4132289"/>
              <a:gd name="connsiteX7" fmla="*/ 190015 w 3285297"/>
              <a:gd name="connsiteY7" fmla="*/ 3180731 h 4132289"/>
              <a:gd name="connsiteX8" fmla="*/ 111523 w 3285297"/>
              <a:gd name="connsiteY8" fmla="*/ 2202429 h 4132289"/>
              <a:gd name="connsiteX9" fmla="*/ 3946 w 3285297"/>
              <a:gd name="connsiteY9" fmla="*/ 1470909 h 4132289"/>
              <a:gd name="connsiteX10" fmla="*/ 262130 w 3285297"/>
              <a:gd name="connsiteY10" fmla="*/ 1062118 h 4132289"/>
              <a:gd name="connsiteX11" fmla="*/ 638648 w 3285297"/>
              <a:gd name="connsiteY11" fmla="*/ 943784 h 4132289"/>
              <a:gd name="connsiteX12" fmla="*/ 713951 w 3285297"/>
              <a:gd name="connsiteY12" fmla="*/ 470447 h 4132289"/>
              <a:gd name="connsiteX13" fmla="*/ 939862 w 3285297"/>
              <a:gd name="connsiteY13" fmla="*/ 115445 h 4132289"/>
              <a:gd name="connsiteX14" fmla="*/ 1811231 w 3285297"/>
              <a:gd name="connsiteY14" fmla="*/ 7869 h 4132289"/>
              <a:gd name="connsiteX0" fmla="*/ 1811231 w 3309863"/>
              <a:gd name="connsiteY0" fmla="*/ 7869 h 4132289"/>
              <a:gd name="connsiteX1" fmla="*/ 2488963 w 3309863"/>
              <a:gd name="connsiteY1" fmla="*/ 298325 h 4132289"/>
              <a:gd name="connsiteX2" fmla="*/ 3124781 w 3309863"/>
              <a:gd name="connsiteY2" fmla="*/ 717893 h 4132289"/>
              <a:gd name="connsiteX3" fmla="*/ 3285029 w 3309863"/>
              <a:gd name="connsiteY3" fmla="*/ 2137883 h 4132289"/>
              <a:gd name="connsiteX4" fmla="*/ 2682601 w 3309863"/>
              <a:gd name="connsiteY4" fmla="*/ 2933949 h 4132289"/>
              <a:gd name="connsiteX5" fmla="*/ 2176991 w 3309863"/>
              <a:gd name="connsiteY5" fmla="*/ 3783803 h 4132289"/>
              <a:gd name="connsiteX6" fmla="*/ 817544 w 3309863"/>
              <a:gd name="connsiteY6" fmla="*/ 4107801 h 4132289"/>
              <a:gd name="connsiteX7" fmla="*/ 190015 w 3309863"/>
              <a:gd name="connsiteY7" fmla="*/ 3180731 h 4132289"/>
              <a:gd name="connsiteX8" fmla="*/ 111523 w 3309863"/>
              <a:gd name="connsiteY8" fmla="*/ 2202429 h 4132289"/>
              <a:gd name="connsiteX9" fmla="*/ 3946 w 3309863"/>
              <a:gd name="connsiteY9" fmla="*/ 1470909 h 4132289"/>
              <a:gd name="connsiteX10" fmla="*/ 262130 w 3309863"/>
              <a:gd name="connsiteY10" fmla="*/ 1062118 h 4132289"/>
              <a:gd name="connsiteX11" fmla="*/ 638648 w 3309863"/>
              <a:gd name="connsiteY11" fmla="*/ 943784 h 4132289"/>
              <a:gd name="connsiteX12" fmla="*/ 713951 w 3309863"/>
              <a:gd name="connsiteY12" fmla="*/ 470447 h 4132289"/>
              <a:gd name="connsiteX13" fmla="*/ 939862 w 3309863"/>
              <a:gd name="connsiteY13" fmla="*/ 115445 h 4132289"/>
              <a:gd name="connsiteX14" fmla="*/ 1811231 w 3309863"/>
              <a:gd name="connsiteY14" fmla="*/ 7869 h 4132289"/>
              <a:gd name="connsiteX0" fmla="*/ 1811231 w 3337758"/>
              <a:gd name="connsiteY0" fmla="*/ 7869 h 4135608"/>
              <a:gd name="connsiteX1" fmla="*/ 2488963 w 3337758"/>
              <a:gd name="connsiteY1" fmla="*/ 298325 h 4135608"/>
              <a:gd name="connsiteX2" fmla="*/ 3124781 w 3337758"/>
              <a:gd name="connsiteY2" fmla="*/ 717893 h 4135608"/>
              <a:gd name="connsiteX3" fmla="*/ 3285029 w 3337758"/>
              <a:gd name="connsiteY3" fmla="*/ 2137883 h 4135608"/>
              <a:gd name="connsiteX4" fmla="*/ 2286878 w 3337758"/>
              <a:gd name="connsiteY4" fmla="*/ 2680837 h 4135608"/>
              <a:gd name="connsiteX5" fmla="*/ 2176991 w 3337758"/>
              <a:gd name="connsiteY5" fmla="*/ 3783803 h 4135608"/>
              <a:gd name="connsiteX6" fmla="*/ 817544 w 3337758"/>
              <a:gd name="connsiteY6" fmla="*/ 4107801 h 4135608"/>
              <a:gd name="connsiteX7" fmla="*/ 190015 w 3337758"/>
              <a:gd name="connsiteY7" fmla="*/ 3180731 h 4135608"/>
              <a:gd name="connsiteX8" fmla="*/ 111523 w 3337758"/>
              <a:gd name="connsiteY8" fmla="*/ 2202429 h 4135608"/>
              <a:gd name="connsiteX9" fmla="*/ 3946 w 3337758"/>
              <a:gd name="connsiteY9" fmla="*/ 1470909 h 4135608"/>
              <a:gd name="connsiteX10" fmla="*/ 262130 w 3337758"/>
              <a:gd name="connsiteY10" fmla="*/ 1062118 h 4135608"/>
              <a:gd name="connsiteX11" fmla="*/ 638648 w 3337758"/>
              <a:gd name="connsiteY11" fmla="*/ 943784 h 4135608"/>
              <a:gd name="connsiteX12" fmla="*/ 713951 w 3337758"/>
              <a:gd name="connsiteY12" fmla="*/ 470447 h 4135608"/>
              <a:gd name="connsiteX13" fmla="*/ 939862 w 3337758"/>
              <a:gd name="connsiteY13" fmla="*/ 115445 h 4135608"/>
              <a:gd name="connsiteX14" fmla="*/ 1811231 w 3337758"/>
              <a:gd name="connsiteY14" fmla="*/ 7869 h 4135608"/>
              <a:gd name="connsiteX0" fmla="*/ 1811231 w 3337758"/>
              <a:gd name="connsiteY0" fmla="*/ 7869 h 4115018"/>
              <a:gd name="connsiteX1" fmla="*/ 2488963 w 3337758"/>
              <a:gd name="connsiteY1" fmla="*/ 298325 h 4115018"/>
              <a:gd name="connsiteX2" fmla="*/ 3124781 w 3337758"/>
              <a:gd name="connsiteY2" fmla="*/ 717893 h 4115018"/>
              <a:gd name="connsiteX3" fmla="*/ 3285029 w 3337758"/>
              <a:gd name="connsiteY3" fmla="*/ 2137883 h 4115018"/>
              <a:gd name="connsiteX4" fmla="*/ 2286878 w 3337758"/>
              <a:gd name="connsiteY4" fmla="*/ 2680837 h 4115018"/>
              <a:gd name="connsiteX5" fmla="*/ 1963910 w 3337758"/>
              <a:gd name="connsiteY5" fmla="*/ 3562330 h 4115018"/>
              <a:gd name="connsiteX6" fmla="*/ 817544 w 3337758"/>
              <a:gd name="connsiteY6" fmla="*/ 4107801 h 4115018"/>
              <a:gd name="connsiteX7" fmla="*/ 190015 w 3337758"/>
              <a:gd name="connsiteY7" fmla="*/ 3180731 h 4115018"/>
              <a:gd name="connsiteX8" fmla="*/ 111523 w 3337758"/>
              <a:gd name="connsiteY8" fmla="*/ 2202429 h 4115018"/>
              <a:gd name="connsiteX9" fmla="*/ 3946 w 3337758"/>
              <a:gd name="connsiteY9" fmla="*/ 1470909 h 4115018"/>
              <a:gd name="connsiteX10" fmla="*/ 262130 w 3337758"/>
              <a:gd name="connsiteY10" fmla="*/ 1062118 h 4115018"/>
              <a:gd name="connsiteX11" fmla="*/ 638648 w 3337758"/>
              <a:gd name="connsiteY11" fmla="*/ 943784 h 4115018"/>
              <a:gd name="connsiteX12" fmla="*/ 713951 w 3337758"/>
              <a:gd name="connsiteY12" fmla="*/ 470447 h 4115018"/>
              <a:gd name="connsiteX13" fmla="*/ 939862 w 3337758"/>
              <a:gd name="connsiteY13" fmla="*/ 115445 h 4115018"/>
              <a:gd name="connsiteX14" fmla="*/ 1811231 w 3337758"/>
              <a:gd name="connsiteY14" fmla="*/ 7869 h 4115018"/>
              <a:gd name="connsiteX0" fmla="*/ 1811231 w 3337758"/>
              <a:gd name="connsiteY0" fmla="*/ 7869 h 4177498"/>
              <a:gd name="connsiteX1" fmla="*/ 2488963 w 3337758"/>
              <a:gd name="connsiteY1" fmla="*/ 298325 h 4177498"/>
              <a:gd name="connsiteX2" fmla="*/ 3124781 w 3337758"/>
              <a:gd name="connsiteY2" fmla="*/ 717893 h 4177498"/>
              <a:gd name="connsiteX3" fmla="*/ 3285029 w 3337758"/>
              <a:gd name="connsiteY3" fmla="*/ 2137883 h 4177498"/>
              <a:gd name="connsiteX4" fmla="*/ 2286878 w 3337758"/>
              <a:gd name="connsiteY4" fmla="*/ 2680837 h 4177498"/>
              <a:gd name="connsiteX5" fmla="*/ 1963910 w 3337758"/>
              <a:gd name="connsiteY5" fmla="*/ 3562330 h 4177498"/>
              <a:gd name="connsiteX6" fmla="*/ 1121945 w 3337758"/>
              <a:gd name="connsiteY6" fmla="*/ 4171079 h 4177498"/>
              <a:gd name="connsiteX7" fmla="*/ 190015 w 3337758"/>
              <a:gd name="connsiteY7" fmla="*/ 3180731 h 4177498"/>
              <a:gd name="connsiteX8" fmla="*/ 111523 w 3337758"/>
              <a:gd name="connsiteY8" fmla="*/ 2202429 h 4177498"/>
              <a:gd name="connsiteX9" fmla="*/ 3946 w 3337758"/>
              <a:gd name="connsiteY9" fmla="*/ 1470909 h 4177498"/>
              <a:gd name="connsiteX10" fmla="*/ 262130 w 3337758"/>
              <a:gd name="connsiteY10" fmla="*/ 1062118 h 4177498"/>
              <a:gd name="connsiteX11" fmla="*/ 638648 w 3337758"/>
              <a:gd name="connsiteY11" fmla="*/ 943784 h 4177498"/>
              <a:gd name="connsiteX12" fmla="*/ 713951 w 3337758"/>
              <a:gd name="connsiteY12" fmla="*/ 470447 h 4177498"/>
              <a:gd name="connsiteX13" fmla="*/ 939862 w 3337758"/>
              <a:gd name="connsiteY13" fmla="*/ 115445 h 4177498"/>
              <a:gd name="connsiteX14" fmla="*/ 1811231 w 3337758"/>
              <a:gd name="connsiteY14" fmla="*/ 7869 h 4177498"/>
              <a:gd name="connsiteX0" fmla="*/ 1811231 w 3337758"/>
              <a:gd name="connsiteY0" fmla="*/ 7869 h 4171079"/>
              <a:gd name="connsiteX1" fmla="*/ 2488963 w 3337758"/>
              <a:gd name="connsiteY1" fmla="*/ 298325 h 4171079"/>
              <a:gd name="connsiteX2" fmla="*/ 3124781 w 3337758"/>
              <a:gd name="connsiteY2" fmla="*/ 717893 h 4171079"/>
              <a:gd name="connsiteX3" fmla="*/ 3285029 w 3337758"/>
              <a:gd name="connsiteY3" fmla="*/ 2137883 h 4171079"/>
              <a:gd name="connsiteX4" fmla="*/ 2286878 w 3337758"/>
              <a:gd name="connsiteY4" fmla="*/ 2680837 h 4171079"/>
              <a:gd name="connsiteX5" fmla="*/ 1963910 w 3337758"/>
              <a:gd name="connsiteY5" fmla="*/ 3562330 h 4171079"/>
              <a:gd name="connsiteX6" fmla="*/ 1121945 w 3337758"/>
              <a:gd name="connsiteY6" fmla="*/ 4171079 h 4171079"/>
              <a:gd name="connsiteX7" fmla="*/ 190015 w 3337758"/>
              <a:gd name="connsiteY7" fmla="*/ 3180731 h 4171079"/>
              <a:gd name="connsiteX8" fmla="*/ 111523 w 3337758"/>
              <a:gd name="connsiteY8" fmla="*/ 2202429 h 4171079"/>
              <a:gd name="connsiteX9" fmla="*/ 3946 w 3337758"/>
              <a:gd name="connsiteY9" fmla="*/ 1470909 h 4171079"/>
              <a:gd name="connsiteX10" fmla="*/ 262130 w 3337758"/>
              <a:gd name="connsiteY10" fmla="*/ 1062118 h 4171079"/>
              <a:gd name="connsiteX11" fmla="*/ 638648 w 3337758"/>
              <a:gd name="connsiteY11" fmla="*/ 943784 h 4171079"/>
              <a:gd name="connsiteX12" fmla="*/ 713951 w 3337758"/>
              <a:gd name="connsiteY12" fmla="*/ 470447 h 4171079"/>
              <a:gd name="connsiteX13" fmla="*/ 939862 w 3337758"/>
              <a:gd name="connsiteY13" fmla="*/ 115445 h 4171079"/>
              <a:gd name="connsiteX14" fmla="*/ 1811231 w 3337758"/>
              <a:gd name="connsiteY14" fmla="*/ 7869 h 4171079"/>
              <a:gd name="connsiteX0" fmla="*/ 1811231 w 3337758"/>
              <a:gd name="connsiteY0" fmla="*/ 7869 h 4171079"/>
              <a:gd name="connsiteX1" fmla="*/ 2488963 w 3337758"/>
              <a:gd name="connsiteY1" fmla="*/ 298325 h 4171079"/>
              <a:gd name="connsiteX2" fmla="*/ 3124781 w 3337758"/>
              <a:gd name="connsiteY2" fmla="*/ 717893 h 4171079"/>
              <a:gd name="connsiteX3" fmla="*/ 3285029 w 3337758"/>
              <a:gd name="connsiteY3" fmla="*/ 2137883 h 4171079"/>
              <a:gd name="connsiteX4" fmla="*/ 2286878 w 3337758"/>
              <a:gd name="connsiteY4" fmla="*/ 2680837 h 4171079"/>
              <a:gd name="connsiteX5" fmla="*/ 1963910 w 3337758"/>
              <a:gd name="connsiteY5" fmla="*/ 3562330 h 4171079"/>
              <a:gd name="connsiteX6" fmla="*/ 1121945 w 3337758"/>
              <a:gd name="connsiteY6" fmla="*/ 4171079 h 4171079"/>
              <a:gd name="connsiteX7" fmla="*/ 190015 w 3337758"/>
              <a:gd name="connsiteY7" fmla="*/ 3180731 h 4171079"/>
              <a:gd name="connsiteX8" fmla="*/ 111523 w 3337758"/>
              <a:gd name="connsiteY8" fmla="*/ 2202429 h 4171079"/>
              <a:gd name="connsiteX9" fmla="*/ 3946 w 3337758"/>
              <a:gd name="connsiteY9" fmla="*/ 1470909 h 4171079"/>
              <a:gd name="connsiteX10" fmla="*/ 262130 w 3337758"/>
              <a:gd name="connsiteY10" fmla="*/ 1062118 h 4171079"/>
              <a:gd name="connsiteX11" fmla="*/ 242925 w 3337758"/>
              <a:gd name="connsiteY11" fmla="*/ 643214 h 4171079"/>
              <a:gd name="connsiteX12" fmla="*/ 713951 w 3337758"/>
              <a:gd name="connsiteY12" fmla="*/ 470447 h 4171079"/>
              <a:gd name="connsiteX13" fmla="*/ 939862 w 3337758"/>
              <a:gd name="connsiteY13" fmla="*/ 115445 h 4171079"/>
              <a:gd name="connsiteX14" fmla="*/ 1811231 w 3337758"/>
              <a:gd name="connsiteY14" fmla="*/ 7869 h 4171079"/>
              <a:gd name="connsiteX0" fmla="*/ 1811231 w 3337758"/>
              <a:gd name="connsiteY0" fmla="*/ 7869 h 4171079"/>
              <a:gd name="connsiteX1" fmla="*/ 2488963 w 3337758"/>
              <a:gd name="connsiteY1" fmla="*/ 298325 h 4171079"/>
              <a:gd name="connsiteX2" fmla="*/ 3124781 w 3337758"/>
              <a:gd name="connsiteY2" fmla="*/ 717893 h 4171079"/>
              <a:gd name="connsiteX3" fmla="*/ 3285029 w 3337758"/>
              <a:gd name="connsiteY3" fmla="*/ 2137883 h 4171079"/>
              <a:gd name="connsiteX4" fmla="*/ 2286878 w 3337758"/>
              <a:gd name="connsiteY4" fmla="*/ 2680837 h 4171079"/>
              <a:gd name="connsiteX5" fmla="*/ 1963910 w 3337758"/>
              <a:gd name="connsiteY5" fmla="*/ 3562330 h 4171079"/>
              <a:gd name="connsiteX6" fmla="*/ 1121945 w 3337758"/>
              <a:gd name="connsiteY6" fmla="*/ 4171079 h 4171079"/>
              <a:gd name="connsiteX7" fmla="*/ 190015 w 3337758"/>
              <a:gd name="connsiteY7" fmla="*/ 3180731 h 4171079"/>
              <a:gd name="connsiteX8" fmla="*/ 111523 w 3337758"/>
              <a:gd name="connsiteY8" fmla="*/ 2202429 h 4171079"/>
              <a:gd name="connsiteX9" fmla="*/ 3946 w 3337758"/>
              <a:gd name="connsiteY9" fmla="*/ 1470909 h 4171079"/>
              <a:gd name="connsiteX10" fmla="*/ 262130 w 3337758"/>
              <a:gd name="connsiteY10" fmla="*/ 1062118 h 4171079"/>
              <a:gd name="connsiteX11" fmla="*/ 713951 w 3337758"/>
              <a:gd name="connsiteY11" fmla="*/ 470447 h 4171079"/>
              <a:gd name="connsiteX12" fmla="*/ 939862 w 3337758"/>
              <a:gd name="connsiteY12" fmla="*/ 115445 h 4171079"/>
              <a:gd name="connsiteX13" fmla="*/ 1811231 w 3337758"/>
              <a:gd name="connsiteY13" fmla="*/ 7869 h 4171079"/>
              <a:gd name="connsiteX0" fmla="*/ 1807749 w 3334276"/>
              <a:gd name="connsiteY0" fmla="*/ 7869 h 4171079"/>
              <a:gd name="connsiteX1" fmla="*/ 2485481 w 3334276"/>
              <a:gd name="connsiteY1" fmla="*/ 298325 h 4171079"/>
              <a:gd name="connsiteX2" fmla="*/ 3121299 w 3334276"/>
              <a:gd name="connsiteY2" fmla="*/ 717893 h 4171079"/>
              <a:gd name="connsiteX3" fmla="*/ 3281547 w 3334276"/>
              <a:gd name="connsiteY3" fmla="*/ 2137883 h 4171079"/>
              <a:gd name="connsiteX4" fmla="*/ 2283396 w 3334276"/>
              <a:gd name="connsiteY4" fmla="*/ 2680837 h 4171079"/>
              <a:gd name="connsiteX5" fmla="*/ 1960428 w 3334276"/>
              <a:gd name="connsiteY5" fmla="*/ 3562330 h 4171079"/>
              <a:gd name="connsiteX6" fmla="*/ 1118463 w 3334276"/>
              <a:gd name="connsiteY6" fmla="*/ 4171079 h 4171079"/>
              <a:gd name="connsiteX7" fmla="*/ 186533 w 3334276"/>
              <a:gd name="connsiteY7" fmla="*/ 3180731 h 4171079"/>
              <a:gd name="connsiteX8" fmla="*/ 108041 w 3334276"/>
              <a:gd name="connsiteY8" fmla="*/ 2202429 h 4171079"/>
              <a:gd name="connsiteX9" fmla="*/ 464 w 3334276"/>
              <a:gd name="connsiteY9" fmla="*/ 1470909 h 4171079"/>
              <a:gd name="connsiteX10" fmla="*/ 106445 w 3334276"/>
              <a:gd name="connsiteY10" fmla="*/ 903922 h 4171079"/>
              <a:gd name="connsiteX11" fmla="*/ 710469 w 3334276"/>
              <a:gd name="connsiteY11" fmla="*/ 470447 h 4171079"/>
              <a:gd name="connsiteX12" fmla="*/ 936380 w 3334276"/>
              <a:gd name="connsiteY12" fmla="*/ 115445 h 4171079"/>
              <a:gd name="connsiteX13" fmla="*/ 1807749 w 3334276"/>
              <a:gd name="connsiteY13" fmla="*/ 7869 h 4171079"/>
              <a:gd name="connsiteX0" fmla="*/ 1807293 w 3333820"/>
              <a:gd name="connsiteY0" fmla="*/ 7420 h 4170630"/>
              <a:gd name="connsiteX1" fmla="*/ 2485025 w 3333820"/>
              <a:gd name="connsiteY1" fmla="*/ 297876 h 4170630"/>
              <a:gd name="connsiteX2" fmla="*/ 3120843 w 3333820"/>
              <a:gd name="connsiteY2" fmla="*/ 717444 h 4170630"/>
              <a:gd name="connsiteX3" fmla="*/ 3281091 w 3333820"/>
              <a:gd name="connsiteY3" fmla="*/ 2137434 h 4170630"/>
              <a:gd name="connsiteX4" fmla="*/ 2282940 w 3333820"/>
              <a:gd name="connsiteY4" fmla="*/ 2680388 h 4170630"/>
              <a:gd name="connsiteX5" fmla="*/ 1959972 w 3333820"/>
              <a:gd name="connsiteY5" fmla="*/ 3561881 h 4170630"/>
              <a:gd name="connsiteX6" fmla="*/ 1118007 w 3333820"/>
              <a:gd name="connsiteY6" fmla="*/ 4170630 h 4170630"/>
              <a:gd name="connsiteX7" fmla="*/ 186077 w 3333820"/>
              <a:gd name="connsiteY7" fmla="*/ 3180282 h 4170630"/>
              <a:gd name="connsiteX8" fmla="*/ 107585 w 3333820"/>
              <a:gd name="connsiteY8" fmla="*/ 2201980 h 4170630"/>
              <a:gd name="connsiteX9" fmla="*/ 8 w 3333820"/>
              <a:gd name="connsiteY9" fmla="*/ 1470460 h 4170630"/>
              <a:gd name="connsiteX10" fmla="*/ 105989 w 3333820"/>
              <a:gd name="connsiteY10" fmla="*/ 903473 h 4170630"/>
              <a:gd name="connsiteX11" fmla="*/ 603471 w 3333820"/>
              <a:gd name="connsiteY11" fmla="*/ 422540 h 4170630"/>
              <a:gd name="connsiteX12" fmla="*/ 935924 w 3333820"/>
              <a:gd name="connsiteY12" fmla="*/ 114996 h 4170630"/>
              <a:gd name="connsiteX13" fmla="*/ 1807293 w 3333820"/>
              <a:gd name="connsiteY13" fmla="*/ 7420 h 4170630"/>
              <a:gd name="connsiteX0" fmla="*/ 1852954 w 3333820"/>
              <a:gd name="connsiteY0" fmla="*/ 367447 h 4056072"/>
              <a:gd name="connsiteX1" fmla="*/ 2485025 w 3333820"/>
              <a:gd name="connsiteY1" fmla="*/ 183318 h 4056072"/>
              <a:gd name="connsiteX2" fmla="*/ 3120843 w 3333820"/>
              <a:gd name="connsiteY2" fmla="*/ 602886 h 4056072"/>
              <a:gd name="connsiteX3" fmla="*/ 3281091 w 3333820"/>
              <a:gd name="connsiteY3" fmla="*/ 2022876 h 4056072"/>
              <a:gd name="connsiteX4" fmla="*/ 2282940 w 3333820"/>
              <a:gd name="connsiteY4" fmla="*/ 2565830 h 4056072"/>
              <a:gd name="connsiteX5" fmla="*/ 1959972 w 3333820"/>
              <a:gd name="connsiteY5" fmla="*/ 3447323 h 4056072"/>
              <a:gd name="connsiteX6" fmla="*/ 1118007 w 3333820"/>
              <a:gd name="connsiteY6" fmla="*/ 4056072 h 4056072"/>
              <a:gd name="connsiteX7" fmla="*/ 186077 w 3333820"/>
              <a:gd name="connsiteY7" fmla="*/ 3065724 h 4056072"/>
              <a:gd name="connsiteX8" fmla="*/ 107585 w 3333820"/>
              <a:gd name="connsiteY8" fmla="*/ 2087422 h 4056072"/>
              <a:gd name="connsiteX9" fmla="*/ 8 w 3333820"/>
              <a:gd name="connsiteY9" fmla="*/ 1355902 h 4056072"/>
              <a:gd name="connsiteX10" fmla="*/ 105989 w 3333820"/>
              <a:gd name="connsiteY10" fmla="*/ 788915 h 4056072"/>
              <a:gd name="connsiteX11" fmla="*/ 603471 w 3333820"/>
              <a:gd name="connsiteY11" fmla="*/ 307982 h 4056072"/>
              <a:gd name="connsiteX12" fmla="*/ 935924 w 3333820"/>
              <a:gd name="connsiteY12" fmla="*/ 438 h 4056072"/>
              <a:gd name="connsiteX13" fmla="*/ 1852954 w 3333820"/>
              <a:gd name="connsiteY13" fmla="*/ 367447 h 4056072"/>
              <a:gd name="connsiteX0" fmla="*/ 1852954 w 3333820"/>
              <a:gd name="connsiteY0" fmla="*/ 367447 h 4056072"/>
              <a:gd name="connsiteX1" fmla="*/ 2485025 w 3333820"/>
              <a:gd name="connsiteY1" fmla="*/ 183318 h 4056072"/>
              <a:gd name="connsiteX2" fmla="*/ 3120843 w 3333820"/>
              <a:gd name="connsiteY2" fmla="*/ 602886 h 4056072"/>
              <a:gd name="connsiteX3" fmla="*/ 3281091 w 3333820"/>
              <a:gd name="connsiteY3" fmla="*/ 2022876 h 4056072"/>
              <a:gd name="connsiteX4" fmla="*/ 2282940 w 3333820"/>
              <a:gd name="connsiteY4" fmla="*/ 2565830 h 4056072"/>
              <a:gd name="connsiteX5" fmla="*/ 1959972 w 3333820"/>
              <a:gd name="connsiteY5" fmla="*/ 3447323 h 4056072"/>
              <a:gd name="connsiteX6" fmla="*/ 1118007 w 3333820"/>
              <a:gd name="connsiteY6" fmla="*/ 4056072 h 4056072"/>
              <a:gd name="connsiteX7" fmla="*/ 186077 w 3333820"/>
              <a:gd name="connsiteY7" fmla="*/ 3065724 h 4056072"/>
              <a:gd name="connsiteX8" fmla="*/ 107585 w 3333820"/>
              <a:gd name="connsiteY8" fmla="*/ 2087422 h 4056072"/>
              <a:gd name="connsiteX9" fmla="*/ 8 w 3333820"/>
              <a:gd name="connsiteY9" fmla="*/ 1355902 h 4056072"/>
              <a:gd name="connsiteX10" fmla="*/ 105989 w 3333820"/>
              <a:gd name="connsiteY10" fmla="*/ 788915 h 4056072"/>
              <a:gd name="connsiteX11" fmla="*/ 603471 w 3333820"/>
              <a:gd name="connsiteY11" fmla="*/ 307982 h 4056072"/>
              <a:gd name="connsiteX12" fmla="*/ 935924 w 3333820"/>
              <a:gd name="connsiteY12" fmla="*/ 438 h 4056072"/>
              <a:gd name="connsiteX13" fmla="*/ 1852954 w 3333820"/>
              <a:gd name="connsiteY13" fmla="*/ 367447 h 4056072"/>
              <a:gd name="connsiteX0" fmla="*/ 1860693 w 3341559"/>
              <a:gd name="connsiteY0" fmla="*/ 375147 h 4063772"/>
              <a:gd name="connsiteX1" fmla="*/ 2492764 w 3341559"/>
              <a:gd name="connsiteY1" fmla="*/ 191018 h 4063772"/>
              <a:gd name="connsiteX2" fmla="*/ 3128582 w 3341559"/>
              <a:gd name="connsiteY2" fmla="*/ 610586 h 4063772"/>
              <a:gd name="connsiteX3" fmla="*/ 3288830 w 3341559"/>
              <a:gd name="connsiteY3" fmla="*/ 2030576 h 4063772"/>
              <a:gd name="connsiteX4" fmla="*/ 2290679 w 3341559"/>
              <a:gd name="connsiteY4" fmla="*/ 2573530 h 4063772"/>
              <a:gd name="connsiteX5" fmla="*/ 1967711 w 3341559"/>
              <a:gd name="connsiteY5" fmla="*/ 3455023 h 4063772"/>
              <a:gd name="connsiteX6" fmla="*/ 1125746 w 3341559"/>
              <a:gd name="connsiteY6" fmla="*/ 4063772 h 4063772"/>
              <a:gd name="connsiteX7" fmla="*/ 193816 w 3341559"/>
              <a:gd name="connsiteY7" fmla="*/ 3073424 h 4063772"/>
              <a:gd name="connsiteX8" fmla="*/ 115324 w 3341559"/>
              <a:gd name="connsiteY8" fmla="*/ 2095122 h 4063772"/>
              <a:gd name="connsiteX9" fmla="*/ 7747 w 3341559"/>
              <a:gd name="connsiteY9" fmla="*/ 1363602 h 4063772"/>
              <a:gd name="connsiteX10" fmla="*/ 113728 w 3341559"/>
              <a:gd name="connsiteY10" fmla="*/ 796615 h 4063772"/>
              <a:gd name="connsiteX11" fmla="*/ 943663 w 3341559"/>
              <a:gd name="connsiteY11" fmla="*/ 8138 h 4063772"/>
              <a:gd name="connsiteX12" fmla="*/ 1860693 w 3341559"/>
              <a:gd name="connsiteY12" fmla="*/ 375147 h 4063772"/>
              <a:gd name="connsiteX0" fmla="*/ 1858043 w 3338909"/>
              <a:gd name="connsiteY0" fmla="*/ 251060 h 3939685"/>
              <a:gd name="connsiteX1" fmla="*/ 2490114 w 3338909"/>
              <a:gd name="connsiteY1" fmla="*/ 66931 h 3939685"/>
              <a:gd name="connsiteX2" fmla="*/ 3125932 w 3338909"/>
              <a:gd name="connsiteY2" fmla="*/ 486499 h 3939685"/>
              <a:gd name="connsiteX3" fmla="*/ 3286180 w 3338909"/>
              <a:gd name="connsiteY3" fmla="*/ 1906489 h 3939685"/>
              <a:gd name="connsiteX4" fmla="*/ 2288029 w 3338909"/>
              <a:gd name="connsiteY4" fmla="*/ 2449443 h 3939685"/>
              <a:gd name="connsiteX5" fmla="*/ 1965061 w 3338909"/>
              <a:gd name="connsiteY5" fmla="*/ 3330936 h 3939685"/>
              <a:gd name="connsiteX6" fmla="*/ 1123096 w 3338909"/>
              <a:gd name="connsiteY6" fmla="*/ 3939685 h 3939685"/>
              <a:gd name="connsiteX7" fmla="*/ 191166 w 3338909"/>
              <a:gd name="connsiteY7" fmla="*/ 2949337 h 3939685"/>
              <a:gd name="connsiteX8" fmla="*/ 112674 w 3338909"/>
              <a:gd name="connsiteY8" fmla="*/ 1971035 h 3939685"/>
              <a:gd name="connsiteX9" fmla="*/ 5097 w 3338909"/>
              <a:gd name="connsiteY9" fmla="*/ 1239515 h 3939685"/>
              <a:gd name="connsiteX10" fmla="*/ 111078 w 3338909"/>
              <a:gd name="connsiteY10" fmla="*/ 672528 h 3939685"/>
              <a:gd name="connsiteX11" fmla="*/ 880134 w 3338909"/>
              <a:gd name="connsiteY11" fmla="*/ 10607 h 3939685"/>
              <a:gd name="connsiteX12" fmla="*/ 1858043 w 3338909"/>
              <a:gd name="connsiteY12" fmla="*/ 251060 h 3939685"/>
              <a:gd name="connsiteX0" fmla="*/ 1853564 w 3334430"/>
              <a:gd name="connsiteY0" fmla="*/ 245194 h 3933819"/>
              <a:gd name="connsiteX1" fmla="*/ 2485635 w 3334430"/>
              <a:gd name="connsiteY1" fmla="*/ 61065 h 3933819"/>
              <a:gd name="connsiteX2" fmla="*/ 3121453 w 3334430"/>
              <a:gd name="connsiteY2" fmla="*/ 480633 h 3933819"/>
              <a:gd name="connsiteX3" fmla="*/ 3281701 w 3334430"/>
              <a:gd name="connsiteY3" fmla="*/ 1900623 h 3933819"/>
              <a:gd name="connsiteX4" fmla="*/ 2283550 w 3334430"/>
              <a:gd name="connsiteY4" fmla="*/ 2443577 h 3933819"/>
              <a:gd name="connsiteX5" fmla="*/ 1960582 w 3334430"/>
              <a:gd name="connsiteY5" fmla="*/ 3325070 h 3933819"/>
              <a:gd name="connsiteX6" fmla="*/ 1118617 w 3334430"/>
              <a:gd name="connsiteY6" fmla="*/ 3933819 h 3933819"/>
              <a:gd name="connsiteX7" fmla="*/ 186687 w 3334430"/>
              <a:gd name="connsiteY7" fmla="*/ 2943471 h 3933819"/>
              <a:gd name="connsiteX8" fmla="*/ 108195 w 3334430"/>
              <a:gd name="connsiteY8" fmla="*/ 1965169 h 3933819"/>
              <a:gd name="connsiteX9" fmla="*/ 618 w 3334430"/>
              <a:gd name="connsiteY9" fmla="*/ 1233649 h 3933819"/>
              <a:gd name="connsiteX10" fmla="*/ 121818 w 3334430"/>
              <a:gd name="connsiteY10" fmla="*/ 508468 h 3933819"/>
              <a:gd name="connsiteX11" fmla="*/ 875655 w 3334430"/>
              <a:gd name="connsiteY11" fmla="*/ 4741 h 3933819"/>
              <a:gd name="connsiteX12" fmla="*/ 1853564 w 3334430"/>
              <a:gd name="connsiteY12" fmla="*/ 245194 h 3933819"/>
              <a:gd name="connsiteX0" fmla="*/ 1867876 w 3348742"/>
              <a:gd name="connsiteY0" fmla="*/ 245194 h 3933819"/>
              <a:gd name="connsiteX1" fmla="*/ 2499947 w 3348742"/>
              <a:gd name="connsiteY1" fmla="*/ 61065 h 3933819"/>
              <a:gd name="connsiteX2" fmla="*/ 3135765 w 3348742"/>
              <a:gd name="connsiteY2" fmla="*/ 480633 h 3933819"/>
              <a:gd name="connsiteX3" fmla="*/ 3296013 w 3348742"/>
              <a:gd name="connsiteY3" fmla="*/ 1900623 h 3933819"/>
              <a:gd name="connsiteX4" fmla="*/ 2297862 w 3348742"/>
              <a:gd name="connsiteY4" fmla="*/ 2443577 h 3933819"/>
              <a:gd name="connsiteX5" fmla="*/ 1974894 w 3348742"/>
              <a:gd name="connsiteY5" fmla="*/ 3325070 h 3933819"/>
              <a:gd name="connsiteX6" fmla="*/ 1132929 w 3348742"/>
              <a:gd name="connsiteY6" fmla="*/ 3933819 h 3933819"/>
              <a:gd name="connsiteX7" fmla="*/ 200999 w 3348742"/>
              <a:gd name="connsiteY7" fmla="*/ 2943471 h 3933819"/>
              <a:gd name="connsiteX8" fmla="*/ 320369 w 3348742"/>
              <a:gd name="connsiteY8" fmla="*/ 1965168 h 3933819"/>
              <a:gd name="connsiteX9" fmla="*/ 14930 w 3348742"/>
              <a:gd name="connsiteY9" fmla="*/ 1233649 h 3933819"/>
              <a:gd name="connsiteX10" fmla="*/ 136130 w 3348742"/>
              <a:gd name="connsiteY10" fmla="*/ 508468 h 3933819"/>
              <a:gd name="connsiteX11" fmla="*/ 889967 w 3348742"/>
              <a:gd name="connsiteY11" fmla="*/ 4741 h 3933819"/>
              <a:gd name="connsiteX12" fmla="*/ 1867876 w 3348742"/>
              <a:gd name="connsiteY12" fmla="*/ 245194 h 3933819"/>
              <a:gd name="connsiteX0" fmla="*/ 1867876 w 3348742"/>
              <a:gd name="connsiteY0" fmla="*/ 245194 h 3939325"/>
              <a:gd name="connsiteX1" fmla="*/ 2499947 w 3348742"/>
              <a:gd name="connsiteY1" fmla="*/ 61065 h 3939325"/>
              <a:gd name="connsiteX2" fmla="*/ 3135765 w 3348742"/>
              <a:gd name="connsiteY2" fmla="*/ 480633 h 3939325"/>
              <a:gd name="connsiteX3" fmla="*/ 3296013 w 3348742"/>
              <a:gd name="connsiteY3" fmla="*/ 1900623 h 3939325"/>
              <a:gd name="connsiteX4" fmla="*/ 2297862 w 3348742"/>
              <a:gd name="connsiteY4" fmla="*/ 2443577 h 3939325"/>
              <a:gd name="connsiteX5" fmla="*/ 1974894 w 3348742"/>
              <a:gd name="connsiteY5" fmla="*/ 3325070 h 3939325"/>
              <a:gd name="connsiteX6" fmla="*/ 1132929 w 3348742"/>
              <a:gd name="connsiteY6" fmla="*/ 3933819 h 3939325"/>
              <a:gd name="connsiteX7" fmla="*/ 261880 w 3348742"/>
              <a:gd name="connsiteY7" fmla="*/ 2975111 h 3939325"/>
              <a:gd name="connsiteX8" fmla="*/ 320369 w 3348742"/>
              <a:gd name="connsiteY8" fmla="*/ 1965168 h 3939325"/>
              <a:gd name="connsiteX9" fmla="*/ 14930 w 3348742"/>
              <a:gd name="connsiteY9" fmla="*/ 1233649 h 3939325"/>
              <a:gd name="connsiteX10" fmla="*/ 136130 w 3348742"/>
              <a:gd name="connsiteY10" fmla="*/ 508468 h 3939325"/>
              <a:gd name="connsiteX11" fmla="*/ 889967 w 3348742"/>
              <a:gd name="connsiteY11" fmla="*/ 4741 h 3939325"/>
              <a:gd name="connsiteX12" fmla="*/ 1867876 w 3348742"/>
              <a:gd name="connsiteY12" fmla="*/ 245194 h 3939325"/>
              <a:gd name="connsiteX0" fmla="*/ 1867876 w 3348742"/>
              <a:gd name="connsiteY0" fmla="*/ 245194 h 3945523"/>
              <a:gd name="connsiteX1" fmla="*/ 2499947 w 3348742"/>
              <a:gd name="connsiteY1" fmla="*/ 61065 h 3945523"/>
              <a:gd name="connsiteX2" fmla="*/ 3135765 w 3348742"/>
              <a:gd name="connsiteY2" fmla="*/ 480633 h 3945523"/>
              <a:gd name="connsiteX3" fmla="*/ 3296013 w 3348742"/>
              <a:gd name="connsiteY3" fmla="*/ 1900623 h 3945523"/>
              <a:gd name="connsiteX4" fmla="*/ 2297862 w 3348742"/>
              <a:gd name="connsiteY4" fmla="*/ 2443577 h 3945523"/>
              <a:gd name="connsiteX5" fmla="*/ 1974894 w 3348742"/>
              <a:gd name="connsiteY5" fmla="*/ 3325070 h 3945523"/>
              <a:gd name="connsiteX6" fmla="*/ 1132929 w 3348742"/>
              <a:gd name="connsiteY6" fmla="*/ 3933819 h 3945523"/>
              <a:gd name="connsiteX7" fmla="*/ 261880 w 3348742"/>
              <a:gd name="connsiteY7" fmla="*/ 2975111 h 3945523"/>
              <a:gd name="connsiteX8" fmla="*/ 320369 w 3348742"/>
              <a:gd name="connsiteY8" fmla="*/ 1965168 h 3945523"/>
              <a:gd name="connsiteX9" fmla="*/ 14930 w 3348742"/>
              <a:gd name="connsiteY9" fmla="*/ 1233649 h 3945523"/>
              <a:gd name="connsiteX10" fmla="*/ 136130 w 3348742"/>
              <a:gd name="connsiteY10" fmla="*/ 508468 h 3945523"/>
              <a:gd name="connsiteX11" fmla="*/ 889967 w 3348742"/>
              <a:gd name="connsiteY11" fmla="*/ 4741 h 3945523"/>
              <a:gd name="connsiteX12" fmla="*/ 1867876 w 3348742"/>
              <a:gd name="connsiteY12" fmla="*/ 245194 h 394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48742" h="3945523">
                <a:moveTo>
                  <a:pt x="1867876" y="245194"/>
                </a:moveTo>
                <a:cubicBezTo>
                  <a:pt x="2136206" y="254581"/>
                  <a:pt x="1999449" y="21825"/>
                  <a:pt x="2499947" y="61065"/>
                </a:cubicBezTo>
                <a:cubicBezTo>
                  <a:pt x="3000445" y="100305"/>
                  <a:pt x="3003087" y="174040"/>
                  <a:pt x="3135765" y="480633"/>
                </a:cubicBezTo>
                <a:cubicBezTo>
                  <a:pt x="3268443" y="787226"/>
                  <a:pt x="3435664" y="1573466"/>
                  <a:pt x="3296013" y="1900623"/>
                </a:cubicBezTo>
                <a:cubicBezTo>
                  <a:pt x="3156363" y="2227780"/>
                  <a:pt x="2518048" y="2206169"/>
                  <a:pt x="2297862" y="2443577"/>
                </a:cubicBezTo>
                <a:cubicBezTo>
                  <a:pt x="2077676" y="2680985"/>
                  <a:pt x="2169050" y="3076696"/>
                  <a:pt x="1974894" y="3325070"/>
                </a:cubicBezTo>
                <a:cubicBezTo>
                  <a:pt x="1780739" y="3573444"/>
                  <a:pt x="1935915" y="4023785"/>
                  <a:pt x="1132929" y="3933819"/>
                </a:cubicBezTo>
                <a:cubicBezTo>
                  <a:pt x="329943" y="3843853"/>
                  <a:pt x="397307" y="3303219"/>
                  <a:pt x="261880" y="2975111"/>
                </a:cubicBezTo>
                <a:cubicBezTo>
                  <a:pt x="126453" y="2647003"/>
                  <a:pt x="361527" y="2255412"/>
                  <a:pt x="320369" y="1965168"/>
                </a:cubicBezTo>
                <a:cubicBezTo>
                  <a:pt x="279211" y="1674924"/>
                  <a:pt x="45636" y="1476432"/>
                  <a:pt x="14930" y="1233649"/>
                </a:cubicBezTo>
                <a:cubicBezTo>
                  <a:pt x="-15776" y="990866"/>
                  <a:pt x="-9709" y="713286"/>
                  <a:pt x="136130" y="508468"/>
                </a:cubicBezTo>
                <a:cubicBezTo>
                  <a:pt x="281969" y="303650"/>
                  <a:pt x="601343" y="48620"/>
                  <a:pt x="889967" y="4741"/>
                </a:cubicBezTo>
                <a:cubicBezTo>
                  <a:pt x="1178591" y="-39138"/>
                  <a:pt x="1599546" y="235807"/>
                  <a:pt x="1867876" y="245194"/>
                </a:cubicBezTo>
                <a:close/>
              </a:path>
            </a:pathLst>
          </a:custGeom>
          <a:noFill/>
          <a:ln w="254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2" name="Title 1"/>
          <p:cNvSpPr>
            <a:spLocks noGrp="1"/>
          </p:cNvSpPr>
          <p:nvPr>
            <p:ph type="title"/>
          </p:nvPr>
        </p:nvSpPr>
        <p:spPr>
          <a:xfrm>
            <a:off x="414680" y="5304"/>
            <a:ext cx="8229600" cy="1143000"/>
          </a:xfrm>
        </p:spPr>
        <p:txBody>
          <a:bodyPr/>
          <a:lstStyle/>
          <a:p>
            <a:r>
              <a:rPr lang="en-US" sz="3600" dirty="0" smtClean="0">
                <a:solidFill>
                  <a:srgbClr val="C00000"/>
                </a:solidFill>
              </a:rPr>
              <a:t>Electric grid: power routing</a:t>
            </a:r>
            <a:endParaRPr lang="en-US" sz="3600" dirty="0">
              <a:solidFill>
                <a:srgbClr val="C00000"/>
              </a:solidFill>
            </a:endParaRPr>
          </a:p>
        </p:txBody>
      </p:sp>
      <p:sp>
        <p:nvSpPr>
          <p:cNvPr id="3" name="Content Placeholder 2"/>
          <p:cNvSpPr>
            <a:spLocks noGrp="1"/>
          </p:cNvSpPr>
          <p:nvPr>
            <p:ph idx="1"/>
          </p:nvPr>
        </p:nvSpPr>
        <p:spPr>
          <a:xfrm>
            <a:off x="474902" y="981752"/>
            <a:ext cx="8276620" cy="1147103"/>
          </a:xfrm>
        </p:spPr>
        <p:txBody>
          <a:bodyPr/>
          <a:lstStyle/>
          <a:p>
            <a:pPr marL="0" indent="0">
              <a:buNone/>
            </a:pPr>
            <a:r>
              <a:rPr lang="en-US" sz="2400" b="1" dirty="0" smtClean="0">
                <a:solidFill>
                  <a:srgbClr val="002060"/>
                </a:solidFill>
              </a:rPr>
              <a:t>FACTS</a:t>
            </a:r>
            <a:r>
              <a:rPr lang="en-US" sz="2400" dirty="0" smtClean="0">
                <a:solidFill>
                  <a:srgbClr val="002060"/>
                </a:solidFill>
              </a:rPr>
              <a:t> (flexible AC transmission system) devices – dynamically change transmission line impedance, changing passive power flow!</a:t>
            </a:r>
          </a:p>
        </p:txBody>
      </p:sp>
      <p:sp>
        <p:nvSpPr>
          <p:cNvPr id="103" name="TextBox 102"/>
          <p:cNvSpPr txBox="1"/>
          <p:nvPr/>
        </p:nvSpPr>
        <p:spPr>
          <a:xfrm>
            <a:off x="7302402" y="5359120"/>
            <a:ext cx="1723549" cy="646331"/>
          </a:xfrm>
          <a:prstGeom prst="rect">
            <a:avLst/>
          </a:prstGeom>
          <a:solidFill>
            <a:schemeClr val="bg1"/>
          </a:solidFill>
        </p:spPr>
        <p:txBody>
          <a:bodyPr wrap="none" rtlCol="0">
            <a:spAutoFit/>
          </a:bodyPr>
          <a:lstStyle/>
          <a:p>
            <a:pPr fontAlgn="base">
              <a:spcBef>
                <a:spcPct val="0"/>
              </a:spcBef>
              <a:spcAft>
                <a:spcPct val="0"/>
              </a:spcAft>
            </a:pPr>
            <a:r>
              <a:rPr lang="en-US" dirty="0">
                <a:solidFill>
                  <a:srgbClr val="000000"/>
                </a:solidFill>
              </a:rPr>
              <a:t>distribution </a:t>
            </a:r>
          </a:p>
          <a:p>
            <a:pPr fontAlgn="base">
              <a:spcBef>
                <a:spcPct val="0"/>
              </a:spcBef>
              <a:spcAft>
                <a:spcPct val="0"/>
              </a:spcAft>
            </a:pPr>
            <a:r>
              <a:rPr lang="en-US" dirty="0">
                <a:solidFill>
                  <a:srgbClr val="000000"/>
                </a:solidFill>
              </a:rPr>
              <a:t>network (edge)</a:t>
            </a:r>
          </a:p>
        </p:txBody>
      </p:sp>
      <p:grpSp>
        <p:nvGrpSpPr>
          <p:cNvPr id="5" name="Group 4"/>
          <p:cNvGrpSpPr/>
          <p:nvPr/>
        </p:nvGrpSpPr>
        <p:grpSpPr>
          <a:xfrm>
            <a:off x="1672855" y="2547927"/>
            <a:ext cx="2948011" cy="1745666"/>
            <a:chOff x="1672855" y="2547927"/>
            <a:chExt cx="2948011" cy="1745666"/>
          </a:xfrm>
        </p:grpSpPr>
        <p:cxnSp>
          <p:nvCxnSpPr>
            <p:cNvPr id="79" name="Straight Connector 78"/>
            <p:cNvCxnSpPr/>
            <p:nvPr/>
          </p:nvCxnSpPr>
          <p:spPr>
            <a:xfrm flipH="1">
              <a:off x="1709072" y="2799456"/>
              <a:ext cx="11823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1762748" y="4293593"/>
              <a:ext cx="11823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672855" y="2806185"/>
              <a:ext cx="1693037" cy="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409159" y="2803717"/>
              <a:ext cx="1211707" cy="29768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3393124" y="2803717"/>
              <a:ext cx="16035" cy="117739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556320" y="2547927"/>
              <a:ext cx="508473" cy="369332"/>
            </a:xfrm>
            <a:prstGeom prst="rect">
              <a:avLst/>
            </a:prstGeom>
            <a:noFill/>
          </p:spPr>
          <p:txBody>
            <a:bodyPr wrap="none" rtlCol="0">
              <a:spAutoFit/>
            </a:bodyPr>
            <a:lstStyle/>
            <a:p>
              <a:pPr fontAlgn="base">
                <a:spcBef>
                  <a:spcPct val="0"/>
                </a:spcBef>
                <a:spcAft>
                  <a:spcPct val="0"/>
                </a:spcAft>
              </a:pPr>
              <a:r>
                <a:rPr lang="en-US" dirty="0">
                  <a:solidFill>
                    <a:srgbClr val="FF0000"/>
                  </a:solidFill>
                </a:rPr>
                <a:t>X</a:t>
              </a:r>
              <a:r>
                <a:rPr lang="en-US" baseline="-25000" dirty="0">
                  <a:solidFill>
                    <a:srgbClr val="FF0000"/>
                  </a:solidFill>
                </a:rPr>
                <a:t>12</a:t>
              </a:r>
            </a:p>
          </p:txBody>
        </p:sp>
        <p:sp>
          <p:nvSpPr>
            <p:cNvPr id="48" name="TextBox 47"/>
            <p:cNvSpPr txBox="1"/>
            <p:nvPr/>
          </p:nvSpPr>
          <p:spPr>
            <a:xfrm>
              <a:off x="3392683" y="3425105"/>
              <a:ext cx="508473" cy="369332"/>
            </a:xfrm>
            <a:prstGeom prst="rect">
              <a:avLst/>
            </a:prstGeom>
            <a:noFill/>
          </p:spPr>
          <p:txBody>
            <a:bodyPr wrap="none" rtlCol="0">
              <a:spAutoFit/>
            </a:bodyPr>
            <a:lstStyle/>
            <a:p>
              <a:pPr fontAlgn="base">
                <a:spcBef>
                  <a:spcPct val="0"/>
                </a:spcBef>
                <a:spcAft>
                  <a:spcPct val="0"/>
                </a:spcAft>
              </a:pPr>
              <a:r>
                <a:rPr lang="en-US" dirty="0">
                  <a:solidFill>
                    <a:srgbClr val="FF0000"/>
                  </a:solidFill>
                </a:rPr>
                <a:t>X</a:t>
              </a:r>
              <a:r>
                <a:rPr lang="en-US" baseline="-25000" dirty="0">
                  <a:solidFill>
                    <a:srgbClr val="FF0000"/>
                  </a:solidFill>
                </a:rPr>
                <a:t>13</a:t>
              </a:r>
            </a:p>
          </p:txBody>
        </p:sp>
      </p:grpSp>
    </p:spTree>
    <p:extLst>
      <p:ext uri="{BB962C8B-B14F-4D97-AF65-F5344CB8AC3E}">
        <p14:creationId xmlns:p14="http://schemas.microsoft.com/office/powerpoint/2010/main" val="2133782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449" y="239012"/>
            <a:ext cx="8229600" cy="1143000"/>
          </a:xfrm>
        </p:spPr>
        <p:txBody>
          <a:bodyPr/>
          <a:lstStyle/>
          <a:p>
            <a:r>
              <a:rPr lang="en-US" dirty="0" smtClean="0">
                <a:solidFill>
                  <a:srgbClr val="C00000"/>
                </a:solidFill>
              </a:rPr>
              <a:t>Power routing</a:t>
            </a:r>
            <a:endParaRPr lang="en-US" dirty="0">
              <a:solidFill>
                <a:srgbClr val="C00000"/>
              </a:solidFill>
            </a:endParaRPr>
          </a:p>
        </p:txBody>
      </p:sp>
      <p:sp>
        <p:nvSpPr>
          <p:cNvPr id="4" name="Oval 3"/>
          <p:cNvSpPr/>
          <p:nvPr/>
        </p:nvSpPr>
        <p:spPr>
          <a:xfrm>
            <a:off x="1362727" y="2432448"/>
            <a:ext cx="251417" cy="2259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571624" y="1661365"/>
            <a:ext cx="251417" cy="2259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094698" y="2683543"/>
            <a:ext cx="251417" cy="2259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625463" y="1930266"/>
            <a:ext cx="251417" cy="2259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16972" y="3135513"/>
            <a:ext cx="251417" cy="2259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136598" y="3612590"/>
            <a:ext cx="251417" cy="2259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365737" y="2696103"/>
            <a:ext cx="251417" cy="2259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991231" y="3153185"/>
            <a:ext cx="251417" cy="2259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flipV="1">
            <a:off x="1446534" y="1754501"/>
            <a:ext cx="1271043" cy="7909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643556" y="1778251"/>
            <a:ext cx="1173270" cy="2636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206440" y="2030702"/>
            <a:ext cx="558699" cy="7783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206440" y="2809090"/>
            <a:ext cx="1340880" cy="125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717577" y="1842383"/>
            <a:ext cx="558699" cy="9792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228715" y="2821644"/>
            <a:ext cx="949790" cy="4268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544307" y="2545443"/>
            <a:ext cx="656472" cy="7156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3304212" y="2821644"/>
            <a:ext cx="1145335" cy="9541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544307" y="2545443"/>
            <a:ext cx="1662133" cy="1757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544307" y="2545443"/>
            <a:ext cx="1564361" cy="7030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228715" y="3248503"/>
            <a:ext cx="1047562" cy="4519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3108667" y="2809090"/>
            <a:ext cx="1368816" cy="4394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206440" y="2206467"/>
            <a:ext cx="1243107" cy="10420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206440" y="3687915"/>
            <a:ext cx="127104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477483" y="2809090"/>
            <a:ext cx="0" cy="8788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793075" y="2018148"/>
            <a:ext cx="684408" cy="1757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4329526" y="2090689"/>
            <a:ext cx="251417" cy="2259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322284" y="3542376"/>
            <a:ext cx="251417" cy="2259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p:nvPr/>
        </p:nvCxnSpPr>
        <p:spPr>
          <a:xfrm flipV="1">
            <a:off x="835378" y="2540354"/>
            <a:ext cx="530577" cy="11289"/>
          </a:xfrm>
          <a:prstGeom prst="straightConnector1">
            <a:avLst/>
          </a:prstGeom>
          <a:ln w="317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1975555" y="1733199"/>
            <a:ext cx="547511" cy="5643"/>
          </a:xfrm>
          <a:prstGeom prst="straightConnector1">
            <a:avLst/>
          </a:prstGeom>
          <a:ln w="317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630311" y="3285420"/>
            <a:ext cx="361244" cy="2"/>
          </a:xfrm>
          <a:prstGeom prst="straightConnector1">
            <a:avLst/>
          </a:prstGeom>
          <a:ln w="317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436533" y="1704975"/>
            <a:ext cx="5644" cy="366891"/>
          </a:xfrm>
          <a:prstGeom prst="straightConnector1">
            <a:avLst/>
          </a:prstGeom>
          <a:ln w="317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4572001" y="3657956"/>
            <a:ext cx="440265" cy="22576"/>
          </a:xfrm>
          <a:prstGeom prst="straightConnector1">
            <a:avLst/>
          </a:prstGeom>
          <a:ln w="317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764845" y="2139598"/>
            <a:ext cx="5644" cy="366891"/>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4594579" y="2822575"/>
            <a:ext cx="372532" cy="1"/>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290713" y="2737907"/>
            <a:ext cx="372532" cy="1"/>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364092" y="3793416"/>
            <a:ext cx="372532" cy="1"/>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068712" y="1806575"/>
            <a:ext cx="3411511" cy="369332"/>
          </a:xfrm>
          <a:prstGeom prst="rect">
            <a:avLst/>
          </a:prstGeom>
          <a:noFill/>
        </p:spPr>
        <p:txBody>
          <a:bodyPr wrap="none" rtlCol="0">
            <a:spAutoFit/>
          </a:bodyPr>
          <a:lstStyle/>
          <a:p>
            <a:r>
              <a:rPr lang="en-US" b="1" i="1" dirty="0" smtClean="0">
                <a:solidFill>
                  <a:srgbClr val="C00000"/>
                </a:solidFill>
              </a:rPr>
              <a:t>S</a:t>
            </a:r>
            <a:r>
              <a:rPr lang="en-US" b="1" i="1" baseline="-25000" dirty="0" smtClean="0">
                <a:solidFill>
                  <a:srgbClr val="C00000"/>
                </a:solidFill>
              </a:rPr>
              <a:t>i</a:t>
            </a:r>
            <a:r>
              <a:rPr lang="en-US" b="1" dirty="0" smtClean="0">
                <a:solidFill>
                  <a:srgbClr val="C00000"/>
                </a:solidFill>
              </a:rPr>
              <a:t>:</a:t>
            </a:r>
            <a:r>
              <a:rPr lang="en-US" dirty="0" smtClean="0"/>
              <a:t> source (generated) flow at i</a:t>
            </a:r>
            <a:endParaRPr lang="en-US" dirty="0"/>
          </a:p>
        </p:txBody>
      </p:sp>
      <p:sp>
        <p:nvSpPr>
          <p:cNvPr id="51" name="TextBox 50"/>
          <p:cNvSpPr txBox="1"/>
          <p:nvPr/>
        </p:nvSpPr>
        <p:spPr>
          <a:xfrm>
            <a:off x="5085645" y="2184753"/>
            <a:ext cx="3090911" cy="369332"/>
          </a:xfrm>
          <a:prstGeom prst="rect">
            <a:avLst/>
          </a:prstGeom>
          <a:noFill/>
        </p:spPr>
        <p:txBody>
          <a:bodyPr wrap="none" rtlCol="0">
            <a:spAutoFit/>
          </a:bodyPr>
          <a:lstStyle/>
          <a:p>
            <a:r>
              <a:rPr lang="en-US" b="1" i="1" dirty="0" smtClean="0">
                <a:solidFill>
                  <a:srgbClr val="C00000"/>
                </a:solidFill>
              </a:rPr>
              <a:t>L</a:t>
            </a:r>
            <a:r>
              <a:rPr lang="en-US" b="1" i="1" baseline="-25000" dirty="0" smtClean="0">
                <a:solidFill>
                  <a:srgbClr val="C00000"/>
                </a:solidFill>
              </a:rPr>
              <a:t>i</a:t>
            </a:r>
            <a:r>
              <a:rPr lang="en-US" b="1" i="1" dirty="0" smtClean="0">
                <a:solidFill>
                  <a:srgbClr val="C00000"/>
                </a:solidFill>
              </a:rPr>
              <a:t>: </a:t>
            </a:r>
            <a:r>
              <a:rPr lang="en-US" dirty="0" smtClean="0"/>
              <a:t>load (consumed) flow at i</a:t>
            </a:r>
            <a:endParaRPr lang="en-US" dirty="0"/>
          </a:p>
        </p:txBody>
      </p:sp>
      <p:sp>
        <p:nvSpPr>
          <p:cNvPr id="52" name="TextBox 51"/>
          <p:cNvSpPr txBox="1"/>
          <p:nvPr/>
        </p:nvSpPr>
        <p:spPr>
          <a:xfrm>
            <a:off x="5102579" y="2585508"/>
            <a:ext cx="3124573" cy="369332"/>
          </a:xfrm>
          <a:prstGeom prst="rect">
            <a:avLst/>
          </a:prstGeom>
          <a:noFill/>
        </p:spPr>
        <p:txBody>
          <a:bodyPr wrap="none" rtlCol="0">
            <a:spAutoFit/>
          </a:bodyPr>
          <a:lstStyle/>
          <a:p>
            <a:r>
              <a:rPr lang="en-US" b="1" i="1" dirty="0" err="1" smtClean="0">
                <a:solidFill>
                  <a:srgbClr val="C00000"/>
                </a:solidFill>
              </a:rPr>
              <a:t>X</a:t>
            </a:r>
            <a:r>
              <a:rPr lang="en-US" b="1" i="1" baseline="-25000" dirty="0" err="1" smtClean="0">
                <a:solidFill>
                  <a:srgbClr val="C00000"/>
                </a:solidFill>
              </a:rPr>
              <a:t>ij</a:t>
            </a:r>
            <a:r>
              <a:rPr lang="en-US" b="1" i="1" dirty="0" smtClean="0">
                <a:solidFill>
                  <a:srgbClr val="C00000"/>
                </a:solidFill>
              </a:rPr>
              <a:t>: </a:t>
            </a:r>
            <a:r>
              <a:rPr lang="en-US" dirty="0" smtClean="0"/>
              <a:t>flow from node i to node j</a:t>
            </a:r>
            <a:endParaRPr lang="en-US" dirty="0"/>
          </a:p>
        </p:txBody>
      </p:sp>
      <p:cxnSp>
        <p:nvCxnSpPr>
          <p:cNvPr id="93" name="Straight Arrow Connector 92"/>
          <p:cNvCxnSpPr/>
          <p:nvPr/>
        </p:nvCxnSpPr>
        <p:spPr>
          <a:xfrm flipV="1">
            <a:off x="8246532" y="1987199"/>
            <a:ext cx="547511" cy="5643"/>
          </a:xfrm>
          <a:prstGeom prst="straightConnector1">
            <a:avLst/>
          </a:prstGeom>
          <a:ln w="317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8054624" y="2376664"/>
            <a:ext cx="372532" cy="1"/>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10300" y="4117984"/>
            <a:ext cx="7893051" cy="1200329"/>
          </a:xfrm>
          <a:prstGeom prst="rect">
            <a:avLst/>
          </a:prstGeom>
          <a:noFill/>
        </p:spPr>
        <p:txBody>
          <a:bodyPr wrap="square" rtlCol="0">
            <a:spAutoFit/>
          </a:bodyPr>
          <a:lstStyle/>
          <a:p>
            <a:r>
              <a:rPr lang="en-US" sz="2400" dirty="0" smtClean="0"/>
              <a:t>Find </a:t>
            </a:r>
            <a:r>
              <a:rPr lang="en-US" sz="2400" i="1" dirty="0" err="1" smtClean="0"/>
              <a:t>X</a:t>
            </a:r>
            <a:r>
              <a:rPr lang="en-US" sz="2400" i="1" baseline="-25000" dirty="0" err="1" smtClean="0"/>
              <a:t>ij</a:t>
            </a:r>
            <a:r>
              <a:rPr lang="en-US" sz="2400" baseline="-25000" dirty="0" smtClean="0"/>
              <a:t> </a:t>
            </a:r>
            <a:r>
              <a:rPr lang="en-US" sz="2400" dirty="0" smtClean="0"/>
              <a:t>to minimize some cost function of </a:t>
            </a:r>
            <a:r>
              <a:rPr lang="en-US" sz="2400" i="1" dirty="0" err="1" smtClean="0"/>
              <a:t>X</a:t>
            </a:r>
            <a:r>
              <a:rPr lang="en-US" sz="2400" i="1" baseline="-25000" dirty="0" err="1" smtClean="0"/>
              <a:t>ij</a:t>
            </a:r>
            <a:r>
              <a:rPr lang="en-US" sz="2400" i="1" baseline="-25000" dirty="0" smtClean="0"/>
              <a:t>  </a:t>
            </a:r>
            <a:r>
              <a:rPr lang="en-US" sz="2400" dirty="0" smtClean="0"/>
              <a:t>subject to:</a:t>
            </a:r>
          </a:p>
          <a:p>
            <a:pPr marL="800100" lvl="1" indent="-342900">
              <a:buFont typeface="Arial" pitchFamily="34" charset="0"/>
              <a:buChar char="•"/>
            </a:pPr>
            <a:r>
              <a:rPr lang="en-US" sz="2400" dirty="0" smtClean="0"/>
              <a:t> flow conservation (flow in = flow out)</a:t>
            </a:r>
          </a:p>
          <a:p>
            <a:pPr marL="800100" lvl="1" indent="-342900">
              <a:buFont typeface="Arial" pitchFamily="34" charset="0"/>
              <a:buChar char="•"/>
            </a:pPr>
            <a:r>
              <a:rPr lang="en-US" sz="2400" dirty="0"/>
              <a:t> </a:t>
            </a:r>
            <a:r>
              <a:rPr lang="en-US" sz="2400" dirty="0" smtClean="0"/>
              <a:t>capacity constraints (</a:t>
            </a:r>
            <a:r>
              <a:rPr lang="en-US" sz="2400" i="1" dirty="0" err="1" smtClean="0"/>
              <a:t>X</a:t>
            </a:r>
            <a:r>
              <a:rPr lang="en-US" sz="2400" i="1" baseline="-25000" dirty="0" err="1" smtClean="0"/>
              <a:t>ij</a:t>
            </a:r>
            <a:r>
              <a:rPr lang="en-US" sz="2400" i="1" dirty="0" smtClean="0"/>
              <a:t> &lt; </a:t>
            </a:r>
            <a:r>
              <a:rPr lang="en-US" sz="2400" i="1" dirty="0" err="1" smtClean="0"/>
              <a:t>C</a:t>
            </a:r>
            <a:r>
              <a:rPr lang="en-US" sz="2400" i="1" baseline="-25000" dirty="0" err="1" smtClean="0"/>
              <a:t>ij</a:t>
            </a:r>
            <a:r>
              <a:rPr lang="en-US" sz="2400" dirty="0" smtClean="0"/>
              <a:t>)</a:t>
            </a:r>
          </a:p>
        </p:txBody>
      </p:sp>
      <p:sp>
        <p:nvSpPr>
          <p:cNvPr id="95" name="TextBox 94"/>
          <p:cNvSpPr txBox="1"/>
          <p:nvPr/>
        </p:nvSpPr>
        <p:spPr>
          <a:xfrm>
            <a:off x="546099" y="5551311"/>
            <a:ext cx="7893051" cy="830997"/>
          </a:xfrm>
          <a:prstGeom prst="rect">
            <a:avLst/>
          </a:prstGeom>
          <a:noFill/>
        </p:spPr>
        <p:txBody>
          <a:bodyPr wrap="square" rtlCol="0">
            <a:spAutoFit/>
          </a:bodyPr>
          <a:lstStyle/>
          <a:p>
            <a:r>
              <a:rPr lang="en-US" sz="2400" i="1" dirty="0" smtClean="0">
                <a:solidFill>
                  <a:srgbClr val="002060"/>
                </a:solidFill>
              </a:rPr>
              <a:t>Routing algorithms are the “bread and butter” of networking researchers</a:t>
            </a:r>
          </a:p>
        </p:txBody>
      </p:sp>
      <p:sp>
        <p:nvSpPr>
          <p:cNvPr id="29" name="TextBox 28"/>
          <p:cNvSpPr txBox="1"/>
          <p:nvPr/>
        </p:nvSpPr>
        <p:spPr>
          <a:xfrm>
            <a:off x="2565071" y="1591294"/>
            <a:ext cx="248786" cy="369332"/>
          </a:xfrm>
          <a:prstGeom prst="rect">
            <a:avLst/>
          </a:prstGeom>
          <a:noFill/>
        </p:spPr>
        <p:txBody>
          <a:bodyPr wrap="none" rtlCol="0">
            <a:spAutoFit/>
          </a:bodyPr>
          <a:lstStyle/>
          <a:p>
            <a:r>
              <a:rPr lang="en-US" b="1" i="1" dirty="0" smtClean="0">
                <a:solidFill>
                  <a:schemeClr val="bg1"/>
                </a:solidFill>
              </a:rPr>
              <a:t>i</a:t>
            </a:r>
            <a:endParaRPr lang="en-US" b="1" i="1" dirty="0">
              <a:solidFill>
                <a:schemeClr val="bg1"/>
              </a:solidFill>
            </a:endParaRPr>
          </a:p>
        </p:txBody>
      </p:sp>
      <p:sp>
        <p:nvSpPr>
          <p:cNvPr id="96" name="Oval 95"/>
          <p:cNvSpPr/>
          <p:nvPr/>
        </p:nvSpPr>
        <p:spPr>
          <a:xfrm>
            <a:off x="3632486" y="1914704"/>
            <a:ext cx="251417" cy="2259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3631871" y="1814943"/>
            <a:ext cx="248786" cy="369332"/>
          </a:xfrm>
          <a:prstGeom prst="rect">
            <a:avLst/>
          </a:prstGeom>
          <a:noFill/>
        </p:spPr>
        <p:txBody>
          <a:bodyPr wrap="none" rtlCol="0">
            <a:spAutoFit/>
          </a:bodyPr>
          <a:lstStyle/>
          <a:p>
            <a:r>
              <a:rPr lang="en-US" b="1" i="1" dirty="0" smtClean="0">
                <a:solidFill>
                  <a:schemeClr val="bg1"/>
                </a:solidFill>
              </a:rPr>
              <a:t>j</a:t>
            </a:r>
            <a:endParaRPr lang="en-US" b="1" i="1" dirty="0">
              <a:solidFill>
                <a:schemeClr val="bg1"/>
              </a:solidFill>
            </a:endParaRPr>
          </a:p>
        </p:txBody>
      </p:sp>
      <p:sp>
        <p:nvSpPr>
          <p:cNvPr id="98" name="TextBox 97"/>
          <p:cNvSpPr txBox="1"/>
          <p:nvPr/>
        </p:nvSpPr>
        <p:spPr>
          <a:xfrm>
            <a:off x="3052105" y="1574127"/>
            <a:ext cx="425116" cy="369332"/>
          </a:xfrm>
          <a:prstGeom prst="rect">
            <a:avLst/>
          </a:prstGeom>
          <a:noFill/>
        </p:spPr>
        <p:txBody>
          <a:bodyPr wrap="none" rtlCol="0">
            <a:spAutoFit/>
          </a:bodyPr>
          <a:lstStyle/>
          <a:p>
            <a:r>
              <a:rPr lang="en-US" b="1" i="1" dirty="0" err="1" smtClean="0"/>
              <a:t>X</a:t>
            </a:r>
            <a:r>
              <a:rPr lang="en-US" b="1" i="1" baseline="-25000" dirty="0" err="1" smtClean="0"/>
              <a:t>ij</a:t>
            </a:r>
            <a:endParaRPr lang="en-US" dirty="0"/>
          </a:p>
        </p:txBody>
      </p:sp>
    </p:spTree>
    <p:extLst>
      <p:ext uri="{BB962C8B-B14F-4D97-AF65-F5344CB8AC3E}">
        <p14:creationId xmlns:p14="http://schemas.microsoft.com/office/powerpoint/2010/main" val="10404275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Overview</a:t>
            </a:r>
            <a:endParaRPr lang="en-US" dirty="0">
              <a:solidFill>
                <a:srgbClr val="C00000"/>
              </a:solidFill>
            </a:endParaRPr>
          </a:p>
        </p:txBody>
      </p:sp>
      <p:sp>
        <p:nvSpPr>
          <p:cNvPr id="3" name="Content Placeholder 2"/>
          <p:cNvSpPr>
            <a:spLocks noGrp="1"/>
          </p:cNvSpPr>
          <p:nvPr>
            <p:ph idx="1"/>
          </p:nvPr>
        </p:nvSpPr>
        <p:spPr>
          <a:xfrm>
            <a:off x="457200" y="1362075"/>
            <a:ext cx="8229600" cy="4525963"/>
          </a:xfrm>
        </p:spPr>
        <p:txBody>
          <a:bodyPr/>
          <a:lstStyle/>
          <a:p>
            <a:pPr>
              <a:buClr>
                <a:schemeClr val="bg1">
                  <a:lumMod val="75000"/>
                </a:schemeClr>
              </a:buClr>
              <a:buFont typeface="Wingdings" pitchFamily="2" charset="2"/>
              <a:buChar char="v"/>
            </a:pPr>
            <a:r>
              <a:rPr lang="en-US" dirty="0" smtClean="0">
                <a:solidFill>
                  <a:schemeClr val="bg1">
                    <a:lumMod val="75000"/>
                  </a:schemeClr>
                </a:solidFill>
              </a:rPr>
              <a:t>yesterday’s, today’s and tomorrow’s electric grid: a networking perspective</a:t>
            </a:r>
          </a:p>
          <a:p>
            <a:pPr>
              <a:buClrTx/>
              <a:buFont typeface="Wingdings" pitchFamily="2" charset="2"/>
              <a:buChar char="v"/>
            </a:pPr>
            <a:r>
              <a:rPr lang="en-US" dirty="0" smtClean="0">
                <a:solidFill>
                  <a:schemeClr val="bg1">
                    <a:lumMod val="75000"/>
                  </a:schemeClr>
                </a:solidFill>
              </a:rPr>
              <a:t>five </a:t>
            </a:r>
            <a:r>
              <a:rPr lang="en-US" i="1" dirty="0" smtClean="0">
                <a:solidFill>
                  <a:schemeClr val="bg1">
                    <a:lumMod val="75000"/>
                  </a:schemeClr>
                </a:solidFill>
              </a:rPr>
              <a:t>(networking) smart grid </a:t>
            </a:r>
            <a:r>
              <a:rPr lang="en-US" dirty="0" smtClean="0">
                <a:solidFill>
                  <a:schemeClr val="bg1">
                    <a:lumMod val="75000"/>
                  </a:schemeClr>
                </a:solidFill>
              </a:rPr>
              <a:t>challenges </a:t>
            </a:r>
          </a:p>
          <a:p>
            <a:pPr lvl="1">
              <a:buClr>
                <a:schemeClr val="bg1">
                  <a:lumMod val="75000"/>
                </a:schemeClr>
              </a:buClr>
            </a:pPr>
            <a:r>
              <a:rPr lang="en-US" sz="2000" dirty="0">
                <a:solidFill>
                  <a:srgbClr val="BFBFBF"/>
                </a:solidFill>
              </a:rPr>
              <a:t>ultra-reliable, multi-destination transport</a:t>
            </a:r>
          </a:p>
          <a:p>
            <a:pPr lvl="1">
              <a:buClr>
                <a:schemeClr val="bg1">
                  <a:lumMod val="75000"/>
                </a:schemeClr>
              </a:buClr>
            </a:pPr>
            <a:r>
              <a:rPr lang="en-US" sz="2000" dirty="0">
                <a:solidFill>
                  <a:srgbClr val="BFBFBF"/>
                </a:solidFill>
              </a:rPr>
              <a:t>monitoring, measurement</a:t>
            </a:r>
          </a:p>
          <a:p>
            <a:pPr lvl="1">
              <a:buClr>
                <a:schemeClr val="bg1">
                  <a:lumMod val="75000"/>
                </a:schemeClr>
              </a:buClr>
            </a:pPr>
            <a:r>
              <a:rPr lang="en-US" sz="2000" dirty="0">
                <a:solidFill>
                  <a:srgbClr val="BFBFBF"/>
                </a:solidFill>
              </a:rPr>
              <a:t>security and privacy</a:t>
            </a:r>
          </a:p>
          <a:p>
            <a:pPr lvl="1">
              <a:buClr>
                <a:schemeClr val="bg1">
                  <a:lumMod val="75000"/>
                </a:schemeClr>
              </a:buClr>
            </a:pPr>
            <a:r>
              <a:rPr lang="en-US" sz="2000" dirty="0">
                <a:solidFill>
                  <a:srgbClr val="BFBFBF"/>
                </a:solidFill>
              </a:rPr>
              <a:t>dealing with demand: network-inspired approaches</a:t>
            </a:r>
          </a:p>
          <a:p>
            <a:pPr lvl="1">
              <a:buClr>
                <a:schemeClr val="bg1">
                  <a:lumMod val="75000"/>
                </a:schemeClr>
              </a:buClr>
            </a:pPr>
            <a:r>
              <a:rPr lang="en-US" sz="2000" dirty="0">
                <a:solidFill>
                  <a:srgbClr val="BFBFBF"/>
                </a:solidFill>
              </a:rPr>
              <a:t>power routing </a:t>
            </a:r>
          </a:p>
          <a:p>
            <a:pPr>
              <a:buClr>
                <a:srgbClr val="800000"/>
              </a:buClr>
              <a:buFont typeface="Wingdings" pitchFamily="2" charset="2"/>
              <a:buChar char="v"/>
            </a:pPr>
            <a:r>
              <a:rPr lang="en-US" dirty="0" smtClean="0"/>
              <a:t>grid </a:t>
            </a:r>
            <a:r>
              <a:rPr lang="en-US" dirty="0"/>
              <a:t>v. Internet: similarities and dis-similarities</a:t>
            </a:r>
          </a:p>
          <a:p>
            <a:pPr lvl="1">
              <a:buClr>
                <a:srgbClr val="800000"/>
              </a:buClr>
              <a:buSzPct val="100000"/>
              <a:buFont typeface="Wingdings" charset="2"/>
              <a:buChar char="§"/>
            </a:pPr>
            <a:r>
              <a:rPr lang="en-US" dirty="0" smtClean="0"/>
              <a:t>reflections on </a:t>
            </a:r>
            <a:r>
              <a:rPr lang="en-US" dirty="0" err="1" smtClean="0"/>
              <a:t>Keshav’s</a:t>
            </a:r>
            <a:r>
              <a:rPr lang="en-US" dirty="0" smtClean="0"/>
              <a:t> 1</a:t>
            </a:r>
            <a:r>
              <a:rPr lang="en-US" baseline="30000" dirty="0" smtClean="0"/>
              <a:t>st</a:t>
            </a:r>
            <a:r>
              <a:rPr lang="en-US" dirty="0" smtClean="0"/>
              <a:t>  and 2</a:t>
            </a:r>
            <a:r>
              <a:rPr lang="en-US" baseline="30000" dirty="0" smtClean="0"/>
              <a:t>nd</a:t>
            </a:r>
            <a:r>
              <a:rPr lang="en-US" dirty="0" smtClean="0"/>
              <a:t> hypotheses</a:t>
            </a:r>
            <a:endParaRPr lang="en-US" dirty="0"/>
          </a:p>
        </p:txBody>
      </p:sp>
    </p:spTree>
    <p:extLst>
      <p:ext uri="{BB962C8B-B14F-4D97-AF65-F5344CB8AC3E}">
        <p14:creationId xmlns:p14="http://schemas.microsoft.com/office/powerpoint/2010/main" val="149321387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8549" y="391885"/>
            <a:ext cx="4334468" cy="3693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txBox="1">
            <a:spLocks noChangeArrowheads="1"/>
          </p:cNvSpPr>
          <p:nvPr/>
        </p:nvSpPr>
        <p:spPr>
          <a:xfrm>
            <a:off x="843541" y="4343256"/>
            <a:ext cx="7772400" cy="1470025"/>
          </a:xfrm>
          <a:prstGeom prst="rect">
            <a:avLst/>
          </a:prstGeom>
        </p:spPr>
        <p:txBody>
          <a:bodyPr/>
          <a:lstStyle>
            <a:lvl1pPr algn="l" rtl="0" fontAlgn="base">
              <a:spcBef>
                <a:spcPct val="0"/>
              </a:spcBef>
              <a:spcAft>
                <a:spcPct val="0"/>
              </a:spcAft>
              <a:defRPr sz="4000">
                <a:solidFill>
                  <a:srgbClr val="993300"/>
                </a:solidFill>
                <a:latin typeface="+mj-lt"/>
                <a:ea typeface="+mj-ea"/>
                <a:cs typeface="+mj-cs"/>
              </a:defRPr>
            </a:lvl1pPr>
            <a:lvl2pPr algn="l" rtl="0" fontAlgn="base">
              <a:spcBef>
                <a:spcPct val="0"/>
              </a:spcBef>
              <a:spcAft>
                <a:spcPct val="0"/>
              </a:spcAft>
              <a:defRPr sz="4000">
                <a:solidFill>
                  <a:srgbClr val="993300"/>
                </a:solidFill>
                <a:latin typeface="Arial" charset="0"/>
              </a:defRPr>
            </a:lvl2pPr>
            <a:lvl3pPr algn="l" rtl="0" fontAlgn="base">
              <a:spcBef>
                <a:spcPct val="0"/>
              </a:spcBef>
              <a:spcAft>
                <a:spcPct val="0"/>
              </a:spcAft>
              <a:defRPr sz="4000">
                <a:solidFill>
                  <a:srgbClr val="993300"/>
                </a:solidFill>
                <a:latin typeface="Arial" charset="0"/>
              </a:defRPr>
            </a:lvl3pPr>
            <a:lvl4pPr algn="l" rtl="0" fontAlgn="base">
              <a:spcBef>
                <a:spcPct val="0"/>
              </a:spcBef>
              <a:spcAft>
                <a:spcPct val="0"/>
              </a:spcAft>
              <a:defRPr sz="4000">
                <a:solidFill>
                  <a:srgbClr val="993300"/>
                </a:solidFill>
                <a:latin typeface="Arial" charset="0"/>
              </a:defRPr>
            </a:lvl4pPr>
            <a:lvl5pPr algn="l" rtl="0" fontAlgn="base">
              <a:spcBef>
                <a:spcPct val="0"/>
              </a:spcBef>
              <a:spcAft>
                <a:spcPct val="0"/>
              </a:spcAft>
              <a:defRPr sz="4000">
                <a:solidFill>
                  <a:srgbClr val="993300"/>
                </a:solidFill>
                <a:latin typeface="Arial" charset="0"/>
              </a:defRPr>
            </a:lvl5pPr>
            <a:lvl6pPr marL="457200" algn="l" rtl="0" fontAlgn="base">
              <a:spcBef>
                <a:spcPct val="0"/>
              </a:spcBef>
              <a:spcAft>
                <a:spcPct val="0"/>
              </a:spcAft>
              <a:defRPr sz="4000">
                <a:solidFill>
                  <a:srgbClr val="993300"/>
                </a:solidFill>
                <a:latin typeface="Arial" charset="0"/>
              </a:defRPr>
            </a:lvl6pPr>
            <a:lvl7pPr marL="914400" algn="l" rtl="0" fontAlgn="base">
              <a:spcBef>
                <a:spcPct val="0"/>
              </a:spcBef>
              <a:spcAft>
                <a:spcPct val="0"/>
              </a:spcAft>
              <a:defRPr sz="4000">
                <a:solidFill>
                  <a:srgbClr val="993300"/>
                </a:solidFill>
                <a:latin typeface="Arial" charset="0"/>
              </a:defRPr>
            </a:lvl7pPr>
            <a:lvl8pPr marL="1371600" algn="l" rtl="0" fontAlgn="base">
              <a:spcBef>
                <a:spcPct val="0"/>
              </a:spcBef>
              <a:spcAft>
                <a:spcPct val="0"/>
              </a:spcAft>
              <a:defRPr sz="4000">
                <a:solidFill>
                  <a:srgbClr val="993300"/>
                </a:solidFill>
                <a:latin typeface="Arial" charset="0"/>
              </a:defRPr>
            </a:lvl8pPr>
            <a:lvl9pPr marL="1828800" algn="l" rtl="0" fontAlgn="base">
              <a:spcBef>
                <a:spcPct val="0"/>
              </a:spcBef>
              <a:spcAft>
                <a:spcPct val="0"/>
              </a:spcAft>
              <a:defRPr sz="4000">
                <a:solidFill>
                  <a:srgbClr val="993300"/>
                </a:solidFill>
                <a:latin typeface="Arial" charset="0"/>
              </a:defRPr>
            </a:lvl9pPr>
          </a:lstStyle>
          <a:p>
            <a:pPr algn="ctr"/>
            <a:r>
              <a:rPr lang="en-US" sz="3600" i="1" dirty="0" smtClean="0">
                <a:solidFill>
                  <a:srgbClr val="800000"/>
                </a:solidFill>
              </a:rPr>
              <a:t>What can the smart grid learn from 40 years of computer networking research?</a:t>
            </a:r>
          </a:p>
        </p:txBody>
      </p:sp>
    </p:spTree>
    <p:extLst>
      <p:ext uri="{BB962C8B-B14F-4D97-AF65-F5344CB8AC3E}">
        <p14:creationId xmlns:p14="http://schemas.microsoft.com/office/powerpoint/2010/main" val="22115706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4892"/>
            <a:ext cx="8229600" cy="1143000"/>
          </a:xfrm>
        </p:spPr>
        <p:txBody>
          <a:bodyPr/>
          <a:lstStyle/>
          <a:p>
            <a:r>
              <a:rPr lang="en-US" sz="3200" dirty="0" smtClean="0">
                <a:solidFill>
                  <a:srgbClr val="C00000"/>
                </a:solidFill>
              </a:rPr>
              <a:t>Grid versus Internet: network of networks</a:t>
            </a:r>
            <a:endParaRPr lang="en-US" sz="3200" dirty="0">
              <a:solidFill>
                <a:srgbClr val="C00000"/>
              </a:solidFill>
            </a:endParaRPr>
          </a:p>
        </p:txBody>
      </p:sp>
      <p:sp>
        <p:nvSpPr>
          <p:cNvPr id="3" name="Content Placeholder 2"/>
          <p:cNvSpPr>
            <a:spLocks noGrp="1"/>
          </p:cNvSpPr>
          <p:nvPr>
            <p:ph idx="1"/>
          </p:nvPr>
        </p:nvSpPr>
        <p:spPr>
          <a:xfrm>
            <a:off x="533399" y="2503715"/>
            <a:ext cx="7990116" cy="4014335"/>
          </a:xfrm>
        </p:spPr>
        <p:txBody>
          <a:bodyPr/>
          <a:lstStyle/>
          <a:p>
            <a:pPr>
              <a:buClr>
                <a:srgbClr val="C00000"/>
              </a:buClr>
              <a:buFont typeface="Wingdings" pitchFamily="2" charset="2"/>
              <a:buChar char="v"/>
            </a:pPr>
            <a:r>
              <a:rPr lang="en-US" dirty="0" smtClean="0"/>
              <a:t>low degree of inter-RTO connectivity (rather than dense connectivity)</a:t>
            </a:r>
          </a:p>
          <a:p>
            <a:pPr>
              <a:buClr>
                <a:srgbClr val="C00000"/>
              </a:buClr>
              <a:buFont typeface="Wingdings" pitchFamily="2" charset="2"/>
              <a:buChar char="v"/>
            </a:pPr>
            <a:r>
              <a:rPr lang="en-US" dirty="0" smtClean="0"/>
              <a:t>geographic proximity determines RTO connectivity (rather than peering, </a:t>
            </a:r>
          </a:p>
          <a:p>
            <a:pPr marL="0" indent="0">
              <a:buClr>
                <a:srgbClr val="C00000"/>
              </a:buClr>
              <a:buNone/>
            </a:pPr>
            <a:r>
              <a:rPr lang="en-US" dirty="0" smtClean="0"/>
              <a:t>    customer-provider relationships)</a:t>
            </a:r>
          </a:p>
          <a:p>
            <a:pPr>
              <a:buClr>
                <a:srgbClr val="C00000"/>
              </a:buClr>
              <a:buFont typeface="Wingdings" pitchFamily="2" charset="2"/>
              <a:buChar char="v"/>
            </a:pPr>
            <a:r>
              <a:rPr lang="en-US" smtClean="0"/>
              <a:t>distribution </a:t>
            </a:r>
            <a:r>
              <a:rPr lang="en-US" dirty="0" smtClean="0"/>
              <a:t>network </a:t>
            </a:r>
            <a:r>
              <a:rPr lang="en-US" dirty="0" smtClean="0"/>
              <a:t>connects to single RTO (albeit at multiple points for redundancy)</a:t>
            </a:r>
            <a:endParaRPr lang="en-US" dirty="0"/>
          </a:p>
        </p:txBody>
      </p:sp>
      <p:grpSp>
        <p:nvGrpSpPr>
          <p:cNvPr id="6" name="Group 5"/>
          <p:cNvGrpSpPr/>
          <p:nvPr/>
        </p:nvGrpSpPr>
        <p:grpSpPr>
          <a:xfrm>
            <a:off x="541007" y="1117558"/>
            <a:ext cx="8227573" cy="690264"/>
            <a:chOff x="541007" y="1117558"/>
            <a:chExt cx="8227573" cy="690264"/>
          </a:xfrm>
        </p:grpSpPr>
        <p:sp>
          <p:nvSpPr>
            <p:cNvPr id="4" name="TextBox 3"/>
            <p:cNvSpPr txBox="1"/>
            <p:nvPr/>
          </p:nvSpPr>
          <p:spPr>
            <a:xfrm>
              <a:off x="541007" y="1346157"/>
              <a:ext cx="8227573" cy="461665"/>
            </a:xfrm>
            <a:prstGeom prst="rect">
              <a:avLst/>
            </a:prstGeom>
            <a:noFill/>
          </p:spPr>
          <p:txBody>
            <a:bodyPr wrap="none" rtlCol="0">
              <a:spAutoFit/>
            </a:bodyPr>
            <a:lstStyle/>
            <a:p>
              <a:r>
                <a:rPr lang="en-US" sz="2400" b="1" dirty="0" smtClean="0">
                  <a:solidFill>
                    <a:srgbClr val="002060"/>
                  </a:solidFill>
                </a:rPr>
                <a:t>Q: </a:t>
              </a:r>
              <a:r>
                <a:rPr lang="en-US" sz="2400" dirty="0" smtClean="0">
                  <a:solidFill>
                    <a:srgbClr val="002060"/>
                  </a:solidFill>
                </a:rPr>
                <a:t>Regional transmission network == Autonomous System </a:t>
              </a:r>
              <a:endParaRPr lang="en-US" sz="2400" dirty="0">
                <a:solidFill>
                  <a:srgbClr val="002060"/>
                </a:solidFill>
              </a:endParaRPr>
            </a:p>
          </p:txBody>
        </p:sp>
        <p:sp>
          <p:nvSpPr>
            <p:cNvPr id="5" name="TextBox 4"/>
            <p:cNvSpPr txBox="1"/>
            <p:nvPr/>
          </p:nvSpPr>
          <p:spPr>
            <a:xfrm>
              <a:off x="5243633" y="1117558"/>
              <a:ext cx="372218" cy="461665"/>
            </a:xfrm>
            <a:prstGeom prst="rect">
              <a:avLst/>
            </a:prstGeom>
            <a:noFill/>
          </p:spPr>
          <p:txBody>
            <a:bodyPr wrap="none" rtlCol="0">
              <a:spAutoFit/>
            </a:bodyPr>
            <a:lstStyle/>
            <a:p>
              <a:r>
                <a:rPr lang="en-US" sz="2400" b="1" dirty="0" smtClean="0">
                  <a:solidFill>
                    <a:srgbClr val="002060"/>
                  </a:solidFill>
                </a:rPr>
                <a:t>?</a:t>
              </a:r>
              <a:endParaRPr lang="en-US" sz="2400" b="1" dirty="0">
                <a:solidFill>
                  <a:srgbClr val="002060"/>
                </a:solidFill>
              </a:endParaRPr>
            </a:p>
          </p:txBody>
        </p:sp>
      </p:grpSp>
      <p:sp>
        <p:nvSpPr>
          <p:cNvPr id="7" name="TextBox 6"/>
          <p:cNvSpPr txBox="1"/>
          <p:nvPr/>
        </p:nvSpPr>
        <p:spPr>
          <a:xfrm>
            <a:off x="566060" y="1796144"/>
            <a:ext cx="3831498" cy="461665"/>
          </a:xfrm>
          <a:prstGeom prst="rect">
            <a:avLst/>
          </a:prstGeom>
          <a:noFill/>
        </p:spPr>
        <p:txBody>
          <a:bodyPr wrap="none" rtlCol="0">
            <a:spAutoFit/>
          </a:bodyPr>
          <a:lstStyle/>
          <a:p>
            <a:r>
              <a:rPr lang="en-US" sz="2400" b="1" dirty="0" smtClean="0">
                <a:solidFill>
                  <a:srgbClr val="002060"/>
                </a:solidFill>
              </a:rPr>
              <a:t>A: </a:t>
            </a:r>
            <a:r>
              <a:rPr lang="en-US" sz="2400" dirty="0" smtClean="0">
                <a:solidFill>
                  <a:srgbClr val="002060"/>
                </a:solidFill>
              </a:rPr>
              <a:t>analogy is a bit strained</a:t>
            </a:r>
            <a:endParaRPr lang="en-US" sz="2400" dirty="0">
              <a:solidFill>
                <a:srgbClr val="002060"/>
              </a:solidFill>
            </a:endParaRPr>
          </a:p>
        </p:txBody>
      </p:sp>
    </p:spTree>
    <p:extLst>
      <p:ext uri="{BB962C8B-B14F-4D97-AF65-F5344CB8AC3E}">
        <p14:creationId xmlns:p14="http://schemas.microsoft.com/office/powerpoint/2010/main" val="10111156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p:cNvSpPr txBox="1"/>
          <p:nvPr/>
        </p:nvSpPr>
        <p:spPr>
          <a:xfrm>
            <a:off x="209550" y="266700"/>
            <a:ext cx="8465779" cy="707886"/>
          </a:xfrm>
          <a:prstGeom prst="rect">
            <a:avLst/>
          </a:prstGeom>
          <a:noFill/>
        </p:spPr>
        <p:txBody>
          <a:bodyPr wrap="none" rtlCol="0">
            <a:spAutoFit/>
          </a:bodyPr>
          <a:lstStyle/>
          <a:p>
            <a:pPr fontAlgn="base">
              <a:spcBef>
                <a:spcPct val="0"/>
              </a:spcBef>
              <a:spcAft>
                <a:spcPct val="0"/>
              </a:spcAft>
            </a:pPr>
            <a:r>
              <a:rPr lang="en-US" sz="4000" dirty="0">
                <a:solidFill>
                  <a:srgbClr val="C00000"/>
                </a:solidFill>
                <a:cs typeface="Arial" pitchFamily="34" charset="0"/>
              </a:rPr>
              <a:t>Reflection: </a:t>
            </a:r>
            <a:r>
              <a:rPr lang="en-US" sz="3200" dirty="0">
                <a:solidFill>
                  <a:srgbClr val="C00000"/>
                </a:solidFill>
                <a:cs typeface="Arial" pitchFamily="34" charset="0"/>
              </a:rPr>
              <a:t>what can the Internet teach us?</a:t>
            </a:r>
          </a:p>
        </p:txBody>
      </p:sp>
      <p:sp>
        <p:nvSpPr>
          <p:cNvPr id="55" name="Rectangle 3"/>
          <p:cNvSpPr txBox="1">
            <a:spLocks noChangeArrowheads="1"/>
          </p:cNvSpPr>
          <p:nvPr/>
        </p:nvSpPr>
        <p:spPr bwMode="auto">
          <a:xfrm>
            <a:off x="564388" y="2858262"/>
            <a:ext cx="7931150" cy="1567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nSpc>
                <a:spcPts val="2800"/>
              </a:lnSpc>
              <a:buClr>
                <a:srgbClr val="A50021"/>
              </a:buClr>
              <a:buSzPct val="70000"/>
              <a:buFont typeface="Wingdings" pitchFamily="2" charset="2"/>
              <a:buChar char="v"/>
              <a:defRPr/>
            </a:pPr>
            <a:r>
              <a:rPr lang="en-US" sz="2400" kern="0" dirty="0" smtClean="0">
                <a:solidFill>
                  <a:srgbClr val="000000"/>
                </a:solidFill>
              </a:rPr>
              <a:t>similarities (on the surface):</a:t>
            </a:r>
          </a:p>
          <a:p>
            <a:pPr lvl="1" indent="-342900">
              <a:lnSpc>
                <a:spcPts val="2400"/>
              </a:lnSpc>
              <a:buClr>
                <a:srgbClr val="A50021"/>
              </a:buClr>
              <a:buSzPct val="100000"/>
              <a:buFont typeface="Wingdings" pitchFamily="2" charset="2"/>
              <a:buChar char="§"/>
            </a:pPr>
            <a:r>
              <a:rPr lang="en-US" sz="2400" kern="0" dirty="0">
                <a:solidFill>
                  <a:srgbClr val="000000"/>
                </a:solidFill>
              </a:rPr>
              <a:t>p</a:t>
            </a:r>
            <a:r>
              <a:rPr lang="en-US" sz="2400" kern="0" dirty="0" smtClean="0">
                <a:solidFill>
                  <a:srgbClr val="000000"/>
                </a:solidFill>
              </a:rPr>
              <a:t>ower routing = </a:t>
            </a:r>
            <a:r>
              <a:rPr lang="en-US" sz="2400" kern="0" dirty="0">
                <a:solidFill>
                  <a:srgbClr val="000000"/>
                </a:solidFill>
              </a:rPr>
              <a:t>i</a:t>
            </a:r>
            <a:r>
              <a:rPr lang="en-US" sz="2400" kern="0" dirty="0" smtClean="0">
                <a:solidFill>
                  <a:srgbClr val="000000"/>
                </a:solidFill>
              </a:rPr>
              <a:t>nternet flow routing</a:t>
            </a:r>
          </a:p>
          <a:p>
            <a:pPr lvl="1" indent="-342900">
              <a:lnSpc>
                <a:spcPts val="2400"/>
              </a:lnSpc>
              <a:buClr>
                <a:srgbClr val="A50021"/>
              </a:buClr>
              <a:buSzPct val="100000"/>
              <a:buFont typeface="Wingdings" pitchFamily="2" charset="2"/>
              <a:buChar char="§"/>
            </a:pPr>
            <a:r>
              <a:rPr lang="en-US" sz="2400" kern="0" dirty="0" smtClean="0">
                <a:solidFill>
                  <a:srgbClr val="000000"/>
                </a:solidFill>
              </a:rPr>
              <a:t>AS == RTO</a:t>
            </a:r>
          </a:p>
          <a:p>
            <a:pPr lvl="1" indent="-342900">
              <a:lnSpc>
                <a:spcPts val="2400"/>
              </a:lnSpc>
              <a:buClr>
                <a:srgbClr val="A50021"/>
              </a:buClr>
              <a:buSzPct val="100000"/>
              <a:buFont typeface="Wingdings" pitchFamily="2" charset="2"/>
              <a:buChar char="§"/>
            </a:pPr>
            <a:r>
              <a:rPr lang="en-US" sz="2400" kern="0" dirty="0" smtClean="0">
                <a:solidFill>
                  <a:srgbClr val="000000"/>
                </a:solidFill>
              </a:rPr>
              <a:t>grid management = network management</a:t>
            </a:r>
          </a:p>
        </p:txBody>
      </p:sp>
      <p:sp>
        <p:nvSpPr>
          <p:cNvPr id="7" name="TextBox 6"/>
          <p:cNvSpPr txBox="1"/>
          <p:nvPr/>
        </p:nvSpPr>
        <p:spPr>
          <a:xfrm>
            <a:off x="633984" y="1511808"/>
            <a:ext cx="7885492" cy="954107"/>
          </a:xfrm>
          <a:prstGeom prst="rect">
            <a:avLst/>
          </a:prstGeom>
          <a:noFill/>
        </p:spPr>
        <p:txBody>
          <a:bodyPr wrap="none" rtlCol="0">
            <a:spAutoFit/>
          </a:bodyPr>
          <a:lstStyle/>
          <a:p>
            <a:pPr algn="ctr" fontAlgn="base">
              <a:spcBef>
                <a:spcPct val="0"/>
              </a:spcBef>
              <a:spcAft>
                <a:spcPct val="0"/>
              </a:spcAft>
            </a:pPr>
            <a:r>
              <a:rPr lang="en-US" sz="2800" i="1" dirty="0">
                <a:solidFill>
                  <a:srgbClr val="000000"/>
                </a:solidFill>
              </a:rPr>
              <a:t>Internet technologies, research  developed over </a:t>
            </a:r>
          </a:p>
          <a:p>
            <a:pPr algn="ctr" fontAlgn="base">
              <a:spcBef>
                <a:spcPct val="0"/>
              </a:spcBef>
              <a:spcAft>
                <a:spcPct val="0"/>
              </a:spcAft>
            </a:pPr>
            <a:r>
              <a:rPr lang="en-US" sz="2800" i="1" dirty="0">
                <a:solidFill>
                  <a:srgbClr val="000000"/>
                </a:solidFill>
              </a:rPr>
              <a:t>past 40 years, can be used to green the grid</a:t>
            </a:r>
          </a:p>
        </p:txBody>
      </p:sp>
      <p:sp>
        <p:nvSpPr>
          <p:cNvPr id="9" name="Rectangle 8"/>
          <p:cNvSpPr/>
          <p:nvPr/>
        </p:nvSpPr>
        <p:spPr>
          <a:xfrm>
            <a:off x="316992" y="1304544"/>
            <a:ext cx="8449056" cy="1292352"/>
          </a:xfrm>
          <a:prstGeom prst="rect">
            <a:avLst/>
          </a:prstGeom>
          <a:noFill/>
          <a:ln w="34925"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11" name="TextBox 10"/>
          <p:cNvSpPr txBox="1"/>
          <p:nvPr/>
        </p:nvSpPr>
        <p:spPr>
          <a:xfrm>
            <a:off x="475488" y="1085088"/>
            <a:ext cx="3187091" cy="461665"/>
          </a:xfrm>
          <a:prstGeom prst="rect">
            <a:avLst/>
          </a:prstGeom>
          <a:solidFill>
            <a:schemeClr val="bg1"/>
          </a:solidFill>
        </p:spPr>
        <p:txBody>
          <a:bodyPr wrap="none" rtlCol="0">
            <a:spAutoFit/>
          </a:bodyPr>
          <a:lstStyle/>
          <a:p>
            <a:pPr fontAlgn="base">
              <a:spcBef>
                <a:spcPct val="0"/>
              </a:spcBef>
              <a:spcAft>
                <a:spcPct val="0"/>
              </a:spcAft>
            </a:pPr>
            <a:r>
              <a:rPr lang="en-US" sz="2400" dirty="0" smtClean="0">
                <a:solidFill>
                  <a:srgbClr val="000000"/>
                </a:solidFill>
              </a:rPr>
              <a:t>Keshav 1</a:t>
            </a:r>
            <a:r>
              <a:rPr lang="en-US" sz="2400" baseline="30000" dirty="0" smtClean="0">
                <a:solidFill>
                  <a:srgbClr val="000000"/>
                </a:solidFill>
              </a:rPr>
              <a:t>st</a:t>
            </a:r>
            <a:r>
              <a:rPr lang="en-US" sz="2400" dirty="0" smtClean="0">
                <a:solidFill>
                  <a:srgbClr val="000000"/>
                </a:solidFill>
              </a:rPr>
              <a:t> hypothesis</a:t>
            </a:r>
            <a:endParaRPr lang="en-US" sz="2400" dirty="0">
              <a:solidFill>
                <a:srgbClr val="000000"/>
              </a:solidFill>
            </a:endParaRPr>
          </a:p>
        </p:txBody>
      </p:sp>
      <p:sp>
        <p:nvSpPr>
          <p:cNvPr id="8" name="Rectangle 3"/>
          <p:cNvSpPr txBox="1">
            <a:spLocks noChangeArrowheads="1"/>
          </p:cNvSpPr>
          <p:nvPr/>
        </p:nvSpPr>
        <p:spPr bwMode="auto">
          <a:xfrm>
            <a:off x="594868" y="4750130"/>
            <a:ext cx="7931150" cy="189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nSpc>
                <a:spcPts val="2800"/>
              </a:lnSpc>
              <a:buClr>
                <a:srgbClr val="A50021"/>
              </a:buClr>
              <a:buSzPct val="70000"/>
              <a:buFont typeface="Wingdings" pitchFamily="2" charset="2"/>
              <a:buChar char="v"/>
            </a:pPr>
            <a:r>
              <a:rPr lang="en-US" sz="2400" kern="0" dirty="0" smtClean="0">
                <a:solidFill>
                  <a:srgbClr val="000000"/>
                </a:solidFill>
              </a:rPr>
              <a:t>but….</a:t>
            </a:r>
          </a:p>
          <a:p>
            <a:pPr lvl="1" indent="-342900">
              <a:lnSpc>
                <a:spcPts val="2400"/>
              </a:lnSpc>
              <a:buClr>
                <a:srgbClr val="A50021"/>
              </a:buClr>
              <a:buSzPct val="100000"/>
              <a:buFont typeface="Wingdings" pitchFamily="2" charset="2"/>
              <a:buChar char="§"/>
            </a:pPr>
            <a:r>
              <a:rPr lang="en-US" sz="2400" kern="0" dirty="0" smtClean="0">
                <a:solidFill>
                  <a:srgbClr val="000000"/>
                </a:solidFill>
              </a:rPr>
              <a:t>Internet </a:t>
            </a:r>
            <a:r>
              <a:rPr lang="en-US" sz="2400" i="1" kern="0" dirty="0" smtClean="0">
                <a:solidFill>
                  <a:srgbClr val="C00000"/>
                </a:solidFill>
              </a:rPr>
              <a:t>best effort service </a:t>
            </a:r>
            <a:r>
              <a:rPr lang="en-US" sz="2400" kern="0" dirty="0" smtClean="0">
                <a:solidFill>
                  <a:srgbClr val="000000"/>
                </a:solidFill>
              </a:rPr>
              <a:t>model won’t cut it</a:t>
            </a:r>
          </a:p>
          <a:p>
            <a:pPr lvl="1" indent="-342900">
              <a:lnSpc>
                <a:spcPts val="2400"/>
              </a:lnSpc>
              <a:buClr>
                <a:srgbClr val="A50021"/>
              </a:buClr>
              <a:buSzPct val="100000"/>
              <a:buFont typeface="Wingdings" pitchFamily="2" charset="2"/>
              <a:buChar char="§"/>
            </a:pPr>
            <a:r>
              <a:rPr lang="en-US" sz="2400" i="1" kern="0" dirty="0" smtClean="0">
                <a:solidFill>
                  <a:srgbClr val="C00000"/>
                </a:solidFill>
              </a:rPr>
              <a:t>manageability, security, reliability </a:t>
            </a:r>
            <a:r>
              <a:rPr lang="en-US" sz="2400" kern="0" dirty="0" smtClean="0">
                <a:solidFill>
                  <a:srgbClr val="000000"/>
                </a:solidFill>
              </a:rPr>
              <a:t>(five 9’s) not yet  Internet main strengths </a:t>
            </a:r>
          </a:p>
        </p:txBody>
      </p:sp>
      <p:sp>
        <p:nvSpPr>
          <p:cNvPr id="3" name="Rectangle 2"/>
          <p:cNvSpPr/>
          <p:nvPr/>
        </p:nvSpPr>
        <p:spPr>
          <a:xfrm>
            <a:off x="581891" y="2897578"/>
            <a:ext cx="7849590" cy="15912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603168" y="3182587"/>
            <a:ext cx="5543505" cy="954107"/>
          </a:xfrm>
          <a:prstGeom prst="rect">
            <a:avLst/>
          </a:prstGeom>
          <a:noFill/>
        </p:spPr>
        <p:txBody>
          <a:bodyPr wrap="none" rtlCol="0">
            <a:spAutoFit/>
          </a:bodyPr>
          <a:lstStyle/>
          <a:p>
            <a:pPr algn="ctr"/>
            <a:r>
              <a:rPr lang="en-US" sz="2800" i="1" dirty="0" smtClean="0">
                <a:solidFill>
                  <a:srgbClr val="C00000"/>
                </a:solidFill>
              </a:rPr>
              <a:t>The “sweet spot” is in developing </a:t>
            </a:r>
          </a:p>
          <a:p>
            <a:pPr algn="ctr"/>
            <a:r>
              <a:rPr lang="en-US" sz="2800" i="1" dirty="0" smtClean="0">
                <a:solidFill>
                  <a:srgbClr val="C00000"/>
                </a:solidFill>
              </a:rPr>
              <a:t>the control plane architecture!</a:t>
            </a:r>
            <a:endParaRPr lang="en-US" sz="2800" i="1" dirty="0">
              <a:solidFill>
                <a:srgbClr val="C00000"/>
              </a:solidFill>
            </a:endParaRPr>
          </a:p>
        </p:txBody>
      </p:sp>
    </p:spTree>
    <p:extLst>
      <p:ext uri="{BB962C8B-B14F-4D97-AF65-F5344CB8AC3E}">
        <p14:creationId xmlns:p14="http://schemas.microsoft.com/office/powerpoint/2010/main" val="12649907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
                                            <p:txEl>
                                              <p:pRg st="1" end="1"/>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uiExpand="1" build="allAtOnce"/>
      <p:bldP spid="8" grpId="0" build="allAtOnce"/>
      <p:bldP spid="3" grpId="0" animBg="1"/>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p:cNvSpPr txBox="1"/>
          <p:nvPr/>
        </p:nvSpPr>
        <p:spPr>
          <a:xfrm>
            <a:off x="209550" y="266700"/>
            <a:ext cx="8465779" cy="707886"/>
          </a:xfrm>
          <a:prstGeom prst="rect">
            <a:avLst/>
          </a:prstGeom>
          <a:noFill/>
        </p:spPr>
        <p:txBody>
          <a:bodyPr wrap="none" rtlCol="0">
            <a:spAutoFit/>
          </a:bodyPr>
          <a:lstStyle/>
          <a:p>
            <a:pPr fontAlgn="base">
              <a:spcBef>
                <a:spcPct val="0"/>
              </a:spcBef>
              <a:spcAft>
                <a:spcPct val="0"/>
              </a:spcAft>
            </a:pPr>
            <a:r>
              <a:rPr lang="en-US" sz="4000" dirty="0">
                <a:solidFill>
                  <a:srgbClr val="CC0000"/>
                </a:solidFill>
                <a:cs typeface="Arial" pitchFamily="34" charset="0"/>
              </a:rPr>
              <a:t>Reflection: </a:t>
            </a:r>
            <a:r>
              <a:rPr lang="en-US" sz="3200" dirty="0">
                <a:solidFill>
                  <a:srgbClr val="CC0000"/>
                </a:solidFill>
                <a:cs typeface="Arial" pitchFamily="34" charset="0"/>
              </a:rPr>
              <a:t>what can the Internet teach us?</a:t>
            </a:r>
          </a:p>
        </p:txBody>
      </p:sp>
      <p:sp>
        <p:nvSpPr>
          <p:cNvPr id="55" name="Rectangle 3"/>
          <p:cNvSpPr txBox="1">
            <a:spLocks noChangeArrowheads="1"/>
          </p:cNvSpPr>
          <p:nvPr/>
        </p:nvSpPr>
        <p:spPr bwMode="auto">
          <a:xfrm>
            <a:off x="454660" y="2980182"/>
            <a:ext cx="7931150" cy="3018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nSpc>
                <a:spcPts val="2800"/>
              </a:lnSpc>
              <a:buClr>
                <a:srgbClr val="A50021"/>
              </a:buClr>
              <a:buSzPct val="70000"/>
              <a:buFontTx/>
              <a:buNone/>
              <a:defRPr/>
            </a:pPr>
            <a:r>
              <a:rPr lang="en-US" sz="2400" kern="0" dirty="0" smtClean="0">
                <a:solidFill>
                  <a:srgbClr val="000000"/>
                </a:solidFill>
              </a:rPr>
              <a:t>architecture: punctuated equilibrium?</a:t>
            </a:r>
          </a:p>
          <a:p>
            <a:pPr>
              <a:lnSpc>
                <a:spcPts val="2800"/>
              </a:lnSpc>
              <a:buClr>
                <a:srgbClr val="A50021"/>
              </a:buClr>
              <a:buSzPct val="70000"/>
              <a:buFont typeface="Wingdings" pitchFamily="2" charset="2"/>
              <a:buChar char="v"/>
              <a:defRPr/>
            </a:pPr>
            <a:r>
              <a:rPr lang="en-US" sz="2400" kern="0" dirty="0" smtClean="0">
                <a:solidFill>
                  <a:srgbClr val="000000"/>
                </a:solidFill>
              </a:rPr>
              <a:t>today’s IP v4: 30+ years old</a:t>
            </a:r>
          </a:p>
          <a:p>
            <a:pPr>
              <a:lnSpc>
                <a:spcPts val="2800"/>
              </a:lnSpc>
              <a:buClr>
                <a:srgbClr val="A50021"/>
              </a:buClr>
              <a:buSzPct val="70000"/>
              <a:buFont typeface="Wingdings" pitchFamily="2" charset="2"/>
              <a:buChar char="v"/>
              <a:defRPr/>
            </a:pPr>
            <a:r>
              <a:rPr lang="en-US" sz="2400" kern="0" dirty="0" smtClean="0">
                <a:solidFill>
                  <a:srgbClr val="000000"/>
                </a:solidFill>
              </a:rPr>
              <a:t>telephone network: manual to stored-program-control to IP over 100 years</a:t>
            </a:r>
          </a:p>
          <a:p>
            <a:pPr>
              <a:lnSpc>
                <a:spcPts val="2800"/>
              </a:lnSpc>
              <a:buClr>
                <a:srgbClr val="A50021"/>
              </a:buClr>
              <a:buSzPct val="70000"/>
              <a:buFont typeface="Wingdings" pitchFamily="2" charset="2"/>
              <a:buChar char="v"/>
              <a:defRPr/>
            </a:pPr>
            <a:r>
              <a:rPr lang="en-US" sz="2400" kern="0" dirty="0">
                <a:solidFill>
                  <a:srgbClr val="000000"/>
                </a:solidFill>
              </a:rPr>
              <a:t>today’s meteorological sensing network: 30+ years old</a:t>
            </a:r>
          </a:p>
          <a:p>
            <a:pPr>
              <a:lnSpc>
                <a:spcPts val="2800"/>
              </a:lnSpc>
              <a:buClr>
                <a:srgbClr val="A50021"/>
              </a:buClr>
              <a:buSzPct val="70000"/>
              <a:buFont typeface="Wingdings" pitchFamily="2" charset="2"/>
              <a:buChar char="v"/>
              <a:defRPr/>
            </a:pPr>
            <a:endParaRPr lang="en-US" sz="2400" kern="0" dirty="0" smtClean="0">
              <a:solidFill>
                <a:srgbClr val="000000"/>
              </a:solidFill>
            </a:endParaRPr>
          </a:p>
        </p:txBody>
      </p:sp>
      <p:sp>
        <p:nvSpPr>
          <p:cNvPr id="7" name="TextBox 6"/>
          <p:cNvSpPr txBox="1"/>
          <p:nvPr/>
        </p:nvSpPr>
        <p:spPr>
          <a:xfrm>
            <a:off x="731520" y="1524000"/>
            <a:ext cx="7632191" cy="954107"/>
          </a:xfrm>
          <a:prstGeom prst="rect">
            <a:avLst/>
          </a:prstGeom>
          <a:noFill/>
        </p:spPr>
        <p:txBody>
          <a:bodyPr wrap="square" rtlCol="0">
            <a:spAutoFit/>
          </a:bodyPr>
          <a:lstStyle/>
          <a:p>
            <a:pPr algn="ctr" fontAlgn="base">
              <a:spcBef>
                <a:spcPct val="0"/>
              </a:spcBef>
              <a:spcAft>
                <a:spcPct val="0"/>
              </a:spcAft>
            </a:pPr>
            <a:r>
              <a:rPr lang="en-US" sz="2800" i="1" dirty="0">
                <a:solidFill>
                  <a:srgbClr val="000000"/>
                </a:solidFill>
              </a:rPr>
              <a:t>The next decade will determine the structure of the grid in 2</a:t>
            </a:r>
            <a:r>
              <a:rPr lang="en-US" sz="2800" i="1" u="sng" dirty="0">
                <a:solidFill>
                  <a:srgbClr val="C00000"/>
                </a:solidFill>
              </a:rPr>
              <a:t>1</a:t>
            </a:r>
            <a:r>
              <a:rPr lang="en-US" sz="2800" i="1" dirty="0">
                <a:solidFill>
                  <a:srgbClr val="000000"/>
                </a:solidFill>
              </a:rPr>
              <a:t>20</a:t>
            </a:r>
          </a:p>
        </p:txBody>
      </p:sp>
      <p:sp>
        <p:nvSpPr>
          <p:cNvPr id="9" name="Rectangle 8"/>
          <p:cNvSpPr/>
          <p:nvPr/>
        </p:nvSpPr>
        <p:spPr>
          <a:xfrm>
            <a:off x="316992" y="1304544"/>
            <a:ext cx="8449056" cy="1231392"/>
          </a:xfrm>
          <a:prstGeom prst="rect">
            <a:avLst/>
          </a:prstGeom>
          <a:noFill/>
          <a:ln w="34925"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11" name="TextBox 10"/>
          <p:cNvSpPr txBox="1"/>
          <p:nvPr/>
        </p:nvSpPr>
        <p:spPr>
          <a:xfrm>
            <a:off x="536448" y="1085088"/>
            <a:ext cx="3254417" cy="461665"/>
          </a:xfrm>
          <a:prstGeom prst="rect">
            <a:avLst/>
          </a:prstGeom>
          <a:solidFill>
            <a:schemeClr val="bg1"/>
          </a:solidFill>
        </p:spPr>
        <p:txBody>
          <a:bodyPr wrap="none" rtlCol="0">
            <a:spAutoFit/>
          </a:bodyPr>
          <a:lstStyle/>
          <a:p>
            <a:pPr fontAlgn="base">
              <a:spcBef>
                <a:spcPct val="0"/>
              </a:spcBef>
              <a:spcAft>
                <a:spcPct val="0"/>
              </a:spcAft>
            </a:pPr>
            <a:r>
              <a:rPr lang="en-US" sz="2400" dirty="0" smtClean="0">
                <a:solidFill>
                  <a:srgbClr val="000000"/>
                </a:solidFill>
              </a:rPr>
              <a:t>Keshav 2</a:t>
            </a:r>
            <a:r>
              <a:rPr lang="en-US" sz="2400" baseline="30000" dirty="0" smtClean="0">
                <a:solidFill>
                  <a:srgbClr val="000000"/>
                </a:solidFill>
              </a:rPr>
              <a:t>nd</a:t>
            </a:r>
            <a:r>
              <a:rPr lang="en-US" sz="2400" dirty="0" smtClean="0">
                <a:solidFill>
                  <a:srgbClr val="000000"/>
                </a:solidFill>
              </a:rPr>
              <a:t> </a:t>
            </a:r>
            <a:r>
              <a:rPr lang="en-US" sz="2400" dirty="0">
                <a:solidFill>
                  <a:srgbClr val="000000"/>
                </a:solidFill>
              </a:rPr>
              <a:t>hypothesis</a:t>
            </a:r>
          </a:p>
        </p:txBody>
      </p:sp>
      <p:sp>
        <p:nvSpPr>
          <p:cNvPr id="8" name="TextBox 7"/>
          <p:cNvSpPr txBox="1"/>
          <p:nvPr/>
        </p:nvSpPr>
        <p:spPr>
          <a:xfrm>
            <a:off x="701040" y="5785104"/>
            <a:ext cx="7632191" cy="523220"/>
          </a:xfrm>
          <a:prstGeom prst="rect">
            <a:avLst/>
          </a:prstGeom>
          <a:noFill/>
        </p:spPr>
        <p:txBody>
          <a:bodyPr wrap="square" rtlCol="0">
            <a:spAutoFit/>
          </a:bodyPr>
          <a:lstStyle/>
          <a:p>
            <a:pPr fontAlgn="base">
              <a:spcBef>
                <a:spcPct val="0"/>
              </a:spcBef>
              <a:spcAft>
                <a:spcPct val="0"/>
              </a:spcAft>
            </a:pPr>
            <a:r>
              <a:rPr lang="en-US" sz="2800" i="1" dirty="0">
                <a:solidFill>
                  <a:srgbClr val="CC0000"/>
                </a:solidFill>
              </a:rPr>
              <a:t>…… the time is indeed now</a:t>
            </a:r>
          </a:p>
        </p:txBody>
      </p:sp>
    </p:spTree>
    <p:extLst>
      <p:ext uri="{BB962C8B-B14F-4D97-AF65-F5344CB8AC3E}">
        <p14:creationId xmlns:p14="http://schemas.microsoft.com/office/powerpoint/2010/main" val="39890056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Conclusions</a:t>
            </a:r>
            <a:endParaRPr lang="en-US" dirty="0">
              <a:solidFill>
                <a:srgbClr val="C00000"/>
              </a:solidFill>
            </a:endParaRPr>
          </a:p>
        </p:txBody>
      </p:sp>
      <p:sp>
        <p:nvSpPr>
          <p:cNvPr id="3" name="Content Placeholder 2"/>
          <p:cNvSpPr>
            <a:spLocks noGrp="1"/>
          </p:cNvSpPr>
          <p:nvPr>
            <p:ph idx="1"/>
          </p:nvPr>
        </p:nvSpPr>
        <p:spPr>
          <a:xfrm>
            <a:off x="457200" y="1362075"/>
            <a:ext cx="8229600" cy="4525963"/>
          </a:xfrm>
        </p:spPr>
        <p:txBody>
          <a:bodyPr/>
          <a:lstStyle/>
          <a:p>
            <a:pPr>
              <a:buClr>
                <a:srgbClr val="C00000"/>
              </a:buClr>
              <a:buFont typeface="Wingdings" pitchFamily="2" charset="2"/>
              <a:buChar char="v"/>
            </a:pPr>
            <a:r>
              <a:rPr lang="en-US" dirty="0" smtClean="0"/>
              <a:t>smart grid: many research opportunities</a:t>
            </a:r>
          </a:p>
          <a:p>
            <a:pPr>
              <a:buClr>
                <a:srgbClr val="C00000"/>
              </a:buClr>
              <a:buFont typeface="Wingdings" pitchFamily="2" charset="2"/>
              <a:buChar char="v"/>
            </a:pPr>
            <a:r>
              <a:rPr lang="en-US" dirty="0" smtClean="0"/>
              <a:t>ICT can/must inform smart grid design operation</a:t>
            </a:r>
          </a:p>
          <a:p>
            <a:pPr>
              <a:buClr>
                <a:srgbClr val="C00000"/>
              </a:buClr>
              <a:buFont typeface="Wingdings" pitchFamily="2" charset="2"/>
              <a:buChar char="v"/>
            </a:pPr>
            <a:r>
              <a:rPr lang="en-US" dirty="0"/>
              <a:t>i</a:t>
            </a:r>
            <a:r>
              <a:rPr lang="en-US" dirty="0" smtClean="0"/>
              <a:t>mportance of working with domain experts</a:t>
            </a:r>
          </a:p>
          <a:p>
            <a:pPr lvl="1">
              <a:buClr>
                <a:srgbClr val="C00000"/>
              </a:buClr>
            </a:pPr>
            <a:r>
              <a:rPr lang="en-US" sz="2000" dirty="0"/>
              <a:t>t</a:t>
            </a:r>
            <a:r>
              <a:rPr lang="en-US" sz="2000" dirty="0" smtClean="0"/>
              <a:t>wo-way collaboration with significant “start up” costs, e.g., bioinformatics, sense-and-response hazardous weather prediction</a:t>
            </a:r>
          </a:p>
          <a:p>
            <a:pPr>
              <a:buClr>
                <a:srgbClr val="C00000"/>
              </a:buClr>
              <a:buFont typeface="Wingdings" pitchFamily="2" charset="2"/>
              <a:buChar char="v"/>
            </a:pPr>
            <a:r>
              <a:rPr lang="en-US" dirty="0" smtClean="0"/>
              <a:t>IITB/</a:t>
            </a:r>
            <a:r>
              <a:rPr lang="en-US" dirty="0" err="1" smtClean="0"/>
              <a:t>Umass</a:t>
            </a:r>
            <a:r>
              <a:rPr lang="en-US" dirty="0" smtClean="0"/>
              <a:t> joint seminar: spring 2013</a:t>
            </a:r>
            <a:endParaRPr lang="en-US" dirty="0"/>
          </a:p>
        </p:txBody>
      </p:sp>
    </p:spTree>
    <p:extLst>
      <p:ext uri="{BB962C8B-B14F-4D97-AF65-F5344CB8AC3E}">
        <p14:creationId xmlns:p14="http://schemas.microsoft.com/office/powerpoint/2010/main" val="320716279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3137" y="2175234"/>
            <a:ext cx="4572000" cy="2677656"/>
          </a:xfrm>
          <a:prstGeom prst="rect">
            <a:avLst/>
          </a:prstGeom>
        </p:spPr>
        <p:txBody>
          <a:bodyPr>
            <a:spAutoFit/>
          </a:bodyPr>
          <a:lstStyle/>
          <a:p>
            <a:pPr algn="ctr" fontAlgn="base">
              <a:spcBef>
                <a:spcPct val="0"/>
              </a:spcBef>
              <a:spcAft>
                <a:spcPct val="0"/>
              </a:spcAft>
            </a:pPr>
            <a:r>
              <a:rPr lang="en-US" sz="4800" dirty="0" smtClean="0">
                <a:solidFill>
                  <a:srgbClr val="800000"/>
                </a:solidFill>
              </a:rPr>
              <a:t>the end </a:t>
            </a:r>
          </a:p>
          <a:p>
            <a:pPr algn="ctr" fontAlgn="base">
              <a:spcBef>
                <a:spcPct val="0"/>
              </a:spcBef>
              <a:spcAft>
                <a:spcPct val="0"/>
              </a:spcAft>
            </a:pPr>
            <a:r>
              <a:rPr lang="en-US" sz="4800" dirty="0" smtClean="0">
                <a:solidFill>
                  <a:srgbClr val="800000"/>
                </a:solidFill>
              </a:rPr>
              <a:t> - thank you -</a:t>
            </a:r>
            <a:endParaRPr lang="en-US" sz="3600" kern="0" dirty="0">
              <a:solidFill>
                <a:srgbClr val="800000"/>
              </a:solidFill>
            </a:endParaRPr>
          </a:p>
          <a:p>
            <a:pPr algn="ctr" fontAlgn="base">
              <a:spcBef>
                <a:spcPct val="0"/>
              </a:spcBef>
              <a:spcAft>
                <a:spcPct val="0"/>
              </a:spcAft>
            </a:pPr>
            <a:r>
              <a:rPr lang="en-US" sz="3600" kern="0" dirty="0">
                <a:solidFill>
                  <a:srgbClr val="800000"/>
                </a:solidFill>
              </a:rPr>
              <a:t/>
            </a:r>
            <a:br>
              <a:rPr lang="en-US" sz="3600" kern="0" dirty="0">
                <a:solidFill>
                  <a:srgbClr val="800000"/>
                </a:solidFill>
              </a:rPr>
            </a:br>
            <a:r>
              <a:rPr lang="en-US" sz="3600" kern="0" dirty="0">
                <a:solidFill>
                  <a:srgbClr val="800000"/>
                </a:solidFill>
              </a:rPr>
              <a:t>?? ||  /* */</a:t>
            </a:r>
            <a:endParaRPr lang="en-US" dirty="0">
              <a:solidFill>
                <a:srgbClr val="000000"/>
              </a:solidFill>
            </a:endParaRPr>
          </a:p>
        </p:txBody>
      </p:sp>
    </p:spTree>
    <p:extLst>
      <p:ext uri="{BB962C8B-B14F-4D97-AF65-F5344CB8AC3E}">
        <p14:creationId xmlns:p14="http://schemas.microsoft.com/office/powerpoint/2010/main" val="149300911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881637" y="2123533"/>
            <a:ext cx="3492589" cy="4418378"/>
            <a:chOff x="1881637" y="2387608"/>
            <a:chExt cx="3492589" cy="4418378"/>
          </a:xfrm>
        </p:grpSpPr>
        <p:grpSp>
          <p:nvGrpSpPr>
            <p:cNvPr id="73" name="Group 72"/>
            <p:cNvGrpSpPr/>
            <p:nvPr/>
          </p:nvGrpSpPr>
          <p:grpSpPr>
            <a:xfrm>
              <a:off x="3697872" y="5186047"/>
              <a:ext cx="1636894" cy="1516828"/>
              <a:chOff x="823705" y="2201415"/>
              <a:chExt cx="3559953" cy="3980211"/>
            </a:xfrm>
          </p:grpSpPr>
          <p:pic>
            <p:nvPicPr>
              <p:cNvPr id="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705" y="4408145"/>
                <a:ext cx="2007347" cy="1773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5129" y="3829594"/>
                <a:ext cx="888529" cy="785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3245" y="2201415"/>
                <a:ext cx="979820" cy="86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9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8838" y="3246051"/>
                <a:ext cx="502394" cy="855931"/>
              </a:xfrm>
              <a:prstGeom prst="rect">
                <a:avLst/>
              </a:prstGeom>
            </p:spPr>
          </p:pic>
          <p:pic>
            <p:nvPicPr>
              <p:cNvPr id="95" name="Picture 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53065" y="2253144"/>
                <a:ext cx="447383" cy="762209"/>
              </a:xfrm>
              <a:prstGeom prst="rect">
                <a:avLst/>
              </a:prstGeom>
            </p:spPr>
          </p:pic>
          <p:pic>
            <p:nvPicPr>
              <p:cNvPr id="96" name="Picture 9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70523" y="3468758"/>
                <a:ext cx="371675" cy="633224"/>
              </a:xfrm>
              <a:prstGeom prst="rect">
                <a:avLst/>
              </a:prstGeom>
            </p:spPr>
          </p:pic>
          <p:sp>
            <p:nvSpPr>
              <p:cNvPr id="97" name="Freeform 96"/>
              <p:cNvSpPr/>
              <p:nvPr/>
            </p:nvSpPr>
            <p:spPr>
              <a:xfrm>
                <a:off x="2669689" y="2285418"/>
                <a:ext cx="494852" cy="114409"/>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Lst>
                <a:ahLst/>
                <a:cxnLst>
                  <a:cxn ang="0">
                    <a:pos x="connsiteX0" y="connsiteY0"/>
                  </a:cxn>
                  <a:cxn ang="0">
                    <a:pos x="connsiteX1" y="connsiteY1"/>
                  </a:cxn>
                  <a:cxn ang="0">
                    <a:pos x="connsiteX2" y="connsiteY2"/>
                  </a:cxn>
                </a:cxnLst>
                <a:rect l="l" t="t" r="r" b="b"/>
                <a:pathLst>
                  <a:path w="494852" h="114409">
                    <a:moveTo>
                      <a:pt x="0" y="0"/>
                    </a:moveTo>
                    <a:cubicBezTo>
                      <a:pt x="75341" y="13484"/>
                      <a:pt x="88770" y="79357"/>
                      <a:pt x="211736" y="102366"/>
                    </a:cubicBezTo>
                    <a:cubicBezTo>
                      <a:pt x="334683" y="135031"/>
                      <a:pt x="400480" y="91496"/>
                      <a:pt x="494852" y="86061"/>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sp>
            <p:nvSpPr>
              <p:cNvPr id="98" name="Freeform 97"/>
              <p:cNvSpPr/>
              <p:nvPr/>
            </p:nvSpPr>
            <p:spPr>
              <a:xfrm>
                <a:off x="1643175" y="3345045"/>
                <a:ext cx="1682729" cy="303164"/>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Lst>
                <a:ahLst/>
                <a:cxnLst>
                  <a:cxn ang="0">
                    <a:pos x="connsiteX0" y="connsiteY0"/>
                  </a:cxn>
                  <a:cxn ang="0">
                    <a:pos x="connsiteX1" y="connsiteY1"/>
                  </a:cxn>
                  <a:cxn ang="0">
                    <a:pos x="connsiteX2" y="connsiteY2"/>
                  </a:cxn>
                </a:cxnLst>
                <a:rect l="l" t="t" r="r" b="b"/>
                <a:pathLst>
                  <a:path w="494852" h="153306">
                    <a:moveTo>
                      <a:pt x="0" y="0"/>
                    </a:moveTo>
                    <a:cubicBezTo>
                      <a:pt x="75341" y="13484"/>
                      <a:pt x="129386" y="127524"/>
                      <a:pt x="252352" y="150533"/>
                    </a:cubicBezTo>
                    <a:cubicBezTo>
                      <a:pt x="392106" y="168748"/>
                      <a:pt x="400480" y="91496"/>
                      <a:pt x="494852" y="86061"/>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99" name="Freeform 98"/>
              <p:cNvSpPr/>
              <p:nvPr/>
            </p:nvSpPr>
            <p:spPr>
              <a:xfrm>
                <a:off x="1619868" y="2371601"/>
                <a:ext cx="1577954" cy="964679"/>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 name="connsiteX0" fmla="*/ 0 w 464040"/>
                  <a:gd name="connsiteY0" fmla="*/ 479897 h 480192"/>
                  <a:gd name="connsiteX1" fmla="*/ 221540 w 464040"/>
                  <a:gd name="connsiteY1" fmla="*/ 64472 h 480192"/>
                  <a:gd name="connsiteX2" fmla="*/ 464040 w 464040"/>
                  <a:gd name="connsiteY2" fmla="*/ 0 h 480192"/>
                  <a:gd name="connsiteX0" fmla="*/ 0 w 464040"/>
                  <a:gd name="connsiteY0" fmla="*/ 479897 h 481002"/>
                  <a:gd name="connsiteX1" fmla="*/ 326580 w 464040"/>
                  <a:gd name="connsiteY1" fmla="*/ 401639 h 481002"/>
                  <a:gd name="connsiteX2" fmla="*/ 464040 w 464040"/>
                  <a:gd name="connsiteY2" fmla="*/ 0 h 481002"/>
                  <a:gd name="connsiteX0" fmla="*/ 0 w 464040"/>
                  <a:gd name="connsiteY0" fmla="*/ 479897 h 487825"/>
                  <a:gd name="connsiteX1" fmla="*/ 326580 w 464040"/>
                  <a:gd name="connsiteY1" fmla="*/ 401639 h 487825"/>
                  <a:gd name="connsiteX2" fmla="*/ 464040 w 464040"/>
                  <a:gd name="connsiteY2" fmla="*/ 0 h 487825"/>
                  <a:gd name="connsiteX0" fmla="*/ 0 w 464040"/>
                  <a:gd name="connsiteY0" fmla="*/ 479897 h 487825"/>
                  <a:gd name="connsiteX1" fmla="*/ 326580 w 464040"/>
                  <a:gd name="connsiteY1" fmla="*/ 401639 h 487825"/>
                  <a:gd name="connsiteX2" fmla="*/ 464040 w 464040"/>
                  <a:gd name="connsiteY2" fmla="*/ 0 h 487825"/>
                  <a:gd name="connsiteX0" fmla="*/ 0 w 464040"/>
                  <a:gd name="connsiteY0" fmla="*/ 479897 h 487825"/>
                  <a:gd name="connsiteX1" fmla="*/ 326580 w 464040"/>
                  <a:gd name="connsiteY1" fmla="*/ 401639 h 487825"/>
                  <a:gd name="connsiteX2" fmla="*/ 464040 w 464040"/>
                  <a:gd name="connsiteY2" fmla="*/ 0 h 487825"/>
                </a:gdLst>
                <a:ahLst/>
                <a:cxnLst>
                  <a:cxn ang="0">
                    <a:pos x="connsiteX0" y="connsiteY0"/>
                  </a:cxn>
                  <a:cxn ang="0">
                    <a:pos x="connsiteX1" y="connsiteY1"/>
                  </a:cxn>
                  <a:cxn ang="0">
                    <a:pos x="connsiteX2" y="connsiteY2"/>
                  </a:cxn>
                </a:cxnLst>
                <a:rect l="l" t="t" r="r" b="b"/>
                <a:pathLst>
                  <a:path w="464040" h="487825">
                    <a:moveTo>
                      <a:pt x="0" y="479897"/>
                    </a:moveTo>
                    <a:cubicBezTo>
                      <a:pt x="75341" y="493381"/>
                      <a:pt x="231625" y="501454"/>
                      <a:pt x="326580" y="401639"/>
                    </a:cubicBezTo>
                    <a:cubicBezTo>
                      <a:pt x="358492" y="362054"/>
                      <a:pt x="413085" y="311293"/>
                      <a:pt x="464040"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100" name="Freeform 99"/>
              <p:cNvSpPr/>
              <p:nvPr/>
            </p:nvSpPr>
            <p:spPr>
              <a:xfrm>
                <a:off x="3207966" y="2392284"/>
                <a:ext cx="396151" cy="1103635"/>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 name="connsiteX0" fmla="*/ 0 w 294860"/>
                  <a:gd name="connsiteY0" fmla="*/ 0 h 319807"/>
                  <a:gd name="connsiteX1" fmla="*/ 252352 w 294860"/>
                  <a:gd name="connsiteY1" fmla="*/ 150533 h 319807"/>
                  <a:gd name="connsiteX2" fmla="*/ 228749 w 294860"/>
                  <a:gd name="connsiteY2" fmla="*/ 319669 h 319807"/>
                  <a:gd name="connsiteX0" fmla="*/ 0 w 109988"/>
                  <a:gd name="connsiteY0" fmla="*/ 0 h 558232"/>
                  <a:gd name="connsiteX1" fmla="*/ 67480 w 109988"/>
                  <a:gd name="connsiteY1" fmla="*/ 388958 h 558232"/>
                  <a:gd name="connsiteX2" fmla="*/ 43877 w 109988"/>
                  <a:gd name="connsiteY2" fmla="*/ 558094 h 558232"/>
                  <a:gd name="connsiteX0" fmla="*/ 0 w 130992"/>
                  <a:gd name="connsiteY0" fmla="*/ 0 h 558219"/>
                  <a:gd name="connsiteX1" fmla="*/ 91289 w 130992"/>
                  <a:gd name="connsiteY1" fmla="*/ 372099 h 558219"/>
                  <a:gd name="connsiteX2" fmla="*/ 43877 w 130992"/>
                  <a:gd name="connsiteY2" fmla="*/ 558094 h 558219"/>
                  <a:gd name="connsiteX0" fmla="*/ 0 w 130992"/>
                  <a:gd name="connsiteY0" fmla="*/ 0 h 558219"/>
                  <a:gd name="connsiteX1" fmla="*/ 91289 w 130992"/>
                  <a:gd name="connsiteY1" fmla="*/ 372099 h 558219"/>
                  <a:gd name="connsiteX2" fmla="*/ 43877 w 130992"/>
                  <a:gd name="connsiteY2" fmla="*/ 558094 h 558219"/>
                  <a:gd name="connsiteX0" fmla="*/ 0 w 91873"/>
                  <a:gd name="connsiteY0" fmla="*/ 0 h 558268"/>
                  <a:gd name="connsiteX1" fmla="*/ 91289 w 91873"/>
                  <a:gd name="connsiteY1" fmla="*/ 372099 h 558268"/>
                  <a:gd name="connsiteX2" fmla="*/ 43877 w 91873"/>
                  <a:gd name="connsiteY2" fmla="*/ 558094 h 558268"/>
                  <a:gd name="connsiteX0" fmla="*/ 0 w 96827"/>
                  <a:gd name="connsiteY0" fmla="*/ 0 h 558094"/>
                  <a:gd name="connsiteX1" fmla="*/ 91289 w 96827"/>
                  <a:gd name="connsiteY1" fmla="*/ 372099 h 558094"/>
                  <a:gd name="connsiteX2" fmla="*/ 43877 w 96827"/>
                  <a:gd name="connsiteY2" fmla="*/ 558094 h 558094"/>
                  <a:gd name="connsiteX0" fmla="*/ 0 w 116801"/>
                  <a:gd name="connsiteY0" fmla="*/ 0 h 558094"/>
                  <a:gd name="connsiteX1" fmla="*/ 116499 w 116801"/>
                  <a:gd name="connsiteY1" fmla="*/ 323933 h 558094"/>
                  <a:gd name="connsiteX2" fmla="*/ 43877 w 116801"/>
                  <a:gd name="connsiteY2" fmla="*/ 558094 h 558094"/>
                  <a:gd name="connsiteX0" fmla="*/ 0 w 119284"/>
                  <a:gd name="connsiteY0" fmla="*/ 0 h 558094"/>
                  <a:gd name="connsiteX1" fmla="*/ 116499 w 119284"/>
                  <a:gd name="connsiteY1" fmla="*/ 323933 h 558094"/>
                  <a:gd name="connsiteX2" fmla="*/ 43877 w 119284"/>
                  <a:gd name="connsiteY2" fmla="*/ 558094 h 558094"/>
                  <a:gd name="connsiteX0" fmla="*/ 0 w 119284"/>
                  <a:gd name="connsiteY0" fmla="*/ 0 h 558094"/>
                  <a:gd name="connsiteX1" fmla="*/ 116499 w 119284"/>
                  <a:gd name="connsiteY1" fmla="*/ 323933 h 558094"/>
                  <a:gd name="connsiteX2" fmla="*/ 43877 w 119284"/>
                  <a:gd name="connsiteY2" fmla="*/ 558094 h 558094"/>
                  <a:gd name="connsiteX0" fmla="*/ 0 w 118050"/>
                  <a:gd name="connsiteY0" fmla="*/ 0 h 558094"/>
                  <a:gd name="connsiteX1" fmla="*/ 116499 w 118050"/>
                  <a:gd name="connsiteY1" fmla="*/ 323933 h 558094"/>
                  <a:gd name="connsiteX2" fmla="*/ 43877 w 118050"/>
                  <a:gd name="connsiteY2" fmla="*/ 558094 h 558094"/>
                  <a:gd name="connsiteX0" fmla="*/ 0 w 116499"/>
                  <a:gd name="connsiteY0" fmla="*/ 0 h 558094"/>
                  <a:gd name="connsiteX1" fmla="*/ 116499 w 116499"/>
                  <a:gd name="connsiteY1" fmla="*/ 323933 h 558094"/>
                  <a:gd name="connsiteX2" fmla="*/ 43877 w 116499"/>
                  <a:gd name="connsiteY2" fmla="*/ 558094 h 558094"/>
                </a:gdLst>
                <a:ahLst/>
                <a:cxnLst>
                  <a:cxn ang="0">
                    <a:pos x="connsiteX0" y="connsiteY0"/>
                  </a:cxn>
                  <a:cxn ang="0">
                    <a:pos x="connsiteX1" y="connsiteY1"/>
                  </a:cxn>
                  <a:cxn ang="0">
                    <a:pos x="connsiteX2" y="connsiteY2"/>
                  </a:cxn>
                </a:cxnLst>
                <a:rect l="l" t="t" r="r" b="b"/>
                <a:pathLst>
                  <a:path w="116499" h="558094">
                    <a:moveTo>
                      <a:pt x="0" y="0"/>
                    </a:moveTo>
                    <a:cubicBezTo>
                      <a:pt x="75341" y="13484"/>
                      <a:pt x="111178" y="129933"/>
                      <a:pt x="116499" y="323933"/>
                    </a:cubicBezTo>
                    <a:cubicBezTo>
                      <a:pt x="116199" y="443298"/>
                      <a:pt x="75553" y="524996"/>
                      <a:pt x="43877" y="558094"/>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101" name="Freeform 100"/>
              <p:cNvSpPr/>
              <p:nvPr/>
            </p:nvSpPr>
            <p:spPr>
              <a:xfrm>
                <a:off x="1629089" y="3333002"/>
                <a:ext cx="485327" cy="1105236"/>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85327"/>
                  <a:gd name="connsiteY0" fmla="*/ 0 h 1105258"/>
                  <a:gd name="connsiteX1" fmla="*/ 211736 w 485327"/>
                  <a:gd name="connsiteY1" fmla="*/ 102366 h 1105258"/>
                  <a:gd name="connsiteX2" fmla="*/ 485327 w 485327"/>
                  <a:gd name="connsiteY2" fmla="*/ 1105236 h 1105258"/>
                  <a:gd name="connsiteX0" fmla="*/ 0 w 485327"/>
                  <a:gd name="connsiteY0" fmla="*/ 0 h 1105274"/>
                  <a:gd name="connsiteX1" fmla="*/ 216499 w 485327"/>
                  <a:gd name="connsiteY1" fmla="*/ 507178 h 1105274"/>
                  <a:gd name="connsiteX2" fmla="*/ 485327 w 485327"/>
                  <a:gd name="connsiteY2" fmla="*/ 1105236 h 1105274"/>
                  <a:gd name="connsiteX0" fmla="*/ 0 w 485327"/>
                  <a:gd name="connsiteY0" fmla="*/ 0 h 1105287"/>
                  <a:gd name="connsiteX1" fmla="*/ 216499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Lst>
                <a:ahLst/>
                <a:cxnLst>
                  <a:cxn ang="0">
                    <a:pos x="connsiteX0" y="connsiteY0"/>
                  </a:cxn>
                  <a:cxn ang="0">
                    <a:pos x="connsiteX1" y="connsiteY1"/>
                  </a:cxn>
                  <a:cxn ang="0">
                    <a:pos x="connsiteX2" y="connsiteY2"/>
                  </a:cxn>
                </a:cxnLst>
                <a:rect l="l" t="t" r="r" b="b"/>
                <a:pathLst>
                  <a:path w="485327" h="1105236">
                    <a:moveTo>
                      <a:pt x="0" y="0"/>
                    </a:moveTo>
                    <a:cubicBezTo>
                      <a:pt x="75341" y="13484"/>
                      <a:pt x="269746" y="250807"/>
                      <a:pt x="354611" y="507178"/>
                    </a:cubicBezTo>
                    <a:cubicBezTo>
                      <a:pt x="472796" y="792256"/>
                      <a:pt x="481442" y="896358"/>
                      <a:pt x="485327" y="110523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sp>
            <p:nvSpPr>
              <p:cNvPr id="102" name="Freeform 101"/>
              <p:cNvSpPr/>
              <p:nvPr/>
            </p:nvSpPr>
            <p:spPr>
              <a:xfrm>
                <a:off x="3361453" y="3503564"/>
                <a:ext cx="634397" cy="382056"/>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85327"/>
                  <a:gd name="connsiteY0" fmla="*/ 0 h 1105258"/>
                  <a:gd name="connsiteX1" fmla="*/ 211736 w 485327"/>
                  <a:gd name="connsiteY1" fmla="*/ 102366 h 1105258"/>
                  <a:gd name="connsiteX2" fmla="*/ 485327 w 485327"/>
                  <a:gd name="connsiteY2" fmla="*/ 1105236 h 1105258"/>
                  <a:gd name="connsiteX0" fmla="*/ 0 w 485327"/>
                  <a:gd name="connsiteY0" fmla="*/ 0 h 1105274"/>
                  <a:gd name="connsiteX1" fmla="*/ 216499 w 485327"/>
                  <a:gd name="connsiteY1" fmla="*/ 507178 h 1105274"/>
                  <a:gd name="connsiteX2" fmla="*/ 485327 w 485327"/>
                  <a:gd name="connsiteY2" fmla="*/ 1105236 h 1105274"/>
                  <a:gd name="connsiteX0" fmla="*/ 0 w 485327"/>
                  <a:gd name="connsiteY0" fmla="*/ 0 h 1105287"/>
                  <a:gd name="connsiteX1" fmla="*/ 216499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Lst>
                <a:ahLst/>
                <a:cxnLst>
                  <a:cxn ang="0">
                    <a:pos x="connsiteX0" y="connsiteY0"/>
                  </a:cxn>
                  <a:cxn ang="0">
                    <a:pos x="connsiteX1" y="connsiteY1"/>
                  </a:cxn>
                  <a:cxn ang="0">
                    <a:pos x="connsiteX2" y="connsiteY2"/>
                  </a:cxn>
                </a:cxnLst>
                <a:rect l="l" t="t" r="r" b="b"/>
                <a:pathLst>
                  <a:path w="485327" h="1105236">
                    <a:moveTo>
                      <a:pt x="0" y="0"/>
                    </a:moveTo>
                    <a:cubicBezTo>
                      <a:pt x="75341" y="13484"/>
                      <a:pt x="269746" y="250807"/>
                      <a:pt x="354611" y="507178"/>
                    </a:cubicBezTo>
                    <a:cubicBezTo>
                      <a:pt x="472796" y="792256"/>
                      <a:pt x="481442" y="896358"/>
                      <a:pt x="485327" y="110523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grpSp>
        <p:pic>
          <p:nvPicPr>
            <p:cNvPr id="75"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0818" y="2489603"/>
              <a:ext cx="2184400" cy="26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1881637" y="5003549"/>
              <a:ext cx="2351926" cy="646331"/>
            </a:xfrm>
            <a:prstGeom prst="rect">
              <a:avLst/>
            </a:prstGeom>
            <a:noFill/>
          </p:spPr>
          <p:txBody>
            <a:bodyPr wrap="none" rtlCol="0">
              <a:spAutoFit/>
            </a:bodyPr>
            <a:lstStyle/>
            <a:p>
              <a:pPr algn="ctr" fontAlgn="base">
                <a:spcBef>
                  <a:spcPct val="0"/>
                </a:spcBef>
                <a:spcAft>
                  <a:spcPct val="0"/>
                </a:spcAft>
              </a:pPr>
              <a:r>
                <a:rPr lang="en-US" dirty="0">
                  <a:solidFill>
                    <a:srgbClr val="000000"/>
                  </a:solidFill>
                </a:rPr>
                <a:t>transmission network</a:t>
              </a:r>
            </a:p>
            <a:p>
              <a:pPr algn="ctr" fontAlgn="base">
                <a:spcBef>
                  <a:spcPct val="0"/>
                </a:spcBef>
                <a:spcAft>
                  <a:spcPct val="0"/>
                </a:spcAft>
              </a:pPr>
              <a:r>
                <a:rPr lang="en-US" dirty="0">
                  <a:solidFill>
                    <a:srgbClr val="000000"/>
                  </a:solidFill>
                </a:rPr>
                <a:t>(backbone)</a:t>
              </a:r>
            </a:p>
          </p:txBody>
        </p:sp>
        <p:cxnSp>
          <p:nvCxnSpPr>
            <p:cNvPr id="81" name="Straight Connector 80"/>
            <p:cNvCxnSpPr/>
            <p:nvPr/>
          </p:nvCxnSpPr>
          <p:spPr>
            <a:xfrm>
              <a:off x="3915798" y="4263500"/>
              <a:ext cx="451807" cy="1135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Freeform 88"/>
            <p:cNvSpPr/>
            <p:nvPr/>
          </p:nvSpPr>
          <p:spPr>
            <a:xfrm rot="551010">
              <a:off x="3678330" y="5067441"/>
              <a:ext cx="1695896" cy="1738545"/>
            </a:xfrm>
            <a:custGeom>
              <a:avLst/>
              <a:gdLst>
                <a:gd name="connsiteX0" fmla="*/ 2142411 w 3619842"/>
                <a:gd name="connsiteY0" fmla="*/ 7869 h 4300895"/>
                <a:gd name="connsiteX1" fmla="*/ 2820143 w 3619842"/>
                <a:gd name="connsiteY1" fmla="*/ 298325 h 4300895"/>
                <a:gd name="connsiteX2" fmla="*/ 2906204 w 3619842"/>
                <a:gd name="connsiteY2" fmla="*/ 900753 h 4300895"/>
                <a:gd name="connsiteX3" fmla="*/ 2938477 w 3619842"/>
                <a:gd name="connsiteY3" fmla="*/ 1255756 h 4300895"/>
                <a:gd name="connsiteX4" fmla="*/ 3250449 w 3619842"/>
                <a:gd name="connsiteY4" fmla="*/ 1470909 h 4300895"/>
                <a:gd name="connsiteX5" fmla="*/ 3616209 w 3619842"/>
                <a:gd name="connsiteY5" fmla="*/ 1911972 h 4300895"/>
                <a:gd name="connsiteX6" fmla="*/ 3013781 w 3619842"/>
                <a:gd name="connsiteY6" fmla="*/ 2933949 h 4300895"/>
                <a:gd name="connsiteX7" fmla="*/ 2303776 w 3619842"/>
                <a:gd name="connsiteY7" fmla="*/ 3245920 h 4300895"/>
                <a:gd name="connsiteX8" fmla="*/ 722402 w 3619842"/>
                <a:gd name="connsiteY8" fmla="*/ 4257139 h 4300895"/>
                <a:gd name="connsiteX9" fmla="*/ 152247 w 3619842"/>
                <a:gd name="connsiteY9" fmla="*/ 4063501 h 4300895"/>
                <a:gd name="connsiteX10" fmla="*/ 1640 w 3619842"/>
                <a:gd name="connsiteY10" fmla="*/ 3568650 h 4300895"/>
                <a:gd name="connsiteX11" fmla="*/ 216792 w 3619842"/>
                <a:gd name="connsiteY11" fmla="*/ 2880160 h 4300895"/>
                <a:gd name="connsiteX12" fmla="*/ 442703 w 3619842"/>
                <a:gd name="connsiteY12" fmla="*/ 2202429 h 4300895"/>
                <a:gd name="connsiteX13" fmla="*/ 345884 w 3619842"/>
                <a:gd name="connsiteY13" fmla="*/ 1675304 h 4300895"/>
                <a:gd name="connsiteX14" fmla="*/ 593310 w 3619842"/>
                <a:gd name="connsiteY14" fmla="*/ 1062118 h 4300895"/>
                <a:gd name="connsiteX15" fmla="*/ 969828 w 3619842"/>
                <a:gd name="connsiteY15" fmla="*/ 943784 h 4300895"/>
                <a:gd name="connsiteX16" fmla="*/ 1045131 w 3619842"/>
                <a:gd name="connsiteY16" fmla="*/ 470447 h 4300895"/>
                <a:gd name="connsiteX17" fmla="*/ 1271042 w 3619842"/>
                <a:gd name="connsiteY17" fmla="*/ 115445 h 4300895"/>
                <a:gd name="connsiteX18" fmla="*/ 2142411 w 3619842"/>
                <a:gd name="connsiteY18" fmla="*/ 7869 h 4300895"/>
                <a:gd name="connsiteX0" fmla="*/ 2142411 w 3619842"/>
                <a:gd name="connsiteY0" fmla="*/ 7869 h 4279064"/>
                <a:gd name="connsiteX1" fmla="*/ 2820143 w 3619842"/>
                <a:gd name="connsiteY1" fmla="*/ 298325 h 4279064"/>
                <a:gd name="connsiteX2" fmla="*/ 2906204 w 3619842"/>
                <a:gd name="connsiteY2" fmla="*/ 900753 h 4279064"/>
                <a:gd name="connsiteX3" fmla="*/ 2938477 w 3619842"/>
                <a:gd name="connsiteY3" fmla="*/ 1255756 h 4279064"/>
                <a:gd name="connsiteX4" fmla="*/ 3250449 w 3619842"/>
                <a:gd name="connsiteY4" fmla="*/ 1470909 h 4279064"/>
                <a:gd name="connsiteX5" fmla="*/ 3616209 w 3619842"/>
                <a:gd name="connsiteY5" fmla="*/ 1911972 h 4279064"/>
                <a:gd name="connsiteX6" fmla="*/ 3013781 w 3619842"/>
                <a:gd name="connsiteY6" fmla="*/ 2933949 h 4279064"/>
                <a:gd name="connsiteX7" fmla="*/ 2572717 w 3619842"/>
                <a:gd name="connsiteY7" fmla="*/ 3579407 h 4279064"/>
                <a:gd name="connsiteX8" fmla="*/ 722402 w 3619842"/>
                <a:gd name="connsiteY8" fmla="*/ 4257139 h 4279064"/>
                <a:gd name="connsiteX9" fmla="*/ 152247 w 3619842"/>
                <a:gd name="connsiteY9" fmla="*/ 4063501 h 4279064"/>
                <a:gd name="connsiteX10" fmla="*/ 1640 w 3619842"/>
                <a:gd name="connsiteY10" fmla="*/ 3568650 h 4279064"/>
                <a:gd name="connsiteX11" fmla="*/ 216792 w 3619842"/>
                <a:gd name="connsiteY11" fmla="*/ 2880160 h 4279064"/>
                <a:gd name="connsiteX12" fmla="*/ 442703 w 3619842"/>
                <a:gd name="connsiteY12" fmla="*/ 2202429 h 4279064"/>
                <a:gd name="connsiteX13" fmla="*/ 345884 w 3619842"/>
                <a:gd name="connsiteY13" fmla="*/ 1675304 h 4279064"/>
                <a:gd name="connsiteX14" fmla="*/ 593310 w 3619842"/>
                <a:gd name="connsiteY14" fmla="*/ 1062118 h 4279064"/>
                <a:gd name="connsiteX15" fmla="*/ 969828 w 3619842"/>
                <a:gd name="connsiteY15" fmla="*/ 943784 h 4279064"/>
                <a:gd name="connsiteX16" fmla="*/ 1045131 w 3619842"/>
                <a:gd name="connsiteY16" fmla="*/ 470447 h 4279064"/>
                <a:gd name="connsiteX17" fmla="*/ 1271042 w 3619842"/>
                <a:gd name="connsiteY17" fmla="*/ 115445 h 4279064"/>
                <a:gd name="connsiteX18" fmla="*/ 2142411 w 3619842"/>
                <a:gd name="connsiteY18" fmla="*/ 7869 h 4279064"/>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58932 w 3643648"/>
                <a:gd name="connsiteY13" fmla="*/ 1470909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44722 w 3622153"/>
                <a:gd name="connsiteY0" fmla="*/ 7869 h 4239810"/>
                <a:gd name="connsiteX1" fmla="*/ 2822454 w 3622153"/>
                <a:gd name="connsiteY1" fmla="*/ 298325 h 4239810"/>
                <a:gd name="connsiteX2" fmla="*/ 2908515 w 3622153"/>
                <a:gd name="connsiteY2" fmla="*/ 900753 h 4239810"/>
                <a:gd name="connsiteX3" fmla="*/ 2940788 w 3622153"/>
                <a:gd name="connsiteY3" fmla="*/ 1255756 h 4239810"/>
                <a:gd name="connsiteX4" fmla="*/ 3252760 w 3622153"/>
                <a:gd name="connsiteY4" fmla="*/ 1470909 h 4239810"/>
                <a:gd name="connsiteX5" fmla="*/ 3618520 w 3622153"/>
                <a:gd name="connsiteY5" fmla="*/ 1911972 h 4239810"/>
                <a:gd name="connsiteX6" fmla="*/ 3016092 w 3622153"/>
                <a:gd name="connsiteY6" fmla="*/ 2933949 h 4239810"/>
                <a:gd name="connsiteX7" fmla="*/ 2575028 w 3622153"/>
                <a:gd name="connsiteY7" fmla="*/ 3579407 h 4239810"/>
                <a:gd name="connsiteX8" fmla="*/ 1531537 w 3622153"/>
                <a:gd name="connsiteY8" fmla="*/ 4171078 h 4239810"/>
                <a:gd name="connsiteX9" fmla="*/ 412742 w 3622153"/>
                <a:gd name="connsiteY9" fmla="*/ 4160320 h 4239810"/>
                <a:gd name="connsiteX10" fmla="*/ 3951 w 3622153"/>
                <a:gd name="connsiteY10" fmla="*/ 3568650 h 4239810"/>
                <a:gd name="connsiteX11" fmla="*/ 219103 w 3622153"/>
                <a:gd name="connsiteY11" fmla="*/ 2880160 h 4239810"/>
                <a:gd name="connsiteX12" fmla="*/ 445014 w 3622153"/>
                <a:gd name="connsiteY12" fmla="*/ 2202429 h 4239810"/>
                <a:gd name="connsiteX13" fmla="*/ 337437 w 3622153"/>
                <a:gd name="connsiteY13" fmla="*/ 1470909 h 4239810"/>
                <a:gd name="connsiteX14" fmla="*/ 595621 w 3622153"/>
                <a:gd name="connsiteY14" fmla="*/ 1062118 h 4239810"/>
                <a:gd name="connsiteX15" fmla="*/ 972139 w 3622153"/>
                <a:gd name="connsiteY15" fmla="*/ 943784 h 4239810"/>
                <a:gd name="connsiteX16" fmla="*/ 1047442 w 3622153"/>
                <a:gd name="connsiteY16" fmla="*/ 470447 h 4239810"/>
                <a:gd name="connsiteX17" fmla="*/ 1273353 w 3622153"/>
                <a:gd name="connsiteY17" fmla="*/ 115445 h 4239810"/>
                <a:gd name="connsiteX18" fmla="*/ 2144722 w 3622153"/>
                <a:gd name="connsiteY18" fmla="*/ 7869 h 4239810"/>
                <a:gd name="connsiteX0" fmla="*/ 2147191 w 3624622"/>
                <a:gd name="connsiteY0" fmla="*/ 7869 h 4239810"/>
                <a:gd name="connsiteX1" fmla="*/ 2824923 w 3624622"/>
                <a:gd name="connsiteY1" fmla="*/ 298325 h 4239810"/>
                <a:gd name="connsiteX2" fmla="*/ 2910984 w 3624622"/>
                <a:gd name="connsiteY2" fmla="*/ 900753 h 4239810"/>
                <a:gd name="connsiteX3" fmla="*/ 2943257 w 3624622"/>
                <a:gd name="connsiteY3" fmla="*/ 1255756 h 4239810"/>
                <a:gd name="connsiteX4" fmla="*/ 3255229 w 3624622"/>
                <a:gd name="connsiteY4" fmla="*/ 1470909 h 4239810"/>
                <a:gd name="connsiteX5" fmla="*/ 3620989 w 3624622"/>
                <a:gd name="connsiteY5" fmla="*/ 1911972 h 4239810"/>
                <a:gd name="connsiteX6" fmla="*/ 3018561 w 3624622"/>
                <a:gd name="connsiteY6" fmla="*/ 2933949 h 4239810"/>
                <a:gd name="connsiteX7" fmla="*/ 2577497 w 3624622"/>
                <a:gd name="connsiteY7" fmla="*/ 3579407 h 4239810"/>
                <a:gd name="connsiteX8" fmla="*/ 1534006 w 3624622"/>
                <a:gd name="connsiteY8" fmla="*/ 4171078 h 4239810"/>
                <a:gd name="connsiteX9" fmla="*/ 415211 w 3624622"/>
                <a:gd name="connsiteY9" fmla="*/ 4160320 h 4239810"/>
                <a:gd name="connsiteX10" fmla="*/ 6420 w 3624622"/>
                <a:gd name="connsiteY10" fmla="*/ 3568650 h 4239810"/>
                <a:gd name="connsiteX11" fmla="*/ 221572 w 3624622"/>
                <a:gd name="connsiteY11" fmla="*/ 2880160 h 4239810"/>
                <a:gd name="connsiteX12" fmla="*/ 447483 w 3624622"/>
                <a:gd name="connsiteY12" fmla="*/ 2202429 h 4239810"/>
                <a:gd name="connsiteX13" fmla="*/ 339906 w 3624622"/>
                <a:gd name="connsiteY13" fmla="*/ 1470909 h 4239810"/>
                <a:gd name="connsiteX14" fmla="*/ 598090 w 3624622"/>
                <a:gd name="connsiteY14" fmla="*/ 1062118 h 4239810"/>
                <a:gd name="connsiteX15" fmla="*/ 974608 w 3624622"/>
                <a:gd name="connsiteY15" fmla="*/ 943784 h 4239810"/>
                <a:gd name="connsiteX16" fmla="*/ 1049911 w 3624622"/>
                <a:gd name="connsiteY16" fmla="*/ 470447 h 4239810"/>
                <a:gd name="connsiteX17" fmla="*/ 1275822 w 3624622"/>
                <a:gd name="connsiteY17" fmla="*/ 115445 h 4239810"/>
                <a:gd name="connsiteX18" fmla="*/ 2147191 w 3624622"/>
                <a:gd name="connsiteY18" fmla="*/ 7869 h 4239810"/>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1911972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2137883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1257"/>
                <a:gd name="connsiteY0" fmla="*/ 7869 h 4227031"/>
                <a:gd name="connsiteX1" fmla="*/ 2824923 w 3621257"/>
                <a:gd name="connsiteY1" fmla="*/ 298325 h 4227031"/>
                <a:gd name="connsiteX2" fmla="*/ 2910984 w 3621257"/>
                <a:gd name="connsiteY2" fmla="*/ 900753 h 4227031"/>
                <a:gd name="connsiteX3" fmla="*/ 2943257 w 3621257"/>
                <a:gd name="connsiteY3" fmla="*/ 1255756 h 4227031"/>
                <a:gd name="connsiteX4" fmla="*/ 3620989 w 3621257"/>
                <a:gd name="connsiteY4" fmla="*/ 2137883 h 4227031"/>
                <a:gd name="connsiteX5" fmla="*/ 3018561 w 3621257"/>
                <a:gd name="connsiteY5" fmla="*/ 2933949 h 4227031"/>
                <a:gd name="connsiteX6" fmla="*/ 2512951 w 3621257"/>
                <a:gd name="connsiteY6" fmla="*/ 3783803 h 4227031"/>
                <a:gd name="connsiteX7" fmla="*/ 1534006 w 3621257"/>
                <a:gd name="connsiteY7" fmla="*/ 4171078 h 4227031"/>
                <a:gd name="connsiteX8" fmla="*/ 415211 w 3621257"/>
                <a:gd name="connsiteY8" fmla="*/ 4160320 h 4227031"/>
                <a:gd name="connsiteX9" fmla="*/ 6420 w 3621257"/>
                <a:gd name="connsiteY9" fmla="*/ 3568650 h 4227031"/>
                <a:gd name="connsiteX10" fmla="*/ 221572 w 3621257"/>
                <a:gd name="connsiteY10" fmla="*/ 2880160 h 4227031"/>
                <a:gd name="connsiteX11" fmla="*/ 447483 w 3621257"/>
                <a:gd name="connsiteY11" fmla="*/ 2202429 h 4227031"/>
                <a:gd name="connsiteX12" fmla="*/ 339906 w 3621257"/>
                <a:gd name="connsiteY12" fmla="*/ 1470909 h 4227031"/>
                <a:gd name="connsiteX13" fmla="*/ 598090 w 3621257"/>
                <a:gd name="connsiteY13" fmla="*/ 1062118 h 4227031"/>
                <a:gd name="connsiteX14" fmla="*/ 974608 w 3621257"/>
                <a:gd name="connsiteY14" fmla="*/ 943784 h 4227031"/>
                <a:gd name="connsiteX15" fmla="*/ 1049911 w 3621257"/>
                <a:gd name="connsiteY15" fmla="*/ 470447 h 4227031"/>
                <a:gd name="connsiteX16" fmla="*/ 1275822 w 3621257"/>
                <a:gd name="connsiteY16" fmla="*/ 115445 h 4227031"/>
                <a:gd name="connsiteX17" fmla="*/ 2147191 w 3621257"/>
                <a:gd name="connsiteY17" fmla="*/ 7869 h 4227031"/>
                <a:gd name="connsiteX0" fmla="*/ 2147191 w 3621257"/>
                <a:gd name="connsiteY0" fmla="*/ 7869 h 4227031"/>
                <a:gd name="connsiteX1" fmla="*/ 2824923 w 3621257"/>
                <a:gd name="connsiteY1" fmla="*/ 298325 h 4227031"/>
                <a:gd name="connsiteX2" fmla="*/ 2943257 w 3621257"/>
                <a:gd name="connsiteY2" fmla="*/ 1255756 h 4227031"/>
                <a:gd name="connsiteX3" fmla="*/ 3620989 w 3621257"/>
                <a:gd name="connsiteY3" fmla="*/ 2137883 h 4227031"/>
                <a:gd name="connsiteX4" fmla="*/ 3018561 w 3621257"/>
                <a:gd name="connsiteY4" fmla="*/ 2933949 h 4227031"/>
                <a:gd name="connsiteX5" fmla="*/ 2512951 w 3621257"/>
                <a:gd name="connsiteY5" fmla="*/ 3783803 h 4227031"/>
                <a:gd name="connsiteX6" fmla="*/ 1534006 w 3621257"/>
                <a:gd name="connsiteY6" fmla="*/ 4171078 h 4227031"/>
                <a:gd name="connsiteX7" fmla="*/ 415211 w 3621257"/>
                <a:gd name="connsiteY7" fmla="*/ 4160320 h 4227031"/>
                <a:gd name="connsiteX8" fmla="*/ 6420 w 3621257"/>
                <a:gd name="connsiteY8" fmla="*/ 3568650 h 4227031"/>
                <a:gd name="connsiteX9" fmla="*/ 221572 w 3621257"/>
                <a:gd name="connsiteY9" fmla="*/ 2880160 h 4227031"/>
                <a:gd name="connsiteX10" fmla="*/ 447483 w 3621257"/>
                <a:gd name="connsiteY10" fmla="*/ 2202429 h 4227031"/>
                <a:gd name="connsiteX11" fmla="*/ 339906 w 3621257"/>
                <a:gd name="connsiteY11" fmla="*/ 1470909 h 4227031"/>
                <a:gd name="connsiteX12" fmla="*/ 598090 w 3621257"/>
                <a:gd name="connsiteY12" fmla="*/ 1062118 h 4227031"/>
                <a:gd name="connsiteX13" fmla="*/ 974608 w 3621257"/>
                <a:gd name="connsiteY13" fmla="*/ 943784 h 4227031"/>
                <a:gd name="connsiteX14" fmla="*/ 1049911 w 3621257"/>
                <a:gd name="connsiteY14" fmla="*/ 470447 h 4227031"/>
                <a:gd name="connsiteX15" fmla="*/ 1275822 w 3621257"/>
                <a:gd name="connsiteY15" fmla="*/ 115445 h 4227031"/>
                <a:gd name="connsiteX16" fmla="*/ 2147191 w 3621257"/>
                <a:gd name="connsiteY16" fmla="*/ 7869 h 4227031"/>
                <a:gd name="connsiteX0" fmla="*/ 2189313 w 3663379"/>
                <a:gd name="connsiteY0" fmla="*/ 7869 h 4226329"/>
                <a:gd name="connsiteX1" fmla="*/ 2867045 w 3663379"/>
                <a:gd name="connsiteY1" fmla="*/ 298325 h 4226329"/>
                <a:gd name="connsiteX2" fmla="*/ 2985379 w 3663379"/>
                <a:gd name="connsiteY2" fmla="*/ 1255756 h 4226329"/>
                <a:gd name="connsiteX3" fmla="*/ 3663111 w 3663379"/>
                <a:gd name="connsiteY3" fmla="*/ 2137883 h 4226329"/>
                <a:gd name="connsiteX4" fmla="*/ 3060683 w 3663379"/>
                <a:gd name="connsiteY4" fmla="*/ 2933949 h 4226329"/>
                <a:gd name="connsiteX5" fmla="*/ 2555073 w 3663379"/>
                <a:gd name="connsiteY5" fmla="*/ 3783803 h 4226329"/>
                <a:gd name="connsiteX6" fmla="*/ 1576128 w 3663379"/>
                <a:gd name="connsiteY6" fmla="*/ 4171078 h 4226329"/>
                <a:gd name="connsiteX7" fmla="*/ 457333 w 3663379"/>
                <a:gd name="connsiteY7" fmla="*/ 4160320 h 4226329"/>
                <a:gd name="connsiteX8" fmla="*/ 5512 w 3663379"/>
                <a:gd name="connsiteY8" fmla="*/ 3579408 h 4226329"/>
                <a:gd name="connsiteX9" fmla="*/ 263694 w 3663379"/>
                <a:gd name="connsiteY9" fmla="*/ 2880160 h 4226329"/>
                <a:gd name="connsiteX10" fmla="*/ 489605 w 3663379"/>
                <a:gd name="connsiteY10" fmla="*/ 2202429 h 4226329"/>
                <a:gd name="connsiteX11" fmla="*/ 382028 w 3663379"/>
                <a:gd name="connsiteY11" fmla="*/ 1470909 h 4226329"/>
                <a:gd name="connsiteX12" fmla="*/ 640212 w 3663379"/>
                <a:gd name="connsiteY12" fmla="*/ 1062118 h 4226329"/>
                <a:gd name="connsiteX13" fmla="*/ 1016730 w 3663379"/>
                <a:gd name="connsiteY13" fmla="*/ 943784 h 4226329"/>
                <a:gd name="connsiteX14" fmla="*/ 1092033 w 3663379"/>
                <a:gd name="connsiteY14" fmla="*/ 470447 h 4226329"/>
                <a:gd name="connsiteX15" fmla="*/ 1317944 w 3663379"/>
                <a:gd name="connsiteY15" fmla="*/ 115445 h 4226329"/>
                <a:gd name="connsiteX16" fmla="*/ 2189313 w 3663379"/>
                <a:gd name="connsiteY16" fmla="*/ 7869 h 4226329"/>
                <a:gd name="connsiteX0" fmla="*/ 2147192 w 3621258"/>
                <a:gd name="connsiteY0" fmla="*/ 7869 h 4218833"/>
                <a:gd name="connsiteX1" fmla="*/ 2824924 w 3621258"/>
                <a:gd name="connsiteY1" fmla="*/ 298325 h 4218833"/>
                <a:gd name="connsiteX2" fmla="*/ 2943258 w 3621258"/>
                <a:gd name="connsiteY2" fmla="*/ 1255756 h 4218833"/>
                <a:gd name="connsiteX3" fmla="*/ 3620990 w 3621258"/>
                <a:gd name="connsiteY3" fmla="*/ 2137883 h 4218833"/>
                <a:gd name="connsiteX4" fmla="*/ 3018562 w 3621258"/>
                <a:gd name="connsiteY4" fmla="*/ 2933949 h 4218833"/>
                <a:gd name="connsiteX5" fmla="*/ 2512952 w 3621258"/>
                <a:gd name="connsiteY5" fmla="*/ 3783803 h 4218833"/>
                <a:gd name="connsiteX6" fmla="*/ 1534007 w 3621258"/>
                <a:gd name="connsiteY6" fmla="*/ 4171078 h 4218833"/>
                <a:gd name="connsiteX7" fmla="*/ 415212 w 3621258"/>
                <a:gd name="connsiteY7" fmla="*/ 4160320 h 4218833"/>
                <a:gd name="connsiteX8" fmla="*/ 6421 w 3621258"/>
                <a:gd name="connsiteY8" fmla="*/ 3697742 h 4218833"/>
                <a:gd name="connsiteX9" fmla="*/ 221573 w 3621258"/>
                <a:gd name="connsiteY9" fmla="*/ 2880160 h 4218833"/>
                <a:gd name="connsiteX10" fmla="*/ 447484 w 3621258"/>
                <a:gd name="connsiteY10" fmla="*/ 2202429 h 4218833"/>
                <a:gd name="connsiteX11" fmla="*/ 339907 w 3621258"/>
                <a:gd name="connsiteY11" fmla="*/ 1470909 h 4218833"/>
                <a:gd name="connsiteX12" fmla="*/ 598091 w 3621258"/>
                <a:gd name="connsiteY12" fmla="*/ 1062118 h 4218833"/>
                <a:gd name="connsiteX13" fmla="*/ 974609 w 3621258"/>
                <a:gd name="connsiteY13" fmla="*/ 943784 h 4218833"/>
                <a:gd name="connsiteX14" fmla="*/ 1049912 w 3621258"/>
                <a:gd name="connsiteY14" fmla="*/ 470447 h 4218833"/>
                <a:gd name="connsiteX15" fmla="*/ 1275823 w 3621258"/>
                <a:gd name="connsiteY15" fmla="*/ 115445 h 4218833"/>
                <a:gd name="connsiteX16" fmla="*/ 2147192 w 3621258"/>
                <a:gd name="connsiteY16" fmla="*/ 7869 h 4218833"/>
                <a:gd name="connsiteX0" fmla="*/ 2195902 w 3669968"/>
                <a:gd name="connsiteY0" fmla="*/ 7869 h 4218833"/>
                <a:gd name="connsiteX1" fmla="*/ 2873634 w 3669968"/>
                <a:gd name="connsiteY1" fmla="*/ 298325 h 4218833"/>
                <a:gd name="connsiteX2" fmla="*/ 2991968 w 3669968"/>
                <a:gd name="connsiteY2" fmla="*/ 1255756 h 4218833"/>
                <a:gd name="connsiteX3" fmla="*/ 3669700 w 3669968"/>
                <a:gd name="connsiteY3" fmla="*/ 2137883 h 4218833"/>
                <a:gd name="connsiteX4" fmla="*/ 3067272 w 3669968"/>
                <a:gd name="connsiteY4" fmla="*/ 2933949 h 4218833"/>
                <a:gd name="connsiteX5" fmla="*/ 2561662 w 3669968"/>
                <a:gd name="connsiteY5" fmla="*/ 3783803 h 4218833"/>
                <a:gd name="connsiteX6" fmla="*/ 1582717 w 3669968"/>
                <a:gd name="connsiteY6" fmla="*/ 4171078 h 4218833"/>
                <a:gd name="connsiteX7" fmla="*/ 463922 w 3669968"/>
                <a:gd name="connsiteY7" fmla="*/ 4160320 h 4218833"/>
                <a:gd name="connsiteX8" fmla="*/ 55131 w 3669968"/>
                <a:gd name="connsiteY8" fmla="*/ 3697742 h 4218833"/>
                <a:gd name="connsiteX9" fmla="*/ 270283 w 3669968"/>
                <a:gd name="connsiteY9" fmla="*/ 2880160 h 4218833"/>
                <a:gd name="connsiteX10" fmla="*/ 496194 w 3669968"/>
                <a:gd name="connsiteY10" fmla="*/ 2202429 h 4218833"/>
                <a:gd name="connsiteX11" fmla="*/ 388617 w 3669968"/>
                <a:gd name="connsiteY11" fmla="*/ 1470909 h 4218833"/>
                <a:gd name="connsiteX12" fmla="*/ 646801 w 3669968"/>
                <a:gd name="connsiteY12" fmla="*/ 1062118 h 4218833"/>
                <a:gd name="connsiteX13" fmla="*/ 1023319 w 3669968"/>
                <a:gd name="connsiteY13" fmla="*/ 943784 h 4218833"/>
                <a:gd name="connsiteX14" fmla="*/ 1098622 w 3669968"/>
                <a:gd name="connsiteY14" fmla="*/ 470447 h 4218833"/>
                <a:gd name="connsiteX15" fmla="*/ 1324533 w 3669968"/>
                <a:gd name="connsiteY15" fmla="*/ 115445 h 4218833"/>
                <a:gd name="connsiteX16" fmla="*/ 2195902 w 3669968"/>
                <a:gd name="connsiteY16" fmla="*/ 7869 h 4218833"/>
                <a:gd name="connsiteX0" fmla="*/ 2195902 w 3669968"/>
                <a:gd name="connsiteY0" fmla="*/ 7869 h 4216877"/>
                <a:gd name="connsiteX1" fmla="*/ 2873634 w 3669968"/>
                <a:gd name="connsiteY1" fmla="*/ 298325 h 4216877"/>
                <a:gd name="connsiteX2" fmla="*/ 2991968 w 3669968"/>
                <a:gd name="connsiteY2" fmla="*/ 1255756 h 4216877"/>
                <a:gd name="connsiteX3" fmla="*/ 3669700 w 3669968"/>
                <a:gd name="connsiteY3" fmla="*/ 2137883 h 4216877"/>
                <a:gd name="connsiteX4" fmla="*/ 3067272 w 3669968"/>
                <a:gd name="connsiteY4" fmla="*/ 2933949 h 4216877"/>
                <a:gd name="connsiteX5" fmla="*/ 2561662 w 3669968"/>
                <a:gd name="connsiteY5" fmla="*/ 3783803 h 4216877"/>
                <a:gd name="connsiteX6" fmla="*/ 1582717 w 3669968"/>
                <a:gd name="connsiteY6" fmla="*/ 4171078 h 4216877"/>
                <a:gd name="connsiteX7" fmla="*/ 463922 w 3669968"/>
                <a:gd name="connsiteY7" fmla="*/ 4160320 h 4216877"/>
                <a:gd name="connsiteX8" fmla="*/ 55131 w 3669968"/>
                <a:gd name="connsiteY8" fmla="*/ 3730015 h 4216877"/>
                <a:gd name="connsiteX9" fmla="*/ 270283 w 3669968"/>
                <a:gd name="connsiteY9" fmla="*/ 2880160 h 4216877"/>
                <a:gd name="connsiteX10" fmla="*/ 496194 w 3669968"/>
                <a:gd name="connsiteY10" fmla="*/ 2202429 h 4216877"/>
                <a:gd name="connsiteX11" fmla="*/ 388617 w 3669968"/>
                <a:gd name="connsiteY11" fmla="*/ 1470909 h 4216877"/>
                <a:gd name="connsiteX12" fmla="*/ 646801 w 3669968"/>
                <a:gd name="connsiteY12" fmla="*/ 1062118 h 4216877"/>
                <a:gd name="connsiteX13" fmla="*/ 1023319 w 3669968"/>
                <a:gd name="connsiteY13" fmla="*/ 943784 h 4216877"/>
                <a:gd name="connsiteX14" fmla="*/ 1098622 w 3669968"/>
                <a:gd name="connsiteY14" fmla="*/ 470447 h 4216877"/>
                <a:gd name="connsiteX15" fmla="*/ 1324533 w 3669968"/>
                <a:gd name="connsiteY15" fmla="*/ 115445 h 4216877"/>
                <a:gd name="connsiteX16" fmla="*/ 2195902 w 3669968"/>
                <a:gd name="connsiteY16" fmla="*/ 7869 h 4216877"/>
                <a:gd name="connsiteX0" fmla="*/ 2195902 w 3669968"/>
                <a:gd name="connsiteY0" fmla="*/ 7869 h 4283677"/>
                <a:gd name="connsiteX1" fmla="*/ 2873634 w 3669968"/>
                <a:gd name="connsiteY1" fmla="*/ 298325 h 4283677"/>
                <a:gd name="connsiteX2" fmla="*/ 2991968 w 3669968"/>
                <a:gd name="connsiteY2" fmla="*/ 1255756 h 4283677"/>
                <a:gd name="connsiteX3" fmla="*/ 3669700 w 3669968"/>
                <a:gd name="connsiteY3" fmla="*/ 2137883 h 4283677"/>
                <a:gd name="connsiteX4" fmla="*/ 3067272 w 3669968"/>
                <a:gd name="connsiteY4" fmla="*/ 2933949 h 4283677"/>
                <a:gd name="connsiteX5" fmla="*/ 2561662 w 3669968"/>
                <a:gd name="connsiteY5" fmla="*/ 3783803 h 4283677"/>
                <a:gd name="connsiteX6" fmla="*/ 1582717 w 3669968"/>
                <a:gd name="connsiteY6" fmla="*/ 4171078 h 4283677"/>
                <a:gd name="connsiteX7" fmla="*/ 463922 w 3669968"/>
                <a:gd name="connsiteY7" fmla="*/ 4160320 h 4283677"/>
                <a:gd name="connsiteX8" fmla="*/ 55131 w 3669968"/>
                <a:gd name="connsiteY8" fmla="*/ 3730015 h 4283677"/>
                <a:gd name="connsiteX9" fmla="*/ 270283 w 3669968"/>
                <a:gd name="connsiteY9" fmla="*/ 2880160 h 4283677"/>
                <a:gd name="connsiteX10" fmla="*/ 496194 w 3669968"/>
                <a:gd name="connsiteY10" fmla="*/ 2202429 h 4283677"/>
                <a:gd name="connsiteX11" fmla="*/ 388617 w 3669968"/>
                <a:gd name="connsiteY11" fmla="*/ 1470909 h 4283677"/>
                <a:gd name="connsiteX12" fmla="*/ 646801 w 3669968"/>
                <a:gd name="connsiteY12" fmla="*/ 1062118 h 4283677"/>
                <a:gd name="connsiteX13" fmla="*/ 1023319 w 3669968"/>
                <a:gd name="connsiteY13" fmla="*/ 943784 h 4283677"/>
                <a:gd name="connsiteX14" fmla="*/ 1098622 w 3669968"/>
                <a:gd name="connsiteY14" fmla="*/ 470447 h 4283677"/>
                <a:gd name="connsiteX15" fmla="*/ 1324533 w 3669968"/>
                <a:gd name="connsiteY15" fmla="*/ 115445 h 4283677"/>
                <a:gd name="connsiteX16" fmla="*/ 2195902 w 3669968"/>
                <a:gd name="connsiteY16" fmla="*/ 7869 h 4283677"/>
                <a:gd name="connsiteX0" fmla="*/ 2195902 w 3671474"/>
                <a:gd name="connsiteY0" fmla="*/ 7869 h 4283677"/>
                <a:gd name="connsiteX1" fmla="*/ 2873634 w 3671474"/>
                <a:gd name="connsiteY1" fmla="*/ 298325 h 4283677"/>
                <a:gd name="connsiteX2" fmla="*/ 3239325 w 3671474"/>
                <a:gd name="connsiteY2" fmla="*/ 1239618 h 4283677"/>
                <a:gd name="connsiteX3" fmla="*/ 3669700 w 3671474"/>
                <a:gd name="connsiteY3" fmla="*/ 2137883 h 4283677"/>
                <a:gd name="connsiteX4" fmla="*/ 3067272 w 3671474"/>
                <a:gd name="connsiteY4" fmla="*/ 2933949 h 4283677"/>
                <a:gd name="connsiteX5" fmla="*/ 2561662 w 3671474"/>
                <a:gd name="connsiteY5" fmla="*/ 3783803 h 4283677"/>
                <a:gd name="connsiteX6" fmla="*/ 1582717 w 3671474"/>
                <a:gd name="connsiteY6" fmla="*/ 4171078 h 4283677"/>
                <a:gd name="connsiteX7" fmla="*/ 463922 w 3671474"/>
                <a:gd name="connsiteY7" fmla="*/ 4160320 h 4283677"/>
                <a:gd name="connsiteX8" fmla="*/ 55131 w 3671474"/>
                <a:gd name="connsiteY8" fmla="*/ 3730015 h 4283677"/>
                <a:gd name="connsiteX9" fmla="*/ 270283 w 3671474"/>
                <a:gd name="connsiteY9" fmla="*/ 2880160 h 4283677"/>
                <a:gd name="connsiteX10" fmla="*/ 496194 w 3671474"/>
                <a:gd name="connsiteY10" fmla="*/ 2202429 h 4283677"/>
                <a:gd name="connsiteX11" fmla="*/ 388617 w 3671474"/>
                <a:gd name="connsiteY11" fmla="*/ 1470909 h 4283677"/>
                <a:gd name="connsiteX12" fmla="*/ 646801 w 3671474"/>
                <a:gd name="connsiteY12" fmla="*/ 1062118 h 4283677"/>
                <a:gd name="connsiteX13" fmla="*/ 1023319 w 3671474"/>
                <a:gd name="connsiteY13" fmla="*/ 943784 h 4283677"/>
                <a:gd name="connsiteX14" fmla="*/ 1098622 w 3671474"/>
                <a:gd name="connsiteY14" fmla="*/ 470447 h 4283677"/>
                <a:gd name="connsiteX15" fmla="*/ 1324533 w 3671474"/>
                <a:gd name="connsiteY15" fmla="*/ 115445 h 4283677"/>
                <a:gd name="connsiteX16" fmla="*/ 2195902 w 3671474"/>
                <a:gd name="connsiteY16" fmla="*/ 7869 h 4283677"/>
                <a:gd name="connsiteX0" fmla="*/ 2195902 w 3789589"/>
                <a:gd name="connsiteY0" fmla="*/ 7869 h 4283677"/>
                <a:gd name="connsiteX1" fmla="*/ 2873634 w 3789589"/>
                <a:gd name="connsiteY1" fmla="*/ 298325 h 4283677"/>
                <a:gd name="connsiteX2" fmla="*/ 3239325 w 3789589"/>
                <a:gd name="connsiteY2" fmla="*/ 1239618 h 4283677"/>
                <a:gd name="connsiteX3" fmla="*/ 3788206 w 3789589"/>
                <a:gd name="connsiteY3" fmla="*/ 1929335 h 4283677"/>
                <a:gd name="connsiteX4" fmla="*/ 3067272 w 3789589"/>
                <a:gd name="connsiteY4" fmla="*/ 2933949 h 4283677"/>
                <a:gd name="connsiteX5" fmla="*/ 2561662 w 3789589"/>
                <a:gd name="connsiteY5" fmla="*/ 3783803 h 4283677"/>
                <a:gd name="connsiteX6" fmla="*/ 1582717 w 3789589"/>
                <a:gd name="connsiteY6" fmla="*/ 4171078 h 4283677"/>
                <a:gd name="connsiteX7" fmla="*/ 463922 w 3789589"/>
                <a:gd name="connsiteY7" fmla="*/ 4160320 h 4283677"/>
                <a:gd name="connsiteX8" fmla="*/ 55131 w 3789589"/>
                <a:gd name="connsiteY8" fmla="*/ 3730015 h 4283677"/>
                <a:gd name="connsiteX9" fmla="*/ 270283 w 3789589"/>
                <a:gd name="connsiteY9" fmla="*/ 2880160 h 4283677"/>
                <a:gd name="connsiteX10" fmla="*/ 496194 w 3789589"/>
                <a:gd name="connsiteY10" fmla="*/ 2202429 h 4283677"/>
                <a:gd name="connsiteX11" fmla="*/ 388617 w 3789589"/>
                <a:gd name="connsiteY11" fmla="*/ 1470909 h 4283677"/>
                <a:gd name="connsiteX12" fmla="*/ 646801 w 3789589"/>
                <a:gd name="connsiteY12" fmla="*/ 1062118 h 4283677"/>
                <a:gd name="connsiteX13" fmla="*/ 1023319 w 3789589"/>
                <a:gd name="connsiteY13" fmla="*/ 943784 h 4283677"/>
                <a:gd name="connsiteX14" fmla="*/ 1098622 w 3789589"/>
                <a:gd name="connsiteY14" fmla="*/ 470447 h 4283677"/>
                <a:gd name="connsiteX15" fmla="*/ 1324533 w 3789589"/>
                <a:gd name="connsiteY15" fmla="*/ 115445 h 4283677"/>
                <a:gd name="connsiteX16" fmla="*/ 2195902 w 3789589"/>
                <a:gd name="connsiteY16" fmla="*/ 7869 h 4283677"/>
                <a:gd name="connsiteX0" fmla="*/ 2195902 w 3842815"/>
                <a:gd name="connsiteY0" fmla="*/ 7869 h 4283677"/>
                <a:gd name="connsiteX1" fmla="*/ 2873634 w 3842815"/>
                <a:gd name="connsiteY1" fmla="*/ 298325 h 4283677"/>
                <a:gd name="connsiteX2" fmla="*/ 3239325 w 3842815"/>
                <a:gd name="connsiteY2" fmla="*/ 1239618 h 4283677"/>
                <a:gd name="connsiteX3" fmla="*/ 3841558 w 3842815"/>
                <a:gd name="connsiteY3" fmla="*/ 1785812 h 4283677"/>
                <a:gd name="connsiteX4" fmla="*/ 3067272 w 3842815"/>
                <a:gd name="connsiteY4" fmla="*/ 2933949 h 4283677"/>
                <a:gd name="connsiteX5" fmla="*/ 2561662 w 3842815"/>
                <a:gd name="connsiteY5" fmla="*/ 3783803 h 4283677"/>
                <a:gd name="connsiteX6" fmla="*/ 1582717 w 3842815"/>
                <a:gd name="connsiteY6" fmla="*/ 4171078 h 4283677"/>
                <a:gd name="connsiteX7" fmla="*/ 463922 w 3842815"/>
                <a:gd name="connsiteY7" fmla="*/ 4160320 h 4283677"/>
                <a:gd name="connsiteX8" fmla="*/ 55131 w 3842815"/>
                <a:gd name="connsiteY8" fmla="*/ 3730015 h 4283677"/>
                <a:gd name="connsiteX9" fmla="*/ 270283 w 3842815"/>
                <a:gd name="connsiteY9" fmla="*/ 2880160 h 4283677"/>
                <a:gd name="connsiteX10" fmla="*/ 496194 w 3842815"/>
                <a:gd name="connsiteY10" fmla="*/ 2202429 h 4283677"/>
                <a:gd name="connsiteX11" fmla="*/ 388617 w 3842815"/>
                <a:gd name="connsiteY11" fmla="*/ 1470909 h 4283677"/>
                <a:gd name="connsiteX12" fmla="*/ 646801 w 3842815"/>
                <a:gd name="connsiteY12" fmla="*/ 1062118 h 4283677"/>
                <a:gd name="connsiteX13" fmla="*/ 1023319 w 3842815"/>
                <a:gd name="connsiteY13" fmla="*/ 943784 h 4283677"/>
                <a:gd name="connsiteX14" fmla="*/ 1098622 w 3842815"/>
                <a:gd name="connsiteY14" fmla="*/ 470447 h 4283677"/>
                <a:gd name="connsiteX15" fmla="*/ 1324533 w 3842815"/>
                <a:gd name="connsiteY15" fmla="*/ 115445 h 4283677"/>
                <a:gd name="connsiteX16" fmla="*/ 2195902 w 3842815"/>
                <a:gd name="connsiteY16" fmla="*/ 7869 h 4283677"/>
                <a:gd name="connsiteX0" fmla="*/ 2195902 w 3892287"/>
                <a:gd name="connsiteY0" fmla="*/ 7869 h 4283677"/>
                <a:gd name="connsiteX1" fmla="*/ 2873634 w 3892287"/>
                <a:gd name="connsiteY1" fmla="*/ 298325 h 4283677"/>
                <a:gd name="connsiteX2" fmla="*/ 3239325 w 3892287"/>
                <a:gd name="connsiteY2" fmla="*/ 1239618 h 4283677"/>
                <a:gd name="connsiteX3" fmla="*/ 3841558 w 3892287"/>
                <a:gd name="connsiteY3" fmla="*/ 1785812 h 4283677"/>
                <a:gd name="connsiteX4" fmla="*/ 3067272 w 3892287"/>
                <a:gd name="connsiteY4" fmla="*/ 2933949 h 4283677"/>
                <a:gd name="connsiteX5" fmla="*/ 2561662 w 3892287"/>
                <a:gd name="connsiteY5" fmla="*/ 3783803 h 4283677"/>
                <a:gd name="connsiteX6" fmla="*/ 1582717 w 3892287"/>
                <a:gd name="connsiteY6" fmla="*/ 4171078 h 4283677"/>
                <a:gd name="connsiteX7" fmla="*/ 463922 w 3892287"/>
                <a:gd name="connsiteY7" fmla="*/ 4160320 h 4283677"/>
                <a:gd name="connsiteX8" fmla="*/ 55131 w 3892287"/>
                <a:gd name="connsiteY8" fmla="*/ 3730015 h 4283677"/>
                <a:gd name="connsiteX9" fmla="*/ 270283 w 3892287"/>
                <a:gd name="connsiteY9" fmla="*/ 2880160 h 4283677"/>
                <a:gd name="connsiteX10" fmla="*/ 496194 w 3892287"/>
                <a:gd name="connsiteY10" fmla="*/ 2202429 h 4283677"/>
                <a:gd name="connsiteX11" fmla="*/ 388617 w 3892287"/>
                <a:gd name="connsiteY11" fmla="*/ 1470909 h 4283677"/>
                <a:gd name="connsiteX12" fmla="*/ 646801 w 3892287"/>
                <a:gd name="connsiteY12" fmla="*/ 1062118 h 4283677"/>
                <a:gd name="connsiteX13" fmla="*/ 1023319 w 3892287"/>
                <a:gd name="connsiteY13" fmla="*/ 943784 h 4283677"/>
                <a:gd name="connsiteX14" fmla="*/ 1098622 w 3892287"/>
                <a:gd name="connsiteY14" fmla="*/ 470447 h 4283677"/>
                <a:gd name="connsiteX15" fmla="*/ 1324533 w 3892287"/>
                <a:gd name="connsiteY15" fmla="*/ 115445 h 4283677"/>
                <a:gd name="connsiteX16" fmla="*/ 2195902 w 3892287"/>
                <a:gd name="connsiteY16" fmla="*/ 7869 h 4283677"/>
                <a:gd name="connsiteX0" fmla="*/ 2195902 w 3845791"/>
                <a:gd name="connsiteY0" fmla="*/ 7869 h 4283677"/>
                <a:gd name="connsiteX1" fmla="*/ 2873634 w 3845791"/>
                <a:gd name="connsiteY1" fmla="*/ 298325 h 4283677"/>
                <a:gd name="connsiteX2" fmla="*/ 3239325 w 3845791"/>
                <a:gd name="connsiteY2" fmla="*/ 1239618 h 4283677"/>
                <a:gd name="connsiteX3" fmla="*/ 3841558 w 3845791"/>
                <a:gd name="connsiteY3" fmla="*/ 1785812 h 4283677"/>
                <a:gd name="connsiteX4" fmla="*/ 2909414 w 3845791"/>
                <a:gd name="connsiteY4" fmla="*/ 2880832 h 4283677"/>
                <a:gd name="connsiteX5" fmla="*/ 2561662 w 3845791"/>
                <a:gd name="connsiteY5" fmla="*/ 3783803 h 4283677"/>
                <a:gd name="connsiteX6" fmla="*/ 1582717 w 3845791"/>
                <a:gd name="connsiteY6" fmla="*/ 4171078 h 4283677"/>
                <a:gd name="connsiteX7" fmla="*/ 463922 w 3845791"/>
                <a:gd name="connsiteY7" fmla="*/ 4160320 h 4283677"/>
                <a:gd name="connsiteX8" fmla="*/ 55131 w 3845791"/>
                <a:gd name="connsiteY8" fmla="*/ 3730015 h 4283677"/>
                <a:gd name="connsiteX9" fmla="*/ 270283 w 3845791"/>
                <a:gd name="connsiteY9" fmla="*/ 2880160 h 4283677"/>
                <a:gd name="connsiteX10" fmla="*/ 496194 w 3845791"/>
                <a:gd name="connsiteY10" fmla="*/ 2202429 h 4283677"/>
                <a:gd name="connsiteX11" fmla="*/ 388617 w 3845791"/>
                <a:gd name="connsiteY11" fmla="*/ 1470909 h 4283677"/>
                <a:gd name="connsiteX12" fmla="*/ 646801 w 3845791"/>
                <a:gd name="connsiteY12" fmla="*/ 1062118 h 4283677"/>
                <a:gd name="connsiteX13" fmla="*/ 1023319 w 3845791"/>
                <a:gd name="connsiteY13" fmla="*/ 943784 h 4283677"/>
                <a:gd name="connsiteX14" fmla="*/ 1098622 w 3845791"/>
                <a:gd name="connsiteY14" fmla="*/ 470447 h 4283677"/>
                <a:gd name="connsiteX15" fmla="*/ 1324533 w 3845791"/>
                <a:gd name="connsiteY15" fmla="*/ 115445 h 4283677"/>
                <a:gd name="connsiteX16" fmla="*/ 2195902 w 3845791"/>
                <a:gd name="connsiteY16" fmla="*/ 7869 h 4283677"/>
                <a:gd name="connsiteX0" fmla="*/ 2195902 w 3889537"/>
                <a:gd name="connsiteY0" fmla="*/ 7869 h 4283677"/>
                <a:gd name="connsiteX1" fmla="*/ 2873634 w 3889537"/>
                <a:gd name="connsiteY1" fmla="*/ 298325 h 4283677"/>
                <a:gd name="connsiteX2" fmla="*/ 3239325 w 3889537"/>
                <a:gd name="connsiteY2" fmla="*/ 1239618 h 4283677"/>
                <a:gd name="connsiteX3" fmla="*/ 3885576 w 3889537"/>
                <a:gd name="connsiteY3" fmla="*/ 1912416 h 4283677"/>
                <a:gd name="connsiteX4" fmla="*/ 2909414 w 3889537"/>
                <a:gd name="connsiteY4" fmla="*/ 2880832 h 4283677"/>
                <a:gd name="connsiteX5" fmla="*/ 2561662 w 3889537"/>
                <a:gd name="connsiteY5" fmla="*/ 3783803 h 4283677"/>
                <a:gd name="connsiteX6" fmla="*/ 1582717 w 3889537"/>
                <a:gd name="connsiteY6" fmla="*/ 4171078 h 4283677"/>
                <a:gd name="connsiteX7" fmla="*/ 463922 w 3889537"/>
                <a:gd name="connsiteY7" fmla="*/ 4160320 h 4283677"/>
                <a:gd name="connsiteX8" fmla="*/ 55131 w 3889537"/>
                <a:gd name="connsiteY8" fmla="*/ 3730015 h 4283677"/>
                <a:gd name="connsiteX9" fmla="*/ 270283 w 3889537"/>
                <a:gd name="connsiteY9" fmla="*/ 2880160 h 4283677"/>
                <a:gd name="connsiteX10" fmla="*/ 496194 w 3889537"/>
                <a:gd name="connsiteY10" fmla="*/ 2202429 h 4283677"/>
                <a:gd name="connsiteX11" fmla="*/ 388617 w 3889537"/>
                <a:gd name="connsiteY11" fmla="*/ 1470909 h 4283677"/>
                <a:gd name="connsiteX12" fmla="*/ 646801 w 3889537"/>
                <a:gd name="connsiteY12" fmla="*/ 1062118 h 4283677"/>
                <a:gd name="connsiteX13" fmla="*/ 1023319 w 3889537"/>
                <a:gd name="connsiteY13" fmla="*/ 943784 h 4283677"/>
                <a:gd name="connsiteX14" fmla="*/ 1098622 w 3889537"/>
                <a:gd name="connsiteY14" fmla="*/ 470447 h 4283677"/>
                <a:gd name="connsiteX15" fmla="*/ 1324533 w 3889537"/>
                <a:gd name="connsiteY15" fmla="*/ 115445 h 4283677"/>
                <a:gd name="connsiteX16" fmla="*/ 2195902 w 3889537"/>
                <a:gd name="connsiteY16" fmla="*/ 7869 h 4283677"/>
                <a:gd name="connsiteX0" fmla="*/ 2195902 w 3893198"/>
                <a:gd name="connsiteY0" fmla="*/ 7869 h 4283677"/>
                <a:gd name="connsiteX1" fmla="*/ 2873634 w 3893198"/>
                <a:gd name="connsiteY1" fmla="*/ 298325 h 4283677"/>
                <a:gd name="connsiteX2" fmla="*/ 3239325 w 3893198"/>
                <a:gd name="connsiteY2" fmla="*/ 1239618 h 4283677"/>
                <a:gd name="connsiteX3" fmla="*/ 3885576 w 3893198"/>
                <a:gd name="connsiteY3" fmla="*/ 1912416 h 4283677"/>
                <a:gd name="connsiteX4" fmla="*/ 2909414 w 3893198"/>
                <a:gd name="connsiteY4" fmla="*/ 2880832 h 4283677"/>
                <a:gd name="connsiteX5" fmla="*/ 2561662 w 3893198"/>
                <a:gd name="connsiteY5" fmla="*/ 3783803 h 4283677"/>
                <a:gd name="connsiteX6" fmla="*/ 1582717 w 3893198"/>
                <a:gd name="connsiteY6" fmla="*/ 4171078 h 4283677"/>
                <a:gd name="connsiteX7" fmla="*/ 463922 w 3893198"/>
                <a:gd name="connsiteY7" fmla="*/ 4160320 h 4283677"/>
                <a:gd name="connsiteX8" fmla="*/ 55131 w 3893198"/>
                <a:gd name="connsiteY8" fmla="*/ 3730015 h 4283677"/>
                <a:gd name="connsiteX9" fmla="*/ 270283 w 3893198"/>
                <a:gd name="connsiteY9" fmla="*/ 2880160 h 4283677"/>
                <a:gd name="connsiteX10" fmla="*/ 496194 w 3893198"/>
                <a:gd name="connsiteY10" fmla="*/ 2202429 h 4283677"/>
                <a:gd name="connsiteX11" fmla="*/ 388617 w 3893198"/>
                <a:gd name="connsiteY11" fmla="*/ 1470909 h 4283677"/>
                <a:gd name="connsiteX12" fmla="*/ 646801 w 3893198"/>
                <a:gd name="connsiteY12" fmla="*/ 1062118 h 4283677"/>
                <a:gd name="connsiteX13" fmla="*/ 1023319 w 3893198"/>
                <a:gd name="connsiteY13" fmla="*/ 943784 h 4283677"/>
                <a:gd name="connsiteX14" fmla="*/ 1098622 w 3893198"/>
                <a:gd name="connsiteY14" fmla="*/ 470447 h 4283677"/>
                <a:gd name="connsiteX15" fmla="*/ 1324533 w 3893198"/>
                <a:gd name="connsiteY15" fmla="*/ 115445 h 4283677"/>
                <a:gd name="connsiteX16" fmla="*/ 2195902 w 3893198"/>
                <a:gd name="connsiteY16" fmla="*/ 7869 h 4283677"/>
                <a:gd name="connsiteX0" fmla="*/ 2195902 w 3887266"/>
                <a:gd name="connsiteY0" fmla="*/ 7869 h 4283677"/>
                <a:gd name="connsiteX1" fmla="*/ 2873634 w 3887266"/>
                <a:gd name="connsiteY1" fmla="*/ 298325 h 4283677"/>
                <a:gd name="connsiteX2" fmla="*/ 3138018 w 3887266"/>
                <a:gd name="connsiteY2" fmla="*/ 1230373 h 4283677"/>
                <a:gd name="connsiteX3" fmla="*/ 3885576 w 3887266"/>
                <a:gd name="connsiteY3" fmla="*/ 1912416 h 4283677"/>
                <a:gd name="connsiteX4" fmla="*/ 2909414 w 3887266"/>
                <a:gd name="connsiteY4" fmla="*/ 2880832 h 4283677"/>
                <a:gd name="connsiteX5" fmla="*/ 2561662 w 3887266"/>
                <a:gd name="connsiteY5" fmla="*/ 3783803 h 4283677"/>
                <a:gd name="connsiteX6" fmla="*/ 1582717 w 3887266"/>
                <a:gd name="connsiteY6" fmla="*/ 4171078 h 4283677"/>
                <a:gd name="connsiteX7" fmla="*/ 463922 w 3887266"/>
                <a:gd name="connsiteY7" fmla="*/ 4160320 h 4283677"/>
                <a:gd name="connsiteX8" fmla="*/ 55131 w 3887266"/>
                <a:gd name="connsiteY8" fmla="*/ 3730015 h 4283677"/>
                <a:gd name="connsiteX9" fmla="*/ 270283 w 3887266"/>
                <a:gd name="connsiteY9" fmla="*/ 2880160 h 4283677"/>
                <a:gd name="connsiteX10" fmla="*/ 496194 w 3887266"/>
                <a:gd name="connsiteY10" fmla="*/ 2202429 h 4283677"/>
                <a:gd name="connsiteX11" fmla="*/ 388617 w 3887266"/>
                <a:gd name="connsiteY11" fmla="*/ 1470909 h 4283677"/>
                <a:gd name="connsiteX12" fmla="*/ 646801 w 3887266"/>
                <a:gd name="connsiteY12" fmla="*/ 1062118 h 4283677"/>
                <a:gd name="connsiteX13" fmla="*/ 1023319 w 3887266"/>
                <a:gd name="connsiteY13" fmla="*/ 943784 h 4283677"/>
                <a:gd name="connsiteX14" fmla="*/ 1098622 w 3887266"/>
                <a:gd name="connsiteY14" fmla="*/ 470447 h 4283677"/>
                <a:gd name="connsiteX15" fmla="*/ 1324533 w 3887266"/>
                <a:gd name="connsiteY15" fmla="*/ 115445 h 4283677"/>
                <a:gd name="connsiteX16" fmla="*/ 2195902 w 3887266"/>
                <a:gd name="connsiteY16" fmla="*/ 7869 h 428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87266" h="4283677">
                  <a:moveTo>
                    <a:pt x="2195902" y="7869"/>
                  </a:moveTo>
                  <a:cubicBezTo>
                    <a:pt x="2454086" y="38349"/>
                    <a:pt x="2716615" y="94574"/>
                    <a:pt x="2873634" y="298325"/>
                  </a:cubicBezTo>
                  <a:cubicBezTo>
                    <a:pt x="3030653" y="502076"/>
                    <a:pt x="2969361" y="961358"/>
                    <a:pt x="3138018" y="1230373"/>
                  </a:cubicBezTo>
                  <a:cubicBezTo>
                    <a:pt x="3306675" y="1499388"/>
                    <a:pt x="3923677" y="1637340"/>
                    <a:pt x="3885576" y="1912416"/>
                  </a:cubicBezTo>
                  <a:cubicBezTo>
                    <a:pt x="3847475" y="2187492"/>
                    <a:pt x="3130066" y="2568934"/>
                    <a:pt x="2909414" y="2880832"/>
                  </a:cubicBezTo>
                  <a:cubicBezTo>
                    <a:pt x="2688762" y="3192730"/>
                    <a:pt x="2782778" y="3568762"/>
                    <a:pt x="2561662" y="3783803"/>
                  </a:cubicBezTo>
                  <a:cubicBezTo>
                    <a:pt x="2340546" y="3998844"/>
                    <a:pt x="1932340" y="4108325"/>
                    <a:pt x="1582717" y="4171078"/>
                  </a:cubicBezTo>
                  <a:cubicBezTo>
                    <a:pt x="1233094" y="4233831"/>
                    <a:pt x="890643" y="4395194"/>
                    <a:pt x="463922" y="4160320"/>
                  </a:cubicBezTo>
                  <a:cubicBezTo>
                    <a:pt x="37201" y="3925446"/>
                    <a:pt x="238012" y="4169286"/>
                    <a:pt x="55131" y="3730015"/>
                  </a:cubicBezTo>
                  <a:cubicBezTo>
                    <a:pt x="-127750" y="3290744"/>
                    <a:pt x="196773" y="3134758"/>
                    <a:pt x="270283" y="2880160"/>
                  </a:cubicBezTo>
                  <a:cubicBezTo>
                    <a:pt x="343794" y="2625562"/>
                    <a:pt x="476472" y="2437304"/>
                    <a:pt x="496194" y="2202429"/>
                  </a:cubicBezTo>
                  <a:cubicBezTo>
                    <a:pt x="515916" y="1967554"/>
                    <a:pt x="363516" y="1660961"/>
                    <a:pt x="388617" y="1470909"/>
                  </a:cubicBezTo>
                  <a:cubicBezTo>
                    <a:pt x="413718" y="1280857"/>
                    <a:pt x="541017" y="1149972"/>
                    <a:pt x="646801" y="1062118"/>
                  </a:cubicBezTo>
                  <a:cubicBezTo>
                    <a:pt x="752585" y="974264"/>
                    <a:pt x="948016" y="1042396"/>
                    <a:pt x="1023319" y="943784"/>
                  </a:cubicBezTo>
                  <a:cubicBezTo>
                    <a:pt x="1098622" y="845172"/>
                    <a:pt x="1048420" y="608504"/>
                    <a:pt x="1098622" y="470447"/>
                  </a:cubicBezTo>
                  <a:cubicBezTo>
                    <a:pt x="1148824" y="332390"/>
                    <a:pt x="1141653" y="190749"/>
                    <a:pt x="1324533" y="115445"/>
                  </a:cubicBezTo>
                  <a:cubicBezTo>
                    <a:pt x="1507413" y="40141"/>
                    <a:pt x="1937718" y="-22611"/>
                    <a:pt x="2195902" y="7869"/>
                  </a:cubicBezTo>
                  <a:close/>
                </a:path>
              </a:pathLst>
            </a:custGeom>
            <a:noFill/>
            <a:ln w="254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90" name="Freeform 89"/>
            <p:cNvSpPr/>
            <p:nvPr/>
          </p:nvSpPr>
          <p:spPr>
            <a:xfrm>
              <a:off x="2618031" y="2387608"/>
              <a:ext cx="2366904" cy="2683053"/>
            </a:xfrm>
            <a:custGeom>
              <a:avLst/>
              <a:gdLst>
                <a:gd name="connsiteX0" fmla="*/ 2142411 w 3619842"/>
                <a:gd name="connsiteY0" fmla="*/ 7869 h 4300895"/>
                <a:gd name="connsiteX1" fmla="*/ 2820143 w 3619842"/>
                <a:gd name="connsiteY1" fmla="*/ 298325 h 4300895"/>
                <a:gd name="connsiteX2" fmla="*/ 2906204 w 3619842"/>
                <a:gd name="connsiteY2" fmla="*/ 900753 h 4300895"/>
                <a:gd name="connsiteX3" fmla="*/ 2938477 w 3619842"/>
                <a:gd name="connsiteY3" fmla="*/ 1255756 h 4300895"/>
                <a:gd name="connsiteX4" fmla="*/ 3250449 w 3619842"/>
                <a:gd name="connsiteY4" fmla="*/ 1470909 h 4300895"/>
                <a:gd name="connsiteX5" fmla="*/ 3616209 w 3619842"/>
                <a:gd name="connsiteY5" fmla="*/ 1911972 h 4300895"/>
                <a:gd name="connsiteX6" fmla="*/ 3013781 w 3619842"/>
                <a:gd name="connsiteY6" fmla="*/ 2933949 h 4300895"/>
                <a:gd name="connsiteX7" fmla="*/ 2303776 w 3619842"/>
                <a:gd name="connsiteY7" fmla="*/ 3245920 h 4300895"/>
                <a:gd name="connsiteX8" fmla="*/ 722402 w 3619842"/>
                <a:gd name="connsiteY8" fmla="*/ 4257139 h 4300895"/>
                <a:gd name="connsiteX9" fmla="*/ 152247 w 3619842"/>
                <a:gd name="connsiteY9" fmla="*/ 4063501 h 4300895"/>
                <a:gd name="connsiteX10" fmla="*/ 1640 w 3619842"/>
                <a:gd name="connsiteY10" fmla="*/ 3568650 h 4300895"/>
                <a:gd name="connsiteX11" fmla="*/ 216792 w 3619842"/>
                <a:gd name="connsiteY11" fmla="*/ 2880160 h 4300895"/>
                <a:gd name="connsiteX12" fmla="*/ 442703 w 3619842"/>
                <a:gd name="connsiteY12" fmla="*/ 2202429 h 4300895"/>
                <a:gd name="connsiteX13" fmla="*/ 345884 w 3619842"/>
                <a:gd name="connsiteY13" fmla="*/ 1675304 h 4300895"/>
                <a:gd name="connsiteX14" fmla="*/ 593310 w 3619842"/>
                <a:gd name="connsiteY14" fmla="*/ 1062118 h 4300895"/>
                <a:gd name="connsiteX15" fmla="*/ 969828 w 3619842"/>
                <a:gd name="connsiteY15" fmla="*/ 943784 h 4300895"/>
                <a:gd name="connsiteX16" fmla="*/ 1045131 w 3619842"/>
                <a:gd name="connsiteY16" fmla="*/ 470447 h 4300895"/>
                <a:gd name="connsiteX17" fmla="*/ 1271042 w 3619842"/>
                <a:gd name="connsiteY17" fmla="*/ 115445 h 4300895"/>
                <a:gd name="connsiteX18" fmla="*/ 2142411 w 3619842"/>
                <a:gd name="connsiteY18" fmla="*/ 7869 h 4300895"/>
                <a:gd name="connsiteX0" fmla="*/ 2142411 w 3619842"/>
                <a:gd name="connsiteY0" fmla="*/ 7869 h 4279064"/>
                <a:gd name="connsiteX1" fmla="*/ 2820143 w 3619842"/>
                <a:gd name="connsiteY1" fmla="*/ 298325 h 4279064"/>
                <a:gd name="connsiteX2" fmla="*/ 2906204 w 3619842"/>
                <a:gd name="connsiteY2" fmla="*/ 900753 h 4279064"/>
                <a:gd name="connsiteX3" fmla="*/ 2938477 w 3619842"/>
                <a:gd name="connsiteY3" fmla="*/ 1255756 h 4279064"/>
                <a:gd name="connsiteX4" fmla="*/ 3250449 w 3619842"/>
                <a:gd name="connsiteY4" fmla="*/ 1470909 h 4279064"/>
                <a:gd name="connsiteX5" fmla="*/ 3616209 w 3619842"/>
                <a:gd name="connsiteY5" fmla="*/ 1911972 h 4279064"/>
                <a:gd name="connsiteX6" fmla="*/ 3013781 w 3619842"/>
                <a:gd name="connsiteY6" fmla="*/ 2933949 h 4279064"/>
                <a:gd name="connsiteX7" fmla="*/ 2572717 w 3619842"/>
                <a:gd name="connsiteY7" fmla="*/ 3579407 h 4279064"/>
                <a:gd name="connsiteX8" fmla="*/ 722402 w 3619842"/>
                <a:gd name="connsiteY8" fmla="*/ 4257139 h 4279064"/>
                <a:gd name="connsiteX9" fmla="*/ 152247 w 3619842"/>
                <a:gd name="connsiteY9" fmla="*/ 4063501 h 4279064"/>
                <a:gd name="connsiteX10" fmla="*/ 1640 w 3619842"/>
                <a:gd name="connsiteY10" fmla="*/ 3568650 h 4279064"/>
                <a:gd name="connsiteX11" fmla="*/ 216792 w 3619842"/>
                <a:gd name="connsiteY11" fmla="*/ 2880160 h 4279064"/>
                <a:gd name="connsiteX12" fmla="*/ 442703 w 3619842"/>
                <a:gd name="connsiteY12" fmla="*/ 2202429 h 4279064"/>
                <a:gd name="connsiteX13" fmla="*/ 345884 w 3619842"/>
                <a:gd name="connsiteY13" fmla="*/ 1675304 h 4279064"/>
                <a:gd name="connsiteX14" fmla="*/ 593310 w 3619842"/>
                <a:gd name="connsiteY14" fmla="*/ 1062118 h 4279064"/>
                <a:gd name="connsiteX15" fmla="*/ 969828 w 3619842"/>
                <a:gd name="connsiteY15" fmla="*/ 943784 h 4279064"/>
                <a:gd name="connsiteX16" fmla="*/ 1045131 w 3619842"/>
                <a:gd name="connsiteY16" fmla="*/ 470447 h 4279064"/>
                <a:gd name="connsiteX17" fmla="*/ 1271042 w 3619842"/>
                <a:gd name="connsiteY17" fmla="*/ 115445 h 4279064"/>
                <a:gd name="connsiteX18" fmla="*/ 2142411 w 3619842"/>
                <a:gd name="connsiteY18" fmla="*/ 7869 h 4279064"/>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58932 w 3643648"/>
                <a:gd name="connsiteY13" fmla="*/ 1470909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44722 w 3622153"/>
                <a:gd name="connsiteY0" fmla="*/ 7869 h 4239810"/>
                <a:gd name="connsiteX1" fmla="*/ 2822454 w 3622153"/>
                <a:gd name="connsiteY1" fmla="*/ 298325 h 4239810"/>
                <a:gd name="connsiteX2" fmla="*/ 2908515 w 3622153"/>
                <a:gd name="connsiteY2" fmla="*/ 900753 h 4239810"/>
                <a:gd name="connsiteX3" fmla="*/ 2940788 w 3622153"/>
                <a:gd name="connsiteY3" fmla="*/ 1255756 h 4239810"/>
                <a:gd name="connsiteX4" fmla="*/ 3252760 w 3622153"/>
                <a:gd name="connsiteY4" fmla="*/ 1470909 h 4239810"/>
                <a:gd name="connsiteX5" fmla="*/ 3618520 w 3622153"/>
                <a:gd name="connsiteY5" fmla="*/ 1911972 h 4239810"/>
                <a:gd name="connsiteX6" fmla="*/ 3016092 w 3622153"/>
                <a:gd name="connsiteY6" fmla="*/ 2933949 h 4239810"/>
                <a:gd name="connsiteX7" fmla="*/ 2575028 w 3622153"/>
                <a:gd name="connsiteY7" fmla="*/ 3579407 h 4239810"/>
                <a:gd name="connsiteX8" fmla="*/ 1531537 w 3622153"/>
                <a:gd name="connsiteY8" fmla="*/ 4171078 h 4239810"/>
                <a:gd name="connsiteX9" fmla="*/ 412742 w 3622153"/>
                <a:gd name="connsiteY9" fmla="*/ 4160320 h 4239810"/>
                <a:gd name="connsiteX10" fmla="*/ 3951 w 3622153"/>
                <a:gd name="connsiteY10" fmla="*/ 3568650 h 4239810"/>
                <a:gd name="connsiteX11" fmla="*/ 219103 w 3622153"/>
                <a:gd name="connsiteY11" fmla="*/ 2880160 h 4239810"/>
                <a:gd name="connsiteX12" fmla="*/ 445014 w 3622153"/>
                <a:gd name="connsiteY12" fmla="*/ 2202429 h 4239810"/>
                <a:gd name="connsiteX13" fmla="*/ 337437 w 3622153"/>
                <a:gd name="connsiteY13" fmla="*/ 1470909 h 4239810"/>
                <a:gd name="connsiteX14" fmla="*/ 595621 w 3622153"/>
                <a:gd name="connsiteY14" fmla="*/ 1062118 h 4239810"/>
                <a:gd name="connsiteX15" fmla="*/ 972139 w 3622153"/>
                <a:gd name="connsiteY15" fmla="*/ 943784 h 4239810"/>
                <a:gd name="connsiteX16" fmla="*/ 1047442 w 3622153"/>
                <a:gd name="connsiteY16" fmla="*/ 470447 h 4239810"/>
                <a:gd name="connsiteX17" fmla="*/ 1273353 w 3622153"/>
                <a:gd name="connsiteY17" fmla="*/ 115445 h 4239810"/>
                <a:gd name="connsiteX18" fmla="*/ 2144722 w 3622153"/>
                <a:gd name="connsiteY18" fmla="*/ 7869 h 4239810"/>
                <a:gd name="connsiteX0" fmla="*/ 2147191 w 3624622"/>
                <a:gd name="connsiteY0" fmla="*/ 7869 h 4239810"/>
                <a:gd name="connsiteX1" fmla="*/ 2824923 w 3624622"/>
                <a:gd name="connsiteY1" fmla="*/ 298325 h 4239810"/>
                <a:gd name="connsiteX2" fmla="*/ 2910984 w 3624622"/>
                <a:gd name="connsiteY2" fmla="*/ 900753 h 4239810"/>
                <a:gd name="connsiteX3" fmla="*/ 2943257 w 3624622"/>
                <a:gd name="connsiteY3" fmla="*/ 1255756 h 4239810"/>
                <a:gd name="connsiteX4" fmla="*/ 3255229 w 3624622"/>
                <a:gd name="connsiteY4" fmla="*/ 1470909 h 4239810"/>
                <a:gd name="connsiteX5" fmla="*/ 3620989 w 3624622"/>
                <a:gd name="connsiteY5" fmla="*/ 1911972 h 4239810"/>
                <a:gd name="connsiteX6" fmla="*/ 3018561 w 3624622"/>
                <a:gd name="connsiteY6" fmla="*/ 2933949 h 4239810"/>
                <a:gd name="connsiteX7" fmla="*/ 2577497 w 3624622"/>
                <a:gd name="connsiteY7" fmla="*/ 3579407 h 4239810"/>
                <a:gd name="connsiteX8" fmla="*/ 1534006 w 3624622"/>
                <a:gd name="connsiteY8" fmla="*/ 4171078 h 4239810"/>
                <a:gd name="connsiteX9" fmla="*/ 415211 w 3624622"/>
                <a:gd name="connsiteY9" fmla="*/ 4160320 h 4239810"/>
                <a:gd name="connsiteX10" fmla="*/ 6420 w 3624622"/>
                <a:gd name="connsiteY10" fmla="*/ 3568650 h 4239810"/>
                <a:gd name="connsiteX11" fmla="*/ 221572 w 3624622"/>
                <a:gd name="connsiteY11" fmla="*/ 2880160 h 4239810"/>
                <a:gd name="connsiteX12" fmla="*/ 447483 w 3624622"/>
                <a:gd name="connsiteY12" fmla="*/ 2202429 h 4239810"/>
                <a:gd name="connsiteX13" fmla="*/ 339906 w 3624622"/>
                <a:gd name="connsiteY13" fmla="*/ 1470909 h 4239810"/>
                <a:gd name="connsiteX14" fmla="*/ 598090 w 3624622"/>
                <a:gd name="connsiteY14" fmla="*/ 1062118 h 4239810"/>
                <a:gd name="connsiteX15" fmla="*/ 974608 w 3624622"/>
                <a:gd name="connsiteY15" fmla="*/ 943784 h 4239810"/>
                <a:gd name="connsiteX16" fmla="*/ 1049911 w 3624622"/>
                <a:gd name="connsiteY16" fmla="*/ 470447 h 4239810"/>
                <a:gd name="connsiteX17" fmla="*/ 1275822 w 3624622"/>
                <a:gd name="connsiteY17" fmla="*/ 115445 h 4239810"/>
                <a:gd name="connsiteX18" fmla="*/ 2147191 w 3624622"/>
                <a:gd name="connsiteY18" fmla="*/ 7869 h 4239810"/>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1911972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2137883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1257"/>
                <a:gd name="connsiteY0" fmla="*/ 7869 h 4227031"/>
                <a:gd name="connsiteX1" fmla="*/ 2824923 w 3621257"/>
                <a:gd name="connsiteY1" fmla="*/ 298325 h 4227031"/>
                <a:gd name="connsiteX2" fmla="*/ 2910984 w 3621257"/>
                <a:gd name="connsiteY2" fmla="*/ 900753 h 4227031"/>
                <a:gd name="connsiteX3" fmla="*/ 2943257 w 3621257"/>
                <a:gd name="connsiteY3" fmla="*/ 1255756 h 4227031"/>
                <a:gd name="connsiteX4" fmla="*/ 3620989 w 3621257"/>
                <a:gd name="connsiteY4" fmla="*/ 2137883 h 4227031"/>
                <a:gd name="connsiteX5" fmla="*/ 3018561 w 3621257"/>
                <a:gd name="connsiteY5" fmla="*/ 2933949 h 4227031"/>
                <a:gd name="connsiteX6" fmla="*/ 2512951 w 3621257"/>
                <a:gd name="connsiteY6" fmla="*/ 3783803 h 4227031"/>
                <a:gd name="connsiteX7" fmla="*/ 1534006 w 3621257"/>
                <a:gd name="connsiteY7" fmla="*/ 4171078 h 4227031"/>
                <a:gd name="connsiteX8" fmla="*/ 415211 w 3621257"/>
                <a:gd name="connsiteY8" fmla="*/ 4160320 h 4227031"/>
                <a:gd name="connsiteX9" fmla="*/ 6420 w 3621257"/>
                <a:gd name="connsiteY9" fmla="*/ 3568650 h 4227031"/>
                <a:gd name="connsiteX10" fmla="*/ 221572 w 3621257"/>
                <a:gd name="connsiteY10" fmla="*/ 2880160 h 4227031"/>
                <a:gd name="connsiteX11" fmla="*/ 447483 w 3621257"/>
                <a:gd name="connsiteY11" fmla="*/ 2202429 h 4227031"/>
                <a:gd name="connsiteX12" fmla="*/ 339906 w 3621257"/>
                <a:gd name="connsiteY12" fmla="*/ 1470909 h 4227031"/>
                <a:gd name="connsiteX13" fmla="*/ 598090 w 3621257"/>
                <a:gd name="connsiteY13" fmla="*/ 1062118 h 4227031"/>
                <a:gd name="connsiteX14" fmla="*/ 974608 w 3621257"/>
                <a:gd name="connsiteY14" fmla="*/ 943784 h 4227031"/>
                <a:gd name="connsiteX15" fmla="*/ 1049911 w 3621257"/>
                <a:gd name="connsiteY15" fmla="*/ 470447 h 4227031"/>
                <a:gd name="connsiteX16" fmla="*/ 1275822 w 3621257"/>
                <a:gd name="connsiteY16" fmla="*/ 115445 h 4227031"/>
                <a:gd name="connsiteX17" fmla="*/ 2147191 w 3621257"/>
                <a:gd name="connsiteY17" fmla="*/ 7869 h 4227031"/>
                <a:gd name="connsiteX0" fmla="*/ 2147191 w 3621257"/>
                <a:gd name="connsiteY0" fmla="*/ 7869 h 4227031"/>
                <a:gd name="connsiteX1" fmla="*/ 2824923 w 3621257"/>
                <a:gd name="connsiteY1" fmla="*/ 298325 h 4227031"/>
                <a:gd name="connsiteX2" fmla="*/ 2943257 w 3621257"/>
                <a:gd name="connsiteY2" fmla="*/ 1255756 h 4227031"/>
                <a:gd name="connsiteX3" fmla="*/ 3620989 w 3621257"/>
                <a:gd name="connsiteY3" fmla="*/ 2137883 h 4227031"/>
                <a:gd name="connsiteX4" fmla="*/ 3018561 w 3621257"/>
                <a:gd name="connsiteY4" fmla="*/ 2933949 h 4227031"/>
                <a:gd name="connsiteX5" fmla="*/ 2512951 w 3621257"/>
                <a:gd name="connsiteY5" fmla="*/ 3783803 h 4227031"/>
                <a:gd name="connsiteX6" fmla="*/ 1534006 w 3621257"/>
                <a:gd name="connsiteY6" fmla="*/ 4171078 h 4227031"/>
                <a:gd name="connsiteX7" fmla="*/ 415211 w 3621257"/>
                <a:gd name="connsiteY7" fmla="*/ 4160320 h 4227031"/>
                <a:gd name="connsiteX8" fmla="*/ 6420 w 3621257"/>
                <a:gd name="connsiteY8" fmla="*/ 3568650 h 4227031"/>
                <a:gd name="connsiteX9" fmla="*/ 221572 w 3621257"/>
                <a:gd name="connsiteY9" fmla="*/ 2880160 h 4227031"/>
                <a:gd name="connsiteX10" fmla="*/ 447483 w 3621257"/>
                <a:gd name="connsiteY10" fmla="*/ 2202429 h 4227031"/>
                <a:gd name="connsiteX11" fmla="*/ 339906 w 3621257"/>
                <a:gd name="connsiteY11" fmla="*/ 1470909 h 4227031"/>
                <a:gd name="connsiteX12" fmla="*/ 598090 w 3621257"/>
                <a:gd name="connsiteY12" fmla="*/ 1062118 h 4227031"/>
                <a:gd name="connsiteX13" fmla="*/ 974608 w 3621257"/>
                <a:gd name="connsiteY13" fmla="*/ 943784 h 4227031"/>
                <a:gd name="connsiteX14" fmla="*/ 1049911 w 3621257"/>
                <a:gd name="connsiteY14" fmla="*/ 470447 h 4227031"/>
                <a:gd name="connsiteX15" fmla="*/ 1275822 w 3621257"/>
                <a:gd name="connsiteY15" fmla="*/ 115445 h 4227031"/>
                <a:gd name="connsiteX16" fmla="*/ 2147191 w 3621257"/>
                <a:gd name="connsiteY16" fmla="*/ 7869 h 4227031"/>
                <a:gd name="connsiteX0" fmla="*/ 2189313 w 3663379"/>
                <a:gd name="connsiteY0" fmla="*/ 7869 h 4226329"/>
                <a:gd name="connsiteX1" fmla="*/ 2867045 w 3663379"/>
                <a:gd name="connsiteY1" fmla="*/ 298325 h 4226329"/>
                <a:gd name="connsiteX2" fmla="*/ 2985379 w 3663379"/>
                <a:gd name="connsiteY2" fmla="*/ 1255756 h 4226329"/>
                <a:gd name="connsiteX3" fmla="*/ 3663111 w 3663379"/>
                <a:gd name="connsiteY3" fmla="*/ 2137883 h 4226329"/>
                <a:gd name="connsiteX4" fmla="*/ 3060683 w 3663379"/>
                <a:gd name="connsiteY4" fmla="*/ 2933949 h 4226329"/>
                <a:gd name="connsiteX5" fmla="*/ 2555073 w 3663379"/>
                <a:gd name="connsiteY5" fmla="*/ 3783803 h 4226329"/>
                <a:gd name="connsiteX6" fmla="*/ 1576128 w 3663379"/>
                <a:gd name="connsiteY6" fmla="*/ 4171078 h 4226329"/>
                <a:gd name="connsiteX7" fmla="*/ 457333 w 3663379"/>
                <a:gd name="connsiteY7" fmla="*/ 4160320 h 4226329"/>
                <a:gd name="connsiteX8" fmla="*/ 5512 w 3663379"/>
                <a:gd name="connsiteY8" fmla="*/ 3579408 h 4226329"/>
                <a:gd name="connsiteX9" fmla="*/ 263694 w 3663379"/>
                <a:gd name="connsiteY9" fmla="*/ 2880160 h 4226329"/>
                <a:gd name="connsiteX10" fmla="*/ 489605 w 3663379"/>
                <a:gd name="connsiteY10" fmla="*/ 2202429 h 4226329"/>
                <a:gd name="connsiteX11" fmla="*/ 382028 w 3663379"/>
                <a:gd name="connsiteY11" fmla="*/ 1470909 h 4226329"/>
                <a:gd name="connsiteX12" fmla="*/ 640212 w 3663379"/>
                <a:gd name="connsiteY12" fmla="*/ 1062118 h 4226329"/>
                <a:gd name="connsiteX13" fmla="*/ 1016730 w 3663379"/>
                <a:gd name="connsiteY13" fmla="*/ 943784 h 4226329"/>
                <a:gd name="connsiteX14" fmla="*/ 1092033 w 3663379"/>
                <a:gd name="connsiteY14" fmla="*/ 470447 h 4226329"/>
                <a:gd name="connsiteX15" fmla="*/ 1317944 w 3663379"/>
                <a:gd name="connsiteY15" fmla="*/ 115445 h 4226329"/>
                <a:gd name="connsiteX16" fmla="*/ 2189313 w 3663379"/>
                <a:gd name="connsiteY16" fmla="*/ 7869 h 4226329"/>
                <a:gd name="connsiteX0" fmla="*/ 2147192 w 3621258"/>
                <a:gd name="connsiteY0" fmla="*/ 7869 h 4218833"/>
                <a:gd name="connsiteX1" fmla="*/ 2824924 w 3621258"/>
                <a:gd name="connsiteY1" fmla="*/ 298325 h 4218833"/>
                <a:gd name="connsiteX2" fmla="*/ 2943258 w 3621258"/>
                <a:gd name="connsiteY2" fmla="*/ 1255756 h 4218833"/>
                <a:gd name="connsiteX3" fmla="*/ 3620990 w 3621258"/>
                <a:gd name="connsiteY3" fmla="*/ 2137883 h 4218833"/>
                <a:gd name="connsiteX4" fmla="*/ 3018562 w 3621258"/>
                <a:gd name="connsiteY4" fmla="*/ 2933949 h 4218833"/>
                <a:gd name="connsiteX5" fmla="*/ 2512952 w 3621258"/>
                <a:gd name="connsiteY5" fmla="*/ 3783803 h 4218833"/>
                <a:gd name="connsiteX6" fmla="*/ 1534007 w 3621258"/>
                <a:gd name="connsiteY6" fmla="*/ 4171078 h 4218833"/>
                <a:gd name="connsiteX7" fmla="*/ 415212 w 3621258"/>
                <a:gd name="connsiteY7" fmla="*/ 4160320 h 4218833"/>
                <a:gd name="connsiteX8" fmla="*/ 6421 w 3621258"/>
                <a:gd name="connsiteY8" fmla="*/ 3697742 h 4218833"/>
                <a:gd name="connsiteX9" fmla="*/ 221573 w 3621258"/>
                <a:gd name="connsiteY9" fmla="*/ 2880160 h 4218833"/>
                <a:gd name="connsiteX10" fmla="*/ 447484 w 3621258"/>
                <a:gd name="connsiteY10" fmla="*/ 2202429 h 4218833"/>
                <a:gd name="connsiteX11" fmla="*/ 339907 w 3621258"/>
                <a:gd name="connsiteY11" fmla="*/ 1470909 h 4218833"/>
                <a:gd name="connsiteX12" fmla="*/ 598091 w 3621258"/>
                <a:gd name="connsiteY12" fmla="*/ 1062118 h 4218833"/>
                <a:gd name="connsiteX13" fmla="*/ 974609 w 3621258"/>
                <a:gd name="connsiteY13" fmla="*/ 943784 h 4218833"/>
                <a:gd name="connsiteX14" fmla="*/ 1049912 w 3621258"/>
                <a:gd name="connsiteY14" fmla="*/ 470447 h 4218833"/>
                <a:gd name="connsiteX15" fmla="*/ 1275823 w 3621258"/>
                <a:gd name="connsiteY15" fmla="*/ 115445 h 4218833"/>
                <a:gd name="connsiteX16" fmla="*/ 2147192 w 3621258"/>
                <a:gd name="connsiteY16" fmla="*/ 7869 h 4218833"/>
                <a:gd name="connsiteX0" fmla="*/ 2195902 w 3669968"/>
                <a:gd name="connsiteY0" fmla="*/ 7869 h 4218833"/>
                <a:gd name="connsiteX1" fmla="*/ 2873634 w 3669968"/>
                <a:gd name="connsiteY1" fmla="*/ 298325 h 4218833"/>
                <a:gd name="connsiteX2" fmla="*/ 2991968 w 3669968"/>
                <a:gd name="connsiteY2" fmla="*/ 1255756 h 4218833"/>
                <a:gd name="connsiteX3" fmla="*/ 3669700 w 3669968"/>
                <a:gd name="connsiteY3" fmla="*/ 2137883 h 4218833"/>
                <a:gd name="connsiteX4" fmla="*/ 3067272 w 3669968"/>
                <a:gd name="connsiteY4" fmla="*/ 2933949 h 4218833"/>
                <a:gd name="connsiteX5" fmla="*/ 2561662 w 3669968"/>
                <a:gd name="connsiteY5" fmla="*/ 3783803 h 4218833"/>
                <a:gd name="connsiteX6" fmla="*/ 1582717 w 3669968"/>
                <a:gd name="connsiteY6" fmla="*/ 4171078 h 4218833"/>
                <a:gd name="connsiteX7" fmla="*/ 463922 w 3669968"/>
                <a:gd name="connsiteY7" fmla="*/ 4160320 h 4218833"/>
                <a:gd name="connsiteX8" fmla="*/ 55131 w 3669968"/>
                <a:gd name="connsiteY8" fmla="*/ 3697742 h 4218833"/>
                <a:gd name="connsiteX9" fmla="*/ 270283 w 3669968"/>
                <a:gd name="connsiteY9" fmla="*/ 2880160 h 4218833"/>
                <a:gd name="connsiteX10" fmla="*/ 496194 w 3669968"/>
                <a:gd name="connsiteY10" fmla="*/ 2202429 h 4218833"/>
                <a:gd name="connsiteX11" fmla="*/ 388617 w 3669968"/>
                <a:gd name="connsiteY11" fmla="*/ 1470909 h 4218833"/>
                <a:gd name="connsiteX12" fmla="*/ 646801 w 3669968"/>
                <a:gd name="connsiteY12" fmla="*/ 1062118 h 4218833"/>
                <a:gd name="connsiteX13" fmla="*/ 1023319 w 3669968"/>
                <a:gd name="connsiteY13" fmla="*/ 943784 h 4218833"/>
                <a:gd name="connsiteX14" fmla="*/ 1098622 w 3669968"/>
                <a:gd name="connsiteY14" fmla="*/ 470447 h 4218833"/>
                <a:gd name="connsiteX15" fmla="*/ 1324533 w 3669968"/>
                <a:gd name="connsiteY15" fmla="*/ 115445 h 4218833"/>
                <a:gd name="connsiteX16" fmla="*/ 2195902 w 3669968"/>
                <a:gd name="connsiteY16" fmla="*/ 7869 h 4218833"/>
                <a:gd name="connsiteX0" fmla="*/ 2195902 w 3669968"/>
                <a:gd name="connsiteY0" fmla="*/ 7869 h 4216877"/>
                <a:gd name="connsiteX1" fmla="*/ 2873634 w 3669968"/>
                <a:gd name="connsiteY1" fmla="*/ 298325 h 4216877"/>
                <a:gd name="connsiteX2" fmla="*/ 2991968 w 3669968"/>
                <a:gd name="connsiteY2" fmla="*/ 1255756 h 4216877"/>
                <a:gd name="connsiteX3" fmla="*/ 3669700 w 3669968"/>
                <a:gd name="connsiteY3" fmla="*/ 2137883 h 4216877"/>
                <a:gd name="connsiteX4" fmla="*/ 3067272 w 3669968"/>
                <a:gd name="connsiteY4" fmla="*/ 2933949 h 4216877"/>
                <a:gd name="connsiteX5" fmla="*/ 2561662 w 3669968"/>
                <a:gd name="connsiteY5" fmla="*/ 3783803 h 4216877"/>
                <a:gd name="connsiteX6" fmla="*/ 1582717 w 3669968"/>
                <a:gd name="connsiteY6" fmla="*/ 4171078 h 4216877"/>
                <a:gd name="connsiteX7" fmla="*/ 463922 w 3669968"/>
                <a:gd name="connsiteY7" fmla="*/ 4160320 h 4216877"/>
                <a:gd name="connsiteX8" fmla="*/ 55131 w 3669968"/>
                <a:gd name="connsiteY8" fmla="*/ 3730015 h 4216877"/>
                <a:gd name="connsiteX9" fmla="*/ 270283 w 3669968"/>
                <a:gd name="connsiteY9" fmla="*/ 2880160 h 4216877"/>
                <a:gd name="connsiteX10" fmla="*/ 496194 w 3669968"/>
                <a:gd name="connsiteY10" fmla="*/ 2202429 h 4216877"/>
                <a:gd name="connsiteX11" fmla="*/ 388617 w 3669968"/>
                <a:gd name="connsiteY11" fmla="*/ 1470909 h 4216877"/>
                <a:gd name="connsiteX12" fmla="*/ 646801 w 3669968"/>
                <a:gd name="connsiteY12" fmla="*/ 1062118 h 4216877"/>
                <a:gd name="connsiteX13" fmla="*/ 1023319 w 3669968"/>
                <a:gd name="connsiteY13" fmla="*/ 943784 h 4216877"/>
                <a:gd name="connsiteX14" fmla="*/ 1098622 w 3669968"/>
                <a:gd name="connsiteY14" fmla="*/ 470447 h 4216877"/>
                <a:gd name="connsiteX15" fmla="*/ 1324533 w 3669968"/>
                <a:gd name="connsiteY15" fmla="*/ 115445 h 4216877"/>
                <a:gd name="connsiteX16" fmla="*/ 2195902 w 3669968"/>
                <a:gd name="connsiteY16" fmla="*/ 7869 h 4216877"/>
                <a:gd name="connsiteX0" fmla="*/ 2195902 w 3669968"/>
                <a:gd name="connsiteY0" fmla="*/ 7869 h 4283677"/>
                <a:gd name="connsiteX1" fmla="*/ 2873634 w 3669968"/>
                <a:gd name="connsiteY1" fmla="*/ 298325 h 4283677"/>
                <a:gd name="connsiteX2" fmla="*/ 2991968 w 3669968"/>
                <a:gd name="connsiteY2" fmla="*/ 1255756 h 4283677"/>
                <a:gd name="connsiteX3" fmla="*/ 3669700 w 3669968"/>
                <a:gd name="connsiteY3" fmla="*/ 2137883 h 4283677"/>
                <a:gd name="connsiteX4" fmla="*/ 3067272 w 3669968"/>
                <a:gd name="connsiteY4" fmla="*/ 2933949 h 4283677"/>
                <a:gd name="connsiteX5" fmla="*/ 2561662 w 3669968"/>
                <a:gd name="connsiteY5" fmla="*/ 3783803 h 4283677"/>
                <a:gd name="connsiteX6" fmla="*/ 1582717 w 3669968"/>
                <a:gd name="connsiteY6" fmla="*/ 4171078 h 4283677"/>
                <a:gd name="connsiteX7" fmla="*/ 463922 w 3669968"/>
                <a:gd name="connsiteY7" fmla="*/ 4160320 h 4283677"/>
                <a:gd name="connsiteX8" fmla="*/ 55131 w 3669968"/>
                <a:gd name="connsiteY8" fmla="*/ 3730015 h 4283677"/>
                <a:gd name="connsiteX9" fmla="*/ 270283 w 3669968"/>
                <a:gd name="connsiteY9" fmla="*/ 2880160 h 4283677"/>
                <a:gd name="connsiteX10" fmla="*/ 496194 w 3669968"/>
                <a:gd name="connsiteY10" fmla="*/ 2202429 h 4283677"/>
                <a:gd name="connsiteX11" fmla="*/ 388617 w 3669968"/>
                <a:gd name="connsiteY11" fmla="*/ 1470909 h 4283677"/>
                <a:gd name="connsiteX12" fmla="*/ 646801 w 3669968"/>
                <a:gd name="connsiteY12" fmla="*/ 1062118 h 4283677"/>
                <a:gd name="connsiteX13" fmla="*/ 1023319 w 3669968"/>
                <a:gd name="connsiteY13" fmla="*/ 943784 h 4283677"/>
                <a:gd name="connsiteX14" fmla="*/ 1098622 w 3669968"/>
                <a:gd name="connsiteY14" fmla="*/ 470447 h 4283677"/>
                <a:gd name="connsiteX15" fmla="*/ 1324533 w 3669968"/>
                <a:gd name="connsiteY15" fmla="*/ 115445 h 4283677"/>
                <a:gd name="connsiteX16" fmla="*/ 2195902 w 3669968"/>
                <a:gd name="connsiteY16" fmla="*/ 7869 h 4283677"/>
                <a:gd name="connsiteX0" fmla="*/ 1928566 w 3402632"/>
                <a:gd name="connsiteY0" fmla="*/ 7869 h 4275127"/>
                <a:gd name="connsiteX1" fmla="*/ 2606298 w 3402632"/>
                <a:gd name="connsiteY1" fmla="*/ 298325 h 4275127"/>
                <a:gd name="connsiteX2" fmla="*/ 2724632 w 3402632"/>
                <a:gd name="connsiteY2" fmla="*/ 1255756 h 4275127"/>
                <a:gd name="connsiteX3" fmla="*/ 3402364 w 3402632"/>
                <a:gd name="connsiteY3" fmla="*/ 2137883 h 4275127"/>
                <a:gd name="connsiteX4" fmla="*/ 2799936 w 3402632"/>
                <a:gd name="connsiteY4" fmla="*/ 2933949 h 4275127"/>
                <a:gd name="connsiteX5" fmla="*/ 2294326 w 3402632"/>
                <a:gd name="connsiteY5" fmla="*/ 3783803 h 4275127"/>
                <a:gd name="connsiteX6" fmla="*/ 1315381 w 3402632"/>
                <a:gd name="connsiteY6" fmla="*/ 4171078 h 4275127"/>
                <a:gd name="connsiteX7" fmla="*/ 196586 w 3402632"/>
                <a:gd name="connsiteY7" fmla="*/ 4160320 h 4275127"/>
                <a:gd name="connsiteX8" fmla="*/ 2947 w 3402632"/>
                <a:gd name="connsiteY8" fmla="*/ 2880160 h 4275127"/>
                <a:gd name="connsiteX9" fmla="*/ 228858 w 3402632"/>
                <a:gd name="connsiteY9" fmla="*/ 2202429 h 4275127"/>
                <a:gd name="connsiteX10" fmla="*/ 121281 w 3402632"/>
                <a:gd name="connsiteY10" fmla="*/ 1470909 h 4275127"/>
                <a:gd name="connsiteX11" fmla="*/ 379465 w 3402632"/>
                <a:gd name="connsiteY11" fmla="*/ 1062118 h 4275127"/>
                <a:gd name="connsiteX12" fmla="*/ 755983 w 3402632"/>
                <a:gd name="connsiteY12" fmla="*/ 943784 h 4275127"/>
                <a:gd name="connsiteX13" fmla="*/ 831286 w 3402632"/>
                <a:gd name="connsiteY13" fmla="*/ 470447 h 4275127"/>
                <a:gd name="connsiteX14" fmla="*/ 1057197 w 3402632"/>
                <a:gd name="connsiteY14" fmla="*/ 115445 h 4275127"/>
                <a:gd name="connsiteX15" fmla="*/ 1928566 w 3402632"/>
                <a:gd name="connsiteY15" fmla="*/ 7869 h 4275127"/>
                <a:gd name="connsiteX0" fmla="*/ 1973706 w 3447772"/>
                <a:gd name="connsiteY0" fmla="*/ 7869 h 4209093"/>
                <a:gd name="connsiteX1" fmla="*/ 2651438 w 3447772"/>
                <a:gd name="connsiteY1" fmla="*/ 298325 h 4209093"/>
                <a:gd name="connsiteX2" fmla="*/ 2769772 w 3447772"/>
                <a:gd name="connsiteY2" fmla="*/ 1255756 h 4209093"/>
                <a:gd name="connsiteX3" fmla="*/ 3447504 w 3447772"/>
                <a:gd name="connsiteY3" fmla="*/ 2137883 h 4209093"/>
                <a:gd name="connsiteX4" fmla="*/ 2845076 w 3447772"/>
                <a:gd name="connsiteY4" fmla="*/ 2933949 h 4209093"/>
                <a:gd name="connsiteX5" fmla="*/ 2339466 w 3447772"/>
                <a:gd name="connsiteY5" fmla="*/ 3783803 h 4209093"/>
                <a:gd name="connsiteX6" fmla="*/ 1360521 w 3447772"/>
                <a:gd name="connsiteY6" fmla="*/ 4171078 h 4209093"/>
                <a:gd name="connsiteX7" fmla="*/ 48087 w 3447772"/>
                <a:gd name="connsiteY7" fmla="*/ 2880160 h 4209093"/>
                <a:gd name="connsiteX8" fmla="*/ 273998 w 3447772"/>
                <a:gd name="connsiteY8" fmla="*/ 2202429 h 4209093"/>
                <a:gd name="connsiteX9" fmla="*/ 166421 w 3447772"/>
                <a:gd name="connsiteY9" fmla="*/ 1470909 h 4209093"/>
                <a:gd name="connsiteX10" fmla="*/ 424605 w 3447772"/>
                <a:gd name="connsiteY10" fmla="*/ 1062118 h 4209093"/>
                <a:gd name="connsiteX11" fmla="*/ 801123 w 3447772"/>
                <a:gd name="connsiteY11" fmla="*/ 943784 h 4209093"/>
                <a:gd name="connsiteX12" fmla="*/ 876426 w 3447772"/>
                <a:gd name="connsiteY12" fmla="*/ 470447 h 4209093"/>
                <a:gd name="connsiteX13" fmla="*/ 1102337 w 3447772"/>
                <a:gd name="connsiteY13" fmla="*/ 115445 h 4209093"/>
                <a:gd name="connsiteX14" fmla="*/ 1973706 w 3447772"/>
                <a:gd name="connsiteY14" fmla="*/ 7869 h 4209093"/>
                <a:gd name="connsiteX0" fmla="*/ 1951292 w 3425358"/>
                <a:gd name="connsiteY0" fmla="*/ 7869 h 4150722"/>
                <a:gd name="connsiteX1" fmla="*/ 2629024 w 3425358"/>
                <a:gd name="connsiteY1" fmla="*/ 298325 h 4150722"/>
                <a:gd name="connsiteX2" fmla="*/ 2747358 w 3425358"/>
                <a:gd name="connsiteY2" fmla="*/ 1255756 h 4150722"/>
                <a:gd name="connsiteX3" fmla="*/ 3425090 w 3425358"/>
                <a:gd name="connsiteY3" fmla="*/ 2137883 h 4150722"/>
                <a:gd name="connsiteX4" fmla="*/ 2822662 w 3425358"/>
                <a:gd name="connsiteY4" fmla="*/ 2933949 h 4150722"/>
                <a:gd name="connsiteX5" fmla="*/ 2317052 w 3425358"/>
                <a:gd name="connsiteY5" fmla="*/ 3783803 h 4150722"/>
                <a:gd name="connsiteX6" fmla="*/ 957605 w 3425358"/>
                <a:gd name="connsiteY6" fmla="*/ 4107801 h 4150722"/>
                <a:gd name="connsiteX7" fmla="*/ 25673 w 3425358"/>
                <a:gd name="connsiteY7" fmla="*/ 2880160 h 4150722"/>
                <a:gd name="connsiteX8" fmla="*/ 251584 w 3425358"/>
                <a:gd name="connsiteY8" fmla="*/ 2202429 h 4150722"/>
                <a:gd name="connsiteX9" fmla="*/ 144007 w 3425358"/>
                <a:gd name="connsiteY9" fmla="*/ 1470909 h 4150722"/>
                <a:gd name="connsiteX10" fmla="*/ 402191 w 3425358"/>
                <a:gd name="connsiteY10" fmla="*/ 1062118 h 4150722"/>
                <a:gd name="connsiteX11" fmla="*/ 778709 w 3425358"/>
                <a:gd name="connsiteY11" fmla="*/ 943784 h 4150722"/>
                <a:gd name="connsiteX12" fmla="*/ 854012 w 3425358"/>
                <a:gd name="connsiteY12" fmla="*/ 470447 h 4150722"/>
                <a:gd name="connsiteX13" fmla="*/ 1079923 w 3425358"/>
                <a:gd name="connsiteY13" fmla="*/ 115445 h 4150722"/>
                <a:gd name="connsiteX14" fmla="*/ 1951292 w 3425358"/>
                <a:gd name="connsiteY14" fmla="*/ 7869 h 4150722"/>
                <a:gd name="connsiteX0" fmla="*/ 1811231 w 3285297"/>
                <a:gd name="connsiteY0" fmla="*/ 7869 h 4132289"/>
                <a:gd name="connsiteX1" fmla="*/ 2488963 w 3285297"/>
                <a:gd name="connsiteY1" fmla="*/ 298325 h 4132289"/>
                <a:gd name="connsiteX2" fmla="*/ 2607297 w 3285297"/>
                <a:gd name="connsiteY2" fmla="*/ 1255756 h 4132289"/>
                <a:gd name="connsiteX3" fmla="*/ 3285029 w 3285297"/>
                <a:gd name="connsiteY3" fmla="*/ 2137883 h 4132289"/>
                <a:gd name="connsiteX4" fmla="*/ 2682601 w 3285297"/>
                <a:gd name="connsiteY4" fmla="*/ 2933949 h 4132289"/>
                <a:gd name="connsiteX5" fmla="*/ 2176991 w 3285297"/>
                <a:gd name="connsiteY5" fmla="*/ 3783803 h 4132289"/>
                <a:gd name="connsiteX6" fmla="*/ 817544 w 3285297"/>
                <a:gd name="connsiteY6" fmla="*/ 4107801 h 4132289"/>
                <a:gd name="connsiteX7" fmla="*/ 190015 w 3285297"/>
                <a:gd name="connsiteY7" fmla="*/ 3180731 h 4132289"/>
                <a:gd name="connsiteX8" fmla="*/ 111523 w 3285297"/>
                <a:gd name="connsiteY8" fmla="*/ 2202429 h 4132289"/>
                <a:gd name="connsiteX9" fmla="*/ 3946 w 3285297"/>
                <a:gd name="connsiteY9" fmla="*/ 1470909 h 4132289"/>
                <a:gd name="connsiteX10" fmla="*/ 262130 w 3285297"/>
                <a:gd name="connsiteY10" fmla="*/ 1062118 h 4132289"/>
                <a:gd name="connsiteX11" fmla="*/ 638648 w 3285297"/>
                <a:gd name="connsiteY11" fmla="*/ 943784 h 4132289"/>
                <a:gd name="connsiteX12" fmla="*/ 713951 w 3285297"/>
                <a:gd name="connsiteY12" fmla="*/ 470447 h 4132289"/>
                <a:gd name="connsiteX13" fmla="*/ 939862 w 3285297"/>
                <a:gd name="connsiteY13" fmla="*/ 115445 h 4132289"/>
                <a:gd name="connsiteX14" fmla="*/ 1811231 w 3285297"/>
                <a:gd name="connsiteY14" fmla="*/ 7869 h 4132289"/>
                <a:gd name="connsiteX0" fmla="*/ 1811231 w 3309863"/>
                <a:gd name="connsiteY0" fmla="*/ 7869 h 4132289"/>
                <a:gd name="connsiteX1" fmla="*/ 2488963 w 3309863"/>
                <a:gd name="connsiteY1" fmla="*/ 298325 h 4132289"/>
                <a:gd name="connsiteX2" fmla="*/ 3124781 w 3309863"/>
                <a:gd name="connsiteY2" fmla="*/ 717893 h 4132289"/>
                <a:gd name="connsiteX3" fmla="*/ 3285029 w 3309863"/>
                <a:gd name="connsiteY3" fmla="*/ 2137883 h 4132289"/>
                <a:gd name="connsiteX4" fmla="*/ 2682601 w 3309863"/>
                <a:gd name="connsiteY4" fmla="*/ 2933949 h 4132289"/>
                <a:gd name="connsiteX5" fmla="*/ 2176991 w 3309863"/>
                <a:gd name="connsiteY5" fmla="*/ 3783803 h 4132289"/>
                <a:gd name="connsiteX6" fmla="*/ 817544 w 3309863"/>
                <a:gd name="connsiteY6" fmla="*/ 4107801 h 4132289"/>
                <a:gd name="connsiteX7" fmla="*/ 190015 w 3309863"/>
                <a:gd name="connsiteY7" fmla="*/ 3180731 h 4132289"/>
                <a:gd name="connsiteX8" fmla="*/ 111523 w 3309863"/>
                <a:gd name="connsiteY8" fmla="*/ 2202429 h 4132289"/>
                <a:gd name="connsiteX9" fmla="*/ 3946 w 3309863"/>
                <a:gd name="connsiteY9" fmla="*/ 1470909 h 4132289"/>
                <a:gd name="connsiteX10" fmla="*/ 262130 w 3309863"/>
                <a:gd name="connsiteY10" fmla="*/ 1062118 h 4132289"/>
                <a:gd name="connsiteX11" fmla="*/ 638648 w 3309863"/>
                <a:gd name="connsiteY11" fmla="*/ 943784 h 4132289"/>
                <a:gd name="connsiteX12" fmla="*/ 713951 w 3309863"/>
                <a:gd name="connsiteY12" fmla="*/ 470447 h 4132289"/>
                <a:gd name="connsiteX13" fmla="*/ 939862 w 3309863"/>
                <a:gd name="connsiteY13" fmla="*/ 115445 h 4132289"/>
                <a:gd name="connsiteX14" fmla="*/ 1811231 w 3309863"/>
                <a:gd name="connsiteY14" fmla="*/ 7869 h 4132289"/>
                <a:gd name="connsiteX0" fmla="*/ 1811231 w 3337758"/>
                <a:gd name="connsiteY0" fmla="*/ 7869 h 4135608"/>
                <a:gd name="connsiteX1" fmla="*/ 2488963 w 3337758"/>
                <a:gd name="connsiteY1" fmla="*/ 298325 h 4135608"/>
                <a:gd name="connsiteX2" fmla="*/ 3124781 w 3337758"/>
                <a:gd name="connsiteY2" fmla="*/ 717893 h 4135608"/>
                <a:gd name="connsiteX3" fmla="*/ 3285029 w 3337758"/>
                <a:gd name="connsiteY3" fmla="*/ 2137883 h 4135608"/>
                <a:gd name="connsiteX4" fmla="*/ 2286878 w 3337758"/>
                <a:gd name="connsiteY4" fmla="*/ 2680837 h 4135608"/>
                <a:gd name="connsiteX5" fmla="*/ 2176991 w 3337758"/>
                <a:gd name="connsiteY5" fmla="*/ 3783803 h 4135608"/>
                <a:gd name="connsiteX6" fmla="*/ 817544 w 3337758"/>
                <a:gd name="connsiteY6" fmla="*/ 4107801 h 4135608"/>
                <a:gd name="connsiteX7" fmla="*/ 190015 w 3337758"/>
                <a:gd name="connsiteY7" fmla="*/ 3180731 h 4135608"/>
                <a:gd name="connsiteX8" fmla="*/ 111523 w 3337758"/>
                <a:gd name="connsiteY8" fmla="*/ 2202429 h 4135608"/>
                <a:gd name="connsiteX9" fmla="*/ 3946 w 3337758"/>
                <a:gd name="connsiteY9" fmla="*/ 1470909 h 4135608"/>
                <a:gd name="connsiteX10" fmla="*/ 262130 w 3337758"/>
                <a:gd name="connsiteY10" fmla="*/ 1062118 h 4135608"/>
                <a:gd name="connsiteX11" fmla="*/ 638648 w 3337758"/>
                <a:gd name="connsiteY11" fmla="*/ 943784 h 4135608"/>
                <a:gd name="connsiteX12" fmla="*/ 713951 w 3337758"/>
                <a:gd name="connsiteY12" fmla="*/ 470447 h 4135608"/>
                <a:gd name="connsiteX13" fmla="*/ 939862 w 3337758"/>
                <a:gd name="connsiteY13" fmla="*/ 115445 h 4135608"/>
                <a:gd name="connsiteX14" fmla="*/ 1811231 w 3337758"/>
                <a:gd name="connsiteY14" fmla="*/ 7869 h 4135608"/>
                <a:gd name="connsiteX0" fmla="*/ 1811231 w 3337758"/>
                <a:gd name="connsiteY0" fmla="*/ 7869 h 4115018"/>
                <a:gd name="connsiteX1" fmla="*/ 2488963 w 3337758"/>
                <a:gd name="connsiteY1" fmla="*/ 298325 h 4115018"/>
                <a:gd name="connsiteX2" fmla="*/ 3124781 w 3337758"/>
                <a:gd name="connsiteY2" fmla="*/ 717893 h 4115018"/>
                <a:gd name="connsiteX3" fmla="*/ 3285029 w 3337758"/>
                <a:gd name="connsiteY3" fmla="*/ 2137883 h 4115018"/>
                <a:gd name="connsiteX4" fmla="*/ 2286878 w 3337758"/>
                <a:gd name="connsiteY4" fmla="*/ 2680837 h 4115018"/>
                <a:gd name="connsiteX5" fmla="*/ 1963910 w 3337758"/>
                <a:gd name="connsiteY5" fmla="*/ 3562330 h 4115018"/>
                <a:gd name="connsiteX6" fmla="*/ 817544 w 3337758"/>
                <a:gd name="connsiteY6" fmla="*/ 4107801 h 4115018"/>
                <a:gd name="connsiteX7" fmla="*/ 190015 w 3337758"/>
                <a:gd name="connsiteY7" fmla="*/ 3180731 h 4115018"/>
                <a:gd name="connsiteX8" fmla="*/ 111523 w 3337758"/>
                <a:gd name="connsiteY8" fmla="*/ 2202429 h 4115018"/>
                <a:gd name="connsiteX9" fmla="*/ 3946 w 3337758"/>
                <a:gd name="connsiteY9" fmla="*/ 1470909 h 4115018"/>
                <a:gd name="connsiteX10" fmla="*/ 262130 w 3337758"/>
                <a:gd name="connsiteY10" fmla="*/ 1062118 h 4115018"/>
                <a:gd name="connsiteX11" fmla="*/ 638648 w 3337758"/>
                <a:gd name="connsiteY11" fmla="*/ 943784 h 4115018"/>
                <a:gd name="connsiteX12" fmla="*/ 713951 w 3337758"/>
                <a:gd name="connsiteY12" fmla="*/ 470447 h 4115018"/>
                <a:gd name="connsiteX13" fmla="*/ 939862 w 3337758"/>
                <a:gd name="connsiteY13" fmla="*/ 115445 h 4115018"/>
                <a:gd name="connsiteX14" fmla="*/ 1811231 w 3337758"/>
                <a:gd name="connsiteY14" fmla="*/ 7869 h 4115018"/>
                <a:gd name="connsiteX0" fmla="*/ 1811231 w 3337758"/>
                <a:gd name="connsiteY0" fmla="*/ 7869 h 4177498"/>
                <a:gd name="connsiteX1" fmla="*/ 2488963 w 3337758"/>
                <a:gd name="connsiteY1" fmla="*/ 298325 h 4177498"/>
                <a:gd name="connsiteX2" fmla="*/ 3124781 w 3337758"/>
                <a:gd name="connsiteY2" fmla="*/ 717893 h 4177498"/>
                <a:gd name="connsiteX3" fmla="*/ 3285029 w 3337758"/>
                <a:gd name="connsiteY3" fmla="*/ 2137883 h 4177498"/>
                <a:gd name="connsiteX4" fmla="*/ 2286878 w 3337758"/>
                <a:gd name="connsiteY4" fmla="*/ 2680837 h 4177498"/>
                <a:gd name="connsiteX5" fmla="*/ 1963910 w 3337758"/>
                <a:gd name="connsiteY5" fmla="*/ 3562330 h 4177498"/>
                <a:gd name="connsiteX6" fmla="*/ 1121945 w 3337758"/>
                <a:gd name="connsiteY6" fmla="*/ 4171079 h 4177498"/>
                <a:gd name="connsiteX7" fmla="*/ 190015 w 3337758"/>
                <a:gd name="connsiteY7" fmla="*/ 3180731 h 4177498"/>
                <a:gd name="connsiteX8" fmla="*/ 111523 w 3337758"/>
                <a:gd name="connsiteY8" fmla="*/ 2202429 h 4177498"/>
                <a:gd name="connsiteX9" fmla="*/ 3946 w 3337758"/>
                <a:gd name="connsiteY9" fmla="*/ 1470909 h 4177498"/>
                <a:gd name="connsiteX10" fmla="*/ 262130 w 3337758"/>
                <a:gd name="connsiteY10" fmla="*/ 1062118 h 4177498"/>
                <a:gd name="connsiteX11" fmla="*/ 638648 w 3337758"/>
                <a:gd name="connsiteY11" fmla="*/ 943784 h 4177498"/>
                <a:gd name="connsiteX12" fmla="*/ 713951 w 3337758"/>
                <a:gd name="connsiteY12" fmla="*/ 470447 h 4177498"/>
                <a:gd name="connsiteX13" fmla="*/ 939862 w 3337758"/>
                <a:gd name="connsiteY13" fmla="*/ 115445 h 4177498"/>
                <a:gd name="connsiteX14" fmla="*/ 1811231 w 3337758"/>
                <a:gd name="connsiteY14" fmla="*/ 7869 h 4177498"/>
                <a:gd name="connsiteX0" fmla="*/ 1811231 w 3337758"/>
                <a:gd name="connsiteY0" fmla="*/ 7869 h 4171079"/>
                <a:gd name="connsiteX1" fmla="*/ 2488963 w 3337758"/>
                <a:gd name="connsiteY1" fmla="*/ 298325 h 4171079"/>
                <a:gd name="connsiteX2" fmla="*/ 3124781 w 3337758"/>
                <a:gd name="connsiteY2" fmla="*/ 717893 h 4171079"/>
                <a:gd name="connsiteX3" fmla="*/ 3285029 w 3337758"/>
                <a:gd name="connsiteY3" fmla="*/ 2137883 h 4171079"/>
                <a:gd name="connsiteX4" fmla="*/ 2286878 w 3337758"/>
                <a:gd name="connsiteY4" fmla="*/ 2680837 h 4171079"/>
                <a:gd name="connsiteX5" fmla="*/ 1963910 w 3337758"/>
                <a:gd name="connsiteY5" fmla="*/ 3562330 h 4171079"/>
                <a:gd name="connsiteX6" fmla="*/ 1121945 w 3337758"/>
                <a:gd name="connsiteY6" fmla="*/ 4171079 h 4171079"/>
                <a:gd name="connsiteX7" fmla="*/ 190015 w 3337758"/>
                <a:gd name="connsiteY7" fmla="*/ 3180731 h 4171079"/>
                <a:gd name="connsiteX8" fmla="*/ 111523 w 3337758"/>
                <a:gd name="connsiteY8" fmla="*/ 2202429 h 4171079"/>
                <a:gd name="connsiteX9" fmla="*/ 3946 w 3337758"/>
                <a:gd name="connsiteY9" fmla="*/ 1470909 h 4171079"/>
                <a:gd name="connsiteX10" fmla="*/ 262130 w 3337758"/>
                <a:gd name="connsiteY10" fmla="*/ 1062118 h 4171079"/>
                <a:gd name="connsiteX11" fmla="*/ 638648 w 3337758"/>
                <a:gd name="connsiteY11" fmla="*/ 943784 h 4171079"/>
                <a:gd name="connsiteX12" fmla="*/ 713951 w 3337758"/>
                <a:gd name="connsiteY12" fmla="*/ 470447 h 4171079"/>
                <a:gd name="connsiteX13" fmla="*/ 939862 w 3337758"/>
                <a:gd name="connsiteY13" fmla="*/ 115445 h 4171079"/>
                <a:gd name="connsiteX14" fmla="*/ 1811231 w 3337758"/>
                <a:gd name="connsiteY14" fmla="*/ 7869 h 4171079"/>
                <a:gd name="connsiteX0" fmla="*/ 1811231 w 3337758"/>
                <a:gd name="connsiteY0" fmla="*/ 7869 h 4171079"/>
                <a:gd name="connsiteX1" fmla="*/ 2488963 w 3337758"/>
                <a:gd name="connsiteY1" fmla="*/ 298325 h 4171079"/>
                <a:gd name="connsiteX2" fmla="*/ 3124781 w 3337758"/>
                <a:gd name="connsiteY2" fmla="*/ 717893 h 4171079"/>
                <a:gd name="connsiteX3" fmla="*/ 3285029 w 3337758"/>
                <a:gd name="connsiteY3" fmla="*/ 2137883 h 4171079"/>
                <a:gd name="connsiteX4" fmla="*/ 2286878 w 3337758"/>
                <a:gd name="connsiteY4" fmla="*/ 2680837 h 4171079"/>
                <a:gd name="connsiteX5" fmla="*/ 1963910 w 3337758"/>
                <a:gd name="connsiteY5" fmla="*/ 3562330 h 4171079"/>
                <a:gd name="connsiteX6" fmla="*/ 1121945 w 3337758"/>
                <a:gd name="connsiteY6" fmla="*/ 4171079 h 4171079"/>
                <a:gd name="connsiteX7" fmla="*/ 190015 w 3337758"/>
                <a:gd name="connsiteY7" fmla="*/ 3180731 h 4171079"/>
                <a:gd name="connsiteX8" fmla="*/ 111523 w 3337758"/>
                <a:gd name="connsiteY8" fmla="*/ 2202429 h 4171079"/>
                <a:gd name="connsiteX9" fmla="*/ 3946 w 3337758"/>
                <a:gd name="connsiteY9" fmla="*/ 1470909 h 4171079"/>
                <a:gd name="connsiteX10" fmla="*/ 262130 w 3337758"/>
                <a:gd name="connsiteY10" fmla="*/ 1062118 h 4171079"/>
                <a:gd name="connsiteX11" fmla="*/ 242925 w 3337758"/>
                <a:gd name="connsiteY11" fmla="*/ 643214 h 4171079"/>
                <a:gd name="connsiteX12" fmla="*/ 713951 w 3337758"/>
                <a:gd name="connsiteY12" fmla="*/ 470447 h 4171079"/>
                <a:gd name="connsiteX13" fmla="*/ 939862 w 3337758"/>
                <a:gd name="connsiteY13" fmla="*/ 115445 h 4171079"/>
                <a:gd name="connsiteX14" fmla="*/ 1811231 w 3337758"/>
                <a:gd name="connsiteY14" fmla="*/ 7869 h 4171079"/>
                <a:gd name="connsiteX0" fmla="*/ 1811231 w 3337758"/>
                <a:gd name="connsiteY0" fmla="*/ 7869 h 4171079"/>
                <a:gd name="connsiteX1" fmla="*/ 2488963 w 3337758"/>
                <a:gd name="connsiteY1" fmla="*/ 298325 h 4171079"/>
                <a:gd name="connsiteX2" fmla="*/ 3124781 w 3337758"/>
                <a:gd name="connsiteY2" fmla="*/ 717893 h 4171079"/>
                <a:gd name="connsiteX3" fmla="*/ 3285029 w 3337758"/>
                <a:gd name="connsiteY3" fmla="*/ 2137883 h 4171079"/>
                <a:gd name="connsiteX4" fmla="*/ 2286878 w 3337758"/>
                <a:gd name="connsiteY4" fmla="*/ 2680837 h 4171079"/>
                <a:gd name="connsiteX5" fmla="*/ 1963910 w 3337758"/>
                <a:gd name="connsiteY5" fmla="*/ 3562330 h 4171079"/>
                <a:gd name="connsiteX6" fmla="*/ 1121945 w 3337758"/>
                <a:gd name="connsiteY6" fmla="*/ 4171079 h 4171079"/>
                <a:gd name="connsiteX7" fmla="*/ 190015 w 3337758"/>
                <a:gd name="connsiteY7" fmla="*/ 3180731 h 4171079"/>
                <a:gd name="connsiteX8" fmla="*/ 111523 w 3337758"/>
                <a:gd name="connsiteY8" fmla="*/ 2202429 h 4171079"/>
                <a:gd name="connsiteX9" fmla="*/ 3946 w 3337758"/>
                <a:gd name="connsiteY9" fmla="*/ 1470909 h 4171079"/>
                <a:gd name="connsiteX10" fmla="*/ 262130 w 3337758"/>
                <a:gd name="connsiteY10" fmla="*/ 1062118 h 4171079"/>
                <a:gd name="connsiteX11" fmla="*/ 713951 w 3337758"/>
                <a:gd name="connsiteY11" fmla="*/ 470447 h 4171079"/>
                <a:gd name="connsiteX12" fmla="*/ 939862 w 3337758"/>
                <a:gd name="connsiteY12" fmla="*/ 115445 h 4171079"/>
                <a:gd name="connsiteX13" fmla="*/ 1811231 w 3337758"/>
                <a:gd name="connsiteY13" fmla="*/ 7869 h 4171079"/>
                <a:gd name="connsiteX0" fmla="*/ 1807749 w 3334276"/>
                <a:gd name="connsiteY0" fmla="*/ 7869 h 4171079"/>
                <a:gd name="connsiteX1" fmla="*/ 2485481 w 3334276"/>
                <a:gd name="connsiteY1" fmla="*/ 298325 h 4171079"/>
                <a:gd name="connsiteX2" fmla="*/ 3121299 w 3334276"/>
                <a:gd name="connsiteY2" fmla="*/ 717893 h 4171079"/>
                <a:gd name="connsiteX3" fmla="*/ 3281547 w 3334276"/>
                <a:gd name="connsiteY3" fmla="*/ 2137883 h 4171079"/>
                <a:gd name="connsiteX4" fmla="*/ 2283396 w 3334276"/>
                <a:gd name="connsiteY4" fmla="*/ 2680837 h 4171079"/>
                <a:gd name="connsiteX5" fmla="*/ 1960428 w 3334276"/>
                <a:gd name="connsiteY5" fmla="*/ 3562330 h 4171079"/>
                <a:gd name="connsiteX6" fmla="*/ 1118463 w 3334276"/>
                <a:gd name="connsiteY6" fmla="*/ 4171079 h 4171079"/>
                <a:gd name="connsiteX7" fmla="*/ 186533 w 3334276"/>
                <a:gd name="connsiteY7" fmla="*/ 3180731 h 4171079"/>
                <a:gd name="connsiteX8" fmla="*/ 108041 w 3334276"/>
                <a:gd name="connsiteY8" fmla="*/ 2202429 h 4171079"/>
                <a:gd name="connsiteX9" fmla="*/ 464 w 3334276"/>
                <a:gd name="connsiteY9" fmla="*/ 1470909 h 4171079"/>
                <a:gd name="connsiteX10" fmla="*/ 106445 w 3334276"/>
                <a:gd name="connsiteY10" fmla="*/ 903922 h 4171079"/>
                <a:gd name="connsiteX11" fmla="*/ 710469 w 3334276"/>
                <a:gd name="connsiteY11" fmla="*/ 470447 h 4171079"/>
                <a:gd name="connsiteX12" fmla="*/ 936380 w 3334276"/>
                <a:gd name="connsiteY12" fmla="*/ 115445 h 4171079"/>
                <a:gd name="connsiteX13" fmla="*/ 1807749 w 3334276"/>
                <a:gd name="connsiteY13" fmla="*/ 7869 h 4171079"/>
                <a:gd name="connsiteX0" fmla="*/ 1807293 w 3333820"/>
                <a:gd name="connsiteY0" fmla="*/ 7420 h 4170630"/>
                <a:gd name="connsiteX1" fmla="*/ 2485025 w 3333820"/>
                <a:gd name="connsiteY1" fmla="*/ 297876 h 4170630"/>
                <a:gd name="connsiteX2" fmla="*/ 3120843 w 3333820"/>
                <a:gd name="connsiteY2" fmla="*/ 717444 h 4170630"/>
                <a:gd name="connsiteX3" fmla="*/ 3281091 w 3333820"/>
                <a:gd name="connsiteY3" fmla="*/ 2137434 h 4170630"/>
                <a:gd name="connsiteX4" fmla="*/ 2282940 w 3333820"/>
                <a:gd name="connsiteY4" fmla="*/ 2680388 h 4170630"/>
                <a:gd name="connsiteX5" fmla="*/ 1959972 w 3333820"/>
                <a:gd name="connsiteY5" fmla="*/ 3561881 h 4170630"/>
                <a:gd name="connsiteX6" fmla="*/ 1118007 w 3333820"/>
                <a:gd name="connsiteY6" fmla="*/ 4170630 h 4170630"/>
                <a:gd name="connsiteX7" fmla="*/ 186077 w 3333820"/>
                <a:gd name="connsiteY7" fmla="*/ 3180282 h 4170630"/>
                <a:gd name="connsiteX8" fmla="*/ 107585 w 3333820"/>
                <a:gd name="connsiteY8" fmla="*/ 2201980 h 4170630"/>
                <a:gd name="connsiteX9" fmla="*/ 8 w 3333820"/>
                <a:gd name="connsiteY9" fmla="*/ 1470460 h 4170630"/>
                <a:gd name="connsiteX10" fmla="*/ 105989 w 3333820"/>
                <a:gd name="connsiteY10" fmla="*/ 903473 h 4170630"/>
                <a:gd name="connsiteX11" fmla="*/ 603471 w 3333820"/>
                <a:gd name="connsiteY11" fmla="*/ 422540 h 4170630"/>
                <a:gd name="connsiteX12" fmla="*/ 935924 w 3333820"/>
                <a:gd name="connsiteY12" fmla="*/ 114996 h 4170630"/>
                <a:gd name="connsiteX13" fmla="*/ 1807293 w 3333820"/>
                <a:gd name="connsiteY13" fmla="*/ 7420 h 4170630"/>
                <a:gd name="connsiteX0" fmla="*/ 1852954 w 3333820"/>
                <a:gd name="connsiteY0" fmla="*/ 367447 h 4056072"/>
                <a:gd name="connsiteX1" fmla="*/ 2485025 w 3333820"/>
                <a:gd name="connsiteY1" fmla="*/ 183318 h 4056072"/>
                <a:gd name="connsiteX2" fmla="*/ 3120843 w 3333820"/>
                <a:gd name="connsiteY2" fmla="*/ 602886 h 4056072"/>
                <a:gd name="connsiteX3" fmla="*/ 3281091 w 3333820"/>
                <a:gd name="connsiteY3" fmla="*/ 2022876 h 4056072"/>
                <a:gd name="connsiteX4" fmla="*/ 2282940 w 3333820"/>
                <a:gd name="connsiteY4" fmla="*/ 2565830 h 4056072"/>
                <a:gd name="connsiteX5" fmla="*/ 1959972 w 3333820"/>
                <a:gd name="connsiteY5" fmla="*/ 3447323 h 4056072"/>
                <a:gd name="connsiteX6" fmla="*/ 1118007 w 3333820"/>
                <a:gd name="connsiteY6" fmla="*/ 4056072 h 4056072"/>
                <a:gd name="connsiteX7" fmla="*/ 186077 w 3333820"/>
                <a:gd name="connsiteY7" fmla="*/ 3065724 h 4056072"/>
                <a:gd name="connsiteX8" fmla="*/ 107585 w 3333820"/>
                <a:gd name="connsiteY8" fmla="*/ 2087422 h 4056072"/>
                <a:gd name="connsiteX9" fmla="*/ 8 w 3333820"/>
                <a:gd name="connsiteY9" fmla="*/ 1355902 h 4056072"/>
                <a:gd name="connsiteX10" fmla="*/ 105989 w 3333820"/>
                <a:gd name="connsiteY10" fmla="*/ 788915 h 4056072"/>
                <a:gd name="connsiteX11" fmla="*/ 603471 w 3333820"/>
                <a:gd name="connsiteY11" fmla="*/ 307982 h 4056072"/>
                <a:gd name="connsiteX12" fmla="*/ 935924 w 3333820"/>
                <a:gd name="connsiteY12" fmla="*/ 438 h 4056072"/>
                <a:gd name="connsiteX13" fmla="*/ 1852954 w 3333820"/>
                <a:gd name="connsiteY13" fmla="*/ 367447 h 4056072"/>
                <a:gd name="connsiteX0" fmla="*/ 1852954 w 3333820"/>
                <a:gd name="connsiteY0" fmla="*/ 367447 h 4056072"/>
                <a:gd name="connsiteX1" fmla="*/ 2485025 w 3333820"/>
                <a:gd name="connsiteY1" fmla="*/ 183318 h 4056072"/>
                <a:gd name="connsiteX2" fmla="*/ 3120843 w 3333820"/>
                <a:gd name="connsiteY2" fmla="*/ 602886 h 4056072"/>
                <a:gd name="connsiteX3" fmla="*/ 3281091 w 3333820"/>
                <a:gd name="connsiteY3" fmla="*/ 2022876 h 4056072"/>
                <a:gd name="connsiteX4" fmla="*/ 2282940 w 3333820"/>
                <a:gd name="connsiteY4" fmla="*/ 2565830 h 4056072"/>
                <a:gd name="connsiteX5" fmla="*/ 1959972 w 3333820"/>
                <a:gd name="connsiteY5" fmla="*/ 3447323 h 4056072"/>
                <a:gd name="connsiteX6" fmla="*/ 1118007 w 3333820"/>
                <a:gd name="connsiteY6" fmla="*/ 4056072 h 4056072"/>
                <a:gd name="connsiteX7" fmla="*/ 186077 w 3333820"/>
                <a:gd name="connsiteY7" fmla="*/ 3065724 h 4056072"/>
                <a:gd name="connsiteX8" fmla="*/ 107585 w 3333820"/>
                <a:gd name="connsiteY8" fmla="*/ 2087422 h 4056072"/>
                <a:gd name="connsiteX9" fmla="*/ 8 w 3333820"/>
                <a:gd name="connsiteY9" fmla="*/ 1355902 h 4056072"/>
                <a:gd name="connsiteX10" fmla="*/ 105989 w 3333820"/>
                <a:gd name="connsiteY10" fmla="*/ 788915 h 4056072"/>
                <a:gd name="connsiteX11" fmla="*/ 603471 w 3333820"/>
                <a:gd name="connsiteY11" fmla="*/ 307982 h 4056072"/>
                <a:gd name="connsiteX12" fmla="*/ 935924 w 3333820"/>
                <a:gd name="connsiteY12" fmla="*/ 438 h 4056072"/>
                <a:gd name="connsiteX13" fmla="*/ 1852954 w 3333820"/>
                <a:gd name="connsiteY13" fmla="*/ 367447 h 4056072"/>
                <a:gd name="connsiteX0" fmla="*/ 1860693 w 3341559"/>
                <a:gd name="connsiteY0" fmla="*/ 375147 h 4063772"/>
                <a:gd name="connsiteX1" fmla="*/ 2492764 w 3341559"/>
                <a:gd name="connsiteY1" fmla="*/ 191018 h 4063772"/>
                <a:gd name="connsiteX2" fmla="*/ 3128582 w 3341559"/>
                <a:gd name="connsiteY2" fmla="*/ 610586 h 4063772"/>
                <a:gd name="connsiteX3" fmla="*/ 3288830 w 3341559"/>
                <a:gd name="connsiteY3" fmla="*/ 2030576 h 4063772"/>
                <a:gd name="connsiteX4" fmla="*/ 2290679 w 3341559"/>
                <a:gd name="connsiteY4" fmla="*/ 2573530 h 4063772"/>
                <a:gd name="connsiteX5" fmla="*/ 1967711 w 3341559"/>
                <a:gd name="connsiteY5" fmla="*/ 3455023 h 4063772"/>
                <a:gd name="connsiteX6" fmla="*/ 1125746 w 3341559"/>
                <a:gd name="connsiteY6" fmla="*/ 4063772 h 4063772"/>
                <a:gd name="connsiteX7" fmla="*/ 193816 w 3341559"/>
                <a:gd name="connsiteY7" fmla="*/ 3073424 h 4063772"/>
                <a:gd name="connsiteX8" fmla="*/ 115324 w 3341559"/>
                <a:gd name="connsiteY8" fmla="*/ 2095122 h 4063772"/>
                <a:gd name="connsiteX9" fmla="*/ 7747 w 3341559"/>
                <a:gd name="connsiteY9" fmla="*/ 1363602 h 4063772"/>
                <a:gd name="connsiteX10" fmla="*/ 113728 w 3341559"/>
                <a:gd name="connsiteY10" fmla="*/ 796615 h 4063772"/>
                <a:gd name="connsiteX11" fmla="*/ 943663 w 3341559"/>
                <a:gd name="connsiteY11" fmla="*/ 8138 h 4063772"/>
                <a:gd name="connsiteX12" fmla="*/ 1860693 w 3341559"/>
                <a:gd name="connsiteY12" fmla="*/ 375147 h 4063772"/>
                <a:gd name="connsiteX0" fmla="*/ 1858043 w 3338909"/>
                <a:gd name="connsiteY0" fmla="*/ 251060 h 3939685"/>
                <a:gd name="connsiteX1" fmla="*/ 2490114 w 3338909"/>
                <a:gd name="connsiteY1" fmla="*/ 66931 h 3939685"/>
                <a:gd name="connsiteX2" fmla="*/ 3125932 w 3338909"/>
                <a:gd name="connsiteY2" fmla="*/ 486499 h 3939685"/>
                <a:gd name="connsiteX3" fmla="*/ 3286180 w 3338909"/>
                <a:gd name="connsiteY3" fmla="*/ 1906489 h 3939685"/>
                <a:gd name="connsiteX4" fmla="*/ 2288029 w 3338909"/>
                <a:gd name="connsiteY4" fmla="*/ 2449443 h 3939685"/>
                <a:gd name="connsiteX5" fmla="*/ 1965061 w 3338909"/>
                <a:gd name="connsiteY5" fmla="*/ 3330936 h 3939685"/>
                <a:gd name="connsiteX6" fmla="*/ 1123096 w 3338909"/>
                <a:gd name="connsiteY6" fmla="*/ 3939685 h 3939685"/>
                <a:gd name="connsiteX7" fmla="*/ 191166 w 3338909"/>
                <a:gd name="connsiteY7" fmla="*/ 2949337 h 3939685"/>
                <a:gd name="connsiteX8" fmla="*/ 112674 w 3338909"/>
                <a:gd name="connsiteY8" fmla="*/ 1971035 h 3939685"/>
                <a:gd name="connsiteX9" fmla="*/ 5097 w 3338909"/>
                <a:gd name="connsiteY9" fmla="*/ 1239515 h 3939685"/>
                <a:gd name="connsiteX10" fmla="*/ 111078 w 3338909"/>
                <a:gd name="connsiteY10" fmla="*/ 672528 h 3939685"/>
                <a:gd name="connsiteX11" fmla="*/ 880134 w 3338909"/>
                <a:gd name="connsiteY11" fmla="*/ 10607 h 3939685"/>
                <a:gd name="connsiteX12" fmla="*/ 1858043 w 3338909"/>
                <a:gd name="connsiteY12" fmla="*/ 251060 h 3939685"/>
                <a:gd name="connsiteX0" fmla="*/ 1853564 w 3334430"/>
                <a:gd name="connsiteY0" fmla="*/ 245194 h 3933819"/>
                <a:gd name="connsiteX1" fmla="*/ 2485635 w 3334430"/>
                <a:gd name="connsiteY1" fmla="*/ 61065 h 3933819"/>
                <a:gd name="connsiteX2" fmla="*/ 3121453 w 3334430"/>
                <a:gd name="connsiteY2" fmla="*/ 480633 h 3933819"/>
                <a:gd name="connsiteX3" fmla="*/ 3281701 w 3334430"/>
                <a:gd name="connsiteY3" fmla="*/ 1900623 h 3933819"/>
                <a:gd name="connsiteX4" fmla="*/ 2283550 w 3334430"/>
                <a:gd name="connsiteY4" fmla="*/ 2443577 h 3933819"/>
                <a:gd name="connsiteX5" fmla="*/ 1960582 w 3334430"/>
                <a:gd name="connsiteY5" fmla="*/ 3325070 h 3933819"/>
                <a:gd name="connsiteX6" fmla="*/ 1118617 w 3334430"/>
                <a:gd name="connsiteY6" fmla="*/ 3933819 h 3933819"/>
                <a:gd name="connsiteX7" fmla="*/ 186687 w 3334430"/>
                <a:gd name="connsiteY7" fmla="*/ 2943471 h 3933819"/>
                <a:gd name="connsiteX8" fmla="*/ 108195 w 3334430"/>
                <a:gd name="connsiteY8" fmla="*/ 1965169 h 3933819"/>
                <a:gd name="connsiteX9" fmla="*/ 618 w 3334430"/>
                <a:gd name="connsiteY9" fmla="*/ 1233649 h 3933819"/>
                <a:gd name="connsiteX10" fmla="*/ 121818 w 3334430"/>
                <a:gd name="connsiteY10" fmla="*/ 508468 h 3933819"/>
                <a:gd name="connsiteX11" fmla="*/ 875655 w 3334430"/>
                <a:gd name="connsiteY11" fmla="*/ 4741 h 3933819"/>
                <a:gd name="connsiteX12" fmla="*/ 1853564 w 3334430"/>
                <a:gd name="connsiteY12" fmla="*/ 245194 h 3933819"/>
                <a:gd name="connsiteX0" fmla="*/ 1867876 w 3348742"/>
                <a:gd name="connsiteY0" fmla="*/ 245194 h 3933819"/>
                <a:gd name="connsiteX1" fmla="*/ 2499947 w 3348742"/>
                <a:gd name="connsiteY1" fmla="*/ 61065 h 3933819"/>
                <a:gd name="connsiteX2" fmla="*/ 3135765 w 3348742"/>
                <a:gd name="connsiteY2" fmla="*/ 480633 h 3933819"/>
                <a:gd name="connsiteX3" fmla="*/ 3296013 w 3348742"/>
                <a:gd name="connsiteY3" fmla="*/ 1900623 h 3933819"/>
                <a:gd name="connsiteX4" fmla="*/ 2297862 w 3348742"/>
                <a:gd name="connsiteY4" fmla="*/ 2443577 h 3933819"/>
                <a:gd name="connsiteX5" fmla="*/ 1974894 w 3348742"/>
                <a:gd name="connsiteY5" fmla="*/ 3325070 h 3933819"/>
                <a:gd name="connsiteX6" fmla="*/ 1132929 w 3348742"/>
                <a:gd name="connsiteY6" fmla="*/ 3933819 h 3933819"/>
                <a:gd name="connsiteX7" fmla="*/ 200999 w 3348742"/>
                <a:gd name="connsiteY7" fmla="*/ 2943471 h 3933819"/>
                <a:gd name="connsiteX8" fmla="*/ 320369 w 3348742"/>
                <a:gd name="connsiteY8" fmla="*/ 1965168 h 3933819"/>
                <a:gd name="connsiteX9" fmla="*/ 14930 w 3348742"/>
                <a:gd name="connsiteY9" fmla="*/ 1233649 h 3933819"/>
                <a:gd name="connsiteX10" fmla="*/ 136130 w 3348742"/>
                <a:gd name="connsiteY10" fmla="*/ 508468 h 3933819"/>
                <a:gd name="connsiteX11" fmla="*/ 889967 w 3348742"/>
                <a:gd name="connsiteY11" fmla="*/ 4741 h 3933819"/>
                <a:gd name="connsiteX12" fmla="*/ 1867876 w 3348742"/>
                <a:gd name="connsiteY12" fmla="*/ 245194 h 3933819"/>
                <a:gd name="connsiteX0" fmla="*/ 1867876 w 3348742"/>
                <a:gd name="connsiteY0" fmla="*/ 245194 h 3939325"/>
                <a:gd name="connsiteX1" fmla="*/ 2499947 w 3348742"/>
                <a:gd name="connsiteY1" fmla="*/ 61065 h 3939325"/>
                <a:gd name="connsiteX2" fmla="*/ 3135765 w 3348742"/>
                <a:gd name="connsiteY2" fmla="*/ 480633 h 3939325"/>
                <a:gd name="connsiteX3" fmla="*/ 3296013 w 3348742"/>
                <a:gd name="connsiteY3" fmla="*/ 1900623 h 3939325"/>
                <a:gd name="connsiteX4" fmla="*/ 2297862 w 3348742"/>
                <a:gd name="connsiteY4" fmla="*/ 2443577 h 3939325"/>
                <a:gd name="connsiteX5" fmla="*/ 1974894 w 3348742"/>
                <a:gd name="connsiteY5" fmla="*/ 3325070 h 3939325"/>
                <a:gd name="connsiteX6" fmla="*/ 1132929 w 3348742"/>
                <a:gd name="connsiteY6" fmla="*/ 3933819 h 3939325"/>
                <a:gd name="connsiteX7" fmla="*/ 261880 w 3348742"/>
                <a:gd name="connsiteY7" fmla="*/ 2975111 h 3939325"/>
                <a:gd name="connsiteX8" fmla="*/ 320369 w 3348742"/>
                <a:gd name="connsiteY8" fmla="*/ 1965168 h 3939325"/>
                <a:gd name="connsiteX9" fmla="*/ 14930 w 3348742"/>
                <a:gd name="connsiteY9" fmla="*/ 1233649 h 3939325"/>
                <a:gd name="connsiteX10" fmla="*/ 136130 w 3348742"/>
                <a:gd name="connsiteY10" fmla="*/ 508468 h 3939325"/>
                <a:gd name="connsiteX11" fmla="*/ 889967 w 3348742"/>
                <a:gd name="connsiteY11" fmla="*/ 4741 h 3939325"/>
                <a:gd name="connsiteX12" fmla="*/ 1867876 w 3348742"/>
                <a:gd name="connsiteY12" fmla="*/ 245194 h 3939325"/>
                <a:gd name="connsiteX0" fmla="*/ 1867876 w 3348742"/>
                <a:gd name="connsiteY0" fmla="*/ 245194 h 3945523"/>
                <a:gd name="connsiteX1" fmla="*/ 2499947 w 3348742"/>
                <a:gd name="connsiteY1" fmla="*/ 61065 h 3945523"/>
                <a:gd name="connsiteX2" fmla="*/ 3135765 w 3348742"/>
                <a:gd name="connsiteY2" fmla="*/ 480633 h 3945523"/>
                <a:gd name="connsiteX3" fmla="*/ 3296013 w 3348742"/>
                <a:gd name="connsiteY3" fmla="*/ 1900623 h 3945523"/>
                <a:gd name="connsiteX4" fmla="*/ 2297862 w 3348742"/>
                <a:gd name="connsiteY4" fmla="*/ 2443577 h 3945523"/>
                <a:gd name="connsiteX5" fmla="*/ 1974894 w 3348742"/>
                <a:gd name="connsiteY5" fmla="*/ 3325070 h 3945523"/>
                <a:gd name="connsiteX6" fmla="*/ 1132929 w 3348742"/>
                <a:gd name="connsiteY6" fmla="*/ 3933819 h 3945523"/>
                <a:gd name="connsiteX7" fmla="*/ 261880 w 3348742"/>
                <a:gd name="connsiteY7" fmla="*/ 2975111 h 3945523"/>
                <a:gd name="connsiteX8" fmla="*/ 320369 w 3348742"/>
                <a:gd name="connsiteY8" fmla="*/ 1965168 h 3945523"/>
                <a:gd name="connsiteX9" fmla="*/ 14930 w 3348742"/>
                <a:gd name="connsiteY9" fmla="*/ 1233649 h 3945523"/>
                <a:gd name="connsiteX10" fmla="*/ 136130 w 3348742"/>
                <a:gd name="connsiteY10" fmla="*/ 508468 h 3945523"/>
                <a:gd name="connsiteX11" fmla="*/ 889967 w 3348742"/>
                <a:gd name="connsiteY11" fmla="*/ 4741 h 3945523"/>
                <a:gd name="connsiteX12" fmla="*/ 1867876 w 3348742"/>
                <a:gd name="connsiteY12" fmla="*/ 245194 h 394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48742" h="3945523">
                  <a:moveTo>
                    <a:pt x="1867876" y="245194"/>
                  </a:moveTo>
                  <a:cubicBezTo>
                    <a:pt x="2136206" y="254581"/>
                    <a:pt x="1999449" y="21825"/>
                    <a:pt x="2499947" y="61065"/>
                  </a:cubicBezTo>
                  <a:cubicBezTo>
                    <a:pt x="3000445" y="100305"/>
                    <a:pt x="3003087" y="174040"/>
                    <a:pt x="3135765" y="480633"/>
                  </a:cubicBezTo>
                  <a:cubicBezTo>
                    <a:pt x="3268443" y="787226"/>
                    <a:pt x="3435664" y="1573466"/>
                    <a:pt x="3296013" y="1900623"/>
                  </a:cubicBezTo>
                  <a:cubicBezTo>
                    <a:pt x="3156363" y="2227780"/>
                    <a:pt x="2518048" y="2206169"/>
                    <a:pt x="2297862" y="2443577"/>
                  </a:cubicBezTo>
                  <a:cubicBezTo>
                    <a:pt x="2077676" y="2680985"/>
                    <a:pt x="2169050" y="3076696"/>
                    <a:pt x="1974894" y="3325070"/>
                  </a:cubicBezTo>
                  <a:cubicBezTo>
                    <a:pt x="1780739" y="3573444"/>
                    <a:pt x="1935915" y="4023785"/>
                    <a:pt x="1132929" y="3933819"/>
                  </a:cubicBezTo>
                  <a:cubicBezTo>
                    <a:pt x="329943" y="3843853"/>
                    <a:pt x="397307" y="3303219"/>
                    <a:pt x="261880" y="2975111"/>
                  </a:cubicBezTo>
                  <a:cubicBezTo>
                    <a:pt x="126453" y="2647003"/>
                    <a:pt x="361527" y="2255412"/>
                    <a:pt x="320369" y="1965168"/>
                  </a:cubicBezTo>
                  <a:cubicBezTo>
                    <a:pt x="279211" y="1674924"/>
                    <a:pt x="45636" y="1476432"/>
                    <a:pt x="14930" y="1233649"/>
                  </a:cubicBezTo>
                  <a:cubicBezTo>
                    <a:pt x="-15776" y="990866"/>
                    <a:pt x="-9709" y="713286"/>
                    <a:pt x="136130" y="508468"/>
                  </a:cubicBezTo>
                  <a:cubicBezTo>
                    <a:pt x="281969" y="303650"/>
                    <a:pt x="601343" y="48620"/>
                    <a:pt x="889967" y="4741"/>
                  </a:cubicBezTo>
                  <a:cubicBezTo>
                    <a:pt x="1178591" y="-39138"/>
                    <a:pt x="1599546" y="235807"/>
                    <a:pt x="1867876" y="245194"/>
                  </a:cubicBezTo>
                  <a:close/>
                </a:path>
              </a:pathLst>
            </a:custGeom>
            <a:noFill/>
            <a:ln w="254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grpSp>
      <p:grpSp>
        <p:nvGrpSpPr>
          <p:cNvPr id="7" name="Group 6"/>
          <p:cNvGrpSpPr/>
          <p:nvPr/>
        </p:nvGrpSpPr>
        <p:grpSpPr>
          <a:xfrm>
            <a:off x="659465" y="2515465"/>
            <a:ext cx="2320349" cy="3562466"/>
            <a:chOff x="293772" y="2772005"/>
            <a:chExt cx="2978021" cy="3899698"/>
          </a:xfrm>
        </p:grpSpPr>
        <p:cxnSp>
          <p:nvCxnSpPr>
            <p:cNvPr id="79" name="Straight Connector 78"/>
            <p:cNvCxnSpPr/>
            <p:nvPr/>
          </p:nvCxnSpPr>
          <p:spPr>
            <a:xfrm flipH="1">
              <a:off x="1709073" y="2798739"/>
              <a:ext cx="1562720" cy="7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1762749" y="4282466"/>
              <a:ext cx="1493371" cy="111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293772" y="2772005"/>
              <a:ext cx="1439665" cy="3899698"/>
              <a:chOff x="293772" y="2772005"/>
              <a:chExt cx="1439665" cy="3899698"/>
            </a:xfrm>
          </p:grpSpPr>
          <p:pic>
            <p:nvPicPr>
              <p:cNvPr id="82" name="Picture 5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4795" y="2772005"/>
                <a:ext cx="1317039" cy="86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772" y="3754214"/>
                <a:ext cx="1379083" cy="929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29723" y="4767296"/>
                <a:ext cx="1343132" cy="897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1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21522" y="5802832"/>
                <a:ext cx="1411915" cy="868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6" name="Group 5"/>
          <p:cNvGrpSpPr/>
          <p:nvPr/>
        </p:nvGrpSpPr>
        <p:grpSpPr>
          <a:xfrm>
            <a:off x="4775031" y="1861075"/>
            <a:ext cx="3623997" cy="3804652"/>
            <a:chOff x="4672055" y="2111394"/>
            <a:chExt cx="4456651" cy="4283677"/>
          </a:xfrm>
        </p:grpSpPr>
        <p:pic>
          <p:nvPicPr>
            <p:cNvPr id="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5444" y="4478660"/>
              <a:ext cx="2007347" cy="1773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6868" y="3900109"/>
              <a:ext cx="888529" cy="785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984" y="2271930"/>
              <a:ext cx="979820" cy="86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6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0577" y="3316566"/>
              <a:ext cx="502394" cy="855931"/>
            </a:xfrm>
            <a:prstGeom prst="rect">
              <a:avLst/>
            </a:prstGeom>
          </p:spPr>
        </p:pic>
        <p:pic>
          <p:nvPicPr>
            <p:cNvPr id="62" name="Picture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4804" y="2323659"/>
              <a:ext cx="447383" cy="762209"/>
            </a:xfrm>
            <a:prstGeom prst="rect">
              <a:avLst/>
            </a:prstGeom>
          </p:spPr>
        </p:pic>
        <p:pic>
          <p:nvPicPr>
            <p:cNvPr id="63" name="Picture 6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2262" y="3539273"/>
              <a:ext cx="371675" cy="633224"/>
            </a:xfrm>
            <a:prstGeom prst="rect">
              <a:avLst/>
            </a:prstGeom>
          </p:spPr>
        </p:pic>
        <p:sp>
          <p:nvSpPr>
            <p:cNvPr id="64" name="Freeform 63"/>
            <p:cNvSpPr/>
            <p:nvPr/>
          </p:nvSpPr>
          <p:spPr>
            <a:xfrm>
              <a:off x="7261428" y="2355933"/>
              <a:ext cx="494852" cy="114409"/>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Lst>
              <a:ahLst/>
              <a:cxnLst>
                <a:cxn ang="0">
                  <a:pos x="connsiteX0" y="connsiteY0"/>
                </a:cxn>
                <a:cxn ang="0">
                  <a:pos x="connsiteX1" y="connsiteY1"/>
                </a:cxn>
                <a:cxn ang="0">
                  <a:pos x="connsiteX2" y="connsiteY2"/>
                </a:cxn>
              </a:cxnLst>
              <a:rect l="l" t="t" r="r" b="b"/>
              <a:pathLst>
                <a:path w="494852" h="114409">
                  <a:moveTo>
                    <a:pt x="0" y="0"/>
                  </a:moveTo>
                  <a:cubicBezTo>
                    <a:pt x="75341" y="13484"/>
                    <a:pt x="88770" y="79357"/>
                    <a:pt x="211736" y="102366"/>
                  </a:cubicBezTo>
                  <a:cubicBezTo>
                    <a:pt x="334683" y="135031"/>
                    <a:pt x="400480" y="91496"/>
                    <a:pt x="494852" y="86061"/>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sp>
          <p:nvSpPr>
            <p:cNvPr id="65" name="Freeform 64"/>
            <p:cNvSpPr/>
            <p:nvPr/>
          </p:nvSpPr>
          <p:spPr>
            <a:xfrm>
              <a:off x="6234914" y="3415560"/>
              <a:ext cx="1682729" cy="303164"/>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Lst>
              <a:ahLst/>
              <a:cxnLst>
                <a:cxn ang="0">
                  <a:pos x="connsiteX0" y="connsiteY0"/>
                </a:cxn>
                <a:cxn ang="0">
                  <a:pos x="connsiteX1" y="connsiteY1"/>
                </a:cxn>
                <a:cxn ang="0">
                  <a:pos x="connsiteX2" y="connsiteY2"/>
                </a:cxn>
              </a:cxnLst>
              <a:rect l="l" t="t" r="r" b="b"/>
              <a:pathLst>
                <a:path w="494852" h="153306">
                  <a:moveTo>
                    <a:pt x="0" y="0"/>
                  </a:moveTo>
                  <a:cubicBezTo>
                    <a:pt x="75341" y="13484"/>
                    <a:pt x="129386" y="127524"/>
                    <a:pt x="252352" y="150533"/>
                  </a:cubicBezTo>
                  <a:cubicBezTo>
                    <a:pt x="392106" y="168748"/>
                    <a:pt x="400480" y="91496"/>
                    <a:pt x="494852" y="86061"/>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66" name="Freeform 65"/>
            <p:cNvSpPr/>
            <p:nvPr/>
          </p:nvSpPr>
          <p:spPr>
            <a:xfrm>
              <a:off x="6211607" y="2442116"/>
              <a:ext cx="1577954" cy="964679"/>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 name="connsiteX0" fmla="*/ 0 w 464040"/>
                <a:gd name="connsiteY0" fmla="*/ 479897 h 480192"/>
                <a:gd name="connsiteX1" fmla="*/ 221540 w 464040"/>
                <a:gd name="connsiteY1" fmla="*/ 64472 h 480192"/>
                <a:gd name="connsiteX2" fmla="*/ 464040 w 464040"/>
                <a:gd name="connsiteY2" fmla="*/ 0 h 480192"/>
                <a:gd name="connsiteX0" fmla="*/ 0 w 464040"/>
                <a:gd name="connsiteY0" fmla="*/ 479897 h 481002"/>
                <a:gd name="connsiteX1" fmla="*/ 326580 w 464040"/>
                <a:gd name="connsiteY1" fmla="*/ 401639 h 481002"/>
                <a:gd name="connsiteX2" fmla="*/ 464040 w 464040"/>
                <a:gd name="connsiteY2" fmla="*/ 0 h 481002"/>
                <a:gd name="connsiteX0" fmla="*/ 0 w 464040"/>
                <a:gd name="connsiteY0" fmla="*/ 479897 h 487825"/>
                <a:gd name="connsiteX1" fmla="*/ 326580 w 464040"/>
                <a:gd name="connsiteY1" fmla="*/ 401639 h 487825"/>
                <a:gd name="connsiteX2" fmla="*/ 464040 w 464040"/>
                <a:gd name="connsiteY2" fmla="*/ 0 h 487825"/>
                <a:gd name="connsiteX0" fmla="*/ 0 w 464040"/>
                <a:gd name="connsiteY0" fmla="*/ 479897 h 487825"/>
                <a:gd name="connsiteX1" fmla="*/ 326580 w 464040"/>
                <a:gd name="connsiteY1" fmla="*/ 401639 h 487825"/>
                <a:gd name="connsiteX2" fmla="*/ 464040 w 464040"/>
                <a:gd name="connsiteY2" fmla="*/ 0 h 487825"/>
                <a:gd name="connsiteX0" fmla="*/ 0 w 464040"/>
                <a:gd name="connsiteY0" fmla="*/ 479897 h 487825"/>
                <a:gd name="connsiteX1" fmla="*/ 326580 w 464040"/>
                <a:gd name="connsiteY1" fmla="*/ 401639 h 487825"/>
                <a:gd name="connsiteX2" fmla="*/ 464040 w 464040"/>
                <a:gd name="connsiteY2" fmla="*/ 0 h 487825"/>
              </a:gdLst>
              <a:ahLst/>
              <a:cxnLst>
                <a:cxn ang="0">
                  <a:pos x="connsiteX0" y="connsiteY0"/>
                </a:cxn>
                <a:cxn ang="0">
                  <a:pos x="connsiteX1" y="connsiteY1"/>
                </a:cxn>
                <a:cxn ang="0">
                  <a:pos x="connsiteX2" y="connsiteY2"/>
                </a:cxn>
              </a:cxnLst>
              <a:rect l="l" t="t" r="r" b="b"/>
              <a:pathLst>
                <a:path w="464040" h="487825">
                  <a:moveTo>
                    <a:pt x="0" y="479897"/>
                  </a:moveTo>
                  <a:cubicBezTo>
                    <a:pt x="75341" y="493381"/>
                    <a:pt x="231625" y="501454"/>
                    <a:pt x="326580" y="401639"/>
                  </a:cubicBezTo>
                  <a:cubicBezTo>
                    <a:pt x="358492" y="362054"/>
                    <a:pt x="413085" y="311293"/>
                    <a:pt x="464040"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67" name="Freeform 66"/>
            <p:cNvSpPr/>
            <p:nvPr/>
          </p:nvSpPr>
          <p:spPr>
            <a:xfrm>
              <a:off x="7799705" y="2462799"/>
              <a:ext cx="396151" cy="1103635"/>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 name="connsiteX0" fmla="*/ 0 w 294860"/>
                <a:gd name="connsiteY0" fmla="*/ 0 h 319807"/>
                <a:gd name="connsiteX1" fmla="*/ 252352 w 294860"/>
                <a:gd name="connsiteY1" fmla="*/ 150533 h 319807"/>
                <a:gd name="connsiteX2" fmla="*/ 228749 w 294860"/>
                <a:gd name="connsiteY2" fmla="*/ 319669 h 319807"/>
                <a:gd name="connsiteX0" fmla="*/ 0 w 109988"/>
                <a:gd name="connsiteY0" fmla="*/ 0 h 558232"/>
                <a:gd name="connsiteX1" fmla="*/ 67480 w 109988"/>
                <a:gd name="connsiteY1" fmla="*/ 388958 h 558232"/>
                <a:gd name="connsiteX2" fmla="*/ 43877 w 109988"/>
                <a:gd name="connsiteY2" fmla="*/ 558094 h 558232"/>
                <a:gd name="connsiteX0" fmla="*/ 0 w 130992"/>
                <a:gd name="connsiteY0" fmla="*/ 0 h 558219"/>
                <a:gd name="connsiteX1" fmla="*/ 91289 w 130992"/>
                <a:gd name="connsiteY1" fmla="*/ 372099 h 558219"/>
                <a:gd name="connsiteX2" fmla="*/ 43877 w 130992"/>
                <a:gd name="connsiteY2" fmla="*/ 558094 h 558219"/>
                <a:gd name="connsiteX0" fmla="*/ 0 w 130992"/>
                <a:gd name="connsiteY0" fmla="*/ 0 h 558219"/>
                <a:gd name="connsiteX1" fmla="*/ 91289 w 130992"/>
                <a:gd name="connsiteY1" fmla="*/ 372099 h 558219"/>
                <a:gd name="connsiteX2" fmla="*/ 43877 w 130992"/>
                <a:gd name="connsiteY2" fmla="*/ 558094 h 558219"/>
                <a:gd name="connsiteX0" fmla="*/ 0 w 91873"/>
                <a:gd name="connsiteY0" fmla="*/ 0 h 558268"/>
                <a:gd name="connsiteX1" fmla="*/ 91289 w 91873"/>
                <a:gd name="connsiteY1" fmla="*/ 372099 h 558268"/>
                <a:gd name="connsiteX2" fmla="*/ 43877 w 91873"/>
                <a:gd name="connsiteY2" fmla="*/ 558094 h 558268"/>
                <a:gd name="connsiteX0" fmla="*/ 0 w 96827"/>
                <a:gd name="connsiteY0" fmla="*/ 0 h 558094"/>
                <a:gd name="connsiteX1" fmla="*/ 91289 w 96827"/>
                <a:gd name="connsiteY1" fmla="*/ 372099 h 558094"/>
                <a:gd name="connsiteX2" fmla="*/ 43877 w 96827"/>
                <a:gd name="connsiteY2" fmla="*/ 558094 h 558094"/>
                <a:gd name="connsiteX0" fmla="*/ 0 w 116801"/>
                <a:gd name="connsiteY0" fmla="*/ 0 h 558094"/>
                <a:gd name="connsiteX1" fmla="*/ 116499 w 116801"/>
                <a:gd name="connsiteY1" fmla="*/ 323933 h 558094"/>
                <a:gd name="connsiteX2" fmla="*/ 43877 w 116801"/>
                <a:gd name="connsiteY2" fmla="*/ 558094 h 558094"/>
                <a:gd name="connsiteX0" fmla="*/ 0 w 119284"/>
                <a:gd name="connsiteY0" fmla="*/ 0 h 558094"/>
                <a:gd name="connsiteX1" fmla="*/ 116499 w 119284"/>
                <a:gd name="connsiteY1" fmla="*/ 323933 h 558094"/>
                <a:gd name="connsiteX2" fmla="*/ 43877 w 119284"/>
                <a:gd name="connsiteY2" fmla="*/ 558094 h 558094"/>
                <a:gd name="connsiteX0" fmla="*/ 0 w 119284"/>
                <a:gd name="connsiteY0" fmla="*/ 0 h 558094"/>
                <a:gd name="connsiteX1" fmla="*/ 116499 w 119284"/>
                <a:gd name="connsiteY1" fmla="*/ 323933 h 558094"/>
                <a:gd name="connsiteX2" fmla="*/ 43877 w 119284"/>
                <a:gd name="connsiteY2" fmla="*/ 558094 h 558094"/>
                <a:gd name="connsiteX0" fmla="*/ 0 w 118050"/>
                <a:gd name="connsiteY0" fmla="*/ 0 h 558094"/>
                <a:gd name="connsiteX1" fmla="*/ 116499 w 118050"/>
                <a:gd name="connsiteY1" fmla="*/ 323933 h 558094"/>
                <a:gd name="connsiteX2" fmla="*/ 43877 w 118050"/>
                <a:gd name="connsiteY2" fmla="*/ 558094 h 558094"/>
                <a:gd name="connsiteX0" fmla="*/ 0 w 116499"/>
                <a:gd name="connsiteY0" fmla="*/ 0 h 558094"/>
                <a:gd name="connsiteX1" fmla="*/ 116499 w 116499"/>
                <a:gd name="connsiteY1" fmla="*/ 323933 h 558094"/>
                <a:gd name="connsiteX2" fmla="*/ 43877 w 116499"/>
                <a:gd name="connsiteY2" fmla="*/ 558094 h 558094"/>
              </a:gdLst>
              <a:ahLst/>
              <a:cxnLst>
                <a:cxn ang="0">
                  <a:pos x="connsiteX0" y="connsiteY0"/>
                </a:cxn>
                <a:cxn ang="0">
                  <a:pos x="connsiteX1" y="connsiteY1"/>
                </a:cxn>
                <a:cxn ang="0">
                  <a:pos x="connsiteX2" y="connsiteY2"/>
                </a:cxn>
              </a:cxnLst>
              <a:rect l="l" t="t" r="r" b="b"/>
              <a:pathLst>
                <a:path w="116499" h="558094">
                  <a:moveTo>
                    <a:pt x="0" y="0"/>
                  </a:moveTo>
                  <a:cubicBezTo>
                    <a:pt x="75341" y="13484"/>
                    <a:pt x="111178" y="129933"/>
                    <a:pt x="116499" y="323933"/>
                  </a:cubicBezTo>
                  <a:cubicBezTo>
                    <a:pt x="116199" y="443298"/>
                    <a:pt x="75553" y="524996"/>
                    <a:pt x="43877" y="558094"/>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68" name="Freeform 67"/>
            <p:cNvSpPr/>
            <p:nvPr/>
          </p:nvSpPr>
          <p:spPr>
            <a:xfrm>
              <a:off x="6220828" y="3403517"/>
              <a:ext cx="485327" cy="1105236"/>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85327"/>
                <a:gd name="connsiteY0" fmla="*/ 0 h 1105258"/>
                <a:gd name="connsiteX1" fmla="*/ 211736 w 485327"/>
                <a:gd name="connsiteY1" fmla="*/ 102366 h 1105258"/>
                <a:gd name="connsiteX2" fmla="*/ 485327 w 485327"/>
                <a:gd name="connsiteY2" fmla="*/ 1105236 h 1105258"/>
                <a:gd name="connsiteX0" fmla="*/ 0 w 485327"/>
                <a:gd name="connsiteY0" fmla="*/ 0 h 1105274"/>
                <a:gd name="connsiteX1" fmla="*/ 216499 w 485327"/>
                <a:gd name="connsiteY1" fmla="*/ 507178 h 1105274"/>
                <a:gd name="connsiteX2" fmla="*/ 485327 w 485327"/>
                <a:gd name="connsiteY2" fmla="*/ 1105236 h 1105274"/>
                <a:gd name="connsiteX0" fmla="*/ 0 w 485327"/>
                <a:gd name="connsiteY0" fmla="*/ 0 h 1105287"/>
                <a:gd name="connsiteX1" fmla="*/ 216499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Lst>
              <a:ahLst/>
              <a:cxnLst>
                <a:cxn ang="0">
                  <a:pos x="connsiteX0" y="connsiteY0"/>
                </a:cxn>
                <a:cxn ang="0">
                  <a:pos x="connsiteX1" y="connsiteY1"/>
                </a:cxn>
                <a:cxn ang="0">
                  <a:pos x="connsiteX2" y="connsiteY2"/>
                </a:cxn>
              </a:cxnLst>
              <a:rect l="l" t="t" r="r" b="b"/>
              <a:pathLst>
                <a:path w="485327" h="1105236">
                  <a:moveTo>
                    <a:pt x="0" y="0"/>
                  </a:moveTo>
                  <a:cubicBezTo>
                    <a:pt x="75341" y="13484"/>
                    <a:pt x="269746" y="250807"/>
                    <a:pt x="354611" y="507178"/>
                  </a:cubicBezTo>
                  <a:cubicBezTo>
                    <a:pt x="472796" y="792256"/>
                    <a:pt x="481442" y="896358"/>
                    <a:pt x="485327" y="110523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sp>
          <p:nvSpPr>
            <p:cNvPr id="71" name="Freeform 70"/>
            <p:cNvSpPr/>
            <p:nvPr/>
          </p:nvSpPr>
          <p:spPr>
            <a:xfrm>
              <a:off x="7953192" y="3574079"/>
              <a:ext cx="634397" cy="382056"/>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85327"/>
                <a:gd name="connsiteY0" fmla="*/ 0 h 1105258"/>
                <a:gd name="connsiteX1" fmla="*/ 211736 w 485327"/>
                <a:gd name="connsiteY1" fmla="*/ 102366 h 1105258"/>
                <a:gd name="connsiteX2" fmla="*/ 485327 w 485327"/>
                <a:gd name="connsiteY2" fmla="*/ 1105236 h 1105258"/>
                <a:gd name="connsiteX0" fmla="*/ 0 w 485327"/>
                <a:gd name="connsiteY0" fmla="*/ 0 h 1105274"/>
                <a:gd name="connsiteX1" fmla="*/ 216499 w 485327"/>
                <a:gd name="connsiteY1" fmla="*/ 507178 h 1105274"/>
                <a:gd name="connsiteX2" fmla="*/ 485327 w 485327"/>
                <a:gd name="connsiteY2" fmla="*/ 1105236 h 1105274"/>
                <a:gd name="connsiteX0" fmla="*/ 0 w 485327"/>
                <a:gd name="connsiteY0" fmla="*/ 0 h 1105287"/>
                <a:gd name="connsiteX1" fmla="*/ 216499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Lst>
              <a:ahLst/>
              <a:cxnLst>
                <a:cxn ang="0">
                  <a:pos x="connsiteX0" y="connsiteY0"/>
                </a:cxn>
                <a:cxn ang="0">
                  <a:pos x="connsiteX1" y="connsiteY1"/>
                </a:cxn>
                <a:cxn ang="0">
                  <a:pos x="connsiteX2" y="connsiteY2"/>
                </a:cxn>
              </a:cxnLst>
              <a:rect l="l" t="t" r="r" b="b"/>
              <a:pathLst>
                <a:path w="485327" h="1105236">
                  <a:moveTo>
                    <a:pt x="0" y="0"/>
                  </a:moveTo>
                  <a:cubicBezTo>
                    <a:pt x="75341" y="13484"/>
                    <a:pt x="269746" y="250807"/>
                    <a:pt x="354611" y="507178"/>
                  </a:cubicBezTo>
                  <a:cubicBezTo>
                    <a:pt x="472796" y="792256"/>
                    <a:pt x="481442" y="896358"/>
                    <a:pt x="485327" y="110523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cxnSp>
          <p:nvCxnSpPr>
            <p:cNvPr id="80" name="Straight Connector 79"/>
            <p:cNvCxnSpPr/>
            <p:nvPr/>
          </p:nvCxnSpPr>
          <p:spPr>
            <a:xfrm flipH="1">
              <a:off x="4672055" y="2337218"/>
              <a:ext cx="2404224" cy="7309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Freeform 87"/>
            <p:cNvSpPr/>
            <p:nvPr/>
          </p:nvSpPr>
          <p:spPr>
            <a:xfrm>
              <a:off x="5398999" y="2111394"/>
              <a:ext cx="3669968" cy="4283677"/>
            </a:xfrm>
            <a:custGeom>
              <a:avLst/>
              <a:gdLst>
                <a:gd name="connsiteX0" fmla="*/ 2142411 w 3619842"/>
                <a:gd name="connsiteY0" fmla="*/ 7869 h 4300895"/>
                <a:gd name="connsiteX1" fmla="*/ 2820143 w 3619842"/>
                <a:gd name="connsiteY1" fmla="*/ 298325 h 4300895"/>
                <a:gd name="connsiteX2" fmla="*/ 2906204 w 3619842"/>
                <a:gd name="connsiteY2" fmla="*/ 900753 h 4300895"/>
                <a:gd name="connsiteX3" fmla="*/ 2938477 w 3619842"/>
                <a:gd name="connsiteY3" fmla="*/ 1255756 h 4300895"/>
                <a:gd name="connsiteX4" fmla="*/ 3250449 w 3619842"/>
                <a:gd name="connsiteY4" fmla="*/ 1470909 h 4300895"/>
                <a:gd name="connsiteX5" fmla="*/ 3616209 w 3619842"/>
                <a:gd name="connsiteY5" fmla="*/ 1911972 h 4300895"/>
                <a:gd name="connsiteX6" fmla="*/ 3013781 w 3619842"/>
                <a:gd name="connsiteY6" fmla="*/ 2933949 h 4300895"/>
                <a:gd name="connsiteX7" fmla="*/ 2303776 w 3619842"/>
                <a:gd name="connsiteY7" fmla="*/ 3245920 h 4300895"/>
                <a:gd name="connsiteX8" fmla="*/ 722402 w 3619842"/>
                <a:gd name="connsiteY8" fmla="*/ 4257139 h 4300895"/>
                <a:gd name="connsiteX9" fmla="*/ 152247 w 3619842"/>
                <a:gd name="connsiteY9" fmla="*/ 4063501 h 4300895"/>
                <a:gd name="connsiteX10" fmla="*/ 1640 w 3619842"/>
                <a:gd name="connsiteY10" fmla="*/ 3568650 h 4300895"/>
                <a:gd name="connsiteX11" fmla="*/ 216792 w 3619842"/>
                <a:gd name="connsiteY11" fmla="*/ 2880160 h 4300895"/>
                <a:gd name="connsiteX12" fmla="*/ 442703 w 3619842"/>
                <a:gd name="connsiteY12" fmla="*/ 2202429 h 4300895"/>
                <a:gd name="connsiteX13" fmla="*/ 345884 w 3619842"/>
                <a:gd name="connsiteY13" fmla="*/ 1675304 h 4300895"/>
                <a:gd name="connsiteX14" fmla="*/ 593310 w 3619842"/>
                <a:gd name="connsiteY14" fmla="*/ 1062118 h 4300895"/>
                <a:gd name="connsiteX15" fmla="*/ 969828 w 3619842"/>
                <a:gd name="connsiteY15" fmla="*/ 943784 h 4300895"/>
                <a:gd name="connsiteX16" fmla="*/ 1045131 w 3619842"/>
                <a:gd name="connsiteY16" fmla="*/ 470447 h 4300895"/>
                <a:gd name="connsiteX17" fmla="*/ 1271042 w 3619842"/>
                <a:gd name="connsiteY17" fmla="*/ 115445 h 4300895"/>
                <a:gd name="connsiteX18" fmla="*/ 2142411 w 3619842"/>
                <a:gd name="connsiteY18" fmla="*/ 7869 h 4300895"/>
                <a:gd name="connsiteX0" fmla="*/ 2142411 w 3619842"/>
                <a:gd name="connsiteY0" fmla="*/ 7869 h 4279064"/>
                <a:gd name="connsiteX1" fmla="*/ 2820143 w 3619842"/>
                <a:gd name="connsiteY1" fmla="*/ 298325 h 4279064"/>
                <a:gd name="connsiteX2" fmla="*/ 2906204 w 3619842"/>
                <a:gd name="connsiteY2" fmla="*/ 900753 h 4279064"/>
                <a:gd name="connsiteX3" fmla="*/ 2938477 w 3619842"/>
                <a:gd name="connsiteY3" fmla="*/ 1255756 h 4279064"/>
                <a:gd name="connsiteX4" fmla="*/ 3250449 w 3619842"/>
                <a:gd name="connsiteY4" fmla="*/ 1470909 h 4279064"/>
                <a:gd name="connsiteX5" fmla="*/ 3616209 w 3619842"/>
                <a:gd name="connsiteY5" fmla="*/ 1911972 h 4279064"/>
                <a:gd name="connsiteX6" fmla="*/ 3013781 w 3619842"/>
                <a:gd name="connsiteY6" fmla="*/ 2933949 h 4279064"/>
                <a:gd name="connsiteX7" fmla="*/ 2572717 w 3619842"/>
                <a:gd name="connsiteY7" fmla="*/ 3579407 h 4279064"/>
                <a:gd name="connsiteX8" fmla="*/ 722402 w 3619842"/>
                <a:gd name="connsiteY8" fmla="*/ 4257139 h 4279064"/>
                <a:gd name="connsiteX9" fmla="*/ 152247 w 3619842"/>
                <a:gd name="connsiteY9" fmla="*/ 4063501 h 4279064"/>
                <a:gd name="connsiteX10" fmla="*/ 1640 w 3619842"/>
                <a:gd name="connsiteY10" fmla="*/ 3568650 h 4279064"/>
                <a:gd name="connsiteX11" fmla="*/ 216792 w 3619842"/>
                <a:gd name="connsiteY11" fmla="*/ 2880160 h 4279064"/>
                <a:gd name="connsiteX12" fmla="*/ 442703 w 3619842"/>
                <a:gd name="connsiteY12" fmla="*/ 2202429 h 4279064"/>
                <a:gd name="connsiteX13" fmla="*/ 345884 w 3619842"/>
                <a:gd name="connsiteY13" fmla="*/ 1675304 h 4279064"/>
                <a:gd name="connsiteX14" fmla="*/ 593310 w 3619842"/>
                <a:gd name="connsiteY14" fmla="*/ 1062118 h 4279064"/>
                <a:gd name="connsiteX15" fmla="*/ 969828 w 3619842"/>
                <a:gd name="connsiteY15" fmla="*/ 943784 h 4279064"/>
                <a:gd name="connsiteX16" fmla="*/ 1045131 w 3619842"/>
                <a:gd name="connsiteY16" fmla="*/ 470447 h 4279064"/>
                <a:gd name="connsiteX17" fmla="*/ 1271042 w 3619842"/>
                <a:gd name="connsiteY17" fmla="*/ 115445 h 4279064"/>
                <a:gd name="connsiteX18" fmla="*/ 2142411 w 3619842"/>
                <a:gd name="connsiteY18" fmla="*/ 7869 h 4279064"/>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58932 w 3643648"/>
                <a:gd name="connsiteY13" fmla="*/ 1470909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44722 w 3622153"/>
                <a:gd name="connsiteY0" fmla="*/ 7869 h 4239810"/>
                <a:gd name="connsiteX1" fmla="*/ 2822454 w 3622153"/>
                <a:gd name="connsiteY1" fmla="*/ 298325 h 4239810"/>
                <a:gd name="connsiteX2" fmla="*/ 2908515 w 3622153"/>
                <a:gd name="connsiteY2" fmla="*/ 900753 h 4239810"/>
                <a:gd name="connsiteX3" fmla="*/ 2940788 w 3622153"/>
                <a:gd name="connsiteY3" fmla="*/ 1255756 h 4239810"/>
                <a:gd name="connsiteX4" fmla="*/ 3252760 w 3622153"/>
                <a:gd name="connsiteY4" fmla="*/ 1470909 h 4239810"/>
                <a:gd name="connsiteX5" fmla="*/ 3618520 w 3622153"/>
                <a:gd name="connsiteY5" fmla="*/ 1911972 h 4239810"/>
                <a:gd name="connsiteX6" fmla="*/ 3016092 w 3622153"/>
                <a:gd name="connsiteY6" fmla="*/ 2933949 h 4239810"/>
                <a:gd name="connsiteX7" fmla="*/ 2575028 w 3622153"/>
                <a:gd name="connsiteY7" fmla="*/ 3579407 h 4239810"/>
                <a:gd name="connsiteX8" fmla="*/ 1531537 w 3622153"/>
                <a:gd name="connsiteY8" fmla="*/ 4171078 h 4239810"/>
                <a:gd name="connsiteX9" fmla="*/ 412742 w 3622153"/>
                <a:gd name="connsiteY9" fmla="*/ 4160320 h 4239810"/>
                <a:gd name="connsiteX10" fmla="*/ 3951 w 3622153"/>
                <a:gd name="connsiteY10" fmla="*/ 3568650 h 4239810"/>
                <a:gd name="connsiteX11" fmla="*/ 219103 w 3622153"/>
                <a:gd name="connsiteY11" fmla="*/ 2880160 h 4239810"/>
                <a:gd name="connsiteX12" fmla="*/ 445014 w 3622153"/>
                <a:gd name="connsiteY12" fmla="*/ 2202429 h 4239810"/>
                <a:gd name="connsiteX13" fmla="*/ 337437 w 3622153"/>
                <a:gd name="connsiteY13" fmla="*/ 1470909 h 4239810"/>
                <a:gd name="connsiteX14" fmla="*/ 595621 w 3622153"/>
                <a:gd name="connsiteY14" fmla="*/ 1062118 h 4239810"/>
                <a:gd name="connsiteX15" fmla="*/ 972139 w 3622153"/>
                <a:gd name="connsiteY15" fmla="*/ 943784 h 4239810"/>
                <a:gd name="connsiteX16" fmla="*/ 1047442 w 3622153"/>
                <a:gd name="connsiteY16" fmla="*/ 470447 h 4239810"/>
                <a:gd name="connsiteX17" fmla="*/ 1273353 w 3622153"/>
                <a:gd name="connsiteY17" fmla="*/ 115445 h 4239810"/>
                <a:gd name="connsiteX18" fmla="*/ 2144722 w 3622153"/>
                <a:gd name="connsiteY18" fmla="*/ 7869 h 4239810"/>
                <a:gd name="connsiteX0" fmla="*/ 2147191 w 3624622"/>
                <a:gd name="connsiteY0" fmla="*/ 7869 h 4239810"/>
                <a:gd name="connsiteX1" fmla="*/ 2824923 w 3624622"/>
                <a:gd name="connsiteY1" fmla="*/ 298325 h 4239810"/>
                <a:gd name="connsiteX2" fmla="*/ 2910984 w 3624622"/>
                <a:gd name="connsiteY2" fmla="*/ 900753 h 4239810"/>
                <a:gd name="connsiteX3" fmla="*/ 2943257 w 3624622"/>
                <a:gd name="connsiteY3" fmla="*/ 1255756 h 4239810"/>
                <a:gd name="connsiteX4" fmla="*/ 3255229 w 3624622"/>
                <a:gd name="connsiteY4" fmla="*/ 1470909 h 4239810"/>
                <a:gd name="connsiteX5" fmla="*/ 3620989 w 3624622"/>
                <a:gd name="connsiteY5" fmla="*/ 1911972 h 4239810"/>
                <a:gd name="connsiteX6" fmla="*/ 3018561 w 3624622"/>
                <a:gd name="connsiteY6" fmla="*/ 2933949 h 4239810"/>
                <a:gd name="connsiteX7" fmla="*/ 2577497 w 3624622"/>
                <a:gd name="connsiteY7" fmla="*/ 3579407 h 4239810"/>
                <a:gd name="connsiteX8" fmla="*/ 1534006 w 3624622"/>
                <a:gd name="connsiteY8" fmla="*/ 4171078 h 4239810"/>
                <a:gd name="connsiteX9" fmla="*/ 415211 w 3624622"/>
                <a:gd name="connsiteY9" fmla="*/ 4160320 h 4239810"/>
                <a:gd name="connsiteX10" fmla="*/ 6420 w 3624622"/>
                <a:gd name="connsiteY10" fmla="*/ 3568650 h 4239810"/>
                <a:gd name="connsiteX11" fmla="*/ 221572 w 3624622"/>
                <a:gd name="connsiteY11" fmla="*/ 2880160 h 4239810"/>
                <a:gd name="connsiteX12" fmla="*/ 447483 w 3624622"/>
                <a:gd name="connsiteY12" fmla="*/ 2202429 h 4239810"/>
                <a:gd name="connsiteX13" fmla="*/ 339906 w 3624622"/>
                <a:gd name="connsiteY13" fmla="*/ 1470909 h 4239810"/>
                <a:gd name="connsiteX14" fmla="*/ 598090 w 3624622"/>
                <a:gd name="connsiteY14" fmla="*/ 1062118 h 4239810"/>
                <a:gd name="connsiteX15" fmla="*/ 974608 w 3624622"/>
                <a:gd name="connsiteY15" fmla="*/ 943784 h 4239810"/>
                <a:gd name="connsiteX16" fmla="*/ 1049911 w 3624622"/>
                <a:gd name="connsiteY16" fmla="*/ 470447 h 4239810"/>
                <a:gd name="connsiteX17" fmla="*/ 1275822 w 3624622"/>
                <a:gd name="connsiteY17" fmla="*/ 115445 h 4239810"/>
                <a:gd name="connsiteX18" fmla="*/ 2147191 w 3624622"/>
                <a:gd name="connsiteY18" fmla="*/ 7869 h 4239810"/>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1911972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2137883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1257"/>
                <a:gd name="connsiteY0" fmla="*/ 7869 h 4227031"/>
                <a:gd name="connsiteX1" fmla="*/ 2824923 w 3621257"/>
                <a:gd name="connsiteY1" fmla="*/ 298325 h 4227031"/>
                <a:gd name="connsiteX2" fmla="*/ 2910984 w 3621257"/>
                <a:gd name="connsiteY2" fmla="*/ 900753 h 4227031"/>
                <a:gd name="connsiteX3" fmla="*/ 2943257 w 3621257"/>
                <a:gd name="connsiteY3" fmla="*/ 1255756 h 4227031"/>
                <a:gd name="connsiteX4" fmla="*/ 3620989 w 3621257"/>
                <a:gd name="connsiteY4" fmla="*/ 2137883 h 4227031"/>
                <a:gd name="connsiteX5" fmla="*/ 3018561 w 3621257"/>
                <a:gd name="connsiteY5" fmla="*/ 2933949 h 4227031"/>
                <a:gd name="connsiteX6" fmla="*/ 2512951 w 3621257"/>
                <a:gd name="connsiteY6" fmla="*/ 3783803 h 4227031"/>
                <a:gd name="connsiteX7" fmla="*/ 1534006 w 3621257"/>
                <a:gd name="connsiteY7" fmla="*/ 4171078 h 4227031"/>
                <a:gd name="connsiteX8" fmla="*/ 415211 w 3621257"/>
                <a:gd name="connsiteY8" fmla="*/ 4160320 h 4227031"/>
                <a:gd name="connsiteX9" fmla="*/ 6420 w 3621257"/>
                <a:gd name="connsiteY9" fmla="*/ 3568650 h 4227031"/>
                <a:gd name="connsiteX10" fmla="*/ 221572 w 3621257"/>
                <a:gd name="connsiteY10" fmla="*/ 2880160 h 4227031"/>
                <a:gd name="connsiteX11" fmla="*/ 447483 w 3621257"/>
                <a:gd name="connsiteY11" fmla="*/ 2202429 h 4227031"/>
                <a:gd name="connsiteX12" fmla="*/ 339906 w 3621257"/>
                <a:gd name="connsiteY12" fmla="*/ 1470909 h 4227031"/>
                <a:gd name="connsiteX13" fmla="*/ 598090 w 3621257"/>
                <a:gd name="connsiteY13" fmla="*/ 1062118 h 4227031"/>
                <a:gd name="connsiteX14" fmla="*/ 974608 w 3621257"/>
                <a:gd name="connsiteY14" fmla="*/ 943784 h 4227031"/>
                <a:gd name="connsiteX15" fmla="*/ 1049911 w 3621257"/>
                <a:gd name="connsiteY15" fmla="*/ 470447 h 4227031"/>
                <a:gd name="connsiteX16" fmla="*/ 1275822 w 3621257"/>
                <a:gd name="connsiteY16" fmla="*/ 115445 h 4227031"/>
                <a:gd name="connsiteX17" fmla="*/ 2147191 w 3621257"/>
                <a:gd name="connsiteY17" fmla="*/ 7869 h 4227031"/>
                <a:gd name="connsiteX0" fmla="*/ 2147191 w 3621257"/>
                <a:gd name="connsiteY0" fmla="*/ 7869 h 4227031"/>
                <a:gd name="connsiteX1" fmla="*/ 2824923 w 3621257"/>
                <a:gd name="connsiteY1" fmla="*/ 298325 h 4227031"/>
                <a:gd name="connsiteX2" fmla="*/ 2943257 w 3621257"/>
                <a:gd name="connsiteY2" fmla="*/ 1255756 h 4227031"/>
                <a:gd name="connsiteX3" fmla="*/ 3620989 w 3621257"/>
                <a:gd name="connsiteY3" fmla="*/ 2137883 h 4227031"/>
                <a:gd name="connsiteX4" fmla="*/ 3018561 w 3621257"/>
                <a:gd name="connsiteY4" fmla="*/ 2933949 h 4227031"/>
                <a:gd name="connsiteX5" fmla="*/ 2512951 w 3621257"/>
                <a:gd name="connsiteY5" fmla="*/ 3783803 h 4227031"/>
                <a:gd name="connsiteX6" fmla="*/ 1534006 w 3621257"/>
                <a:gd name="connsiteY6" fmla="*/ 4171078 h 4227031"/>
                <a:gd name="connsiteX7" fmla="*/ 415211 w 3621257"/>
                <a:gd name="connsiteY7" fmla="*/ 4160320 h 4227031"/>
                <a:gd name="connsiteX8" fmla="*/ 6420 w 3621257"/>
                <a:gd name="connsiteY8" fmla="*/ 3568650 h 4227031"/>
                <a:gd name="connsiteX9" fmla="*/ 221572 w 3621257"/>
                <a:gd name="connsiteY9" fmla="*/ 2880160 h 4227031"/>
                <a:gd name="connsiteX10" fmla="*/ 447483 w 3621257"/>
                <a:gd name="connsiteY10" fmla="*/ 2202429 h 4227031"/>
                <a:gd name="connsiteX11" fmla="*/ 339906 w 3621257"/>
                <a:gd name="connsiteY11" fmla="*/ 1470909 h 4227031"/>
                <a:gd name="connsiteX12" fmla="*/ 598090 w 3621257"/>
                <a:gd name="connsiteY12" fmla="*/ 1062118 h 4227031"/>
                <a:gd name="connsiteX13" fmla="*/ 974608 w 3621257"/>
                <a:gd name="connsiteY13" fmla="*/ 943784 h 4227031"/>
                <a:gd name="connsiteX14" fmla="*/ 1049911 w 3621257"/>
                <a:gd name="connsiteY14" fmla="*/ 470447 h 4227031"/>
                <a:gd name="connsiteX15" fmla="*/ 1275822 w 3621257"/>
                <a:gd name="connsiteY15" fmla="*/ 115445 h 4227031"/>
                <a:gd name="connsiteX16" fmla="*/ 2147191 w 3621257"/>
                <a:gd name="connsiteY16" fmla="*/ 7869 h 4227031"/>
                <a:gd name="connsiteX0" fmla="*/ 2189313 w 3663379"/>
                <a:gd name="connsiteY0" fmla="*/ 7869 h 4226329"/>
                <a:gd name="connsiteX1" fmla="*/ 2867045 w 3663379"/>
                <a:gd name="connsiteY1" fmla="*/ 298325 h 4226329"/>
                <a:gd name="connsiteX2" fmla="*/ 2985379 w 3663379"/>
                <a:gd name="connsiteY2" fmla="*/ 1255756 h 4226329"/>
                <a:gd name="connsiteX3" fmla="*/ 3663111 w 3663379"/>
                <a:gd name="connsiteY3" fmla="*/ 2137883 h 4226329"/>
                <a:gd name="connsiteX4" fmla="*/ 3060683 w 3663379"/>
                <a:gd name="connsiteY4" fmla="*/ 2933949 h 4226329"/>
                <a:gd name="connsiteX5" fmla="*/ 2555073 w 3663379"/>
                <a:gd name="connsiteY5" fmla="*/ 3783803 h 4226329"/>
                <a:gd name="connsiteX6" fmla="*/ 1576128 w 3663379"/>
                <a:gd name="connsiteY6" fmla="*/ 4171078 h 4226329"/>
                <a:gd name="connsiteX7" fmla="*/ 457333 w 3663379"/>
                <a:gd name="connsiteY7" fmla="*/ 4160320 h 4226329"/>
                <a:gd name="connsiteX8" fmla="*/ 5512 w 3663379"/>
                <a:gd name="connsiteY8" fmla="*/ 3579408 h 4226329"/>
                <a:gd name="connsiteX9" fmla="*/ 263694 w 3663379"/>
                <a:gd name="connsiteY9" fmla="*/ 2880160 h 4226329"/>
                <a:gd name="connsiteX10" fmla="*/ 489605 w 3663379"/>
                <a:gd name="connsiteY10" fmla="*/ 2202429 h 4226329"/>
                <a:gd name="connsiteX11" fmla="*/ 382028 w 3663379"/>
                <a:gd name="connsiteY11" fmla="*/ 1470909 h 4226329"/>
                <a:gd name="connsiteX12" fmla="*/ 640212 w 3663379"/>
                <a:gd name="connsiteY12" fmla="*/ 1062118 h 4226329"/>
                <a:gd name="connsiteX13" fmla="*/ 1016730 w 3663379"/>
                <a:gd name="connsiteY13" fmla="*/ 943784 h 4226329"/>
                <a:gd name="connsiteX14" fmla="*/ 1092033 w 3663379"/>
                <a:gd name="connsiteY14" fmla="*/ 470447 h 4226329"/>
                <a:gd name="connsiteX15" fmla="*/ 1317944 w 3663379"/>
                <a:gd name="connsiteY15" fmla="*/ 115445 h 4226329"/>
                <a:gd name="connsiteX16" fmla="*/ 2189313 w 3663379"/>
                <a:gd name="connsiteY16" fmla="*/ 7869 h 4226329"/>
                <a:gd name="connsiteX0" fmla="*/ 2147192 w 3621258"/>
                <a:gd name="connsiteY0" fmla="*/ 7869 h 4218833"/>
                <a:gd name="connsiteX1" fmla="*/ 2824924 w 3621258"/>
                <a:gd name="connsiteY1" fmla="*/ 298325 h 4218833"/>
                <a:gd name="connsiteX2" fmla="*/ 2943258 w 3621258"/>
                <a:gd name="connsiteY2" fmla="*/ 1255756 h 4218833"/>
                <a:gd name="connsiteX3" fmla="*/ 3620990 w 3621258"/>
                <a:gd name="connsiteY3" fmla="*/ 2137883 h 4218833"/>
                <a:gd name="connsiteX4" fmla="*/ 3018562 w 3621258"/>
                <a:gd name="connsiteY4" fmla="*/ 2933949 h 4218833"/>
                <a:gd name="connsiteX5" fmla="*/ 2512952 w 3621258"/>
                <a:gd name="connsiteY5" fmla="*/ 3783803 h 4218833"/>
                <a:gd name="connsiteX6" fmla="*/ 1534007 w 3621258"/>
                <a:gd name="connsiteY6" fmla="*/ 4171078 h 4218833"/>
                <a:gd name="connsiteX7" fmla="*/ 415212 w 3621258"/>
                <a:gd name="connsiteY7" fmla="*/ 4160320 h 4218833"/>
                <a:gd name="connsiteX8" fmla="*/ 6421 w 3621258"/>
                <a:gd name="connsiteY8" fmla="*/ 3697742 h 4218833"/>
                <a:gd name="connsiteX9" fmla="*/ 221573 w 3621258"/>
                <a:gd name="connsiteY9" fmla="*/ 2880160 h 4218833"/>
                <a:gd name="connsiteX10" fmla="*/ 447484 w 3621258"/>
                <a:gd name="connsiteY10" fmla="*/ 2202429 h 4218833"/>
                <a:gd name="connsiteX11" fmla="*/ 339907 w 3621258"/>
                <a:gd name="connsiteY11" fmla="*/ 1470909 h 4218833"/>
                <a:gd name="connsiteX12" fmla="*/ 598091 w 3621258"/>
                <a:gd name="connsiteY12" fmla="*/ 1062118 h 4218833"/>
                <a:gd name="connsiteX13" fmla="*/ 974609 w 3621258"/>
                <a:gd name="connsiteY13" fmla="*/ 943784 h 4218833"/>
                <a:gd name="connsiteX14" fmla="*/ 1049912 w 3621258"/>
                <a:gd name="connsiteY14" fmla="*/ 470447 h 4218833"/>
                <a:gd name="connsiteX15" fmla="*/ 1275823 w 3621258"/>
                <a:gd name="connsiteY15" fmla="*/ 115445 h 4218833"/>
                <a:gd name="connsiteX16" fmla="*/ 2147192 w 3621258"/>
                <a:gd name="connsiteY16" fmla="*/ 7869 h 4218833"/>
                <a:gd name="connsiteX0" fmla="*/ 2195902 w 3669968"/>
                <a:gd name="connsiteY0" fmla="*/ 7869 h 4218833"/>
                <a:gd name="connsiteX1" fmla="*/ 2873634 w 3669968"/>
                <a:gd name="connsiteY1" fmla="*/ 298325 h 4218833"/>
                <a:gd name="connsiteX2" fmla="*/ 2991968 w 3669968"/>
                <a:gd name="connsiteY2" fmla="*/ 1255756 h 4218833"/>
                <a:gd name="connsiteX3" fmla="*/ 3669700 w 3669968"/>
                <a:gd name="connsiteY3" fmla="*/ 2137883 h 4218833"/>
                <a:gd name="connsiteX4" fmla="*/ 3067272 w 3669968"/>
                <a:gd name="connsiteY4" fmla="*/ 2933949 h 4218833"/>
                <a:gd name="connsiteX5" fmla="*/ 2561662 w 3669968"/>
                <a:gd name="connsiteY5" fmla="*/ 3783803 h 4218833"/>
                <a:gd name="connsiteX6" fmla="*/ 1582717 w 3669968"/>
                <a:gd name="connsiteY6" fmla="*/ 4171078 h 4218833"/>
                <a:gd name="connsiteX7" fmla="*/ 463922 w 3669968"/>
                <a:gd name="connsiteY7" fmla="*/ 4160320 h 4218833"/>
                <a:gd name="connsiteX8" fmla="*/ 55131 w 3669968"/>
                <a:gd name="connsiteY8" fmla="*/ 3697742 h 4218833"/>
                <a:gd name="connsiteX9" fmla="*/ 270283 w 3669968"/>
                <a:gd name="connsiteY9" fmla="*/ 2880160 h 4218833"/>
                <a:gd name="connsiteX10" fmla="*/ 496194 w 3669968"/>
                <a:gd name="connsiteY10" fmla="*/ 2202429 h 4218833"/>
                <a:gd name="connsiteX11" fmla="*/ 388617 w 3669968"/>
                <a:gd name="connsiteY11" fmla="*/ 1470909 h 4218833"/>
                <a:gd name="connsiteX12" fmla="*/ 646801 w 3669968"/>
                <a:gd name="connsiteY12" fmla="*/ 1062118 h 4218833"/>
                <a:gd name="connsiteX13" fmla="*/ 1023319 w 3669968"/>
                <a:gd name="connsiteY13" fmla="*/ 943784 h 4218833"/>
                <a:gd name="connsiteX14" fmla="*/ 1098622 w 3669968"/>
                <a:gd name="connsiteY14" fmla="*/ 470447 h 4218833"/>
                <a:gd name="connsiteX15" fmla="*/ 1324533 w 3669968"/>
                <a:gd name="connsiteY15" fmla="*/ 115445 h 4218833"/>
                <a:gd name="connsiteX16" fmla="*/ 2195902 w 3669968"/>
                <a:gd name="connsiteY16" fmla="*/ 7869 h 4218833"/>
                <a:gd name="connsiteX0" fmla="*/ 2195902 w 3669968"/>
                <a:gd name="connsiteY0" fmla="*/ 7869 h 4216877"/>
                <a:gd name="connsiteX1" fmla="*/ 2873634 w 3669968"/>
                <a:gd name="connsiteY1" fmla="*/ 298325 h 4216877"/>
                <a:gd name="connsiteX2" fmla="*/ 2991968 w 3669968"/>
                <a:gd name="connsiteY2" fmla="*/ 1255756 h 4216877"/>
                <a:gd name="connsiteX3" fmla="*/ 3669700 w 3669968"/>
                <a:gd name="connsiteY3" fmla="*/ 2137883 h 4216877"/>
                <a:gd name="connsiteX4" fmla="*/ 3067272 w 3669968"/>
                <a:gd name="connsiteY4" fmla="*/ 2933949 h 4216877"/>
                <a:gd name="connsiteX5" fmla="*/ 2561662 w 3669968"/>
                <a:gd name="connsiteY5" fmla="*/ 3783803 h 4216877"/>
                <a:gd name="connsiteX6" fmla="*/ 1582717 w 3669968"/>
                <a:gd name="connsiteY6" fmla="*/ 4171078 h 4216877"/>
                <a:gd name="connsiteX7" fmla="*/ 463922 w 3669968"/>
                <a:gd name="connsiteY7" fmla="*/ 4160320 h 4216877"/>
                <a:gd name="connsiteX8" fmla="*/ 55131 w 3669968"/>
                <a:gd name="connsiteY8" fmla="*/ 3730015 h 4216877"/>
                <a:gd name="connsiteX9" fmla="*/ 270283 w 3669968"/>
                <a:gd name="connsiteY9" fmla="*/ 2880160 h 4216877"/>
                <a:gd name="connsiteX10" fmla="*/ 496194 w 3669968"/>
                <a:gd name="connsiteY10" fmla="*/ 2202429 h 4216877"/>
                <a:gd name="connsiteX11" fmla="*/ 388617 w 3669968"/>
                <a:gd name="connsiteY11" fmla="*/ 1470909 h 4216877"/>
                <a:gd name="connsiteX12" fmla="*/ 646801 w 3669968"/>
                <a:gd name="connsiteY12" fmla="*/ 1062118 h 4216877"/>
                <a:gd name="connsiteX13" fmla="*/ 1023319 w 3669968"/>
                <a:gd name="connsiteY13" fmla="*/ 943784 h 4216877"/>
                <a:gd name="connsiteX14" fmla="*/ 1098622 w 3669968"/>
                <a:gd name="connsiteY14" fmla="*/ 470447 h 4216877"/>
                <a:gd name="connsiteX15" fmla="*/ 1324533 w 3669968"/>
                <a:gd name="connsiteY15" fmla="*/ 115445 h 4216877"/>
                <a:gd name="connsiteX16" fmla="*/ 2195902 w 3669968"/>
                <a:gd name="connsiteY16" fmla="*/ 7869 h 4216877"/>
                <a:gd name="connsiteX0" fmla="*/ 2195902 w 3669968"/>
                <a:gd name="connsiteY0" fmla="*/ 7869 h 4283677"/>
                <a:gd name="connsiteX1" fmla="*/ 2873634 w 3669968"/>
                <a:gd name="connsiteY1" fmla="*/ 298325 h 4283677"/>
                <a:gd name="connsiteX2" fmla="*/ 2991968 w 3669968"/>
                <a:gd name="connsiteY2" fmla="*/ 1255756 h 4283677"/>
                <a:gd name="connsiteX3" fmla="*/ 3669700 w 3669968"/>
                <a:gd name="connsiteY3" fmla="*/ 2137883 h 4283677"/>
                <a:gd name="connsiteX4" fmla="*/ 3067272 w 3669968"/>
                <a:gd name="connsiteY4" fmla="*/ 2933949 h 4283677"/>
                <a:gd name="connsiteX5" fmla="*/ 2561662 w 3669968"/>
                <a:gd name="connsiteY5" fmla="*/ 3783803 h 4283677"/>
                <a:gd name="connsiteX6" fmla="*/ 1582717 w 3669968"/>
                <a:gd name="connsiteY6" fmla="*/ 4171078 h 4283677"/>
                <a:gd name="connsiteX7" fmla="*/ 463922 w 3669968"/>
                <a:gd name="connsiteY7" fmla="*/ 4160320 h 4283677"/>
                <a:gd name="connsiteX8" fmla="*/ 55131 w 3669968"/>
                <a:gd name="connsiteY8" fmla="*/ 3730015 h 4283677"/>
                <a:gd name="connsiteX9" fmla="*/ 270283 w 3669968"/>
                <a:gd name="connsiteY9" fmla="*/ 2880160 h 4283677"/>
                <a:gd name="connsiteX10" fmla="*/ 496194 w 3669968"/>
                <a:gd name="connsiteY10" fmla="*/ 2202429 h 4283677"/>
                <a:gd name="connsiteX11" fmla="*/ 388617 w 3669968"/>
                <a:gd name="connsiteY11" fmla="*/ 1470909 h 4283677"/>
                <a:gd name="connsiteX12" fmla="*/ 646801 w 3669968"/>
                <a:gd name="connsiteY12" fmla="*/ 1062118 h 4283677"/>
                <a:gd name="connsiteX13" fmla="*/ 1023319 w 3669968"/>
                <a:gd name="connsiteY13" fmla="*/ 943784 h 4283677"/>
                <a:gd name="connsiteX14" fmla="*/ 1098622 w 3669968"/>
                <a:gd name="connsiteY14" fmla="*/ 470447 h 4283677"/>
                <a:gd name="connsiteX15" fmla="*/ 1324533 w 3669968"/>
                <a:gd name="connsiteY15" fmla="*/ 115445 h 4283677"/>
                <a:gd name="connsiteX16" fmla="*/ 2195902 w 3669968"/>
                <a:gd name="connsiteY16" fmla="*/ 7869 h 428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69968" h="4283677">
                  <a:moveTo>
                    <a:pt x="2195902" y="7869"/>
                  </a:moveTo>
                  <a:cubicBezTo>
                    <a:pt x="2454086" y="38349"/>
                    <a:pt x="2740956" y="90344"/>
                    <a:pt x="2873634" y="298325"/>
                  </a:cubicBezTo>
                  <a:cubicBezTo>
                    <a:pt x="3006312" y="506306"/>
                    <a:pt x="2859290" y="949163"/>
                    <a:pt x="2991968" y="1255756"/>
                  </a:cubicBezTo>
                  <a:cubicBezTo>
                    <a:pt x="3124646" y="1562349"/>
                    <a:pt x="3657149" y="1858184"/>
                    <a:pt x="3669700" y="2137883"/>
                  </a:cubicBezTo>
                  <a:cubicBezTo>
                    <a:pt x="3682251" y="2417582"/>
                    <a:pt x="3251945" y="2659629"/>
                    <a:pt x="3067272" y="2933949"/>
                  </a:cubicBezTo>
                  <a:cubicBezTo>
                    <a:pt x="2882599" y="3208269"/>
                    <a:pt x="2809088" y="3577615"/>
                    <a:pt x="2561662" y="3783803"/>
                  </a:cubicBezTo>
                  <a:cubicBezTo>
                    <a:pt x="2314236" y="3989991"/>
                    <a:pt x="1932340" y="4108325"/>
                    <a:pt x="1582717" y="4171078"/>
                  </a:cubicBezTo>
                  <a:cubicBezTo>
                    <a:pt x="1233094" y="4233831"/>
                    <a:pt x="890643" y="4395194"/>
                    <a:pt x="463922" y="4160320"/>
                  </a:cubicBezTo>
                  <a:cubicBezTo>
                    <a:pt x="37201" y="3925446"/>
                    <a:pt x="238012" y="4169286"/>
                    <a:pt x="55131" y="3730015"/>
                  </a:cubicBezTo>
                  <a:cubicBezTo>
                    <a:pt x="-127750" y="3290744"/>
                    <a:pt x="196773" y="3134758"/>
                    <a:pt x="270283" y="2880160"/>
                  </a:cubicBezTo>
                  <a:cubicBezTo>
                    <a:pt x="343794" y="2625562"/>
                    <a:pt x="476472" y="2437304"/>
                    <a:pt x="496194" y="2202429"/>
                  </a:cubicBezTo>
                  <a:cubicBezTo>
                    <a:pt x="515916" y="1967554"/>
                    <a:pt x="363516" y="1660961"/>
                    <a:pt x="388617" y="1470909"/>
                  </a:cubicBezTo>
                  <a:cubicBezTo>
                    <a:pt x="413718" y="1280857"/>
                    <a:pt x="541017" y="1149972"/>
                    <a:pt x="646801" y="1062118"/>
                  </a:cubicBezTo>
                  <a:cubicBezTo>
                    <a:pt x="752585" y="974264"/>
                    <a:pt x="948016" y="1042396"/>
                    <a:pt x="1023319" y="943784"/>
                  </a:cubicBezTo>
                  <a:cubicBezTo>
                    <a:pt x="1098622" y="845172"/>
                    <a:pt x="1048420" y="608504"/>
                    <a:pt x="1098622" y="470447"/>
                  </a:cubicBezTo>
                  <a:cubicBezTo>
                    <a:pt x="1148824" y="332390"/>
                    <a:pt x="1141653" y="190749"/>
                    <a:pt x="1324533" y="115445"/>
                  </a:cubicBezTo>
                  <a:cubicBezTo>
                    <a:pt x="1507413" y="40141"/>
                    <a:pt x="1937718" y="-22611"/>
                    <a:pt x="2195902" y="7869"/>
                  </a:cubicBezTo>
                  <a:close/>
                </a:path>
              </a:pathLst>
            </a:custGeom>
            <a:noFill/>
            <a:ln w="254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103" name="TextBox 102"/>
            <p:cNvSpPr txBox="1"/>
            <p:nvPr/>
          </p:nvSpPr>
          <p:spPr>
            <a:xfrm>
              <a:off x="7302402" y="5359120"/>
              <a:ext cx="1826304" cy="646331"/>
            </a:xfrm>
            <a:prstGeom prst="rect">
              <a:avLst/>
            </a:prstGeom>
            <a:solidFill>
              <a:schemeClr val="bg1"/>
            </a:solidFill>
          </p:spPr>
          <p:txBody>
            <a:bodyPr wrap="none" rtlCol="0">
              <a:spAutoFit/>
            </a:bodyPr>
            <a:lstStyle/>
            <a:p>
              <a:pPr fontAlgn="base">
                <a:spcBef>
                  <a:spcPct val="0"/>
                </a:spcBef>
                <a:spcAft>
                  <a:spcPct val="0"/>
                </a:spcAft>
              </a:pPr>
              <a:r>
                <a:rPr lang="en-US" b="1" dirty="0">
                  <a:solidFill>
                    <a:srgbClr val="000090"/>
                  </a:solidFill>
                </a:rPr>
                <a:t>distribution </a:t>
              </a:r>
            </a:p>
            <a:p>
              <a:pPr fontAlgn="base">
                <a:spcBef>
                  <a:spcPct val="0"/>
                </a:spcBef>
                <a:spcAft>
                  <a:spcPct val="0"/>
                </a:spcAft>
              </a:pPr>
              <a:r>
                <a:rPr lang="en-US" b="1" dirty="0">
                  <a:solidFill>
                    <a:srgbClr val="000090"/>
                  </a:solidFill>
                </a:rPr>
                <a:t>network (edge</a:t>
              </a:r>
              <a:r>
                <a:rPr lang="en-US" dirty="0">
                  <a:solidFill>
                    <a:srgbClr val="000000"/>
                  </a:solidFill>
                </a:rPr>
                <a:t>)</a:t>
              </a:r>
            </a:p>
          </p:txBody>
        </p:sp>
      </p:grpSp>
      <p:sp>
        <p:nvSpPr>
          <p:cNvPr id="104" name="Title 1"/>
          <p:cNvSpPr>
            <a:spLocks noGrp="1"/>
          </p:cNvSpPr>
          <p:nvPr>
            <p:ph type="title"/>
          </p:nvPr>
        </p:nvSpPr>
        <p:spPr>
          <a:xfrm>
            <a:off x="371136" y="37962"/>
            <a:ext cx="8229600" cy="1143000"/>
          </a:xfrm>
        </p:spPr>
        <p:txBody>
          <a:bodyPr/>
          <a:lstStyle/>
          <a:p>
            <a:r>
              <a:rPr lang="en-US" sz="3600" dirty="0" smtClean="0">
                <a:solidFill>
                  <a:srgbClr val="C00000"/>
                </a:solidFill>
              </a:rPr>
              <a:t>The electric grid: structure (US-centric)</a:t>
            </a:r>
            <a:endParaRPr lang="en-US" sz="3600" dirty="0">
              <a:solidFill>
                <a:srgbClr val="C00000"/>
              </a:solidFill>
            </a:endParaRPr>
          </a:p>
        </p:txBody>
      </p:sp>
      <p:sp>
        <p:nvSpPr>
          <p:cNvPr id="9" name="TextBox 8"/>
          <p:cNvSpPr txBox="1"/>
          <p:nvPr/>
        </p:nvSpPr>
        <p:spPr>
          <a:xfrm>
            <a:off x="609049" y="1816338"/>
            <a:ext cx="1070012" cy="646331"/>
          </a:xfrm>
          <a:prstGeom prst="rect">
            <a:avLst/>
          </a:prstGeom>
          <a:noFill/>
        </p:spPr>
        <p:txBody>
          <a:bodyPr wrap="none" rtlCol="0">
            <a:spAutoFit/>
          </a:bodyPr>
          <a:lstStyle/>
          <a:p>
            <a:r>
              <a:rPr lang="en-US" dirty="0" smtClean="0"/>
              <a:t>power </a:t>
            </a:r>
          </a:p>
          <a:p>
            <a:r>
              <a:rPr lang="en-US" b="1" dirty="0" smtClean="0">
                <a:solidFill>
                  <a:srgbClr val="000090"/>
                </a:solidFill>
              </a:rPr>
              <a:t>sources</a:t>
            </a:r>
            <a:endParaRPr lang="en-US" b="1" dirty="0">
              <a:solidFill>
                <a:srgbClr val="000090"/>
              </a:solidFill>
            </a:endParaRPr>
          </a:p>
        </p:txBody>
      </p:sp>
      <p:sp>
        <p:nvSpPr>
          <p:cNvPr id="53" name="TextBox 52"/>
          <p:cNvSpPr txBox="1"/>
          <p:nvPr/>
        </p:nvSpPr>
        <p:spPr>
          <a:xfrm>
            <a:off x="2797629" y="1063981"/>
            <a:ext cx="3552371" cy="923330"/>
          </a:xfrm>
          <a:prstGeom prst="rect">
            <a:avLst/>
          </a:prstGeom>
          <a:noFill/>
        </p:spPr>
        <p:txBody>
          <a:bodyPr wrap="square" rtlCol="0">
            <a:spAutoFit/>
          </a:bodyPr>
          <a:lstStyle/>
          <a:p>
            <a:r>
              <a:rPr lang="en-US" dirty="0" smtClean="0"/>
              <a:t>inter-connected regional </a:t>
            </a:r>
          </a:p>
          <a:p>
            <a:r>
              <a:rPr lang="en-US" b="1" dirty="0" smtClean="0">
                <a:solidFill>
                  <a:srgbClr val="000090"/>
                </a:solidFill>
              </a:rPr>
              <a:t>transmission network </a:t>
            </a:r>
            <a:r>
              <a:rPr lang="en-US" dirty="0" smtClean="0"/>
              <a:t>operators (RTOs)</a:t>
            </a:r>
            <a:endParaRPr lang="en-US" dirty="0"/>
          </a:p>
        </p:txBody>
      </p:sp>
      <p:sp>
        <p:nvSpPr>
          <p:cNvPr id="54" name="TextBox 53"/>
          <p:cNvSpPr txBox="1"/>
          <p:nvPr/>
        </p:nvSpPr>
        <p:spPr>
          <a:xfrm>
            <a:off x="6196692" y="1076557"/>
            <a:ext cx="2210649" cy="646331"/>
          </a:xfrm>
          <a:prstGeom prst="rect">
            <a:avLst/>
          </a:prstGeom>
          <a:noFill/>
        </p:spPr>
        <p:txBody>
          <a:bodyPr wrap="none" rtlCol="0">
            <a:spAutoFit/>
          </a:bodyPr>
          <a:lstStyle/>
          <a:p>
            <a:r>
              <a:rPr lang="en-US" b="1" dirty="0" smtClean="0">
                <a:solidFill>
                  <a:srgbClr val="000090"/>
                </a:solidFill>
              </a:rPr>
              <a:t>edge (distribution)</a:t>
            </a:r>
          </a:p>
          <a:p>
            <a:r>
              <a:rPr lang="en-US" b="1" dirty="0" smtClean="0">
                <a:solidFill>
                  <a:srgbClr val="000090"/>
                </a:solidFill>
              </a:rPr>
              <a:t>networks</a:t>
            </a:r>
            <a:endParaRPr lang="en-US" b="1" dirty="0">
              <a:solidFill>
                <a:srgbClr val="000090"/>
              </a:solidFill>
            </a:endParaRPr>
          </a:p>
        </p:txBody>
      </p:sp>
      <p:grpSp>
        <p:nvGrpSpPr>
          <p:cNvPr id="16" name="Group 15"/>
          <p:cNvGrpSpPr/>
          <p:nvPr/>
        </p:nvGrpSpPr>
        <p:grpSpPr>
          <a:xfrm>
            <a:off x="4347598" y="4848669"/>
            <a:ext cx="2560214" cy="1667959"/>
            <a:chOff x="4640686" y="5454652"/>
            <a:chExt cx="2560214" cy="1667959"/>
          </a:xfrm>
        </p:grpSpPr>
        <p:sp>
          <p:nvSpPr>
            <p:cNvPr id="3" name="TextBox 2"/>
            <p:cNvSpPr txBox="1"/>
            <p:nvPr/>
          </p:nvSpPr>
          <p:spPr>
            <a:xfrm>
              <a:off x="5510893" y="6476280"/>
              <a:ext cx="1416261" cy="646331"/>
            </a:xfrm>
            <a:prstGeom prst="rect">
              <a:avLst/>
            </a:prstGeom>
            <a:noFill/>
          </p:spPr>
          <p:txBody>
            <a:bodyPr wrap="none" rtlCol="0">
              <a:spAutoFit/>
            </a:bodyPr>
            <a:lstStyle/>
            <a:p>
              <a:r>
                <a:rPr lang="en-US" b="1" dirty="0" smtClean="0">
                  <a:solidFill>
                    <a:srgbClr val="000090"/>
                  </a:solidFill>
                </a:rPr>
                <a:t>power </a:t>
              </a:r>
            </a:p>
            <a:p>
              <a:r>
                <a:rPr lang="en-US" b="1" dirty="0" smtClean="0">
                  <a:solidFill>
                    <a:srgbClr val="000090"/>
                  </a:solidFill>
                </a:rPr>
                <a:t>consumers</a:t>
              </a:r>
              <a:endParaRPr lang="en-US" b="1" dirty="0">
                <a:solidFill>
                  <a:srgbClr val="000090"/>
                </a:solidFill>
              </a:endParaRPr>
            </a:p>
          </p:txBody>
        </p:sp>
        <p:cxnSp>
          <p:nvCxnSpPr>
            <p:cNvPr id="5" name="Straight Arrow Connector 4"/>
            <p:cNvCxnSpPr/>
            <p:nvPr/>
          </p:nvCxnSpPr>
          <p:spPr>
            <a:xfrm flipV="1">
              <a:off x="6508750" y="5667375"/>
              <a:ext cx="285750" cy="777875"/>
            </a:xfrm>
            <a:prstGeom prst="straightConnector1">
              <a:avLst/>
            </a:prstGeom>
            <a:ln>
              <a:solidFill>
                <a:srgbClr val="00009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6522357" y="5454652"/>
              <a:ext cx="678543" cy="981527"/>
            </a:xfrm>
            <a:prstGeom prst="straightConnector1">
              <a:avLst/>
            </a:prstGeom>
            <a:ln>
              <a:solidFill>
                <a:srgbClr val="00009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250215" y="5945974"/>
              <a:ext cx="253999" cy="453572"/>
            </a:xfrm>
            <a:prstGeom prst="straightConnector1">
              <a:avLst/>
            </a:prstGeom>
            <a:ln>
              <a:solidFill>
                <a:srgbClr val="00009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flipV="1">
              <a:off x="5519975" y="6369573"/>
              <a:ext cx="988775" cy="57535"/>
            </a:xfrm>
            <a:prstGeom prst="straightConnector1">
              <a:avLst/>
            </a:prstGeom>
            <a:ln>
              <a:solidFill>
                <a:srgbClr val="00009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4640686" y="6449786"/>
              <a:ext cx="1877136" cy="298327"/>
            </a:xfrm>
            <a:prstGeom prst="straightConnector1">
              <a:avLst/>
            </a:prstGeom>
            <a:ln>
              <a:solidFill>
                <a:srgbClr val="00009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6606883" y="4921031"/>
            <a:ext cx="2281681" cy="1863703"/>
            <a:chOff x="6606883" y="4921031"/>
            <a:chExt cx="2281681" cy="1863703"/>
          </a:xfrm>
        </p:grpSpPr>
        <p:cxnSp>
          <p:nvCxnSpPr>
            <p:cNvPr id="26" name="Straight Connector 25"/>
            <p:cNvCxnSpPr/>
            <p:nvPr/>
          </p:nvCxnSpPr>
          <p:spPr>
            <a:xfrm>
              <a:off x="6606883" y="4921031"/>
              <a:ext cx="769379" cy="793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13"/>
            <a:stretch>
              <a:fillRect/>
            </a:stretch>
          </p:blipFill>
          <p:spPr>
            <a:xfrm>
              <a:off x="7094183" y="5446106"/>
              <a:ext cx="1134570" cy="775846"/>
            </a:xfrm>
            <a:prstGeom prst="rect">
              <a:avLst/>
            </a:prstGeom>
          </p:spPr>
        </p:pic>
        <p:sp>
          <p:nvSpPr>
            <p:cNvPr id="29" name="TextBox 28"/>
            <p:cNvSpPr txBox="1"/>
            <p:nvPr/>
          </p:nvSpPr>
          <p:spPr>
            <a:xfrm>
              <a:off x="6997677" y="6138403"/>
              <a:ext cx="1890887" cy="646331"/>
            </a:xfrm>
            <a:prstGeom prst="rect">
              <a:avLst/>
            </a:prstGeom>
            <a:noFill/>
          </p:spPr>
          <p:txBody>
            <a:bodyPr wrap="none" rtlCol="0">
              <a:spAutoFit/>
            </a:bodyPr>
            <a:lstStyle/>
            <a:p>
              <a:r>
                <a:rPr lang="en-US" dirty="0" smtClean="0"/>
                <a:t>distributed </a:t>
              </a:r>
            </a:p>
            <a:p>
              <a:r>
                <a:rPr lang="en-US" dirty="0" smtClean="0"/>
                <a:t>generation (DG)</a:t>
              </a:r>
              <a:endParaRPr lang="en-US" dirty="0"/>
            </a:p>
          </p:txBody>
        </p:sp>
      </p:grpSp>
      <p:grpSp>
        <p:nvGrpSpPr>
          <p:cNvPr id="32" name="Group 31"/>
          <p:cNvGrpSpPr/>
          <p:nvPr/>
        </p:nvGrpSpPr>
        <p:grpSpPr>
          <a:xfrm>
            <a:off x="2866728" y="2565266"/>
            <a:ext cx="5068595" cy="1415251"/>
            <a:chOff x="2866728" y="2565266"/>
            <a:chExt cx="5068595" cy="1415251"/>
          </a:xfrm>
        </p:grpSpPr>
        <p:sp>
          <p:nvSpPr>
            <p:cNvPr id="31" name="TextBox 30"/>
            <p:cNvSpPr txBox="1"/>
            <p:nvPr/>
          </p:nvSpPr>
          <p:spPr>
            <a:xfrm>
              <a:off x="2866728" y="2565266"/>
              <a:ext cx="1735127" cy="923330"/>
            </a:xfrm>
            <a:prstGeom prst="rect">
              <a:avLst/>
            </a:prstGeom>
            <a:solidFill>
              <a:schemeClr val="bg1">
                <a:alpha val="90000"/>
              </a:schemeClr>
            </a:solidFill>
          </p:spPr>
          <p:txBody>
            <a:bodyPr wrap="square" rtlCol="0">
              <a:spAutoFit/>
            </a:bodyPr>
            <a:lstStyle/>
            <a:p>
              <a:pPr algn="ctr"/>
              <a:r>
                <a:rPr lang="en-US" i="1" dirty="0" smtClean="0">
                  <a:solidFill>
                    <a:srgbClr val="CC0000"/>
                  </a:solidFill>
                </a:rPr>
                <a:t>Mesh transmission network</a:t>
              </a:r>
              <a:endParaRPr lang="en-US" i="1" dirty="0">
                <a:solidFill>
                  <a:srgbClr val="CC0000"/>
                </a:solidFill>
              </a:endParaRPr>
            </a:p>
          </p:txBody>
        </p:sp>
        <p:sp>
          <p:nvSpPr>
            <p:cNvPr id="78" name="TextBox 77"/>
            <p:cNvSpPr txBox="1"/>
            <p:nvPr/>
          </p:nvSpPr>
          <p:spPr>
            <a:xfrm>
              <a:off x="6200196" y="3057187"/>
              <a:ext cx="1735127" cy="923330"/>
            </a:xfrm>
            <a:prstGeom prst="rect">
              <a:avLst/>
            </a:prstGeom>
            <a:solidFill>
              <a:schemeClr val="bg1">
                <a:alpha val="90000"/>
              </a:schemeClr>
            </a:solidFill>
          </p:spPr>
          <p:txBody>
            <a:bodyPr wrap="square" rtlCol="0">
              <a:spAutoFit/>
            </a:bodyPr>
            <a:lstStyle/>
            <a:p>
              <a:pPr algn="ctr"/>
              <a:r>
                <a:rPr lang="en-US" i="1" dirty="0" smtClean="0">
                  <a:solidFill>
                    <a:srgbClr val="CC0000"/>
                  </a:solidFill>
                </a:rPr>
                <a:t>hierarchical</a:t>
              </a:r>
            </a:p>
            <a:p>
              <a:pPr algn="ctr"/>
              <a:r>
                <a:rPr lang="en-US" i="1" dirty="0" smtClean="0">
                  <a:solidFill>
                    <a:srgbClr val="CC0000"/>
                  </a:solidFill>
                </a:rPr>
                <a:t>distribution network</a:t>
              </a:r>
              <a:endParaRPr lang="en-US" i="1" dirty="0">
                <a:solidFill>
                  <a:srgbClr val="CC0000"/>
                </a:solidFill>
              </a:endParaRPr>
            </a:p>
          </p:txBody>
        </p:sp>
      </p:grpSp>
    </p:spTree>
    <p:extLst>
      <p:ext uri="{BB962C8B-B14F-4D97-AF65-F5344CB8AC3E}">
        <p14:creationId xmlns:p14="http://schemas.microsoft.com/office/powerpoint/2010/main" val="39764901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500"/>
                                        <p:tgtEl>
                                          <p:spTgt spid="5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dissolve">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dissolve">
                                      <p:cBhvr>
                                        <p:cTn id="4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3"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itle 1"/>
          <p:cNvSpPr>
            <a:spLocks noGrp="1"/>
          </p:cNvSpPr>
          <p:nvPr>
            <p:ph type="title"/>
          </p:nvPr>
        </p:nvSpPr>
        <p:spPr/>
        <p:txBody>
          <a:bodyPr/>
          <a:lstStyle/>
          <a:p>
            <a:r>
              <a:rPr lang="en-US" sz="3600" dirty="0" smtClean="0">
                <a:solidFill>
                  <a:srgbClr val="C00000"/>
                </a:solidFill>
              </a:rPr>
              <a:t>The electric grid: structure (US-centric)</a:t>
            </a:r>
            <a:endParaRPr lang="en-US" sz="3600" dirty="0">
              <a:solidFill>
                <a:srgbClr val="C00000"/>
              </a:solidFill>
            </a:endParaRPr>
          </a:p>
        </p:txBody>
      </p:sp>
      <p:sp>
        <p:nvSpPr>
          <p:cNvPr id="70" name="Content Placeholder 2"/>
          <p:cNvSpPr>
            <a:spLocks noGrp="1"/>
          </p:cNvSpPr>
          <p:nvPr>
            <p:ph sz="half" idx="1"/>
          </p:nvPr>
        </p:nvSpPr>
        <p:spPr>
          <a:xfrm>
            <a:off x="396139" y="1600201"/>
            <a:ext cx="3841547" cy="2856812"/>
          </a:xfrm>
        </p:spPr>
        <p:txBody>
          <a:bodyPr/>
          <a:lstStyle/>
          <a:p>
            <a:pPr>
              <a:buClr>
                <a:srgbClr val="C00000"/>
              </a:buClr>
              <a:buFont typeface="Wingdings" pitchFamily="2" charset="2"/>
              <a:buChar char="v"/>
            </a:pPr>
            <a:r>
              <a:rPr lang="en-US" sz="2400" dirty="0" smtClean="0"/>
              <a:t>electricity flows from producers to consumers</a:t>
            </a:r>
          </a:p>
          <a:p>
            <a:pPr>
              <a:buClr>
                <a:srgbClr val="C00000"/>
              </a:buClr>
              <a:buFont typeface="Wingdings" pitchFamily="2" charset="2"/>
              <a:buChar char="v"/>
            </a:pPr>
            <a:r>
              <a:rPr lang="en-US" sz="2400" dirty="0" smtClean="0"/>
              <a:t>overall supply must equal demand, flowing over links of given capacity</a:t>
            </a:r>
          </a:p>
          <a:p>
            <a:pPr lvl="1">
              <a:buClr>
                <a:srgbClr val="C00000"/>
              </a:buClr>
              <a:buSzPct val="100000"/>
              <a:buFont typeface="Wingdings" charset="2"/>
              <a:buChar char="§"/>
            </a:pPr>
            <a:r>
              <a:rPr lang="en-US" sz="2000" dirty="0" smtClean="0"/>
              <a:t>brownouts, blackouts</a:t>
            </a:r>
          </a:p>
        </p:txBody>
      </p:sp>
      <p:grpSp>
        <p:nvGrpSpPr>
          <p:cNvPr id="4" name="Group 3"/>
          <p:cNvGrpSpPr/>
          <p:nvPr/>
        </p:nvGrpSpPr>
        <p:grpSpPr>
          <a:xfrm>
            <a:off x="4310961" y="1550796"/>
            <a:ext cx="4381436" cy="2429988"/>
            <a:chOff x="659465" y="1861075"/>
            <a:chExt cx="7690985" cy="4680836"/>
          </a:xfrm>
        </p:grpSpPr>
        <p:grpSp>
          <p:nvGrpSpPr>
            <p:cNvPr id="8" name="Group 7"/>
            <p:cNvGrpSpPr/>
            <p:nvPr/>
          </p:nvGrpSpPr>
          <p:grpSpPr>
            <a:xfrm>
              <a:off x="2618031" y="2123533"/>
              <a:ext cx="2756195" cy="4418378"/>
              <a:chOff x="2618031" y="2387608"/>
              <a:chExt cx="2756195" cy="4418378"/>
            </a:xfrm>
          </p:grpSpPr>
          <p:grpSp>
            <p:nvGrpSpPr>
              <p:cNvPr id="73" name="Group 72"/>
              <p:cNvGrpSpPr/>
              <p:nvPr/>
            </p:nvGrpSpPr>
            <p:grpSpPr>
              <a:xfrm>
                <a:off x="3697872" y="5186047"/>
                <a:ext cx="1636894" cy="1516828"/>
                <a:chOff x="823705" y="2201415"/>
                <a:chExt cx="3559953" cy="3980211"/>
              </a:xfrm>
            </p:grpSpPr>
            <p:pic>
              <p:nvPicPr>
                <p:cNvPr id="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705" y="4408145"/>
                  <a:ext cx="2007347" cy="1773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5129" y="3829594"/>
                  <a:ext cx="888529" cy="785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3245" y="2201415"/>
                  <a:ext cx="979820" cy="86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9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8838" y="3246051"/>
                  <a:ext cx="502394" cy="855931"/>
                </a:xfrm>
                <a:prstGeom prst="rect">
                  <a:avLst/>
                </a:prstGeom>
              </p:spPr>
            </p:pic>
            <p:pic>
              <p:nvPicPr>
                <p:cNvPr id="95" name="Picture 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53065" y="2253144"/>
                  <a:ext cx="447383" cy="762209"/>
                </a:xfrm>
                <a:prstGeom prst="rect">
                  <a:avLst/>
                </a:prstGeom>
              </p:spPr>
            </p:pic>
            <p:pic>
              <p:nvPicPr>
                <p:cNvPr id="96" name="Picture 9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70523" y="3468758"/>
                  <a:ext cx="371675" cy="633224"/>
                </a:xfrm>
                <a:prstGeom prst="rect">
                  <a:avLst/>
                </a:prstGeom>
              </p:spPr>
            </p:pic>
            <p:sp>
              <p:nvSpPr>
                <p:cNvPr id="97" name="Freeform 96"/>
                <p:cNvSpPr/>
                <p:nvPr/>
              </p:nvSpPr>
              <p:spPr>
                <a:xfrm>
                  <a:off x="2669689" y="2285418"/>
                  <a:ext cx="494852" cy="114409"/>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Lst>
                  <a:ahLst/>
                  <a:cxnLst>
                    <a:cxn ang="0">
                      <a:pos x="connsiteX0" y="connsiteY0"/>
                    </a:cxn>
                    <a:cxn ang="0">
                      <a:pos x="connsiteX1" y="connsiteY1"/>
                    </a:cxn>
                    <a:cxn ang="0">
                      <a:pos x="connsiteX2" y="connsiteY2"/>
                    </a:cxn>
                  </a:cxnLst>
                  <a:rect l="l" t="t" r="r" b="b"/>
                  <a:pathLst>
                    <a:path w="494852" h="114409">
                      <a:moveTo>
                        <a:pt x="0" y="0"/>
                      </a:moveTo>
                      <a:cubicBezTo>
                        <a:pt x="75341" y="13484"/>
                        <a:pt x="88770" y="79357"/>
                        <a:pt x="211736" y="102366"/>
                      </a:cubicBezTo>
                      <a:cubicBezTo>
                        <a:pt x="334683" y="135031"/>
                        <a:pt x="400480" y="91496"/>
                        <a:pt x="494852" y="86061"/>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sp>
              <p:nvSpPr>
                <p:cNvPr id="98" name="Freeform 97"/>
                <p:cNvSpPr/>
                <p:nvPr/>
              </p:nvSpPr>
              <p:spPr>
                <a:xfrm>
                  <a:off x="1643175" y="3345045"/>
                  <a:ext cx="1682729" cy="303164"/>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Lst>
                  <a:ahLst/>
                  <a:cxnLst>
                    <a:cxn ang="0">
                      <a:pos x="connsiteX0" y="connsiteY0"/>
                    </a:cxn>
                    <a:cxn ang="0">
                      <a:pos x="connsiteX1" y="connsiteY1"/>
                    </a:cxn>
                    <a:cxn ang="0">
                      <a:pos x="connsiteX2" y="connsiteY2"/>
                    </a:cxn>
                  </a:cxnLst>
                  <a:rect l="l" t="t" r="r" b="b"/>
                  <a:pathLst>
                    <a:path w="494852" h="153306">
                      <a:moveTo>
                        <a:pt x="0" y="0"/>
                      </a:moveTo>
                      <a:cubicBezTo>
                        <a:pt x="75341" y="13484"/>
                        <a:pt x="129386" y="127524"/>
                        <a:pt x="252352" y="150533"/>
                      </a:cubicBezTo>
                      <a:cubicBezTo>
                        <a:pt x="392106" y="168748"/>
                        <a:pt x="400480" y="91496"/>
                        <a:pt x="494852" y="86061"/>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99" name="Freeform 98"/>
                <p:cNvSpPr/>
                <p:nvPr/>
              </p:nvSpPr>
              <p:spPr>
                <a:xfrm>
                  <a:off x="1619868" y="2371601"/>
                  <a:ext cx="1577954" cy="964679"/>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 name="connsiteX0" fmla="*/ 0 w 464040"/>
                    <a:gd name="connsiteY0" fmla="*/ 479897 h 480192"/>
                    <a:gd name="connsiteX1" fmla="*/ 221540 w 464040"/>
                    <a:gd name="connsiteY1" fmla="*/ 64472 h 480192"/>
                    <a:gd name="connsiteX2" fmla="*/ 464040 w 464040"/>
                    <a:gd name="connsiteY2" fmla="*/ 0 h 480192"/>
                    <a:gd name="connsiteX0" fmla="*/ 0 w 464040"/>
                    <a:gd name="connsiteY0" fmla="*/ 479897 h 481002"/>
                    <a:gd name="connsiteX1" fmla="*/ 326580 w 464040"/>
                    <a:gd name="connsiteY1" fmla="*/ 401639 h 481002"/>
                    <a:gd name="connsiteX2" fmla="*/ 464040 w 464040"/>
                    <a:gd name="connsiteY2" fmla="*/ 0 h 481002"/>
                    <a:gd name="connsiteX0" fmla="*/ 0 w 464040"/>
                    <a:gd name="connsiteY0" fmla="*/ 479897 h 487825"/>
                    <a:gd name="connsiteX1" fmla="*/ 326580 w 464040"/>
                    <a:gd name="connsiteY1" fmla="*/ 401639 h 487825"/>
                    <a:gd name="connsiteX2" fmla="*/ 464040 w 464040"/>
                    <a:gd name="connsiteY2" fmla="*/ 0 h 487825"/>
                    <a:gd name="connsiteX0" fmla="*/ 0 w 464040"/>
                    <a:gd name="connsiteY0" fmla="*/ 479897 h 487825"/>
                    <a:gd name="connsiteX1" fmla="*/ 326580 w 464040"/>
                    <a:gd name="connsiteY1" fmla="*/ 401639 h 487825"/>
                    <a:gd name="connsiteX2" fmla="*/ 464040 w 464040"/>
                    <a:gd name="connsiteY2" fmla="*/ 0 h 487825"/>
                    <a:gd name="connsiteX0" fmla="*/ 0 w 464040"/>
                    <a:gd name="connsiteY0" fmla="*/ 479897 h 487825"/>
                    <a:gd name="connsiteX1" fmla="*/ 326580 w 464040"/>
                    <a:gd name="connsiteY1" fmla="*/ 401639 h 487825"/>
                    <a:gd name="connsiteX2" fmla="*/ 464040 w 464040"/>
                    <a:gd name="connsiteY2" fmla="*/ 0 h 487825"/>
                  </a:gdLst>
                  <a:ahLst/>
                  <a:cxnLst>
                    <a:cxn ang="0">
                      <a:pos x="connsiteX0" y="connsiteY0"/>
                    </a:cxn>
                    <a:cxn ang="0">
                      <a:pos x="connsiteX1" y="connsiteY1"/>
                    </a:cxn>
                    <a:cxn ang="0">
                      <a:pos x="connsiteX2" y="connsiteY2"/>
                    </a:cxn>
                  </a:cxnLst>
                  <a:rect l="l" t="t" r="r" b="b"/>
                  <a:pathLst>
                    <a:path w="464040" h="487825">
                      <a:moveTo>
                        <a:pt x="0" y="479897"/>
                      </a:moveTo>
                      <a:cubicBezTo>
                        <a:pt x="75341" y="493381"/>
                        <a:pt x="231625" y="501454"/>
                        <a:pt x="326580" y="401639"/>
                      </a:cubicBezTo>
                      <a:cubicBezTo>
                        <a:pt x="358492" y="362054"/>
                        <a:pt x="413085" y="311293"/>
                        <a:pt x="464040"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100" name="Freeform 99"/>
                <p:cNvSpPr/>
                <p:nvPr/>
              </p:nvSpPr>
              <p:spPr>
                <a:xfrm>
                  <a:off x="3207966" y="2392284"/>
                  <a:ext cx="396151" cy="1103635"/>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 name="connsiteX0" fmla="*/ 0 w 294860"/>
                    <a:gd name="connsiteY0" fmla="*/ 0 h 319807"/>
                    <a:gd name="connsiteX1" fmla="*/ 252352 w 294860"/>
                    <a:gd name="connsiteY1" fmla="*/ 150533 h 319807"/>
                    <a:gd name="connsiteX2" fmla="*/ 228749 w 294860"/>
                    <a:gd name="connsiteY2" fmla="*/ 319669 h 319807"/>
                    <a:gd name="connsiteX0" fmla="*/ 0 w 109988"/>
                    <a:gd name="connsiteY0" fmla="*/ 0 h 558232"/>
                    <a:gd name="connsiteX1" fmla="*/ 67480 w 109988"/>
                    <a:gd name="connsiteY1" fmla="*/ 388958 h 558232"/>
                    <a:gd name="connsiteX2" fmla="*/ 43877 w 109988"/>
                    <a:gd name="connsiteY2" fmla="*/ 558094 h 558232"/>
                    <a:gd name="connsiteX0" fmla="*/ 0 w 130992"/>
                    <a:gd name="connsiteY0" fmla="*/ 0 h 558219"/>
                    <a:gd name="connsiteX1" fmla="*/ 91289 w 130992"/>
                    <a:gd name="connsiteY1" fmla="*/ 372099 h 558219"/>
                    <a:gd name="connsiteX2" fmla="*/ 43877 w 130992"/>
                    <a:gd name="connsiteY2" fmla="*/ 558094 h 558219"/>
                    <a:gd name="connsiteX0" fmla="*/ 0 w 130992"/>
                    <a:gd name="connsiteY0" fmla="*/ 0 h 558219"/>
                    <a:gd name="connsiteX1" fmla="*/ 91289 w 130992"/>
                    <a:gd name="connsiteY1" fmla="*/ 372099 h 558219"/>
                    <a:gd name="connsiteX2" fmla="*/ 43877 w 130992"/>
                    <a:gd name="connsiteY2" fmla="*/ 558094 h 558219"/>
                    <a:gd name="connsiteX0" fmla="*/ 0 w 91873"/>
                    <a:gd name="connsiteY0" fmla="*/ 0 h 558268"/>
                    <a:gd name="connsiteX1" fmla="*/ 91289 w 91873"/>
                    <a:gd name="connsiteY1" fmla="*/ 372099 h 558268"/>
                    <a:gd name="connsiteX2" fmla="*/ 43877 w 91873"/>
                    <a:gd name="connsiteY2" fmla="*/ 558094 h 558268"/>
                    <a:gd name="connsiteX0" fmla="*/ 0 w 96827"/>
                    <a:gd name="connsiteY0" fmla="*/ 0 h 558094"/>
                    <a:gd name="connsiteX1" fmla="*/ 91289 w 96827"/>
                    <a:gd name="connsiteY1" fmla="*/ 372099 h 558094"/>
                    <a:gd name="connsiteX2" fmla="*/ 43877 w 96827"/>
                    <a:gd name="connsiteY2" fmla="*/ 558094 h 558094"/>
                    <a:gd name="connsiteX0" fmla="*/ 0 w 116801"/>
                    <a:gd name="connsiteY0" fmla="*/ 0 h 558094"/>
                    <a:gd name="connsiteX1" fmla="*/ 116499 w 116801"/>
                    <a:gd name="connsiteY1" fmla="*/ 323933 h 558094"/>
                    <a:gd name="connsiteX2" fmla="*/ 43877 w 116801"/>
                    <a:gd name="connsiteY2" fmla="*/ 558094 h 558094"/>
                    <a:gd name="connsiteX0" fmla="*/ 0 w 119284"/>
                    <a:gd name="connsiteY0" fmla="*/ 0 h 558094"/>
                    <a:gd name="connsiteX1" fmla="*/ 116499 w 119284"/>
                    <a:gd name="connsiteY1" fmla="*/ 323933 h 558094"/>
                    <a:gd name="connsiteX2" fmla="*/ 43877 w 119284"/>
                    <a:gd name="connsiteY2" fmla="*/ 558094 h 558094"/>
                    <a:gd name="connsiteX0" fmla="*/ 0 w 119284"/>
                    <a:gd name="connsiteY0" fmla="*/ 0 h 558094"/>
                    <a:gd name="connsiteX1" fmla="*/ 116499 w 119284"/>
                    <a:gd name="connsiteY1" fmla="*/ 323933 h 558094"/>
                    <a:gd name="connsiteX2" fmla="*/ 43877 w 119284"/>
                    <a:gd name="connsiteY2" fmla="*/ 558094 h 558094"/>
                    <a:gd name="connsiteX0" fmla="*/ 0 w 118050"/>
                    <a:gd name="connsiteY0" fmla="*/ 0 h 558094"/>
                    <a:gd name="connsiteX1" fmla="*/ 116499 w 118050"/>
                    <a:gd name="connsiteY1" fmla="*/ 323933 h 558094"/>
                    <a:gd name="connsiteX2" fmla="*/ 43877 w 118050"/>
                    <a:gd name="connsiteY2" fmla="*/ 558094 h 558094"/>
                    <a:gd name="connsiteX0" fmla="*/ 0 w 116499"/>
                    <a:gd name="connsiteY0" fmla="*/ 0 h 558094"/>
                    <a:gd name="connsiteX1" fmla="*/ 116499 w 116499"/>
                    <a:gd name="connsiteY1" fmla="*/ 323933 h 558094"/>
                    <a:gd name="connsiteX2" fmla="*/ 43877 w 116499"/>
                    <a:gd name="connsiteY2" fmla="*/ 558094 h 558094"/>
                  </a:gdLst>
                  <a:ahLst/>
                  <a:cxnLst>
                    <a:cxn ang="0">
                      <a:pos x="connsiteX0" y="connsiteY0"/>
                    </a:cxn>
                    <a:cxn ang="0">
                      <a:pos x="connsiteX1" y="connsiteY1"/>
                    </a:cxn>
                    <a:cxn ang="0">
                      <a:pos x="connsiteX2" y="connsiteY2"/>
                    </a:cxn>
                  </a:cxnLst>
                  <a:rect l="l" t="t" r="r" b="b"/>
                  <a:pathLst>
                    <a:path w="116499" h="558094">
                      <a:moveTo>
                        <a:pt x="0" y="0"/>
                      </a:moveTo>
                      <a:cubicBezTo>
                        <a:pt x="75341" y="13484"/>
                        <a:pt x="111178" y="129933"/>
                        <a:pt x="116499" y="323933"/>
                      </a:cubicBezTo>
                      <a:cubicBezTo>
                        <a:pt x="116199" y="443298"/>
                        <a:pt x="75553" y="524996"/>
                        <a:pt x="43877" y="558094"/>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101" name="Freeform 100"/>
                <p:cNvSpPr/>
                <p:nvPr/>
              </p:nvSpPr>
              <p:spPr>
                <a:xfrm>
                  <a:off x="1629089" y="3333002"/>
                  <a:ext cx="485327" cy="1105236"/>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85327"/>
                    <a:gd name="connsiteY0" fmla="*/ 0 h 1105258"/>
                    <a:gd name="connsiteX1" fmla="*/ 211736 w 485327"/>
                    <a:gd name="connsiteY1" fmla="*/ 102366 h 1105258"/>
                    <a:gd name="connsiteX2" fmla="*/ 485327 w 485327"/>
                    <a:gd name="connsiteY2" fmla="*/ 1105236 h 1105258"/>
                    <a:gd name="connsiteX0" fmla="*/ 0 w 485327"/>
                    <a:gd name="connsiteY0" fmla="*/ 0 h 1105274"/>
                    <a:gd name="connsiteX1" fmla="*/ 216499 w 485327"/>
                    <a:gd name="connsiteY1" fmla="*/ 507178 h 1105274"/>
                    <a:gd name="connsiteX2" fmla="*/ 485327 w 485327"/>
                    <a:gd name="connsiteY2" fmla="*/ 1105236 h 1105274"/>
                    <a:gd name="connsiteX0" fmla="*/ 0 w 485327"/>
                    <a:gd name="connsiteY0" fmla="*/ 0 h 1105287"/>
                    <a:gd name="connsiteX1" fmla="*/ 216499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Lst>
                  <a:ahLst/>
                  <a:cxnLst>
                    <a:cxn ang="0">
                      <a:pos x="connsiteX0" y="connsiteY0"/>
                    </a:cxn>
                    <a:cxn ang="0">
                      <a:pos x="connsiteX1" y="connsiteY1"/>
                    </a:cxn>
                    <a:cxn ang="0">
                      <a:pos x="connsiteX2" y="connsiteY2"/>
                    </a:cxn>
                  </a:cxnLst>
                  <a:rect l="l" t="t" r="r" b="b"/>
                  <a:pathLst>
                    <a:path w="485327" h="1105236">
                      <a:moveTo>
                        <a:pt x="0" y="0"/>
                      </a:moveTo>
                      <a:cubicBezTo>
                        <a:pt x="75341" y="13484"/>
                        <a:pt x="269746" y="250807"/>
                        <a:pt x="354611" y="507178"/>
                      </a:cubicBezTo>
                      <a:cubicBezTo>
                        <a:pt x="472796" y="792256"/>
                        <a:pt x="481442" y="896358"/>
                        <a:pt x="485327" y="110523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sp>
              <p:nvSpPr>
                <p:cNvPr id="102" name="Freeform 101"/>
                <p:cNvSpPr/>
                <p:nvPr/>
              </p:nvSpPr>
              <p:spPr>
                <a:xfrm>
                  <a:off x="3361453" y="3503564"/>
                  <a:ext cx="634397" cy="382056"/>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85327"/>
                    <a:gd name="connsiteY0" fmla="*/ 0 h 1105258"/>
                    <a:gd name="connsiteX1" fmla="*/ 211736 w 485327"/>
                    <a:gd name="connsiteY1" fmla="*/ 102366 h 1105258"/>
                    <a:gd name="connsiteX2" fmla="*/ 485327 w 485327"/>
                    <a:gd name="connsiteY2" fmla="*/ 1105236 h 1105258"/>
                    <a:gd name="connsiteX0" fmla="*/ 0 w 485327"/>
                    <a:gd name="connsiteY0" fmla="*/ 0 h 1105274"/>
                    <a:gd name="connsiteX1" fmla="*/ 216499 w 485327"/>
                    <a:gd name="connsiteY1" fmla="*/ 507178 h 1105274"/>
                    <a:gd name="connsiteX2" fmla="*/ 485327 w 485327"/>
                    <a:gd name="connsiteY2" fmla="*/ 1105236 h 1105274"/>
                    <a:gd name="connsiteX0" fmla="*/ 0 w 485327"/>
                    <a:gd name="connsiteY0" fmla="*/ 0 h 1105287"/>
                    <a:gd name="connsiteX1" fmla="*/ 216499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Lst>
                  <a:ahLst/>
                  <a:cxnLst>
                    <a:cxn ang="0">
                      <a:pos x="connsiteX0" y="connsiteY0"/>
                    </a:cxn>
                    <a:cxn ang="0">
                      <a:pos x="connsiteX1" y="connsiteY1"/>
                    </a:cxn>
                    <a:cxn ang="0">
                      <a:pos x="connsiteX2" y="connsiteY2"/>
                    </a:cxn>
                  </a:cxnLst>
                  <a:rect l="l" t="t" r="r" b="b"/>
                  <a:pathLst>
                    <a:path w="485327" h="1105236">
                      <a:moveTo>
                        <a:pt x="0" y="0"/>
                      </a:moveTo>
                      <a:cubicBezTo>
                        <a:pt x="75341" y="13484"/>
                        <a:pt x="269746" y="250807"/>
                        <a:pt x="354611" y="507178"/>
                      </a:cubicBezTo>
                      <a:cubicBezTo>
                        <a:pt x="472796" y="792256"/>
                        <a:pt x="481442" y="896358"/>
                        <a:pt x="485327" y="110523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grpSp>
          <p:pic>
            <p:nvPicPr>
              <p:cNvPr id="75"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0818" y="2489603"/>
                <a:ext cx="2184400" cy="26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1" name="Straight Connector 80"/>
              <p:cNvCxnSpPr/>
              <p:nvPr/>
            </p:nvCxnSpPr>
            <p:spPr>
              <a:xfrm>
                <a:off x="3915798" y="4263500"/>
                <a:ext cx="451807" cy="1135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Freeform 88"/>
              <p:cNvSpPr/>
              <p:nvPr/>
            </p:nvSpPr>
            <p:spPr>
              <a:xfrm rot="551010">
                <a:off x="3678330" y="5067441"/>
                <a:ext cx="1695896" cy="1738545"/>
              </a:xfrm>
              <a:custGeom>
                <a:avLst/>
                <a:gdLst>
                  <a:gd name="connsiteX0" fmla="*/ 2142411 w 3619842"/>
                  <a:gd name="connsiteY0" fmla="*/ 7869 h 4300895"/>
                  <a:gd name="connsiteX1" fmla="*/ 2820143 w 3619842"/>
                  <a:gd name="connsiteY1" fmla="*/ 298325 h 4300895"/>
                  <a:gd name="connsiteX2" fmla="*/ 2906204 w 3619842"/>
                  <a:gd name="connsiteY2" fmla="*/ 900753 h 4300895"/>
                  <a:gd name="connsiteX3" fmla="*/ 2938477 w 3619842"/>
                  <a:gd name="connsiteY3" fmla="*/ 1255756 h 4300895"/>
                  <a:gd name="connsiteX4" fmla="*/ 3250449 w 3619842"/>
                  <a:gd name="connsiteY4" fmla="*/ 1470909 h 4300895"/>
                  <a:gd name="connsiteX5" fmla="*/ 3616209 w 3619842"/>
                  <a:gd name="connsiteY5" fmla="*/ 1911972 h 4300895"/>
                  <a:gd name="connsiteX6" fmla="*/ 3013781 w 3619842"/>
                  <a:gd name="connsiteY6" fmla="*/ 2933949 h 4300895"/>
                  <a:gd name="connsiteX7" fmla="*/ 2303776 w 3619842"/>
                  <a:gd name="connsiteY7" fmla="*/ 3245920 h 4300895"/>
                  <a:gd name="connsiteX8" fmla="*/ 722402 w 3619842"/>
                  <a:gd name="connsiteY8" fmla="*/ 4257139 h 4300895"/>
                  <a:gd name="connsiteX9" fmla="*/ 152247 w 3619842"/>
                  <a:gd name="connsiteY9" fmla="*/ 4063501 h 4300895"/>
                  <a:gd name="connsiteX10" fmla="*/ 1640 w 3619842"/>
                  <a:gd name="connsiteY10" fmla="*/ 3568650 h 4300895"/>
                  <a:gd name="connsiteX11" fmla="*/ 216792 w 3619842"/>
                  <a:gd name="connsiteY11" fmla="*/ 2880160 h 4300895"/>
                  <a:gd name="connsiteX12" fmla="*/ 442703 w 3619842"/>
                  <a:gd name="connsiteY12" fmla="*/ 2202429 h 4300895"/>
                  <a:gd name="connsiteX13" fmla="*/ 345884 w 3619842"/>
                  <a:gd name="connsiteY13" fmla="*/ 1675304 h 4300895"/>
                  <a:gd name="connsiteX14" fmla="*/ 593310 w 3619842"/>
                  <a:gd name="connsiteY14" fmla="*/ 1062118 h 4300895"/>
                  <a:gd name="connsiteX15" fmla="*/ 969828 w 3619842"/>
                  <a:gd name="connsiteY15" fmla="*/ 943784 h 4300895"/>
                  <a:gd name="connsiteX16" fmla="*/ 1045131 w 3619842"/>
                  <a:gd name="connsiteY16" fmla="*/ 470447 h 4300895"/>
                  <a:gd name="connsiteX17" fmla="*/ 1271042 w 3619842"/>
                  <a:gd name="connsiteY17" fmla="*/ 115445 h 4300895"/>
                  <a:gd name="connsiteX18" fmla="*/ 2142411 w 3619842"/>
                  <a:gd name="connsiteY18" fmla="*/ 7869 h 4300895"/>
                  <a:gd name="connsiteX0" fmla="*/ 2142411 w 3619842"/>
                  <a:gd name="connsiteY0" fmla="*/ 7869 h 4279064"/>
                  <a:gd name="connsiteX1" fmla="*/ 2820143 w 3619842"/>
                  <a:gd name="connsiteY1" fmla="*/ 298325 h 4279064"/>
                  <a:gd name="connsiteX2" fmla="*/ 2906204 w 3619842"/>
                  <a:gd name="connsiteY2" fmla="*/ 900753 h 4279064"/>
                  <a:gd name="connsiteX3" fmla="*/ 2938477 w 3619842"/>
                  <a:gd name="connsiteY3" fmla="*/ 1255756 h 4279064"/>
                  <a:gd name="connsiteX4" fmla="*/ 3250449 w 3619842"/>
                  <a:gd name="connsiteY4" fmla="*/ 1470909 h 4279064"/>
                  <a:gd name="connsiteX5" fmla="*/ 3616209 w 3619842"/>
                  <a:gd name="connsiteY5" fmla="*/ 1911972 h 4279064"/>
                  <a:gd name="connsiteX6" fmla="*/ 3013781 w 3619842"/>
                  <a:gd name="connsiteY6" fmla="*/ 2933949 h 4279064"/>
                  <a:gd name="connsiteX7" fmla="*/ 2572717 w 3619842"/>
                  <a:gd name="connsiteY7" fmla="*/ 3579407 h 4279064"/>
                  <a:gd name="connsiteX8" fmla="*/ 722402 w 3619842"/>
                  <a:gd name="connsiteY8" fmla="*/ 4257139 h 4279064"/>
                  <a:gd name="connsiteX9" fmla="*/ 152247 w 3619842"/>
                  <a:gd name="connsiteY9" fmla="*/ 4063501 h 4279064"/>
                  <a:gd name="connsiteX10" fmla="*/ 1640 w 3619842"/>
                  <a:gd name="connsiteY10" fmla="*/ 3568650 h 4279064"/>
                  <a:gd name="connsiteX11" fmla="*/ 216792 w 3619842"/>
                  <a:gd name="connsiteY11" fmla="*/ 2880160 h 4279064"/>
                  <a:gd name="connsiteX12" fmla="*/ 442703 w 3619842"/>
                  <a:gd name="connsiteY12" fmla="*/ 2202429 h 4279064"/>
                  <a:gd name="connsiteX13" fmla="*/ 345884 w 3619842"/>
                  <a:gd name="connsiteY13" fmla="*/ 1675304 h 4279064"/>
                  <a:gd name="connsiteX14" fmla="*/ 593310 w 3619842"/>
                  <a:gd name="connsiteY14" fmla="*/ 1062118 h 4279064"/>
                  <a:gd name="connsiteX15" fmla="*/ 969828 w 3619842"/>
                  <a:gd name="connsiteY15" fmla="*/ 943784 h 4279064"/>
                  <a:gd name="connsiteX16" fmla="*/ 1045131 w 3619842"/>
                  <a:gd name="connsiteY16" fmla="*/ 470447 h 4279064"/>
                  <a:gd name="connsiteX17" fmla="*/ 1271042 w 3619842"/>
                  <a:gd name="connsiteY17" fmla="*/ 115445 h 4279064"/>
                  <a:gd name="connsiteX18" fmla="*/ 2142411 w 3619842"/>
                  <a:gd name="connsiteY18" fmla="*/ 7869 h 4279064"/>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58932 w 3643648"/>
                  <a:gd name="connsiteY13" fmla="*/ 1470909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44722 w 3622153"/>
                  <a:gd name="connsiteY0" fmla="*/ 7869 h 4239810"/>
                  <a:gd name="connsiteX1" fmla="*/ 2822454 w 3622153"/>
                  <a:gd name="connsiteY1" fmla="*/ 298325 h 4239810"/>
                  <a:gd name="connsiteX2" fmla="*/ 2908515 w 3622153"/>
                  <a:gd name="connsiteY2" fmla="*/ 900753 h 4239810"/>
                  <a:gd name="connsiteX3" fmla="*/ 2940788 w 3622153"/>
                  <a:gd name="connsiteY3" fmla="*/ 1255756 h 4239810"/>
                  <a:gd name="connsiteX4" fmla="*/ 3252760 w 3622153"/>
                  <a:gd name="connsiteY4" fmla="*/ 1470909 h 4239810"/>
                  <a:gd name="connsiteX5" fmla="*/ 3618520 w 3622153"/>
                  <a:gd name="connsiteY5" fmla="*/ 1911972 h 4239810"/>
                  <a:gd name="connsiteX6" fmla="*/ 3016092 w 3622153"/>
                  <a:gd name="connsiteY6" fmla="*/ 2933949 h 4239810"/>
                  <a:gd name="connsiteX7" fmla="*/ 2575028 w 3622153"/>
                  <a:gd name="connsiteY7" fmla="*/ 3579407 h 4239810"/>
                  <a:gd name="connsiteX8" fmla="*/ 1531537 w 3622153"/>
                  <a:gd name="connsiteY8" fmla="*/ 4171078 h 4239810"/>
                  <a:gd name="connsiteX9" fmla="*/ 412742 w 3622153"/>
                  <a:gd name="connsiteY9" fmla="*/ 4160320 h 4239810"/>
                  <a:gd name="connsiteX10" fmla="*/ 3951 w 3622153"/>
                  <a:gd name="connsiteY10" fmla="*/ 3568650 h 4239810"/>
                  <a:gd name="connsiteX11" fmla="*/ 219103 w 3622153"/>
                  <a:gd name="connsiteY11" fmla="*/ 2880160 h 4239810"/>
                  <a:gd name="connsiteX12" fmla="*/ 445014 w 3622153"/>
                  <a:gd name="connsiteY12" fmla="*/ 2202429 h 4239810"/>
                  <a:gd name="connsiteX13" fmla="*/ 337437 w 3622153"/>
                  <a:gd name="connsiteY13" fmla="*/ 1470909 h 4239810"/>
                  <a:gd name="connsiteX14" fmla="*/ 595621 w 3622153"/>
                  <a:gd name="connsiteY14" fmla="*/ 1062118 h 4239810"/>
                  <a:gd name="connsiteX15" fmla="*/ 972139 w 3622153"/>
                  <a:gd name="connsiteY15" fmla="*/ 943784 h 4239810"/>
                  <a:gd name="connsiteX16" fmla="*/ 1047442 w 3622153"/>
                  <a:gd name="connsiteY16" fmla="*/ 470447 h 4239810"/>
                  <a:gd name="connsiteX17" fmla="*/ 1273353 w 3622153"/>
                  <a:gd name="connsiteY17" fmla="*/ 115445 h 4239810"/>
                  <a:gd name="connsiteX18" fmla="*/ 2144722 w 3622153"/>
                  <a:gd name="connsiteY18" fmla="*/ 7869 h 4239810"/>
                  <a:gd name="connsiteX0" fmla="*/ 2147191 w 3624622"/>
                  <a:gd name="connsiteY0" fmla="*/ 7869 h 4239810"/>
                  <a:gd name="connsiteX1" fmla="*/ 2824923 w 3624622"/>
                  <a:gd name="connsiteY1" fmla="*/ 298325 h 4239810"/>
                  <a:gd name="connsiteX2" fmla="*/ 2910984 w 3624622"/>
                  <a:gd name="connsiteY2" fmla="*/ 900753 h 4239810"/>
                  <a:gd name="connsiteX3" fmla="*/ 2943257 w 3624622"/>
                  <a:gd name="connsiteY3" fmla="*/ 1255756 h 4239810"/>
                  <a:gd name="connsiteX4" fmla="*/ 3255229 w 3624622"/>
                  <a:gd name="connsiteY4" fmla="*/ 1470909 h 4239810"/>
                  <a:gd name="connsiteX5" fmla="*/ 3620989 w 3624622"/>
                  <a:gd name="connsiteY5" fmla="*/ 1911972 h 4239810"/>
                  <a:gd name="connsiteX6" fmla="*/ 3018561 w 3624622"/>
                  <a:gd name="connsiteY6" fmla="*/ 2933949 h 4239810"/>
                  <a:gd name="connsiteX7" fmla="*/ 2577497 w 3624622"/>
                  <a:gd name="connsiteY7" fmla="*/ 3579407 h 4239810"/>
                  <a:gd name="connsiteX8" fmla="*/ 1534006 w 3624622"/>
                  <a:gd name="connsiteY8" fmla="*/ 4171078 h 4239810"/>
                  <a:gd name="connsiteX9" fmla="*/ 415211 w 3624622"/>
                  <a:gd name="connsiteY9" fmla="*/ 4160320 h 4239810"/>
                  <a:gd name="connsiteX10" fmla="*/ 6420 w 3624622"/>
                  <a:gd name="connsiteY10" fmla="*/ 3568650 h 4239810"/>
                  <a:gd name="connsiteX11" fmla="*/ 221572 w 3624622"/>
                  <a:gd name="connsiteY11" fmla="*/ 2880160 h 4239810"/>
                  <a:gd name="connsiteX12" fmla="*/ 447483 w 3624622"/>
                  <a:gd name="connsiteY12" fmla="*/ 2202429 h 4239810"/>
                  <a:gd name="connsiteX13" fmla="*/ 339906 w 3624622"/>
                  <a:gd name="connsiteY13" fmla="*/ 1470909 h 4239810"/>
                  <a:gd name="connsiteX14" fmla="*/ 598090 w 3624622"/>
                  <a:gd name="connsiteY14" fmla="*/ 1062118 h 4239810"/>
                  <a:gd name="connsiteX15" fmla="*/ 974608 w 3624622"/>
                  <a:gd name="connsiteY15" fmla="*/ 943784 h 4239810"/>
                  <a:gd name="connsiteX16" fmla="*/ 1049911 w 3624622"/>
                  <a:gd name="connsiteY16" fmla="*/ 470447 h 4239810"/>
                  <a:gd name="connsiteX17" fmla="*/ 1275822 w 3624622"/>
                  <a:gd name="connsiteY17" fmla="*/ 115445 h 4239810"/>
                  <a:gd name="connsiteX18" fmla="*/ 2147191 w 3624622"/>
                  <a:gd name="connsiteY18" fmla="*/ 7869 h 4239810"/>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1911972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2137883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1257"/>
                  <a:gd name="connsiteY0" fmla="*/ 7869 h 4227031"/>
                  <a:gd name="connsiteX1" fmla="*/ 2824923 w 3621257"/>
                  <a:gd name="connsiteY1" fmla="*/ 298325 h 4227031"/>
                  <a:gd name="connsiteX2" fmla="*/ 2910984 w 3621257"/>
                  <a:gd name="connsiteY2" fmla="*/ 900753 h 4227031"/>
                  <a:gd name="connsiteX3" fmla="*/ 2943257 w 3621257"/>
                  <a:gd name="connsiteY3" fmla="*/ 1255756 h 4227031"/>
                  <a:gd name="connsiteX4" fmla="*/ 3620989 w 3621257"/>
                  <a:gd name="connsiteY4" fmla="*/ 2137883 h 4227031"/>
                  <a:gd name="connsiteX5" fmla="*/ 3018561 w 3621257"/>
                  <a:gd name="connsiteY5" fmla="*/ 2933949 h 4227031"/>
                  <a:gd name="connsiteX6" fmla="*/ 2512951 w 3621257"/>
                  <a:gd name="connsiteY6" fmla="*/ 3783803 h 4227031"/>
                  <a:gd name="connsiteX7" fmla="*/ 1534006 w 3621257"/>
                  <a:gd name="connsiteY7" fmla="*/ 4171078 h 4227031"/>
                  <a:gd name="connsiteX8" fmla="*/ 415211 w 3621257"/>
                  <a:gd name="connsiteY8" fmla="*/ 4160320 h 4227031"/>
                  <a:gd name="connsiteX9" fmla="*/ 6420 w 3621257"/>
                  <a:gd name="connsiteY9" fmla="*/ 3568650 h 4227031"/>
                  <a:gd name="connsiteX10" fmla="*/ 221572 w 3621257"/>
                  <a:gd name="connsiteY10" fmla="*/ 2880160 h 4227031"/>
                  <a:gd name="connsiteX11" fmla="*/ 447483 w 3621257"/>
                  <a:gd name="connsiteY11" fmla="*/ 2202429 h 4227031"/>
                  <a:gd name="connsiteX12" fmla="*/ 339906 w 3621257"/>
                  <a:gd name="connsiteY12" fmla="*/ 1470909 h 4227031"/>
                  <a:gd name="connsiteX13" fmla="*/ 598090 w 3621257"/>
                  <a:gd name="connsiteY13" fmla="*/ 1062118 h 4227031"/>
                  <a:gd name="connsiteX14" fmla="*/ 974608 w 3621257"/>
                  <a:gd name="connsiteY14" fmla="*/ 943784 h 4227031"/>
                  <a:gd name="connsiteX15" fmla="*/ 1049911 w 3621257"/>
                  <a:gd name="connsiteY15" fmla="*/ 470447 h 4227031"/>
                  <a:gd name="connsiteX16" fmla="*/ 1275822 w 3621257"/>
                  <a:gd name="connsiteY16" fmla="*/ 115445 h 4227031"/>
                  <a:gd name="connsiteX17" fmla="*/ 2147191 w 3621257"/>
                  <a:gd name="connsiteY17" fmla="*/ 7869 h 4227031"/>
                  <a:gd name="connsiteX0" fmla="*/ 2147191 w 3621257"/>
                  <a:gd name="connsiteY0" fmla="*/ 7869 h 4227031"/>
                  <a:gd name="connsiteX1" fmla="*/ 2824923 w 3621257"/>
                  <a:gd name="connsiteY1" fmla="*/ 298325 h 4227031"/>
                  <a:gd name="connsiteX2" fmla="*/ 2943257 w 3621257"/>
                  <a:gd name="connsiteY2" fmla="*/ 1255756 h 4227031"/>
                  <a:gd name="connsiteX3" fmla="*/ 3620989 w 3621257"/>
                  <a:gd name="connsiteY3" fmla="*/ 2137883 h 4227031"/>
                  <a:gd name="connsiteX4" fmla="*/ 3018561 w 3621257"/>
                  <a:gd name="connsiteY4" fmla="*/ 2933949 h 4227031"/>
                  <a:gd name="connsiteX5" fmla="*/ 2512951 w 3621257"/>
                  <a:gd name="connsiteY5" fmla="*/ 3783803 h 4227031"/>
                  <a:gd name="connsiteX6" fmla="*/ 1534006 w 3621257"/>
                  <a:gd name="connsiteY6" fmla="*/ 4171078 h 4227031"/>
                  <a:gd name="connsiteX7" fmla="*/ 415211 w 3621257"/>
                  <a:gd name="connsiteY7" fmla="*/ 4160320 h 4227031"/>
                  <a:gd name="connsiteX8" fmla="*/ 6420 w 3621257"/>
                  <a:gd name="connsiteY8" fmla="*/ 3568650 h 4227031"/>
                  <a:gd name="connsiteX9" fmla="*/ 221572 w 3621257"/>
                  <a:gd name="connsiteY9" fmla="*/ 2880160 h 4227031"/>
                  <a:gd name="connsiteX10" fmla="*/ 447483 w 3621257"/>
                  <a:gd name="connsiteY10" fmla="*/ 2202429 h 4227031"/>
                  <a:gd name="connsiteX11" fmla="*/ 339906 w 3621257"/>
                  <a:gd name="connsiteY11" fmla="*/ 1470909 h 4227031"/>
                  <a:gd name="connsiteX12" fmla="*/ 598090 w 3621257"/>
                  <a:gd name="connsiteY12" fmla="*/ 1062118 h 4227031"/>
                  <a:gd name="connsiteX13" fmla="*/ 974608 w 3621257"/>
                  <a:gd name="connsiteY13" fmla="*/ 943784 h 4227031"/>
                  <a:gd name="connsiteX14" fmla="*/ 1049911 w 3621257"/>
                  <a:gd name="connsiteY14" fmla="*/ 470447 h 4227031"/>
                  <a:gd name="connsiteX15" fmla="*/ 1275822 w 3621257"/>
                  <a:gd name="connsiteY15" fmla="*/ 115445 h 4227031"/>
                  <a:gd name="connsiteX16" fmla="*/ 2147191 w 3621257"/>
                  <a:gd name="connsiteY16" fmla="*/ 7869 h 4227031"/>
                  <a:gd name="connsiteX0" fmla="*/ 2189313 w 3663379"/>
                  <a:gd name="connsiteY0" fmla="*/ 7869 h 4226329"/>
                  <a:gd name="connsiteX1" fmla="*/ 2867045 w 3663379"/>
                  <a:gd name="connsiteY1" fmla="*/ 298325 h 4226329"/>
                  <a:gd name="connsiteX2" fmla="*/ 2985379 w 3663379"/>
                  <a:gd name="connsiteY2" fmla="*/ 1255756 h 4226329"/>
                  <a:gd name="connsiteX3" fmla="*/ 3663111 w 3663379"/>
                  <a:gd name="connsiteY3" fmla="*/ 2137883 h 4226329"/>
                  <a:gd name="connsiteX4" fmla="*/ 3060683 w 3663379"/>
                  <a:gd name="connsiteY4" fmla="*/ 2933949 h 4226329"/>
                  <a:gd name="connsiteX5" fmla="*/ 2555073 w 3663379"/>
                  <a:gd name="connsiteY5" fmla="*/ 3783803 h 4226329"/>
                  <a:gd name="connsiteX6" fmla="*/ 1576128 w 3663379"/>
                  <a:gd name="connsiteY6" fmla="*/ 4171078 h 4226329"/>
                  <a:gd name="connsiteX7" fmla="*/ 457333 w 3663379"/>
                  <a:gd name="connsiteY7" fmla="*/ 4160320 h 4226329"/>
                  <a:gd name="connsiteX8" fmla="*/ 5512 w 3663379"/>
                  <a:gd name="connsiteY8" fmla="*/ 3579408 h 4226329"/>
                  <a:gd name="connsiteX9" fmla="*/ 263694 w 3663379"/>
                  <a:gd name="connsiteY9" fmla="*/ 2880160 h 4226329"/>
                  <a:gd name="connsiteX10" fmla="*/ 489605 w 3663379"/>
                  <a:gd name="connsiteY10" fmla="*/ 2202429 h 4226329"/>
                  <a:gd name="connsiteX11" fmla="*/ 382028 w 3663379"/>
                  <a:gd name="connsiteY11" fmla="*/ 1470909 h 4226329"/>
                  <a:gd name="connsiteX12" fmla="*/ 640212 w 3663379"/>
                  <a:gd name="connsiteY12" fmla="*/ 1062118 h 4226329"/>
                  <a:gd name="connsiteX13" fmla="*/ 1016730 w 3663379"/>
                  <a:gd name="connsiteY13" fmla="*/ 943784 h 4226329"/>
                  <a:gd name="connsiteX14" fmla="*/ 1092033 w 3663379"/>
                  <a:gd name="connsiteY14" fmla="*/ 470447 h 4226329"/>
                  <a:gd name="connsiteX15" fmla="*/ 1317944 w 3663379"/>
                  <a:gd name="connsiteY15" fmla="*/ 115445 h 4226329"/>
                  <a:gd name="connsiteX16" fmla="*/ 2189313 w 3663379"/>
                  <a:gd name="connsiteY16" fmla="*/ 7869 h 4226329"/>
                  <a:gd name="connsiteX0" fmla="*/ 2147192 w 3621258"/>
                  <a:gd name="connsiteY0" fmla="*/ 7869 h 4218833"/>
                  <a:gd name="connsiteX1" fmla="*/ 2824924 w 3621258"/>
                  <a:gd name="connsiteY1" fmla="*/ 298325 h 4218833"/>
                  <a:gd name="connsiteX2" fmla="*/ 2943258 w 3621258"/>
                  <a:gd name="connsiteY2" fmla="*/ 1255756 h 4218833"/>
                  <a:gd name="connsiteX3" fmla="*/ 3620990 w 3621258"/>
                  <a:gd name="connsiteY3" fmla="*/ 2137883 h 4218833"/>
                  <a:gd name="connsiteX4" fmla="*/ 3018562 w 3621258"/>
                  <a:gd name="connsiteY4" fmla="*/ 2933949 h 4218833"/>
                  <a:gd name="connsiteX5" fmla="*/ 2512952 w 3621258"/>
                  <a:gd name="connsiteY5" fmla="*/ 3783803 h 4218833"/>
                  <a:gd name="connsiteX6" fmla="*/ 1534007 w 3621258"/>
                  <a:gd name="connsiteY6" fmla="*/ 4171078 h 4218833"/>
                  <a:gd name="connsiteX7" fmla="*/ 415212 w 3621258"/>
                  <a:gd name="connsiteY7" fmla="*/ 4160320 h 4218833"/>
                  <a:gd name="connsiteX8" fmla="*/ 6421 w 3621258"/>
                  <a:gd name="connsiteY8" fmla="*/ 3697742 h 4218833"/>
                  <a:gd name="connsiteX9" fmla="*/ 221573 w 3621258"/>
                  <a:gd name="connsiteY9" fmla="*/ 2880160 h 4218833"/>
                  <a:gd name="connsiteX10" fmla="*/ 447484 w 3621258"/>
                  <a:gd name="connsiteY10" fmla="*/ 2202429 h 4218833"/>
                  <a:gd name="connsiteX11" fmla="*/ 339907 w 3621258"/>
                  <a:gd name="connsiteY11" fmla="*/ 1470909 h 4218833"/>
                  <a:gd name="connsiteX12" fmla="*/ 598091 w 3621258"/>
                  <a:gd name="connsiteY12" fmla="*/ 1062118 h 4218833"/>
                  <a:gd name="connsiteX13" fmla="*/ 974609 w 3621258"/>
                  <a:gd name="connsiteY13" fmla="*/ 943784 h 4218833"/>
                  <a:gd name="connsiteX14" fmla="*/ 1049912 w 3621258"/>
                  <a:gd name="connsiteY14" fmla="*/ 470447 h 4218833"/>
                  <a:gd name="connsiteX15" fmla="*/ 1275823 w 3621258"/>
                  <a:gd name="connsiteY15" fmla="*/ 115445 h 4218833"/>
                  <a:gd name="connsiteX16" fmla="*/ 2147192 w 3621258"/>
                  <a:gd name="connsiteY16" fmla="*/ 7869 h 4218833"/>
                  <a:gd name="connsiteX0" fmla="*/ 2195902 w 3669968"/>
                  <a:gd name="connsiteY0" fmla="*/ 7869 h 4218833"/>
                  <a:gd name="connsiteX1" fmla="*/ 2873634 w 3669968"/>
                  <a:gd name="connsiteY1" fmla="*/ 298325 h 4218833"/>
                  <a:gd name="connsiteX2" fmla="*/ 2991968 w 3669968"/>
                  <a:gd name="connsiteY2" fmla="*/ 1255756 h 4218833"/>
                  <a:gd name="connsiteX3" fmla="*/ 3669700 w 3669968"/>
                  <a:gd name="connsiteY3" fmla="*/ 2137883 h 4218833"/>
                  <a:gd name="connsiteX4" fmla="*/ 3067272 w 3669968"/>
                  <a:gd name="connsiteY4" fmla="*/ 2933949 h 4218833"/>
                  <a:gd name="connsiteX5" fmla="*/ 2561662 w 3669968"/>
                  <a:gd name="connsiteY5" fmla="*/ 3783803 h 4218833"/>
                  <a:gd name="connsiteX6" fmla="*/ 1582717 w 3669968"/>
                  <a:gd name="connsiteY6" fmla="*/ 4171078 h 4218833"/>
                  <a:gd name="connsiteX7" fmla="*/ 463922 w 3669968"/>
                  <a:gd name="connsiteY7" fmla="*/ 4160320 h 4218833"/>
                  <a:gd name="connsiteX8" fmla="*/ 55131 w 3669968"/>
                  <a:gd name="connsiteY8" fmla="*/ 3697742 h 4218833"/>
                  <a:gd name="connsiteX9" fmla="*/ 270283 w 3669968"/>
                  <a:gd name="connsiteY9" fmla="*/ 2880160 h 4218833"/>
                  <a:gd name="connsiteX10" fmla="*/ 496194 w 3669968"/>
                  <a:gd name="connsiteY10" fmla="*/ 2202429 h 4218833"/>
                  <a:gd name="connsiteX11" fmla="*/ 388617 w 3669968"/>
                  <a:gd name="connsiteY11" fmla="*/ 1470909 h 4218833"/>
                  <a:gd name="connsiteX12" fmla="*/ 646801 w 3669968"/>
                  <a:gd name="connsiteY12" fmla="*/ 1062118 h 4218833"/>
                  <a:gd name="connsiteX13" fmla="*/ 1023319 w 3669968"/>
                  <a:gd name="connsiteY13" fmla="*/ 943784 h 4218833"/>
                  <a:gd name="connsiteX14" fmla="*/ 1098622 w 3669968"/>
                  <a:gd name="connsiteY14" fmla="*/ 470447 h 4218833"/>
                  <a:gd name="connsiteX15" fmla="*/ 1324533 w 3669968"/>
                  <a:gd name="connsiteY15" fmla="*/ 115445 h 4218833"/>
                  <a:gd name="connsiteX16" fmla="*/ 2195902 w 3669968"/>
                  <a:gd name="connsiteY16" fmla="*/ 7869 h 4218833"/>
                  <a:gd name="connsiteX0" fmla="*/ 2195902 w 3669968"/>
                  <a:gd name="connsiteY0" fmla="*/ 7869 h 4216877"/>
                  <a:gd name="connsiteX1" fmla="*/ 2873634 w 3669968"/>
                  <a:gd name="connsiteY1" fmla="*/ 298325 h 4216877"/>
                  <a:gd name="connsiteX2" fmla="*/ 2991968 w 3669968"/>
                  <a:gd name="connsiteY2" fmla="*/ 1255756 h 4216877"/>
                  <a:gd name="connsiteX3" fmla="*/ 3669700 w 3669968"/>
                  <a:gd name="connsiteY3" fmla="*/ 2137883 h 4216877"/>
                  <a:gd name="connsiteX4" fmla="*/ 3067272 w 3669968"/>
                  <a:gd name="connsiteY4" fmla="*/ 2933949 h 4216877"/>
                  <a:gd name="connsiteX5" fmla="*/ 2561662 w 3669968"/>
                  <a:gd name="connsiteY5" fmla="*/ 3783803 h 4216877"/>
                  <a:gd name="connsiteX6" fmla="*/ 1582717 w 3669968"/>
                  <a:gd name="connsiteY6" fmla="*/ 4171078 h 4216877"/>
                  <a:gd name="connsiteX7" fmla="*/ 463922 w 3669968"/>
                  <a:gd name="connsiteY7" fmla="*/ 4160320 h 4216877"/>
                  <a:gd name="connsiteX8" fmla="*/ 55131 w 3669968"/>
                  <a:gd name="connsiteY8" fmla="*/ 3730015 h 4216877"/>
                  <a:gd name="connsiteX9" fmla="*/ 270283 w 3669968"/>
                  <a:gd name="connsiteY9" fmla="*/ 2880160 h 4216877"/>
                  <a:gd name="connsiteX10" fmla="*/ 496194 w 3669968"/>
                  <a:gd name="connsiteY10" fmla="*/ 2202429 h 4216877"/>
                  <a:gd name="connsiteX11" fmla="*/ 388617 w 3669968"/>
                  <a:gd name="connsiteY11" fmla="*/ 1470909 h 4216877"/>
                  <a:gd name="connsiteX12" fmla="*/ 646801 w 3669968"/>
                  <a:gd name="connsiteY12" fmla="*/ 1062118 h 4216877"/>
                  <a:gd name="connsiteX13" fmla="*/ 1023319 w 3669968"/>
                  <a:gd name="connsiteY13" fmla="*/ 943784 h 4216877"/>
                  <a:gd name="connsiteX14" fmla="*/ 1098622 w 3669968"/>
                  <a:gd name="connsiteY14" fmla="*/ 470447 h 4216877"/>
                  <a:gd name="connsiteX15" fmla="*/ 1324533 w 3669968"/>
                  <a:gd name="connsiteY15" fmla="*/ 115445 h 4216877"/>
                  <a:gd name="connsiteX16" fmla="*/ 2195902 w 3669968"/>
                  <a:gd name="connsiteY16" fmla="*/ 7869 h 4216877"/>
                  <a:gd name="connsiteX0" fmla="*/ 2195902 w 3669968"/>
                  <a:gd name="connsiteY0" fmla="*/ 7869 h 4283677"/>
                  <a:gd name="connsiteX1" fmla="*/ 2873634 w 3669968"/>
                  <a:gd name="connsiteY1" fmla="*/ 298325 h 4283677"/>
                  <a:gd name="connsiteX2" fmla="*/ 2991968 w 3669968"/>
                  <a:gd name="connsiteY2" fmla="*/ 1255756 h 4283677"/>
                  <a:gd name="connsiteX3" fmla="*/ 3669700 w 3669968"/>
                  <a:gd name="connsiteY3" fmla="*/ 2137883 h 4283677"/>
                  <a:gd name="connsiteX4" fmla="*/ 3067272 w 3669968"/>
                  <a:gd name="connsiteY4" fmla="*/ 2933949 h 4283677"/>
                  <a:gd name="connsiteX5" fmla="*/ 2561662 w 3669968"/>
                  <a:gd name="connsiteY5" fmla="*/ 3783803 h 4283677"/>
                  <a:gd name="connsiteX6" fmla="*/ 1582717 w 3669968"/>
                  <a:gd name="connsiteY6" fmla="*/ 4171078 h 4283677"/>
                  <a:gd name="connsiteX7" fmla="*/ 463922 w 3669968"/>
                  <a:gd name="connsiteY7" fmla="*/ 4160320 h 4283677"/>
                  <a:gd name="connsiteX8" fmla="*/ 55131 w 3669968"/>
                  <a:gd name="connsiteY8" fmla="*/ 3730015 h 4283677"/>
                  <a:gd name="connsiteX9" fmla="*/ 270283 w 3669968"/>
                  <a:gd name="connsiteY9" fmla="*/ 2880160 h 4283677"/>
                  <a:gd name="connsiteX10" fmla="*/ 496194 w 3669968"/>
                  <a:gd name="connsiteY10" fmla="*/ 2202429 h 4283677"/>
                  <a:gd name="connsiteX11" fmla="*/ 388617 w 3669968"/>
                  <a:gd name="connsiteY11" fmla="*/ 1470909 h 4283677"/>
                  <a:gd name="connsiteX12" fmla="*/ 646801 w 3669968"/>
                  <a:gd name="connsiteY12" fmla="*/ 1062118 h 4283677"/>
                  <a:gd name="connsiteX13" fmla="*/ 1023319 w 3669968"/>
                  <a:gd name="connsiteY13" fmla="*/ 943784 h 4283677"/>
                  <a:gd name="connsiteX14" fmla="*/ 1098622 w 3669968"/>
                  <a:gd name="connsiteY14" fmla="*/ 470447 h 4283677"/>
                  <a:gd name="connsiteX15" fmla="*/ 1324533 w 3669968"/>
                  <a:gd name="connsiteY15" fmla="*/ 115445 h 4283677"/>
                  <a:gd name="connsiteX16" fmla="*/ 2195902 w 3669968"/>
                  <a:gd name="connsiteY16" fmla="*/ 7869 h 4283677"/>
                  <a:gd name="connsiteX0" fmla="*/ 2195902 w 3671474"/>
                  <a:gd name="connsiteY0" fmla="*/ 7869 h 4283677"/>
                  <a:gd name="connsiteX1" fmla="*/ 2873634 w 3671474"/>
                  <a:gd name="connsiteY1" fmla="*/ 298325 h 4283677"/>
                  <a:gd name="connsiteX2" fmla="*/ 3239325 w 3671474"/>
                  <a:gd name="connsiteY2" fmla="*/ 1239618 h 4283677"/>
                  <a:gd name="connsiteX3" fmla="*/ 3669700 w 3671474"/>
                  <a:gd name="connsiteY3" fmla="*/ 2137883 h 4283677"/>
                  <a:gd name="connsiteX4" fmla="*/ 3067272 w 3671474"/>
                  <a:gd name="connsiteY4" fmla="*/ 2933949 h 4283677"/>
                  <a:gd name="connsiteX5" fmla="*/ 2561662 w 3671474"/>
                  <a:gd name="connsiteY5" fmla="*/ 3783803 h 4283677"/>
                  <a:gd name="connsiteX6" fmla="*/ 1582717 w 3671474"/>
                  <a:gd name="connsiteY6" fmla="*/ 4171078 h 4283677"/>
                  <a:gd name="connsiteX7" fmla="*/ 463922 w 3671474"/>
                  <a:gd name="connsiteY7" fmla="*/ 4160320 h 4283677"/>
                  <a:gd name="connsiteX8" fmla="*/ 55131 w 3671474"/>
                  <a:gd name="connsiteY8" fmla="*/ 3730015 h 4283677"/>
                  <a:gd name="connsiteX9" fmla="*/ 270283 w 3671474"/>
                  <a:gd name="connsiteY9" fmla="*/ 2880160 h 4283677"/>
                  <a:gd name="connsiteX10" fmla="*/ 496194 w 3671474"/>
                  <a:gd name="connsiteY10" fmla="*/ 2202429 h 4283677"/>
                  <a:gd name="connsiteX11" fmla="*/ 388617 w 3671474"/>
                  <a:gd name="connsiteY11" fmla="*/ 1470909 h 4283677"/>
                  <a:gd name="connsiteX12" fmla="*/ 646801 w 3671474"/>
                  <a:gd name="connsiteY12" fmla="*/ 1062118 h 4283677"/>
                  <a:gd name="connsiteX13" fmla="*/ 1023319 w 3671474"/>
                  <a:gd name="connsiteY13" fmla="*/ 943784 h 4283677"/>
                  <a:gd name="connsiteX14" fmla="*/ 1098622 w 3671474"/>
                  <a:gd name="connsiteY14" fmla="*/ 470447 h 4283677"/>
                  <a:gd name="connsiteX15" fmla="*/ 1324533 w 3671474"/>
                  <a:gd name="connsiteY15" fmla="*/ 115445 h 4283677"/>
                  <a:gd name="connsiteX16" fmla="*/ 2195902 w 3671474"/>
                  <a:gd name="connsiteY16" fmla="*/ 7869 h 4283677"/>
                  <a:gd name="connsiteX0" fmla="*/ 2195902 w 3789589"/>
                  <a:gd name="connsiteY0" fmla="*/ 7869 h 4283677"/>
                  <a:gd name="connsiteX1" fmla="*/ 2873634 w 3789589"/>
                  <a:gd name="connsiteY1" fmla="*/ 298325 h 4283677"/>
                  <a:gd name="connsiteX2" fmla="*/ 3239325 w 3789589"/>
                  <a:gd name="connsiteY2" fmla="*/ 1239618 h 4283677"/>
                  <a:gd name="connsiteX3" fmla="*/ 3788206 w 3789589"/>
                  <a:gd name="connsiteY3" fmla="*/ 1929335 h 4283677"/>
                  <a:gd name="connsiteX4" fmla="*/ 3067272 w 3789589"/>
                  <a:gd name="connsiteY4" fmla="*/ 2933949 h 4283677"/>
                  <a:gd name="connsiteX5" fmla="*/ 2561662 w 3789589"/>
                  <a:gd name="connsiteY5" fmla="*/ 3783803 h 4283677"/>
                  <a:gd name="connsiteX6" fmla="*/ 1582717 w 3789589"/>
                  <a:gd name="connsiteY6" fmla="*/ 4171078 h 4283677"/>
                  <a:gd name="connsiteX7" fmla="*/ 463922 w 3789589"/>
                  <a:gd name="connsiteY7" fmla="*/ 4160320 h 4283677"/>
                  <a:gd name="connsiteX8" fmla="*/ 55131 w 3789589"/>
                  <a:gd name="connsiteY8" fmla="*/ 3730015 h 4283677"/>
                  <a:gd name="connsiteX9" fmla="*/ 270283 w 3789589"/>
                  <a:gd name="connsiteY9" fmla="*/ 2880160 h 4283677"/>
                  <a:gd name="connsiteX10" fmla="*/ 496194 w 3789589"/>
                  <a:gd name="connsiteY10" fmla="*/ 2202429 h 4283677"/>
                  <a:gd name="connsiteX11" fmla="*/ 388617 w 3789589"/>
                  <a:gd name="connsiteY11" fmla="*/ 1470909 h 4283677"/>
                  <a:gd name="connsiteX12" fmla="*/ 646801 w 3789589"/>
                  <a:gd name="connsiteY12" fmla="*/ 1062118 h 4283677"/>
                  <a:gd name="connsiteX13" fmla="*/ 1023319 w 3789589"/>
                  <a:gd name="connsiteY13" fmla="*/ 943784 h 4283677"/>
                  <a:gd name="connsiteX14" fmla="*/ 1098622 w 3789589"/>
                  <a:gd name="connsiteY14" fmla="*/ 470447 h 4283677"/>
                  <a:gd name="connsiteX15" fmla="*/ 1324533 w 3789589"/>
                  <a:gd name="connsiteY15" fmla="*/ 115445 h 4283677"/>
                  <a:gd name="connsiteX16" fmla="*/ 2195902 w 3789589"/>
                  <a:gd name="connsiteY16" fmla="*/ 7869 h 4283677"/>
                  <a:gd name="connsiteX0" fmla="*/ 2195902 w 3842815"/>
                  <a:gd name="connsiteY0" fmla="*/ 7869 h 4283677"/>
                  <a:gd name="connsiteX1" fmla="*/ 2873634 w 3842815"/>
                  <a:gd name="connsiteY1" fmla="*/ 298325 h 4283677"/>
                  <a:gd name="connsiteX2" fmla="*/ 3239325 w 3842815"/>
                  <a:gd name="connsiteY2" fmla="*/ 1239618 h 4283677"/>
                  <a:gd name="connsiteX3" fmla="*/ 3841558 w 3842815"/>
                  <a:gd name="connsiteY3" fmla="*/ 1785812 h 4283677"/>
                  <a:gd name="connsiteX4" fmla="*/ 3067272 w 3842815"/>
                  <a:gd name="connsiteY4" fmla="*/ 2933949 h 4283677"/>
                  <a:gd name="connsiteX5" fmla="*/ 2561662 w 3842815"/>
                  <a:gd name="connsiteY5" fmla="*/ 3783803 h 4283677"/>
                  <a:gd name="connsiteX6" fmla="*/ 1582717 w 3842815"/>
                  <a:gd name="connsiteY6" fmla="*/ 4171078 h 4283677"/>
                  <a:gd name="connsiteX7" fmla="*/ 463922 w 3842815"/>
                  <a:gd name="connsiteY7" fmla="*/ 4160320 h 4283677"/>
                  <a:gd name="connsiteX8" fmla="*/ 55131 w 3842815"/>
                  <a:gd name="connsiteY8" fmla="*/ 3730015 h 4283677"/>
                  <a:gd name="connsiteX9" fmla="*/ 270283 w 3842815"/>
                  <a:gd name="connsiteY9" fmla="*/ 2880160 h 4283677"/>
                  <a:gd name="connsiteX10" fmla="*/ 496194 w 3842815"/>
                  <a:gd name="connsiteY10" fmla="*/ 2202429 h 4283677"/>
                  <a:gd name="connsiteX11" fmla="*/ 388617 w 3842815"/>
                  <a:gd name="connsiteY11" fmla="*/ 1470909 h 4283677"/>
                  <a:gd name="connsiteX12" fmla="*/ 646801 w 3842815"/>
                  <a:gd name="connsiteY12" fmla="*/ 1062118 h 4283677"/>
                  <a:gd name="connsiteX13" fmla="*/ 1023319 w 3842815"/>
                  <a:gd name="connsiteY13" fmla="*/ 943784 h 4283677"/>
                  <a:gd name="connsiteX14" fmla="*/ 1098622 w 3842815"/>
                  <a:gd name="connsiteY14" fmla="*/ 470447 h 4283677"/>
                  <a:gd name="connsiteX15" fmla="*/ 1324533 w 3842815"/>
                  <a:gd name="connsiteY15" fmla="*/ 115445 h 4283677"/>
                  <a:gd name="connsiteX16" fmla="*/ 2195902 w 3842815"/>
                  <a:gd name="connsiteY16" fmla="*/ 7869 h 4283677"/>
                  <a:gd name="connsiteX0" fmla="*/ 2195902 w 3892287"/>
                  <a:gd name="connsiteY0" fmla="*/ 7869 h 4283677"/>
                  <a:gd name="connsiteX1" fmla="*/ 2873634 w 3892287"/>
                  <a:gd name="connsiteY1" fmla="*/ 298325 h 4283677"/>
                  <a:gd name="connsiteX2" fmla="*/ 3239325 w 3892287"/>
                  <a:gd name="connsiteY2" fmla="*/ 1239618 h 4283677"/>
                  <a:gd name="connsiteX3" fmla="*/ 3841558 w 3892287"/>
                  <a:gd name="connsiteY3" fmla="*/ 1785812 h 4283677"/>
                  <a:gd name="connsiteX4" fmla="*/ 3067272 w 3892287"/>
                  <a:gd name="connsiteY4" fmla="*/ 2933949 h 4283677"/>
                  <a:gd name="connsiteX5" fmla="*/ 2561662 w 3892287"/>
                  <a:gd name="connsiteY5" fmla="*/ 3783803 h 4283677"/>
                  <a:gd name="connsiteX6" fmla="*/ 1582717 w 3892287"/>
                  <a:gd name="connsiteY6" fmla="*/ 4171078 h 4283677"/>
                  <a:gd name="connsiteX7" fmla="*/ 463922 w 3892287"/>
                  <a:gd name="connsiteY7" fmla="*/ 4160320 h 4283677"/>
                  <a:gd name="connsiteX8" fmla="*/ 55131 w 3892287"/>
                  <a:gd name="connsiteY8" fmla="*/ 3730015 h 4283677"/>
                  <a:gd name="connsiteX9" fmla="*/ 270283 w 3892287"/>
                  <a:gd name="connsiteY9" fmla="*/ 2880160 h 4283677"/>
                  <a:gd name="connsiteX10" fmla="*/ 496194 w 3892287"/>
                  <a:gd name="connsiteY10" fmla="*/ 2202429 h 4283677"/>
                  <a:gd name="connsiteX11" fmla="*/ 388617 w 3892287"/>
                  <a:gd name="connsiteY11" fmla="*/ 1470909 h 4283677"/>
                  <a:gd name="connsiteX12" fmla="*/ 646801 w 3892287"/>
                  <a:gd name="connsiteY12" fmla="*/ 1062118 h 4283677"/>
                  <a:gd name="connsiteX13" fmla="*/ 1023319 w 3892287"/>
                  <a:gd name="connsiteY13" fmla="*/ 943784 h 4283677"/>
                  <a:gd name="connsiteX14" fmla="*/ 1098622 w 3892287"/>
                  <a:gd name="connsiteY14" fmla="*/ 470447 h 4283677"/>
                  <a:gd name="connsiteX15" fmla="*/ 1324533 w 3892287"/>
                  <a:gd name="connsiteY15" fmla="*/ 115445 h 4283677"/>
                  <a:gd name="connsiteX16" fmla="*/ 2195902 w 3892287"/>
                  <a:gd name="connsiteY16" fmla="*/ 7869 h 4283677"/>
                  <a:gd name="connsiteX0" fmla="*/ 2195902 w 3845791"/>
                  <a:gd name="connsiteY0" fmla="*/ 7869 h 4283677"/>
                  <a:gd name="connsiteX1" fmla="*/ 2873634 w 3845791"/>
                  <a:gd name="connsiteY1" fmla="*/ 298325 h 4283677"/>
                  <a:gd name="connsiteX2" fmla="*/ 3239325 w 3845791"/>
                  <a:gd name="connsiteY2" fmla="*/ 1239618 h 4283677"/>
                  <a:gd name="connsiteX3" fmla="*/ 3841558 w 3845791"/>
                  <a:gd name="connsiteY3" fmla="*/ 1785812 h 4283677"/>
                  <a:gd name="connsiteX4" fmla="*/ 2909414 w 3845791"/>
                  <a:gd name="connsiteY4" fmla="*/ 2880832 h 4283677"/>
                  <a:gd name="connsiteX5" fmla="*/ 2561662 w 3845791"/>
                  <a:gd name="connsiteY5" fmla="*/ 3783803 h 4283677"/>
                  <a:gd name="connsiteX6" fmla="*/ 1582717 w 3845791"/>
                  <a:gd name="connsiteY6" fmla="*/ 4171078 h 4283677"/>
                  <a:gd name="connsiteX7" fmla="*/ 463922 w 3845791"/>
                  <a:gd name="connsiteY7" fmla="*/ 4160320 h 4283677"/>
                  <a:gd name="connsiteX8" fmla="*/ 55131 w 3845791"/>
                  <a:gd name="connsiteY8" fmla="*/ 3730015 h 4283677"/>
                  <a:gd name="connsiteX9" fmla="*/ 270283 w 3845791"/>
                  <a:gd name="connsiteY9" fmla="*/ 2880160 h 4283677"/>
                  <a:gd name="connsiteX10" fmla="*/ 496194 w 3845791"/>
                  <a:gd name="connsiteY10" fmla="*/ 2202429 h 4283677"/>
                  <a:gd name="connsiteX11" fmla="*/ 388617 w 3845791"/>
                  <a:gd name="connsiteY11" fmla="*/ 1470909 h 4283677"/>
                  <a:gd name="connsiteX12" fmla="*/ 646801 w 3845791"/>
                  <a:gd name="connsiteY12" fmla="*/ 1062118 h 4283677"/>
                  <a:gd name="connsiteX13" fmla="*/ 1023319 w 3845791"/>
                  <a:gd name="connsiteY13" fmla="*/ 943784 h 4283677"/>
                  <a:gd name="connsiteX14" fmla="*/ 1098622 w 3845791"/>
                  <a:gd name="connsiteY14" fmla="*/ 470447 h 4283677"/>
                  <a:gd name="connsiteX15" fmla="*/ 1324533 w 3845791"/>
                  <a:gd name="connsiteY15" fmla="*/ 115445 h 4283677"/>
                  <a:gd name="connsiteX16" fmla="*/ 2195902 w 3845791"/>
                  <a:gd name="connsiteY16" fmla="*/ 7869 h 4283677"/>
                  <a:gd name="connsiteX0" fmla="*/ 2195902 w 3889537"/>
                  <a:gd name="connsiteY0" fmla="*/ 7869 h 4283677"/>
                  <a:gd name="connsiteX1" fmla="*/ 2873634 w 3889537"/>
                  <a:gd name="connsiteY1" fmla="*/ 298325 h 4283677"/>
                  <a:gd name="connsiteX2" fmla="*/ 3239325 w 3889537"/>
                  <a:gd name="connsiteY2" fmla="*/ 1239618 h 4283677"/>
                  <a:gd name="connsiteX3" fmla="*/ 3885576 w 3889537"/>
                  <a:gd name="connsiteY3" fmla="*/ 1912416 h 4283677"/>
                  <a:gd name="connsiteX4" fmla="*/ 2909414 w 3889537"/>
                  <a:gd name="connsiteY4" fmla="*/ 2880832 h 4283677"/>
                  <a:gd name="connsiteX5" fmla="*/ 2561662 w 3889537"/>
                  <a:gd name="connsiteY5" fmla="*/ 3783803 h 4283677"/>
                  <a:gd name="connsiteX6" fmla="*/ 1582717 w 3889537"/>
                  <a:gd name="connsiteY6" fmla="*/ 4171078 h 4283677"/>
                  <a:gd name="connsiteX7" fmla="*/ 463922 w 3889537"/>
                  <a:gd name="connsiteY7" fmla="*/ 4160320 h 4283677"/>
                  <a:gd name="connsiteX8" fmla="*/ 55131 w 3889537"/>
                  <a:gd name="connsiteY8" fmla="*/ 3730015 h 4283677"/>
                  <a:gd name="connsiteX9" fmla="*/ 270283 w 3889537"/>
                  <a:gd name="connsiteY9" fmla="*/ 2880160 h 4283677"/>
                  <a:gd name="connsiteX10" fmla="*/ 496194 w 3889537"/>
                  <a:gd name="connsiteY10" fmla="*/ 2202429 h 4283677"/>
                  <a:gd name="connsiteX11" fmla="*/ 388617 w 3889537"/>
                  <a:gd name="connsiteY11" fmla="*/ 1470909 h 4283677"/>
                  <a:gd name="connsiteX12" fmla="*/ 646801 w 3889537"/>
                  <a:gd name="connsiteY12" fmla="*/ 1062118 h 4283677"/>
                  <a:gd name="connsiteX13" fmla="*/ 1023319 w 3889537"/>
                  <a:gd name="connsiteY13" fmla="*/ 943784 h 4283677"/>
                  <a:gd name="connsiteX14" fmla="*/ 1098622 w 3889537"/>
                  <a:gd name="connsiteY14" fmla="*/ 470447 h 4283677"/>
                  <a:gd name="connsiteX15" fmla="*/ 1324533 w 3889537"/>
                  <a:gd name="connsiteY15" fmla="*/ 115445 h 4283677"/>
                  <a:gd name="connsiteX16" fmla="*/ 2195902 w 3889537"/>
                  <a:gd name="connsiteY16" fmla="*/ 7869 h 4283677"/>
                  <a:gd name="connsiteX0" fmla="*/ 2195902 w 3893198"/>
                  <a:gd name="connsiteY0" fmla="*/ 7869 h 4283677"/>
                  <a:gd name="connsiteX1" fmla="*/ 2873634 w 3893198"/>
                  <a:gd name="connsiteY1" fmla="*/ 298325 h 4283677"/>
                  <a:gd name="connsiteX2" fmla="*/ 3239325 w 3893198"/>
                  <a:gd name="connsiteY2" fmla="*/ 1239618 h 4283677"/>
                  <a:gd name="connsiteX3" fmla="*/ 3885576 w 3893198"/>
                  <a:gd name="connsiteY3" fmla="*/ 1912416 h 4283677"/>
                  <a:gd name="connsiteX4" fmla="*/ 2909414 w 3893198"/>
                  <a:gd name="connsiteY4" fmla="*/ 2880832 h 4283677"/>
                  <a:gd name="connsiteX5" fmla="*/ 2561662 w 3893198"/>
                  <a:gd name="connsiteY5" fmla="*/ 3783803 h 4283677"/>
                  <a:gd name="connsiteX6" fmla="*/ 1582717 w 3893198"/>
                  <a:gd name="connsiteY6" fmla="*/ 4171078 h 4283677"/>
                  <a:gd name="connsiteX7" fmla="*/ 463922 w 3893198"/>
                  <a:gd name="connsiteY7" fmla="*/ 4160320 h 4283677"/>
                  <a:gd name="connsiteX8" fmla="*/ 55131 w 3893198"/>
                  <a:gd name="connsiteY8" fmla="*/ 3730015 h 4283677"/>
                  <a:gd name="connsiteX9" fmla="*/ 270283 w 3893198"/>
                  <a:gd name="connsiteY9" fmla="*/ 2880160 h 4283677"/>
                  <a:gd name="connsiteX10" fmla="*/ 496194 w 3893198"/>
                  <a:gd name="connsiteY10" fmla="*/ 2202429 h 4283677"/>
                  <a:gd name="connsiteX11" fmla="*/ 388617 w 3893198"/>
                  <a:gd name="connsiteY11" fmla="*/ 1470909 h 4283677"/>
                  <a:gd name="connsiteX12" fmla="*/ 646801 w 3893198"/>
                  <a:gd name="connsiteY12" fmla="*/ 1062118 h 4283677"/>
                  <a:gd name="connsiteX13" fmla="*/ 1023319 w 3893198"/>
                  <a:gd name="connsiteY13" fmla="*/ 943784 h 4283677"/>
                  <a:gd name="connsiteX14" fmla="*/ 1098622 w 3893198"/>
                  <a:gd name="connsiteY14" fmla="*/ 470447 h 4283677"/>
                  <a:gd name="connsiteX15" fmla="*/ 1324533 w 3893198"/>
                  <a:gd name="connsiteY15" fmla="*/ 115445 h 4283677"/>
                  <a:gd name="connsiteX16" fmla="*/ 2195902 w 3893198"/>
                  <a:gd name="connsiteY16" fmla="*/ 7869 h 4283677"/>
                  <a:gd name="connsiteX0" fmla="*/ 2195902 w 3887266"/>
                  <a:gd name="connsiteY0" fmla="*/ 7869 h 4283677"/>
                  <a:gd name="connsiteX1" fmla="*/ 2873634 w 3887266"/>
                  <a:gd name="connsiteY1" fmla="*/ 298325 h 4283677"/>
                  <a:gd name="connsiteX2" fmla="*/ 3138018 w 3887266"/>
                  <a:gd name="connsiteY2" fmla="*/ 1230373 h 4283677"/>
                  <a:gd name="connsiteX3" fmla="*/ 3885576 w 3887266"/>
                  <a:gd name="connsiteY3" fmla="*/ 1912416 h 4283677"/>
                  <a:gd name="connsiteX4" fmla="*/ 2909414 w 3887266"/>
                  <a:gd name="connsiteY4" fmla="*/ 2880832 h 4283677"/>
                  <a:gd name="connsiteX5" fmla="*/ 2561662 w 3887266"/>
                  <a:gd name="connsiteY5" fmla="*/ 3783803 h 4283677"/>
                  <a:gd name="connsiteX6" fmla="*/ 1582717 w 3887266"/>
                  <a:gd name="connsiteY6" fmla="*/ 4171078 h 4283677"/>
                  <a:gd name="connsiteX7" fmla="*/ 463922 w 3887266"/>
                  <a:gd name="connsiteY7" fmla="*/ 4160320 h 4283677"/>
                  <a:gd name="connsiteX8" fmla="*/ 55131 w 3887266"/>
                  <a:gd name="connsiteY8" fmla="*/ 3730015 h 4283677"/>
                  <a:gd name="connsiteX9" fmla="*/ 270283 w 3887266"/>
                  <a:gd name="connsiteY9" fmla="*/ 2880160 h 4283677"/>
                  <a:gd name="connsiteX10" fmla="*/ 496194 w 3887266"/>
                  <a:gd name="connsiteY10" fmla="*/ 2202429 h 4283677"/>
                  <a:gd name="connsiteX11" fmla="*/ 388617 w 3887266"/>
                  <a:gd name="connsiteY11" fmla="*/ 1470909 h 4283677"/>
                  <a:gd name="connsiteX12" fmla="*/ 646801 w 3887266"/>
                  <a:gd name="connsiteY12" fmla="*/ 1062118 h 4283677"/>
                  <a:gd name="connsiteX13" fmla="*/ 1023319 w 3887266"/>
                  <a:gd name="connsiteY13" fmla="*/ 943784 h 4283677"/>
                  <a:gd name="connsiteX14" fmla="*/ 1098622 w 3887266"/>
                  <a:gd name="connsiteY14" fmla="*/ 470447 h 4283677"/>
                  <a:gd name="connsiteX15" fmla="*/ 1324533 w 3887266"/>
                  <a:gd name="connsiteY15" fmla="*/ 115445 h 4283677"/>
                  <a:gd name="connsiteX16" fmla="*/ 2195902 w 3887266"/>
                  <a:gd name="connsiteY16" fmla="*/ 7869 h 428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87266" h="4283677">
                    <a:moveTo>
                      <a:pt x="2195902" y="7869"/>
                    </a:moveTo>
                    <a:cubicBezTo>
                      <a:pt x="2454086" y="38349"/>
                      <a:pt x="2716615" y="94574"/>
                      <a:pt x="2873634" y="298325"/>
                    </a:cubicBezTo>
                    <a:cubicBezTo>
                      <a:pt x="3030653" y="502076"/>
                      <a:pt x="2969361" y="961358"/>
                      <a:pt x="3138018" y="1230373"/>
                    </a:cubicBezTo>
                    <a:cubicBezTo>
                      <a:pt x="3306675" y="1499388"/>
                      <a:pt x="3923677" y="1637340"/>
                      <a:pt x="3885576" y="1912416"/>
                    </a:cubicBezTo>
                    <a:cubicBezTo>
                      <a:pt x="3847475" y="2187492"/>
                      <a:pt x="3130066" y="2568934"/>
                      <a:pt x="2909414" y="2880832"/>
                    </a:cubicBezTo>
                    <a:cubicBezTo>
                      <a:pt x="2688762" y="3192730"/>
                      <a:pt x="2782778" y="3568762"/>
                      <a:pt x="2561662" y="3783803"/>
                    </a:cubicBezTo>
                    <a:cubicBezTo>
                      <a:pt x="2340546" y="3998844"/>
                      <a:pt x="1932340" y="4108325"/>
                      <a:pt x="1582717" y="4171078"/>
                    </a:cubicBezTo>
                    <a:cubicBezTo>
                      <a:pt x="1233094" y="4233831"/>
                      <a:pt x="890643" y="4395194"/>
                      <a:pt x="463922" y="4160320"/>
                    </a:cubicBezTo>
                    <a:cubicBezTo>
                      <a:pt x="37201" y="3925446"/>
                      <a:pt x="238012" y="4169286"/>
                      <a:pt x="55131" y="3730015"/>
                    </a:cubicBezTo>
                    <a:cubicBezTo>
                      <a:pt x="-127750" y="3290744"/>
                      <a:pt x="196773" y="3134758"/>
                      <a:pt x="270283" y="2880160"/>
                    </a:cubicBezTo>
                    <a:cubicBezTo>
                      <a:pt x="343794" y="2625562"/>
                      <a:pt x="476472" y="2437304"/>
                      <a:pt x="496194" y="2202429"/>
                    </a:cubicBezTo>
                    <a:cubicBezTo>
                      <a:pt x="515916" y="1967554"/>
                      <a:pt x="363516" y="1660961"/>
                      <a:pt x="388617" y="1470909"/>
                    </a:cubicBezTo>
                    <a:cubicBezTo>
                      <a:pt x="413718" y="1280857"/>
                      <a:pt x="541017" y="1149972"/>
                      <a:pt x="646801" y="1062118"/>
                    </a:cubicBezTo>
                    <a:cubicBezTo>
                      <a:pt x="752585" y="974264"/>
                      <a:pt x="948016" y="1042396"/>
                      <a:pt x="1023319" y="943784"/>
                    </a:cubicBezTo>
                    <a:cubicBezTo>
                      <a:pt x="1098622" y="845172"/>
                      <a:pt x="1048420" y="608504"/>
                      <a:pt x="1098622" y="470447"/>
                    </a:cubicBezTo>
                    <a:cubicBezTo>
                      <a:pt x="1148824" y="332390"/>
                      <a:pt x="1141653" y="190749"/>
                      <a:pt x="1324533" y="115445"/>
                    </a:cubicBezTo>
                    <a:cubicBezTo>
                      <a:pt x="1507413" y="40141"/>
                      <a:pt x="1937718" y="-22611"/>
                      <a:pt x="2195902" y="7869"/>
                    </a:cubicBezTo>
                    <a:close/>
                  </a:path>
                </a:pathLst>
              </a:custGeom>
              <a:noFill/>
              <a:ln w="254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90" name="Freeform 89"/>
              <p:cNvSpPr/>
              <p:nvPr/>
            </p:nvSpPr>
            <p:spPr>
              <a:xfrm>
                <a:off x="2618031" y="2387608"/>
                <a:ext cx="2366904" cy="2683053"/>
              </a:xfrm>
              <a:custGeom>
                <a:avLst/>
                <a:gdLst>
                  <a:gd name="connsiteX0" fmla="*/ 2142411 w 3619842"/>
                  <a:gd name="connsiteY0" fmla="*/ 7869 h 4300895"/>
                  <a:gd name="connsiteX1" fmla="*/ 2820143 w 3619842"/>
                  <a:gd name="connsiteY1" fmla="*/ 298325 h 4300895"/>
                  <a:gd name="connsiteX2" fmla="*/ 2906204 w 3619842"/>
                  <a:gd name="connsiteY2" fmla="*/ 900753 h 4300895"/>
                  <a:gd name="connsiteX3" fmla="*/ 2938477 w 3619842"/>
                  <a:gd name="connsiteY3" fmla="*/ 1255756 h 4300895"/>
                  <a:gd name="connsiteX4" fmla="*/ 3250449 w 3619842"/>
                  <a:gd name="connsiteY4" fmla="*/ 1470909 h 4300895"/>
                  <a:gd name="connsiteX5" fmla="*/ 3616209 w 3619842"/>
                  <a:gd name="connsiteY5" fmla="*/ 1911972 h 4300895"/>
                  <a:gd name="connsiteX6" fmla="*/ 3013781 w 3619842"/>
                  <a:gd name="connsiteY6" fmla="*/ 2933949 h 4300895"/>
                  <a:gd name="connsiteX7" fmla="*/ 2303776 w 3619842"/>
                  <a:gd name="connsiteY7" fmla="*/ 3245920 h 4300895"/>
                  <a:gd name="connsiteX8" fmla="*/ 722402 w 3619842"/>
                  <a:gd name="connsiteY8" fmla="*/ 4257139 h 4300895"/>
                  <a:gd name="connsiteX9" fmla="*/ 152247 w 3619842"/>
                  <a:gd name="connsiteY9" fmla="*/ 4063501 h 4300895"/>
                  <a:gd name="connsiteX10" fmla="*/ 1640 w 3619842"/>
                  <a:gd name="connsiteY10" fmla="*/ 3568650 h 4300895"/>
                  <a:gd name="connsiteX11" fmla="*/ 216792 w 3619842"/>
                  <a:gd name="connsiteY11" fmla="*/ 2880160 h 4300895"/>
                  <a:gd name="connsiteX12" fmla="*/ 442703 w 3619842"/>
                  <a:gd name="connsiteY12" fmla="*/ 2202429 h 4300895"/>
                  <a:gd name="connsiteX13" fmla="*/ 345884 w 3619842"/>
                  <a:gd name="connsiteY13" fmla="*/ 1675304 h 4300895"/>
                  <a:gd name="connsiteX14" fmla="*/ 593310 w 3619842"/>
                  <a:gd name="connsiteY14" fmla="*/ 1062118 h 4300895"/>
                  <a:gd name="connsiteX15" fmla="*/ 969828 w 3619842"/>
                  <a:gd name="connsiteY15" fmla="*/ 943784 h 4300895"/>
                  <a:gd name="connsiteX16" fmla="*/ 1045131 w 3619842"/>
                  <a:gd name="connsiteY16" fmla="*/ 470447 h 4300895"/>
                  <a:gd name="connsiteX17" fmla="*/ 1271042 w 3619842"/>
                  <a:gd name="connsiteY17" fmla="*/ 115445 h 4300895"/>
                  <a:gd name="connsiteX18" fmla="*/ 2142411 w 3619842"/>
                  <a:gd name="connsiteY18" fmla="*/ 7869 h 4300895"/>
                  <a:gd name="connsiteX0" fmla="*/ 2142411 w 3619842"/>
                  <a:gd name="connsiteY0" fmla="*/ 7869 h 4279064"/>
                  <a:gd name="connsiteX1" fmla="*/ 2820143 w 3619842"/>
                  <a:gd name="connsiteY1" fmla="*/ 298325 h 4279064"/>
                  <a:gd name="connsiteX2" fmla="*/ 2906204 w 3619842"/>
                  <a:gd name="connsiteY2" fmla="*/ 900753 h 4279064"/>
                  <a:gd name="connsiteX3" fmla="*/ 2938477 w 3619842"/>
                  <a:gd name="connsiteY3" fmla="*/ 1255756 h 4279064"/>
                  <a:gd name="connsiteX4" fmla="*/ 3250449 w 3619842"/>
                  <a:gd name="connsiteY4" fmla="*/ 1470909 h 4279064"/>
                  <a:gd name="connsiteX5" fmla="*/ 3616209 w 3619842"/>
                  <a:gd name="connsiteY5" fmla="*/ 1911972 h 4279064"/>
                  <a:gd name="connsiteX6" fmla="*/ 3013781 w 3619842"/>
                  <a:gd name="connsiteY6" fmla="*/ 2933949 h 4279064"/>
                  <a:gd name="connsiteX7" fmla="*/ 2572717 w 3619842"/>
                  <a:gd name="connsiteY7" fmla="*/ 3579407 h 4279064"/>
                  <a:gd name="connsiteX8" fmla="*/ 722402 w 3619842"/>
                  <a:gd name="connsiteY8" fmla="*/ 4257139 h 4279064"/>
                  <a:gd name="connsiteX9" fmla="*/ 152247 w 3619842"/>
                  <a:gd name="connsiteY9" fmla="*/ 4063501 h 4279064"/>
                  <a:gd name="connsiteX10" fmla="*/ 1640 w 3619842"/>
                  <a:gd name="connsiteY10" fmla="*/ 3568650 h 4279064"/>
                  <a:gd name="connsiteX11" fmla="*/ 216792 w 3619842"/>
                  <a:gd name="connsiteY11" fmla="*/ 2880160 h 4279064"/>
                  <a:gd name="connsiteX12" fmla="*/ 442703 w 3619842"/>
                  <a:gd name="connsiteY12" fmla="*/ 2202429 h 4279064"/>
                  <a:gd name="connsiteX13" fmla="*/ 345884 w 3619842"/>
                  <a:gd name="connsiteY13" fmla="*/ 1675304 h 4279064"/>
                  <a:gd name="connsiteX14" fmla="*/ 593310 w 3619842"/>
                  <a:gd name="connsiteY14" fmla="*/ 1062118 h 4279064"/>
                  <a:gd name="connsiteX15" fmla="*/ 969828 w 3619842"/>
                  <a:gd name="connsiteY15" fmla="*/ 943784 h 4279064"/>
                  <a:gd name="connsiteX16" fmla="*/ 1045131 w 3619842"/>
                  <a:gd name="connsiteY16" fmla="*/ 470447 h 4279064"/>
                  <a:gd name="connsiteX17" fmla="*/ 1271042 w 3619842"/>
                  <a:gd name="connsiteY17" fmla="*/ 115445 h 4279064"/>
                  <a:gd name="connsiteX18" fmla="*/ 2142411 w 3619842"/>
                  <a:gd name="connsiteY18" fmla="*/ 7869 h 4279064"/>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58932 w 3643648"/>
                  <a:gd name="connsiteY13" fmla="*/ 1470909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44722 w 3622153"/>
                  <a:gd name="connsiteY0" fmla="*/ 7869 h 4239810"/>
                  <a:gd name="connsiteX1" fmla="*/ 2822454 w 3622153"/>
                  <a:gd name="connsiteY1" fmla="*/ 298325 h 4239810"/>
                  <a:gd name="connsiteX2" fmla="*/ 2908515 w 3622153"/>
                  <a:gd name="connsiteY2" fmla="*/ 900753 h 4239810"/>
                  <a:gd name="connsiteX3" fmla="*/ 2940788 w 3622153"/>
                  <a:gd name="connsiteY3" fmla="*/ 1255756 h 4239810"/>
                  <a:gd name="connsiteX4" fmla="*/ 3252760 w 3622153"/>
                  <a:gd name="connsiteY4" fmla="*/ 1470909 h 4239810"/>
                  <a:gd name="connsiteX5" fmla="*/ 3618520 w 3622153"/>
                  <a:gd name="connsiteY5" fmla="*/ 1911972 h 4239810"/>
                  <a:gd name="connsiteX6" fmla="*/ 3016092 w 3622153"/>
                  <a:gd name="connsiteY6" fmla="*/ 2933949 h 4239810"/>
                  <a:gd name="connsiteX7" fmla="*/ 2575028 w 3622153"/>
                  <a:gd name="connsiteY7" fmla="*/ 3579407 h 4239810"/>
                  <a:gd name="connsiteX8" fmla="*/ 1531537 w 3622153"/>
                  <a:gd name="connsiteY8" fmla="*/ 4171078 h 4239810"/>
                  <a:gd name="connsiteX9" fmla="*/ 412742 w 3622153"/>
                  <a:gd name="connsiteY9" fmla="*/ 4160320 h 4239810"/>
                  <a:gd name="connsiteX10" fmla="*/ 3951 w 3622153"/>
                  <a:gd name="connsiteY10" fmla="*/ 3568650 h 4239810"/>
                  <a:gd name="connsiteX11" fmla="*/ 219103 w 3622153"/>
                  <a:gd name="connsiteY11" fmla="*/ 2880160 h 4239810"/>
                  <a:gd name="connsiteX12" fmla="*/ 445014 w 3622153"/>
                  <a:gd name="connsiteY12" fmla="*/ 2202429 h 4239810"/>
                  <a:gd name="connsiteX13" fmla="*/ 337437 w 3622153"/>
                  <a:gd name="connsiteY13" fmla="*/ 1470909 h 4239810"/>
                  <a:gd name="connsiteX14" fmla="*/ 595621 w 3622153"/>
                  <a:gd name="connsiteY14" fmla="*/ 1062118 h 4239810"/>
                  <a:gd name="connsiteX15" fmla="*/ 972139 w 3622153"/>
                  <a:gd name="connsiteY15" fmla="*/ 943784 h 4239810"/>
                  <a:gd name="connsiteX16" fmla="*/ 1047442 w 3622153"/>
                  <a:gd name="connsiteY16" fmla="*/ 470447 h 4239810"/>
                  <a:gd name="connsiteX17" fmla="*/ 1273353 w 3622153"/>
                  <a:gd name="connsiteY17" fmla="*/ 115445 h 4239810"/>
                  <a:gd name="connsiteX18" fmla="*/ 2144722 w 3622153"/>
                  <a:gd name="connsiteY18" fmla="*/ 7869 h 4239810"/>
                  <a:gd name="connsiteX0" fmla="*/ 2147191 w 3624622"/>
                  <a:gd name="connsiteY0" fmla="*/ 7869 h 4239810"/>
                  <a:gd name="connsiteX1" fmla="*/ 2824923 w 3624622"/>
                  <a:gd name="connsiteY1" fmla="*/ 298325 h 4239810"/>
                  <a:gd name="connsiteX2" fmla="*/ 2910984 w 3624622"/>
                  <a:gd name="connsiteY2" fmla="*/ 900753 h 4239810"/>
                  <a:gd name="connsiteX3" fmla="*/ 2943257 w 3624622"/>
                  <a:gd name="connsiteY3" fmla="*/ 1255756 h 4239810"/>
                  <a:gd name="connsiteX4" fmla="*/ 3255229 w 3624622"/>
                  <a:gd name="connsiteY4" fmla="*/ 1470909 h 4239810"/>
                  <a:gd name="connsiteX5" fmla="*/ 3620989 w 3624622"/>
                  <a:gd name="connsiteY5" fmla="*/ 1911972 h 4239810"/>
                  <a:gd name="connsiteX6" fmla="*/ 3018561 w 3624622"/>
                  <a:gd name="connsiteY6" fmla="*/ 2933949 h 4239810"/>
                  <a:gd name="connsiteX7" fmla="*/ 2577497 w 3624622"/>
                  <a:gd name="connsiteY7" fmla="*/ 3579407 h 4239810"/>
                  <a:gd name="connsiteX8" fmla="*/ 1534006 w 3624622"/>
                  <a:gd name="connsiteY8" fmla="*/ 4171078 h 4239810"/>
                  <a:gd name="connsiteX9" fmla="*/ 415211 w 3624622"/>
                  <a:gd name="connsiteY9" fmla="*/ 4160320 h 4239810"/>
                  <a:gd name="connsiteX10" fmla="*/ 6420 w 3624622"/>
                  <a:gd name="connsiteY10" fmla="*/ 3568650 h 4239810"/>
                  <a:gd name="connsiteX11" fmla="*/ 221572 w 3624622"/>
                  <a:gd name="connsiteY11" fmla="*/ 2880160 h 4239810"/>
                  <a:gd name="connsiteX12" fmla="*/ 447483 w 3624622"/>
                  <a:gd name="connsiteY12" fmla="*/ 2202429 h 4239810"/>
                  <a:gd name="connsiteX13" fmla="*/ 339906 w 3624622"/>
                  <a:gd name="connsiteY13" fmla="*/ 1470909 h 4239810"/>
                  <a:gd name="connsiteX14" fmla="*/ 598090 w 3624622"/>
                  <a:gd name="connsiteY14" fmla="*/ 1062118 h 4239810"/>
                  <a:gd name="connsiteX15" fmla="*/ 974608 w 3624622"/>
                  <a:gd name="connsiteY15" fmla="*/ 943784 h 4239810"/>
                  <a:gd name="connsiteX16" fmla="*/ 1049911 w 3624622"/>
                  <a:gd name="connsiteY16" fmla="*/ 470447 h 4239810"/>
                  <a:gd name="connsiteX17" fmla="*/ 1275822 w 3624622"/>
                  <a:gd name="connsiteY17" fmla="*/ 115445 h 4239810"/>
                  <a:gd name="connsiteX18" fmla="*/ 2147191 w 3624622"/>
                  <a:gd name="connsiteY18" fmla="*/ 7869 h 4239810"/>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1911972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2137883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1257"/>
                  <a:gd name="connsiteY0" fmla="*/ 7869 h 4227031"/>
                  <a:gd name="connsiteX1" fmla="*/ 2824923 w 3621257"/>
                  <a:gd name="connsiteY1" fmla="*/ 298325 h 4227031"/>
                  <a:gd name="connsiteX2" fmla="*/ 2910984 w 3621257"/>
                  <a:gd name="connsiteY2" fmla="*/ 900753 h 4227031"/>
                  <a:gd name="connsiteX3" fmla="*/ 2943257 w 3621257"/>
                  <a:gd name="connsiteY3" fmla="*/ 1255756 h 4227031"/>
                  <a:gd name="connsiteX4" fmla="*/ 3620989 w 3621257"/>
                  <a:gd name="connsiteY4" fmla="*/ 2137883 h 4227031"/>
                  <a:gd name="connsiteX5" fmla="*/ 3018561 w 3621257"/>
                  <a:gd name="connsiteY5" fmla="*/ 2933949 h 4227031"/>
                  <a:gd name="connsiteX6" fmla="*/ 2512951 w 3621257"/>
                  <a:gd name="connsiteY6" fmla="*/ 3783803 h 4227031"/>
                  <a:gd name="connsiteX7" fmla="*/ 1534006 w 3621257"/>
                  <a:gd name="connsiteY7" fmla="*/ 4171078 h 4227031"/>
                  <a:gd name="connsiteX8" fmla="*/ 415211 w 3621257"/>
                  <a:gd name="connsiteY8" fmla="*/ 4160320 h 4227031"/>
                  <a:gd name="connsiteX9" fmla="*/ 6420 w 3621257"/>
                  <a:gd name="connsiteY9" fmla="*/ 3568650 h 4227031"/>
                  <a:gd name="connsiteX10" fmla="*/ 221572 w 3621257"/>
                  <a:gd name="connsiteY10" fmla="*/ 2880160 h 4227031"/>
                  <a:gd name="connsiteX11" fmla="*/ 447483 w 3621257"/>
                  <a:gd name="connsiteY11" fmla="*/ 2202429 h 4227031"/>
                  <a:gd name="connsiteX12" fmla="*/ 339906 w 3621257"/>
                  <a:gd name="connsiteY12" fmla="*/ 1470909 h 4227031"/>
                  <a:gd name="connsiteX13" fmla="*/ 598090 w 3621257"/>
                  <a:gd name="connsiteY13" fmla="*/ 1062118 h 4227031"/>
                  <a:gd name="connsiteX14" fmla="*/ 974608 w 3621257"/>
                  <a:gd name="connsiteY14" fmla="*/ 943784 h 4227031"/>
                  <a:gd name="connsiteX15" fmla="*/ 1049911 w 3621257"/>
                  <a:gd name="connsiteY15" fmla="*/ 470447 h 4227031"/>
                  <a:gd name="connsiteX16" fmla="*/ 1275822 w 3621257"/>
                  <a:gd name="connsiteY16" fmla="*/ 115445 h 4227031"/>
                  <a:gd name="connsiteX17" fmla="*/ 2147191 w 3621257"/>
                  <a:gd name="connsiteY17" fmla="*/ 7869 h 4227031"/>
                  <a:gd name="connsiteX0" fmla="*/ 2147191 w 3621257"/>
                  <a:gd name="connsiteY0" fmla="*/ 7869 h 4227031"/>
                  <a:gd name="connsiteX1" fmla="*/ 2824923 w 3621257"/>
                  <a:gd name="connsiteY1" fmla="*/ 298325 h 4227031"/>
                  <a:gd name="connsiteX2" fmla="*/ 2943257 w 3621257"/>
                  <a:gd name="connsiteY2" fmla="*/ 1255756 h 4227031"/>
                  <a:gd name="connsiteX3" fmla="*/ 3620989 w 3621257"/>
                  <a:gd name="connsiteY3" fmla="*/ 2137883 h 4227031"/>
                  <a:gd name="connsiteX4" fmla="*/ 3018561 w 3621257"/>
                  <a:gd name="connsiteY4" fmla="*/ 2933949 h 4227031"/>
                  <a:gd name="connsiteX5" fmla="*/ 2512951 w 3621257"/>
                  <a:gd name="connsiteY5" fmla="*/ 3783803 h 4227031"/>
                  <a:gd name="connsiteX6" fmla="*/ 1534006 w 3621257"/>
                  <a:gd name="connsiteY6" fmla="*/ 4171078 h 4227031"/>
                  <a:gd name="connsiteX7" fmla="*/ 415211 w 3621257"/>
                  <a:gd name="connsiteY7" fmla="*/ 4160320 h 4227031"/>
                  <a:gd name="connsiteX8" fmla="*/ 6420 w 3621257"/>
                  <a:gd name="connsiteY8" fmla="*/ 3568650 h 4227031"/>
                  <a:gd name="connsiteX9" fmla="*/ 221572 w 3621257"/>
                  <a:gd name="connsiteY9" fmla="*/ 2880160 h 4227031"/>
                  <a:gd name="connsiteX10" fmla="*/ 447483 w 3621257"/>
                  <a:gd name="connsiteY10" fmla="*/ 2202429 h 4227031"/>
                  <a:gd name="connsiteX11" fmla="*/ 339906 w 3621257"/>
                  <a:gd name="connsiteY11" fmla="*/ 1470909 h 4227031"/>
                  <a:gd name="connsiteX12" fmla="*/ 598090 w 3621257"/>
                  <a:gd name="connsiteY12" fmla="*/ 1062118 h 4227031"/>
                  <a:gd name="connsiteX13" fmla="*/ 974608 w 3621257"/>
                  <a:gd name="connsiteY13" fmla="*/ 943784 h 4227031"/>
                  <a:gd name="connsiteX14" fmla="*/ 1049911 w 3621257"/>
                  <a:gd name="connsiteY14" fmla="*/ 470447 h 4227031"/>
                  <a:gd name="connsiteX15" fmla="*/ 1275822 w 3621257"/>
                  <a:gd name="connsiteY15" fmla="*/ 115445 h 4227031"/>
                  <a:gd name="connsiteX16" fmla="*/ 2147191 w 3621257"/>
                  <a:gd name="connsiteY16" fmla="*/ 7869 h 4227031"/>
                  <a:gd name="connsiteX0" fmla="*/ 2189313 w 3663379"/>
                  <a:gd name="connsiteY0" fmla="*/ 7869 h 4226329"/>
                  <a:gd name="connsiteX1" fmla="*/ 2867045 w 3663379"/>
                  <a:gd name="connsiteY1" fmla="*/ 298325 h 4226329"/>
                  <a:gd name="connsiteX2" fmla="*/ 2985379 w 3663379"/>
                  <a:gd name="connsiteY2" fmla="*/ 1255756 h 4226329"/>
                  <a:gd name="connsiteX3" fmla="*/ 3663111 w 3663379"/>
                  <a:gd name="connsiteY3" fmla="*/ 2137883 h 4226329"/>
                  <a:gd name="connsiteX4" fmla="*/ 3060683 w 3663379"/>
                  <a:gd name="connsiteY4" fmla="*/ 2933949 h 4226329"/>
                  <a:gd name="connsiteX5" fmla="*/ 2555073 w 3663379"/>
                  <a:gd name="connsiteY5" fmla="*/ 3783803 h 4226329"/>
                  <a:gd name="connsiteX6" fmla="*/ 1576128 w 3663379"/>
                  <a:gd name="connsiteY6" fmla="*/ 4171078 h 4226329"/>
                  <a:gd name="connsiteX7" fmla="*/ 457333 w 3663379"/>
                  <a:gd name="connsiteY7" fmla="*/ 4160320 h 4226329"/>
                  <a:gd name="connsiteX8" fmla="*/ 5512 w 3663379"/>
                  <a:gd name="connsiteY8" fmla="*/ 3579408 h 4226329"/>
                  <a:gd name="connsiteX9" fmla="*/ 263694 w 3663379"/>
                  <a:gd name="connsiteY9" fmla="*/ 2880160 h 4226329"/>
                  <a:gd name="connsiteX10" fmla="*/ 489605 w 3663379"/>
                  <a:gd name="connsiteY10" fmla="*/ 2202429 h 4226329"/>
                  <a:gd name="connsiteX11" fmla="*/ 382028 w 3663379"/>
                  <a:gd name="connsiteY11" fmla="*/ 1470909 h 4226329"/>
                  <a:gd name="connsiteX12" fmla="*/ 640212 w 3663379"/>
                  <a:gd name="connsiteY12" fmla="*/ 1062118 h 4226329"/>
                  <a:gd name="connsiteX13" fmla="*/ 1016730 w 3663379"/>
                  <a:gd name="connsiteY13" fmla="*/ 943784 h 4226329"/>
                  <a:gd name="connsiteX14" fmla="*/ 1092033 w 3663379"/>
                  <a:gd name="connsiteY14" fmla="*/ 470447 h 4226329"/>
                  <a:gd name="connsiteX15" fmla="*/ 1317944 w 3663379"/>
                  <a:gd name="connsiteY15" fmla="*/ 115445 h 4226329"/>
                  <a:gd name="connsiteX16" fmla="*/ 2189313 w 3663379"/>
                  <a:gd name="connsiteY16" fmla="*/ 7869 h 4226329"/>
                  <a:gd name="connsiteX0" fmla="*/ 2147192 w 3621258"/>
                  <a:gd name="connsiteY0" fmla="*/ 7869 h 4218833"/>
                  <a:gd name="connsiteX1" fmla="*/ 2824924 w 3621258"/>
                  <a:gd name="connsiteY1" fmla="*/ 298325 h 4218833"/>
                  <a:gd name="connsiteX2" fmla="*/ 2943258 w 3621258"/>
                  <a:gd name="connsiteY2" fmla="*/ 1255756 h 4218833"/>
                  <a:gd name="connsiteX3" fmla="*/ 3620990 w 3621258"/>
                  <a:gd name="connsiteY3" fmla="*/ 2137883 h 4218833"/>
                  <a:gd name="connsiteX4" fmla="*/ 3018562 w 3621258"/>
                  <a:gd name="connsiteY4" fmla="*/ 2933949 h 4218833"/>
                  <a:gd name="connsiteX5" fmla="*/ 2512952 w 3621258"/>
                  <a:gd name="connsiteY5" fmla="*/ 3783803 h 4218833"/>
                  <a:gd name="connsiteX6" fmla="*/ 1534007 w 3621258"/>
                  <a:gd name="connsiteY6" fmla="*/ 4171078 h 4218833"/>
                  <a:gd name="connsiteX7" fmla="*/ 415212 w 3621258"/>
                  <a:gd name="connsiteY7" fmla="*/ 4160320 h 4218833"/>
                  <a:gd name="connsiteX8" fmla="*/ 6421 w 3621258"/>
                  <a:gd name="connsiteY8" fmla="*/ 3697742 h 4218833"/>
                  <a:gd name="connsiteX9" fmla="*/ 221573 w 3621258"/>
                  <a:gd name="connsiteY9" fmla="*/ 2880160 h 4218833"/>
                  <a:gd name="connsiteX10" fmla="*/ 447484 w 3621258"/>
                  <a:gd name="connsiteY10" fmla="*/ 2202429 h 4218833"/>
                  <a:gd name="connsiteX11" fmla="*/ 339907 w 3621258"/>
                  <a:gd name="connsiteY11" fmla="*/ 1470909 h 4218833"/>
                  <a:gd name="connsiteX12" fmla="*/ 598091 w 3621258"/>
                  <a:gd name="connsiteY12" fmla="*/ 1062118 h 4218833"/>
                  <a:gd name="connsiteX13" fmla="*/ 974609 w 3621258"/>
                  <a:gd name="connsiteY13" fmla="*/ 943784 h 4218833"/>
                  <a:gd name="connsiteX14" fmla="*/ 1049912 w 3621258"/>
                  <a:gd name="connsiteY14" fmla="*/ 470447 h 4218833"/>
                  <a:gd name="connsiteX15" fmla="*/ 1275823 w 3621258"/>
                  <a:gd name="connsiteY15" fmla="*/ 115445 h 4218833"/>
                  <a:gd name="connsiteX16" fmla="*/ 2147192 w 3621258"/>
                  <a:gd name="connsiteY16" fmla="*/ 7869 h 4218833"/>
                  <a:gd name="connsiteX0" fmla="*/ 2195902 w 3669968"/>
                  <a:gd name="connsiteY0" fmla="*/ 7869 h 4218833"/>
                  <a:gd name="connsiteX1" fmla="*/ 2873634 w 3669968"/>
                  <a:gd name="connsiteY1" fmla="*/ 298325 h 4218833"/>
                  <a:gd name="connsiteX2" fmla="*/ 2991968 w 3669968"/>
                  <a:gd name="connsiteY2" fmla="*/ 1255756 h 4218833"/>
                  <a:gd name="connsiteX3" fmla="*/ 3669700 w 3669968"/>
                  <a:gd name="connsiteY3" fmla="*/ 2137883 h 4218833"/>
                  <a:gd name="connsiteX4" fmla="*/ 3067272 w 3669968"/>
                  <a:gd name="connsiteY4" fmla="*/ 2933949 h 4218833"/>
                  <a:gd name="connsiteX5" fmla="*/ 2561662 w 3669968"/>
                  <a:gd name="connsiteY5" fmla="*/ 3783803 h 4218833"/>
                  <a:gd name="connsiteX6" fmla="*/ 1582717 w 3669968"/>
                  <a:gd name="connsiteY6" fmla="*/ 4171078 h 4218833"/>
                  <a:gd name="connsiteX7" fmla="*/ 463922 w 3669968"/>
                  <a:gd name="connsiteY7" fmla="*/ 4160320 h 4218833"/>
                  <a:gd name="connsiteX8" fmla="*/ 55131 w 3669968"/>
                  <a:gd name="connsiteY8" fmla="*/ 3697742 h 4218833"/>
                  <a:gd name="connsiteX9" fmla="*/ 270283 w 3669968"/>
                  <a:gd name="connsiteY9" fmla="*/ 2880160 h 4218833"/>
                  <a:gd name="connsiteX10" fmla="*/ 496194 w 3669968"/>
                  <a:gd name="connsiteY10" fmla="*/ 2202429 h 4218833"/>
                  <a:gd name="connsiteX11" fmla="*/ 388617 w 3669968"/>
                  <a:gd name="connsiteY11" fmla="*/ 1470909 h 4218833"/>
                  <a:gd name="connsiteX12" fmla="*/ 646801 w 3669968"/>
                  <a:gd name="connsiteY12" fmla="*/ 1062118 h 4218833"/>
                  <a:gd name="connsiteX13" fmla="*/ 1023319 w 3669968"/>
                  <a:gd name="connsiteY13" fmla="*/ 943784 h 4218833"/>
                  <a:gd name="connsiteX14" fmla="*/ 1098622 w 3669968"/>
                  <a:gd name="connsiteY14" fmla="*/ 470447 h 4218833"/>
                  <a:gd name="connsiteX15" fmla="*/ 1324533 w 3669968"/>
                  <a:gd name="connsiteY15" fmla="*/ 115445 h 4218833"/>
                  <a:gd name="connsiteX16" fmla="*/ 2195902 w 3669968"/>
                  <a:gd name="connsiteY16" fmla="*/ 7869 h 4218833"/>
                  <a:gd name="connsiteX0" fmla="*/ 2195902 w 3669968"/>
                  <a:gd name="connsiteY0" fmla="*/ 7869 h 4216877"/>
                  <a:gd name="connsiteX1" fmla="*/ 2873634 w 3669968"/>
                  <a:gd name="connsiteY1" fmla="*/ 298325 h 4216877"/>
                  <a:gd name="connsiteX2" fmla="*/ 2991968 w 3669968"/>
                  <a:gd name="connsiteY2" fmla="*/ 1255756 h 4216877"/>
                  <a:gd name="connsiteX3" fmla="*/ 3669700 w 3669968"/>
                  <a:gd name="connsiteY3" fmla="*/ 2137883 h 4216877"/>
                  <a:gd name="connsiteX4" fmla="*/ 3067272 w 3669968"/>
                  <a:gd name="connsiteY4" fmla="*/ 2933949 h 4216877"/>
                  <a:gd name="connsiteX5" fmla="*/ 2561662 w 3669968"/>
                  <a:gd name="connsiteY5" fmla="*/ 3783803 h 4216877"/>
                  <a:gd name="connsiteX6" fmla="*/ 1582717 w 3669968"/>
                  <a:gd name="connsiteY6" fmla="*/ 4171078 h 4216877"/>
                  <a:gd name="connsiteX7" fmla="*/ 463922 w 3669968"/>
                  <a:gd name="connsiteY7" fmla="*/ 4160320 h 4216877"/>
                  <a:gd name="connsiteX8" fmla="*/ 55131 w 3669968"/>
                  <a:gd name="connsiteY8" fmla="*/ 3730015 h 4216877"/>
                  <a:gd name="connsiteX9" fmla="*/ 270283 w 3669968"/>
                  <a:gd name="connsiteY9" fmla="*/ 2880160 h 4216877"/>
                  <a:gd name="connsiteX10" fmla="*/ 496194 w 3669968"/>
                  <a:gd name="connsiteY10" fmla="*/ 2202429 h 4216877"/>
                  <a:gd name="connsiteX11" fmla="*/ 388617 w 3669968"/>
                  <a:gd name="connsiteY11" fmla="*/ 1470909 h 4216877"/>
                  <a:gd name="connsiteX12" fmla="*/ 646801 w 3669968"/>
                  <a:gd name="connsiteY12" fmla="*/ 1062118 h 4216877"/>
                  <a:gd name="connsiteX13" fmla="*/ 1023319 w 3669968"/>
                  <a:gd name="connsiteY13" fmla="*/ 943784 h 4216877"/>
                  <a:gd name="connsiteX14" fmla="*/ 1098622 w 3669968"/>
                  <a:gd name="connsiteY14" fmla="*/ 470447 h 4216877"/>
                  <a:gd name="connsiteX15" fmla="*/ 1324533 w 3669968"/>
                  <a:gd name="connsiteY15" fmla="*/ 115445 h 4216877"/>
                  <a:gd name="connsiteX16" fmla="*/ 2195902 w 3669968"/>
                  <a:gd name="connsiteY16" fmla="*/ 7869 h 4216877"/>
                  <a:gd name="connsiteX0" fmla="*/ 2195902 w 3669968"/>
                  <a:gd name="connsiteY0" fmla="*/ 7869 h 4283677"/>
                  <a:gd name="connsiteX1" fmla="*/ 2873634 w 3669968"/>
                  <a:gd name="connsiteY1" fmla="*/ 298325 h 4283677"/>
                  <a:gd name="connsiteX2" fmla="*/ 2991968 w 3669968"/>
                  <a:gd name="connsiteY2" fmla="*/ 1255756 h 4283677"/>
                  <a:gd name="connsiteX3" fmla="*/ 3669700 w 3669968"/>
                  <a:gd name="connsiteY3" fmla="*/ 2137883 h 4283677"/>
                  <a:gd name="connsiteX4" fmla="*/ 3067272 w 3669968"/>
                  <a:gd name="connsiteY4" fmla="*/ 2933949 h 4283677"/>
                  <a:gd name="connsiteX5" fmla="*/ 2561662 w 3669968"/>
                  <a:gd name="connsiteY5" fmla="*/ 3783803 h 4283677"/>
                  <a:gd name="connsiteX6" fmla="*/ 1582717 w 3669968"/>
                  <a:gd name="connsiteY6" fmla="*/ 4171078 h 4283677"/>
                  <a:gd name="connsiteX7" fmla="*/ 463922 w 3669968"/>
                  <a:gd name="connsiteY7" fmla="*/ 4160320 h 4283677"/>
                  <a:gd name="connsiteX8" fmla="*/ 55131 w 3669968"/>
                  <a:gd name="connsiteY8" fmla="*/ 3730015 h 4283677"/>
                  <a:gd name="connsiteX9" fmla="*/ 270283 w 3669968"/>
                  <a:gd name="connsiteY9" fmla="*/ 2880160 h 4283677"/>
                  <a:gd name="connsiteX10" fmla="*/ 496194 w 3669968"/>
                  <a:gd name="connsiteY10" fmla="*/ 2202429 h 4283677"/>
                  <a:gd name="connsiteX11" fmla="*/ 388617 w 3669968"/>
                  <a:gd name="connsiteY11" fmla="*/ 1470909 h 4283677"/>
                  <a:gd name="connsiteX12" fmla="*/ 646801 w 3669968"/>
                  <a:gd name="connsiteY12" fmla="*/ 1062118 h 4283677"/>
                  <a:gd name="connsiteX13" fmla="*/ 1023319 w 3669968"/>
                  <a:gd name="connsiteY13" fmla="*/ 943784 h 4283677"/>
                  <a:gd name="connsiteX14" fmla="*/ 1098622 w 3669968"/>
                  <a:gd name="connsiteY14" fmla="*/ 470447 h 4283677"/>
                  <a:gd name="connsiteX15" fmla="*/ 1324533 w 3669968"/>
                  <a:gd name="connsiteY15" fmla="*/ 115445 h 4283677"/>
                  <a:gd name="connsiteX16" fmla="*/ 2195902 w 3669968"/>
                  <a:gd name="connsiteY16" fmla="*/ 7869 h 4283677"/>
                  <a:gd name="connsiteX0" fmla="*/ 1928566 w 3402632"/>
                  <a:gd name="connsiteY0" fmla="*/ 7869 h 4275127"/>
                  <a:gd name="connsiteX1" fmla="*/ 2606298 w 3402632"/>
                  <a:gd name="connsiteY1" fmla="*/ 298325 h 4275127"/>
                  <a:gd name="connsiteX2" fmla="*/ 2724632 w 3402632"/>
                  <a:gd name="connsiteY2" fmla="*/ 1255756 h 4275127"/>
                  <a:gd name="connsiteX3" fmla="*/ 3402364 w 3402632"/>
                  <a:gd name="connsiteY3" fmla="*/ 2137883 h 4275127"/>
                  <a:gd name="connsiteX4" fmla="*/ 2799936 w 3402632"/>
                  <a:gd name="connsiteY4" fmla="*/ 2933949 h 4275127"/>
                  <a:gd name="connsiteX5" fmla="*/ 2294326 w 3402632"/>
                  <a:gd name="connsiteY5" fmla="*/ 3783803 h 4275127"/>
                  <a:gd name="connsiteX6" fmla="*/ 1315381 w 3402632"/>
                  <a:gd name="connsiteY6" fmla="*/ 4171078 h 4275127"/>
                  <a:gd name="connsiteX7" fmla="*/ 196586 w 3402632"/>
                  <a:gd name="connsiteY7" fmla="*/ 4160320 h 4275127"/>
                  <a:gd name="connsiteX8" fmla="*/ 2947 w 3402632"/>
                  <a:gd name="connsiteY8" fmla="*/ 2880160 h 4275127"/>
                  <a:gd name="connsiteX9" fmla="*/ 228858 w 3402632"/>
                  <a:gd name="connsiteY9" fmla="*/ 2202429 h 4275127"/>
                  <a:gd name="connsiteX10" fmla="*/ 121281 w 3402632"/>
                  <a:gd name="connsiteY10" fmla="*/ 1470909 h 4275127"/>
                  <a:gd name="connsiteX11" fmla="*/ 379465 w 3402632"/>
                  <a:gd name="connsiteY11" fmla="*/ 1062118 h 4275127"/>
                  <a:gd name="connsiteX12" fmla="*/ 755983 w 3402632"/>
                  <a:gd name="connsiteY12" fmla="*/ 943784 h 4275127"/>
                  <a:gd name="connsiteX13" fmla="*/ 831286 w 3402632"/>
                  <a:gd name="connsiteY13" fmla="*/ 470447 h 4275127"/>
                  <a:gd name="connsiteX14" fmla="*/ 1057197 w 3402632"/>
                  <a:gd name="connsiteY14" fmla="*/ 115445 h 4275127"/>
                  <a:gd name="connsiteX15" fmla="*/ 1928566 w 3402632"/>
                  <a:gd name="connsiteY15" fmla="*/ 7869 h 4275127"/>
                  <a:gd name="connsiteX0" fmla="*/ 1973706 w 3447772"/>
                  <a:gd name="connsiteY0" fmla="*/ 7869 h 4209093"/>
                  <a:gd name="connsiteX1" fmla="*/ 2651438 w 3447772"/>
                  <a:gd name="connsiteY1" fmla="*/ 298325 h 4209093"/>
                  <a:gd name="connsiteX2" fmla="*/ 2769772 w 3447772"/>
                  <a:gd name="connsiteY2" fmla="*/ 1255756 h 4209093"/>
                  <a:gd name="connsiteX3" fmla="*/ 3447504 w 3447772"/>
                  <a:gd name="connsiteY3" fmla="*/ 2137883 h 4209093"/>
                  <a:gd name="connsiteX4" fmla="*/ 2845076 w 3447772"/>
                  <a:gd name="connsiteY4" fmla="*/ 2933949 h 4209093"/>
                  <a:gd name="connsiteX5" fmla="*/ 2339466 w 3447772"/>
                  <a:gd name="connsiteY5" fmla="*/ 3783803 h 4209093"/>
                  <a:gd name="connsiteX6" fmla="*/ 1360521 w 3447772"/>
                  <a:gd name="connsiteY6" fmla="*/ 4171078 h 4209093"/>
                  <a:gd name="connsiteX7" fmla="*/ 48087 w 3447772"/>
                  <a:gd name="connsiteY7" fmla="*/ 2880160 h 4209093"/>
                  <a:gd name="connsiteX8" fmla="*/ 273998 w 3447772"/>
                  <a:gd name="connsiteY8" fmla="*/ 2202429 h 4209093"/>
                  <a:gd name="connsiteX9" fmla="*/ 166421 w 3447772"/>
                  <a:gd name="connsiteY9" fmla="*/ 1470909 h 4209093"/>
                  <a:gd name="connsiteX10" fmla="*/ 424605 w 3447772"/>
                  <a:gd name="connsiteY10" fmla="*/ 1062118 h 4209093"/>
                  <a:gd name="connsiteX11" fmla="*/ 801123 w 3447772"/>
                  <a:gd name="connsiteY11" fmla="*/ 943784 h 4209093"/>
                  <a:gd name="connsiteX12" fmla="*/ 876426 w 3447772"/>
                  <a:gd name="connsiteY12" fmla="*/ 470447 h 4209093"/>
                  <a:gd name="connsiteX13" fmla="*/ 1102337 w 3447772"/>
                  <a:gd name="connsiteY13" fmla="*/ 115445 h 4209093"/>
                  <a:gd name="connsiteX14" fmla="*/ 1973706 w 3447772"/>
                  <a:gd name="connsiteY14" fmla="*/ 7869 h 4209093"/>
                  <a:gd name="connsiteX0" fmla="*/ 1951292 w 3425358"/>
                  <a:gd name="connsiteY0" fmla="*/ 7869 h 4150722"/>
                  <a:gd name="connsiteX1" fmla="*/ 2629024 w 3425358"/>
                  <a:gd name="connsiteY1" fmla="*/ 298325 h 4150722"/>
                  <a:gd name="connsiteX2" fmla="*/ 2747358 w 3425358"/>
                  <a:gd name="connsiteY2" fmla="*/ 1255756 h 4150722"/>
                  <a:gd name="connsiteX3" fmla="*/ 3425090 w 3425358"/>
                  <a:gd name="connsiteY3" fmla="*/ 2137883 h 4150722"/>
                  <a:gd name="connsiteX4" fmla="*/ 2822662 w 3425358"/>
                  <a:gd name="connsiteY4" fmla="*/ 2933949 h 4150722"/>
                  <a:gd name="connsiteX5" fmla="*/ 2317052 w 3425358"/>
                  <a:gd name="connsiteY5" fmla="*/ 3783803 h 4150722"/>
                  <a:gd name="connsiteX6" fmla="*/ 957605 w 3425358"/>
                  <a:gd name="connsiteY6" fmla="*/ 4107801 h 4150722"/>
                  <a:gd name="connsiteX7" fmla="*/ 25673 w 3425358"/>
                  <a:gd name="connsiteY7" fmla="*/ 2880160 h 4150722"/>
                  <a:gd name="connsiteX8" fmla="*/ 251584 w 3425358"/>
                  <a:gd name="connsiteY8" fmla="*/ 2202429 h 4150722"/>
                  <a:gd name="connsiteX9" fmla="*/ 144007 w 3425358"/>
                  <a:gd name="connsiteY9" fmla="*/ 1470909 h 4150722"/>
                  <a:gd name="connsiteX10" fmla="*/ 402191 w 3425358"/>
                  <a:gd name="connsiteY10" fmla="*/ 1062118 h 4150722"/>
                  <a:gd name="connsiteX11" fmla="*/ 778709 w 3425358"/>
                  <a:gd name="connsiteY11" fmla="*/ 943784 h 4150722"/>
                  <a:gd name="connsiteX12" fmla="*/ 854012 w 3425358"/>
                  <a:gd name="connsiteY12" fmla="*/ 470447 h 4150722"/>
                  <a:gd name="connsiteX13" fmla="*/ 1079923 w 3425358"/>
                  <a:gd name="connsiteY13" fmla="*/ 115445 h 4150722"/>
                  <a:gd name="connsiteX14" fmla="*/ 1951292 w 3425358"/>
                  <a:gd name="connsiteY14" fmla="*/ 7869 h 4150722"/>
                  <a:gd name="connsiteX0" fmla="*/ 1811231 w 3285297"/>
                  <a:gd name="connsiteY0" fmla="*/ 7869 h 4132289"/>
                  <a:gd name="connsiteX1" fmla="*/ 2488963 w 3285297"/>
                  <a:gd name="connsiteY1" fmla="*/ 298325 h 4132289"/>
                  <a:gd name="connsiteX2" fmla="*/ 2607297 w 3285297"/>
                  <a:gd name="connsiteY2" fmla="*/ 1255756 h 4132289"/>
                  <a:gd name="connsiteX3" fmla="*/ 3285029 w 3285297"/>
                  <a:gd name="connsiteY3" fmla="*/ 2137883 h 4132289"/>
                  <a:gd name="connsiteX4" fmla="*/ 2682601 w 3285297"/>
                  <a:gd name="connsiteY4" fmla="*/ 2933949 h 4132289"/>
                  <a:gd name="connsiteX5" fmla="*/ 2176991 w 3285297"/>
                  <a:gd name="connsiteY5" fmla="*/ 3783803 h 4132289"/>
                  <a:gd name="connsiteX6" fmla="*/ 817544 w 3285297"/>
                  <a:gd name="connsiteY6" fmla="*/ 4107801 h 4132289"/>
                  <a:gd name="connsiteX7" fmla="*/ 190015 w 3285297"/>
                  <a:gd name="connsiteY7" fmla="*/ 3180731 h 4132289"/>
                  <a:gd name="connsiteX8" fmla="*/ 111523 w 3285297"/>
                  <a:gd name="connsiteY8" fmla="*/ 2202429 h 4132289"/>
                  <a:gd name="connsiteX9" fmla="*/ 3946 w 3285297"/>
                  <a:gd name="connsiteY9" fmla="*/ 1470909 h 4132289"/>
                  <a:gd name="connsiteX10" fmla="*/ 262130 w 3285297"/>
                  <a:gd name="connsiteY10" fmla="*/ 1062118 h 4132289"/>
                  <a:gd name="connsiteX11" fmla="*/ 638648 w 3285297"/>
                  <a:gd name="connsiteY11" fmla="*/ 943784 h 4132289"/>
                  <a:gd name="connsiteX12" fmla="*/ 713951 w 3285297"/>
                  <a:gd name="connsiteY12" fmla="*/ 470447 h 4132289"/>
                  <a:gd name="connsiteX13" fmla="*/ 939862 w 3285297"/>
                  <a:gd name="connsiteY13" fmla="*/ 115445 h 4132289"/>
                  <a:gd name="connsiteX14" fmla="*/ 1811231 w 3285297"/>
                  <a:gd name="connsiteY14" fmla="*/ 7869 h 4132289"/>
                  <a:gd name="connsiteX0" fmla="*/ 1811231 w 3309863"/>
                  <a:gd name="connsiteY0" fmla="*/ 7869 h 4132289"/>
                  <a:gd name="connsiteX1" fmla="*/ 2488963 w 3309863"/>
                  <a:gd name="connsiteY1" fmla="*/ 298325 h 4132289"/>
                  <a:gd name="connsiteX2" fmla="*/ 3124781 w 3309863"/>
                  <a:gd name="connsiteY2" fmla="*/ 717893 h 4132289"/>
                  <a:gd name="connsiteX3" fmla="*/ 3285029 w 3309863"/>
                  <a:gd name="connsiteY3" fmla="*/ 2137883 h 4132289"/>
                  <a:gd name="connsiteX4" fmla="*/ 2682601 w 3309863"/>
                  <a:gd name="connsiteY4" fmla="*/ 2933949 h 4132289"/>
                  <a:gd name="connsiteX5" fmla="*/ 2176991 w 3309863"/>
                  <a:gd name="connsiteY5" fmla="*/ 3783803 h 4132289"/>
                  <a:gd name="connsiteX6" fmla="*/ 817544 w 3309863"/>
                  <a:gd name="connsiteY6" fmla="*/ 4107801 h 4132289"/>
                  <a:gd name="connsiteX7" fmla="*/ 190015 w 3309863"/>
                  <a:gd name="connsiteY7" fmla="*/ 3180731 h 4132289"/>
                  <a:gd name="connsiteX8" fmla="*/ 111523 w 3309863"/>
                  <a:gd name="connsiteY8" fmla="*/ 2202429 h 4132289"/>
                  <a:gd name="connsiteX9" fmla="*/ 3946 w 3309863"/>
                  <a:gd name="connsiteY9" fmla="*/ 1470909 h 4132289"/>
                  <a:gd name="connsiteX10" fmla="*/ 262130 w 3309863"/>
                  <a:gd name="connsiteY10" fmla="*/ 1062118 h 4132289"/>
                  <a:gd name="connsiteX11" fmla="*/ 638648 w 3309863"/>
                  <a:gd name="connsiteY11" fmla="*/ 943784 h 4132289"/>
                  <a:gd name="connsiteX12" fmla="*/ 713951 w 3309863"/>
                  <a:gd name="connsiteY12" fmla="*/ 470447 h 4132289"/>
                  <a:gd name="connsiteX13" fmla="*/ 939862 w 3309863"/>
                  <a:gd name="connsiteY13" fmla="*/ 115445 h 4132289"/>
                  <a:gd name="connsiteX14" fmla="*/ 1811231 w 3309863"/>
                  <a:gd name="connsiteY14" fmla="*/ 7869 h 4132289"/>
                  <a:gd name="connsiteX0" fmla="*/ 1811231 w 3337758"/>
                  <a:gd name="connsiteY0" fmla="*/ 7869 h 4135608"/>
                  <a:gd name="connsiteX1" fmla="*/ 2488963 w 3337758"/>
                  <a:gd name="connsiteY1" fmla="*/ 298325 h 4135608"/>
                  <a:gd name="connsiteX2" fmla="*/ 3124781 w 3337758"/>
                  <a:gd name="connsiteY2" fmla="*/ 717893 h 4135608"/>
                  <a:gd name="connsiteX3" fmla="*/ 3285029 w 3337758"/>
                  <a:gd name="connsiteY3" fmla="*/ 2137883 h 4135608"/>
                  <a:gd name="connsiteX4" fmla="*/ 2286878 w 3337758"/>
                  <a:gd name="connsiteY4" fmla="*/ 2680837 h 4135608"/>
                  <a:gd name="connsiteX5" fmla="*/ 2176991 w 3337758"/>
                  <a:gd name="connsiteY5" fmla="*/ 3783803 h 4135608"/>
                  <a:gd name="connsiteX6" fmla="*/ 817544 w 3337758"/>
                  <a:gd name="connsiteY6" fmla="*/ 4107801 h 4135608"/>
                  <a:gd name="connsiteX7" fmla="*/ 190015 w 3337758"/>
                  <a:gd name="connsiteY7" fmla="*/ 3180731 h 4135608"/>
                  <a:gd name="connsiteX8" fmla="*/ 111523 w 3337758"/>
                  <a:gd name="connsiteY8" fmla="*/ 2202429 h 4135608"/>
                  <a:gd name="connsiteX9" fmla="*/ 3946 w 3337758"/>
                  <a:gd name="connsiteY9" fmla="*/ 1470909 h 4135608"/>
                  <a:gd name="connsiteX10" fmla="*/ 262130 w 3337758"/>
                  <a:gd name="connsiteY10" fmla="*/ 1062118 h 4135608"/>
                  <a:gd name="connsiteX11" fmla="*/ 638648 w 3337758"/>
                  <a:gd name="connsiteY11" fmla="*/ 943784 h 4135608"/>
                  <a:gd name="connsiteX12" fmla="*/ 713951 w 3337758"/>
                  <a:gd name="connsiteY12" fmla="*/ 470447 h 4135608"/>
                  <a:gd name="connsiteX13" fmla="*/ 939862 w 3337758"/>
                  <a:gd name="connsiteY13" fmla="*/ 115445 h 4135608"/>
                  <a:gd name="connsiteX14" fmla="*/ 1811231 w 3337758"/>
                  <a:gd name="connsiteY14" fmla="*/ 7869 h 4135608"/>
                  <a:gd name="connsiteX0" fmla="*/ 1811231 w 3337758"/>
                  <a:gd name="connsiteY0" fmla="*/ 7869 h 4115018"/>
                  <a:gd name="connsiteX1" fmla="*/ 2488963 w 3337758"/>
                  <a:gd name="connsiteY1" fmla="*/ 298325 h 4115018"/>
                  <a:gd name="connsiteX2" fmla="*/ 3124781 w 3337758"/>
                  <a:gd name="connsiteY2" fmla="*/ 717893 h 4115018"/>
                  <a:gd name="connsiteX3" fmla="*/ 3285029 w 3337758"/>
                  <a:gd name="connsiteY3" fmla="*/ 2137883 h 4115018"/>
                  <a:gd name="connsiteX4" fmla="*/ 2286878 w 3337758"/>
                  <a:gd name="connsiteY4" fmla="*/ 2680837 h 4115018"/>
                  <a:gd name="connsiteX5" fmla="*/ 1963910 w 3337758"/>
                  <a:gd name="connsiteY5" fmla="*/ 3562330 h 4115018"/>
                  <a:gd name="connsiteX6" fmla="*/ 817544 w 3337758"/>
                  <a:gd name="connsiteY6" fmla="*/ 4107801 h 4115018"/>
                  <a:gd name="connsiteX7" fmla="*/ 190015 w 3337758"/>
                  <a:gd name="connsiteY7" fmla="*/ 3180731 h 4115018"/>
                  <a:gd name="connsiteX8" fmla="*/ 111523 w 3337758"/>
                  <a:gd name="connsiteY8" fmla="*/ 2202429 h 4115018"/>
                  <a:gd name="connsiteX9" fmla="*/ 3946 w 3337758"/>
                  <a:gd name="connsiteY9" fmla="*/ 1470909 h 4115018"/>
                  <a:gd name="connsiteX10" fmla="*/ 262130 w 3337758"/>
                  <a:gd name="connsiteY10" fmla="*/ 1062118 h 4115018"/>
                  <a:gd name="connsiteX11" fmla="*/ 638648 w 3337758"/>
                  <a:gd name="connsiteY11" fmla="*/ 943784 h 4115018"/>
                  <a:gd name="connsiteX12" fmla="*/ 713951 w 3337758"/>
                  <a:gd name="connsiteY12" fmla="*/ 470447 h 4115018"/>
                  <a:gd name="connsiteX13" fmla="*/ 939862 w 3337758"/>
                  <a:gd name="connsiteY13" fmla="*/ 115445 h 4115018"/>
                  <a:gd name="connsiteX14" fmla="*/ 1811231 w 3337758"/>
                  <a:gd name="connsiteY14" fmla="*/ 7869 h 4115018"/>
                  <a:gd name="connsiteX0" fmla="*/ 1811231 w 3337758"/>
                  <a:gd name="connsiteY0" fmla="*/ 7869 h 4177498"/>
                  <a:gd name="connsiteX1" fmla="*/ 2488963 w 3337758"/>
                  <a:gd name="connsiteY1" fmla="*/ 298325 h 4177498"/>
                  <a:gd name="connsiteX2" fmla="*/ 3124781 w 3337758"/>
                  <a:gd name="connsiteY2" fmla="*/ 717893 h 4177498"/>
                  <a:gd name="connsiteX3" fmla="*/ 3285029 w 3337758"/>
                  <a:gd name="connsiteY3" fmla="*/ 2137883 h 4177498"/>
                  <a:gd name="connsiteX4" fmla="*/ 2286878 w 3337758"/>
                  <a:gd name="connsiteY4" fmla="*/ 2680837 h 4177498"/>
                  <a:gd name="connsiteX5" fmla="*/ 1963910 w 3337758"/>
                  <a:gd name="connsiteY5" fmla="*/ 3562330 h 4177498"/>
                  <a:gd name="connsiteX6" fmla="*/ 1121945 w 3337758"/>
                  <a:gd name="connsiteY6" fmla="*/ 4171079 h 4177498"/>
                  <a:gd name="connsiteX7" fmla="*/ 190015 w 3337758"/>
                  <a:gd name="connsiteY7" fmla="*/ 3180731 h 4177498"/>
                  <a:gd name="connsiteX8" fmla="*/ 111523 w 3337758"/>
                  <a:gd name="connsiteY8" fmla="*/ 2202429 h 4177498"/>
                  <a:gd name="connsiteX9" fmla="*/ 3946 w 3337758"/>
                  <a:gd name="connsiteY9" fmla="*/ 1470909 h 4177498"/>
                  <a:gd name="connsiteX10" fmla="*/ 262130 w 3337758"/>
                  <a:gd name="connsiteY10" fmla="*/ 1062118 h 4177498"/>
                  <a:gd name="connsiteX11" fmla="*/ 638648 w 3337758"/>
                  <a:gd name="connsiteY11" fmla="*/ 943784 h 4177498"/>
                  <a:gd name="connsiteX12" fmla="*/ 713951 w 3337758"/>
                  <a:gd name="connsiteY12" fmla="*/ 470447 h 4177498"/>
                  <a:gd name="connsiteX13" fmla="*/ 939862 w 3337758"/>
                  <a:gd name="connsiteY13" fmla="*/ 115445 h 4177498"/>
                  <a:gd name="connsiteX14" fmla="*/ 1811231 w 3337758"/>
                  <a:gd name="connsiteY14" fmla="*/ 7869 h 4177498"/>
                  <a:gd name="connsiteX0" fmla="*/ 1811231 w 3337758"/>
                  <a:gd name="connsiteY0" fmla="*/ 7869 h 4171079"/>
                  <a:gd name="connsiteX1" fmla="*/ 2488963 w 3337758"/>
                  <a:gd name="connsiteY1" fmla="*/ 298325 h 4171079"/>
                  <a:gd name="connsiteX2" fmla="*/ 3124781 w 3337758"/>
                  <a:gd name="connsiteY2" fmla="*/ 717893 h 4171079"/>
                  <a:gd name="connsiteX3" fmla="*/ 3285029 w 3337758"/>
                  <a:gd name="connsiteY3" fmla="*/ 2137883 h 4171079"/>
                  <a:gd name="connsiteX4" fmla="*/ 2286878 w 3337758"/>
                  <a:gd name="connsiteY4" fmla="*/ 2680837 h 4171079"/>
                  <a:gd name="connsiteX5" fmla="*/ 1963910 w 3337758"/>
                  <a:gd name="connsiteY5" fmla="*/ 3562330 h 4171079"/>
                  <a:gd name="connsiteX6" fmla="*/ 1121945 w 3337758"/>
                  <a:gd name="connsiteY6" fmla="*/ 4171079 h 4171079"/>
                  <a:gd name="connsiteX7" fmla="*/ 190015 w 3337758"/>
                  <a:gd name="connsiteY7" fmla="*/ 3180731 h 4171079"/>
                  <a:gd name="connsiteX8" fmla="*/ 111523 w 3337758"/>
                  <a:gd name="connsiteY8" fmla="*/ 2202429 h 4171079"/>
                  <a:gd name="connsiteX9" fmla="*/ 3946 w 3337758"/>
                  <a:gd name="connsiteY9" fmla="*/ 1470909 h 4171079"/>
                  <a:gd name="connsiteX10" fmla="*/ 262130 w 3337758"/>
                  <a:gd name="connsiteY10" fmla="*/ 1062118 h 4171079"/>
                  <a:gd name="connsiteX11" fmla="*/ 638648 w 3337758"/>
                  <a:gd name="connsiteY11" fmla="*/ 943784 h 4171079"/>
                  <a:gd name="connsiteX12" fmla="*/ 713951 w 3337758"/>
                  <a:gd name="connsiteY12" fmla="*/ 470447 h 4171079"/>
                  <a:gd name="connsiteX13" fmla="*/ 939862 w 3337758"/>
                  <a:gd name="connsiteY13" fmla="*/ 115445 h 4171079"/>
                  <a:gd name="connsiteX14" fmla="*/ 1811231 w 3337758"/>
                  <a:gd name="connsiteY14" fmla="*/ 7869 h 4171079"/>
                  <a:gd name="connsiteX0" fmla="*/ 1811231 w 3337758"/>
                  <a:gd name="connsiteY0" fmla="*/ 7869 h 4171079"/>
                  <a:gd name="connsiteX1" fmla="*/ 2488963 w 3337758"/>
                  <a:gd name="connsiteY1" fmla="*/ 298325 h 4171079"/>
                  <a:gd name="connsiteX2" fmla="*/ 3124781 w 3337758"/>
                  <a:gd name="connsiteY2" fmla="*/ 717893 h 4171079"/>
                  <a:gd name="connsiteX3" fmla="*/ 3285029 w 3337758"/>
                  <a:gd name="connsiteY3" fmla="*/ 2137883 h 4171079"/>
                  <a:gd name="connsiteX4" fmla="*/ 2286878 w 3337758"/>
                  <a:gd name="connsiteY4" fmla="*/ 2680837 h 4171079"/>
                  <a:gd name="connsiteX5" fmla="*/ 1963910 w 3337758"/>
                  <a:gd name="connsiteY5" fmla="*/ 3562330 h 4171079"/>
                  <a:gd name="connsiteX6" fmla="*/ 1121945 w 3337758"/>
                  <a:gd name="connsiteY6" fmla="*/ 4171079 h 4171079"/>
                  <a:gd name="connsiteX7" fmla="*/ 190015 w 3337758"/>
                  <a:gd name="connsiteY7" fmla="*/ 3180731 h 4171079"/>
                  <a:gd name="connsiteX8" fmla="*/ 111523 w 3337758"/>
                  <a:gd name="connsiteY8" fmla="*/ 2202429 h 4171079"/>
                  <a:gd name="connsiteX9" fmla="*/ 3946 w 3337758"/>
                  <a:gd name="connsiteY9" fmla="*/ 1470909 h 4171079"/>
                  <a:gd name="connsiteX10" fmla="*/ 262130 w 3337758"/>
                  <a:gd name="connsiteY10" fmla="*/ 1062118 h 4171079"/>
                  <a:gd name="connsiteX11" fmla="*/ 242925 w 3337758"/>
                  <a:gd name="connsiteY11" fmla="*/ 643214 h 4171079"/>
                  <a:gd name="connsiteX12" fmla="*/ 713951 w 3337758"/>
                  <a:gd name="connsiteY12" fmla="*/ 470447 h 4171079"/>
                  <a:gd name="connsiteX13" fmla="*/ 939862 w 3337758"/>
                  <a:gd name="connsiteY13" fmla="*/ 115445 h 4171079"/>
                  <a:gd name="connsiteX14" fmla="*/ 1811231 w 3337758"/>
                  <a:gd name="connsiteY14" fmla="*/ 7869 h 4171079"/>
                  <a:gd name="connsiteX0" fmla="*/ 1811231 w 3337758"/>
                  <a:gd name="connsiteY0" fmla="*/ 7869 h 4171079"/>
                  <a:gd name="connsiteX1" fmla="*/ 2488963 w 3337758"/>
                  <a:gd name="connsiteY1" fmla="*/ 298325 h 4171079"/>
                  <a:gd name="connsiteX2" fmla="*/ 3124781 w 3337758"/>
                  <a:gd name="connsiteY2" fmla="*/ 717893 h 4171079"/>
                  <a:gd name="connsiteX3" fmla="*/ 3285029 w 3337758"/>
                  <a:gd name="connsiteY3" fmla="*/ 2137883 h 4171079"/>
                  <a:gd name="connsiteX4" fmla="*/ 2286878 w 3337758"/>
                  <a:gd name="connsiteY4" fmla="*/ 2680837 h 4171079"/>
                  <a:gd name="connsiteX5" fmla="*/ 1963910 w 3337758"/>
                  <a:gd name="connsiteY5" fmla="*/ 3562330 h 4171079"/>
                  <a:gd name="connsiteX6" fmla="*/ 1121945 w 3337758"/>
                  <a:gd name="connsiteY6" fmla="*/ 4171079 h 4171079"/>
                  <a:gd name="connsiteX7" fmla="*/ 190015 w 3337758"/>
                  <a:gd name="connsiteY7" fmla="*/ 3180731 h 4171079"/>
                  <a:gd name="connsiteX8" fmla="*/ 111523 w 3337758"/>
                  <a:gd name="connsiteY8" fmla="*/ 2202429 h 4171079"/>
                  <a:gd name="connsiteX9" fmla="*/ 3946 w 3337758"/>
                  <a:gd name="connsiteY9" fmla="*/ 1470909 h 4171079"/>
                  <a:gd name="connsiteX10" fmla="*/ 262130 w 3337758"/>
                  <a:gd name="connsiteY10" fmla="*/ 1062118 h 4171079"/>
                  <a:gd name="connsiteX11" fmla="*/ 713951 w 3337758"/>
                  <a:gd name="connsiteY11" fmla="*/ 470447 h 4171079"/>
                  <a:gd name="connsiteX12" fmla="*/ 939862 w 3337758"/>
                  <a:gd name="connsiteY12" fmla="*/ 115445 h 4171079"/>
                  <a:gd name="connsiteX13" fmla="*/ 1811231 w 3337758"/>
                  <a:gd name="connsiteY13" fmla="*/ 7869 h 4171079"/>
                  <a:gd name="connsiteX0" fmla="*/ 1807749 w 3334276"/>
                  <a:gd name="connsiteY0" fmla="*/ 7869 h 4171079"/>
                  <a:gd name="connsiteX1" fmla="*/ 2485481 w 3334276"/>
                  <a:gd name="connsiteY1" fmla="*/ 298325 h 4171079"/>
                  <a:gd name="connsiteX2" fmla="*/ 3121299 w 3334276"/>
                  <a:gd name="connsiteY2" fmla="*/ 717893 h 4171079"/>
                  <a:gd name="connsiteX3" fmla="*/ 3281547 w 3334276"/>
                  <a:gd name="connsiteY3" fmla="*/ 2137883 h 4171079"/>
                  <a:gd name="connsiteX4" fmla="*/ 2283396 w 3334276"/>
                  <a:gd name="connsiteY4" fmla="*/ 2680837 h 4171079"/>
                  <a:gd name="connsiteX5" fmla="*/ 1960428 w 3334276"/>
                  <a:gd name="connsiteY5" fmla="*/ 3562330 h 4171079"/>
                  <a:gd name="connsiteX6" fmla="*/ 1118463 w 3334276"/>
                  <a:gd name="connsiteY6" fmla="*/ 4171079 h 4171079"/>
                  <a:gd name="connsiteX7" fmla="*/ 186533 w 3334276"/>
                  <a:gd name="connsiteY7" fmla="*/ 3180731 h 4171079"/>
                  <a:gd name="connsiteX8" fmla="*/ 108041 w 3334276"/>
                  <a:gd name="connsiteY8" fmla="*/ 2202429 h 4171079"/>
                  <a:gd name="connsiteX9" fmla="*/ 464 w 3334276"/>
                  <a:gd name="connsiteY9" fmla="*/ 1470909 h 4171079"/>
                  <a:gd name="connsiteX10" fmla="*/ 106445 w 3334276"/>
                  <a:gd name="connsiteY10" fmla="*/ 903922 h 4171079"/>
                  <a:gd name="connsiteX11" fmla="*/ 710469 w 3334276"/>
                  <a:gd name="connsiteY11" fmla="*/ 470447 h 4171079"/>
                  <a:gd name="connsiteX12" fmla="*/ 936380 w 3334276"/>
                  <a:gd name="connsiteY12" fmla="*/ 115445 h 4171079"/>
                  <a:gd name="connsiteX13" fmla="*/ 1807749 w 3334276"/>
                  <a:gd name="connsiteY13" fmla="*/ 7869 h 4171079"/>
                  <a:gd name="connsiteX0" fmla="*/ 1807293 w 3333820"/>
                  <a:gd name="connsiteY0" fmla="*/ 7420 h 4170630"/>
                  <a:gd name="connsiteX1" fmla="*/ 2485025 w 3333820"/>
                  <a:gd name="connsiteY1" fmla="*/ 297876 h 4170630"/>
                  <a:gd name="connsiteX2" fmla="*/ 3120843 w 3333820"/>
                  <a:gd name="connsiteY2" fmla="*/ 717444 h 4170630"/>
                  <a:gd name="connsiteX3" fmla="*/ 3281091 w 3333820"/>
                  <a:gd name="connsiteY3" fmla="*/ 2137434 h 4170630"/>
                  <a:gd name="connsiteX4" fmla="*/ 2282940 w 3333820"/>
                  <a:gd name="connsiteY4" fmla="*/ 2680388 h 4170630"/>
                  <a:gd name="connsiteX5" fmla="*/ 1959972 w 3333820"/>
                  <a:gd name="connsiteY5" fmla="*/ 3561881 h 4170630"/>
                  <a:gd name="connsiteX6" fmla="*/ 1118007 w 3333820"/>
                  <a:gd name="connsiteY6" fmla="*/ 4170630 h 4170630"/>
                  <a:gd name="connsiteX7" fmla="*/ 186077 w 3333820"/>
                  <a:gd name="connsiteY7" fmla="*/ 3180282 h 4170630"/>
                  <a:gd name="connsiteX8" fmla="*/ 107585 w 3333820"/>
                  <a:gd name="connsiteY8" fmla="*/ 2201980 h 4170630"/>
                  <a:gd name="connsiteX9" fmla="*/ 8 w 3333820"/>
                  <a:gd name="connsiteY9" fmla="*/ 1470460 h 4170630"/>
                  <a:gd name="connsiteX10" fmla="*/ 105989 w 3333820"/>
                  <a:gd name="connsiteY10" fmla="*/ 903473 h 4170630"/>
                  <a:gd name="connsiteX11" fmla="*/ 603471 w 3333820"/>
                  <a:gd name="connsiteY11" fmla="*/ 422540 h 4170630"/>
                  <a:gd name="connsiteX12" fmla="*/ 935924 w 3333820"/>
                  <a:gd name="connsiteY12" fmla="*/ 114996 h 4170630"/>
                  <a:gd name="connsiteX13" fmla="*/ 1807293 w 3333820"/>
                  <a:gd name="connsiteY13" fmla="*/ 7420 h 4170630"/>
                  <a:gd name="connsiteX0" fmla="*/ 1852954 w 3333820"/>
                  <a:gd name="connsiteY0" fmla="*/ 367447 h 4056072"/>
                  <a:gd name="connsiteX1" fmla="*/ 2485025 w 3333820"/>
                  <a:gd name="connsiteY1" fmla="*/ 183318 h 4056072"/>
                  <a:gd name="connsiteX2" fmla="*/ 3120843 w 3333820"/>
                  <a:gd name="connsiteY2" fmla="*/ 602886 h 4056072"/>
                  <a:gd name="connsiteX3" fmla="*/ 3281091 w 3333820"/>
                  <a:gd name="connsiteY3" fmla="*/ 2022876 h 4056072"/>
                  <a:gd name="connsiteX4" fmla="*/ 2282940 w 3333820"/>
                  <a:gd name="connsiteY4" fmla="*/ 2565830 h 4056072"/>
                  <a:gd name="connsiteX5" fmla="*/ 1959972 w 3333820"/>
                  <a:gd name="connsiteY5" fmla="*/ 3447323 h 4056072"/>
                  <a:gd name="connsiteX6" fmla="*/ 1118007 w 3333820"/>
                  <a:gd name="connsiteY6" fmla="*/ 4056072 h 4056072"/>
                  <a:gd name="connsiteX7" fmla="*/ 186077 w 3333820"/>
                  <a:gd name="connsiteY7" fmla="*/ 3065724 h 4056072"/>
                  <a:gd name="connsiteX8" fmla="*/ 107585 w 3333820"/>
                  <a:gd name="connsiteY8" fmla="*/ 2087422 h 4056072"/>
                  <a:gd name="connsiteX9" fmla="*/ 8 w 3333820"/>
                  <a:gd name="connsiteY9" fmla="*/ 1355902 h 4056072"/>
                  <a:gd name="connsiteX10" fmla="*/ 105989 w 3333820"/>
                  <a:gd name="connsiteY10" fmla="*/ 788915 h 4056072"/>
                  <a:gd name="connsiteX11" fmla="*/ 603471 w 3333820"/>
                  <a:gd name="connsiteY11" fmla="*/ 307982 h 4056072"/>
                  <a:gd name="connsiteX12" fmla="*/ 935924 w 3333820"/>
                  <a:gd name="connsiteY12" fmla="*/ 438 h 4056072"/>
                  <a:gd name="connsiteX13" fmla="*/ 1852954 w 3333820"/>
                  <a:gd name="connsiteY13" fmla="*/ 367447 h 4056072"/>
                  <a:gd name="connsiteX0" fmla="*/ 1852954 w 3333820"/>
                  <a:gd name="connsiteY0" fmla="*/ 367447 h 4056072"/>
                  <a:gd name="connsiteX1" fmla="*/ 2485025 w 3333820"/>
                  <a:gd name="connsiteY1" fmla="*/ 183318 h 4056072"/>
                  <a:gd name="connsiteX2" fmla="*/ 3120843 w 3333820"/>
                  <a:gd name="connsiteY2" fmla="*/ 602886 h 4056072"/>
                  <a:gd name="connsiteX3" fmla="*/ 3281091 w 3333820"/>
                  <a:gd name="connsiteY3" fmla="*/ 2022876 h 4056072"/>
                  <a:gd name="connsiteX4" fmla="*/ 2282940 w 3333820"/>
                  <a:gd name="connsiteY4" fmla="*/ 2565830 h 4056072"/>
                  <a:gd name="connsiteX5" fmla="*/ 1959972 w 3333820"/>
                  <a:gd name="connsiteY5" fmla="*/ 3447323 h 4056072"/>
                  <a:gd name="connsiteX6" fmla="*/ 1118007 w 3333820"/>
                  <a:gd name="connsiteY6" fmla="*/ 4056072 h 4056072"/>
                  <a:gd name="connsiteX7" fmla="*/ 186077 w 3333820"/>
                  <a:gd name="connsiteY7" fmla="*/ 3065724 h 4056072"/>
                  <a:gd name="connsiteX8" fmla="*/ 107585 w 3333820"/>
                  <a:gd name="connsiteY8" fmla="*/ 2087422 h 4056072"/>
                  <a:gd name="connsiteX9" fmla="*/ 8 w 3333820"/>
                  <a:gd name="connsiteY9" fmla="*/ 1355902 h 4056072"/>
                  <a:gd name="connsiteX10" fmla="*/ 105989 w 3333820"/>
                  <a:gd name="connsiteY10" fmla="*/ 788915 h 4056072"/>
                  <a:gd name="connsiteX11" fmla="*/ 603471 w 3333820"/>
                  <a:gd name="connsiteY11" fmla="*/ 307982 h 4056072"/>
                  <a:gd name="connsiteX12" fmla="*/ 935924 w 3333820"/>
                  <a:gd name="connsiteY12" fmla="*/ 438 h 4056072"/>
                  <a:gd name="connsiteX13" fmla="*/ 1852954 w 3333820"/>
                  <a:gd name="connsiteY13" fmla="*/ 367447 h 4056072"/>
                  <a:gd name="connsiteX0" fmla="*/ 1860693 w 3341559"/>
                  <a:gd name="connsiteY0" fmla="*/ 375147 h 4063772"/>
                  <a:gd name="connsiteX1" fmla="*/ 2492764 w 3341559"/>
                  <a:gd name="connsiteY1" fmla="*/ 191018 h 4063772"/>
                  <a:gd name="connsiteX2" fmla="*/ 3128582 w 3341559"/>
                  <a:gd name="connsiteY2" fmla="*/ 610586 h 4063772"/>
                  <a:gd name="connsiteX3" fmla="*/ 3288830 w 3341559"/>
                  <a:gd name="connsiteY3" fmla="*/ 2030576 h 4063772"/>
                  <a:gd name="connsiteX4" fmla="*/ 2290679 w 3341559"/>
                  <a:gd name="connsiteY4" fmla="*/ 2573530 h 4063772"/>
                  <a:gd name="connsiteX5" fmla="*/ 1967711 w 3341559"/>
                  <a:gd name="connsiteY5" fmla="*/ 3455023 h 4063772"/>
                  <a:gd name="connsiteX6" fmla="*/ 1125746 w 3341559"/>
                  <a:gd name="connsiteY6" fmla="*/ 4063772 h 4063772"/>
                  <a:gd name="connsiteX7" fmla="*/ 193816 w 3341559"/>
                  <a:gd name="connsiteY7" fmla="*/ 3073424 h 4063772"/>
                  <a:gd name="connsiteX8" fmla="*/ 115324 w 3341559"/>
                  <a:gd name="connsiteY8" fmla="*/ 2095122 h 4063772"/>
                  <a:gd name="connsiteX9" fmla="*/ 7747 w 3341559"/>
                  <a:gd name="connsiteY9" fmla="*/ 1363602 h 4063772"/>
                  <a:gd name="connsiteX10" fmla="*/ 113728 w 3341559"/>
                  <a:gd name="connsiteY10" fmla="*/ 796615 h 4063772"/>
                  <a:gd name="connsiteX11" fmla="*/ 943663 w 3341559"/>
                  <a:gd name="connsiteY11" fmla="*/ 8138 h 4063772"/>
                  <a:gd name="connsiteX12" fmla="*/ 1860693 w 3341559"/>
                  <a:gd name="connsiteY12" fmla="*/ 375147 h 4063772"/>
                  <a:gd name="connsiteX0" fmla="*/ 1858043 w 3338909"/>
                  <a:gd name="connsiteY0" fmla="*/ 251060 h 3939685"/>
                  <a:gd name="connsiteX1" fmla="*/ 2490114 w 3338909"/>
                  <a:gd name="connsiteY1" fmla="*/ 66931 h 3939685"/>
                  <a:gd name="connsiteX2" fmla="*/ 3125932 w 3338909"/>
                  <a:gd name="connsiteY2" fmla="*/ 486499 h 3939685"/>
                  <a:gd name="connsiteX3" fmla="*/ 3286180 w 3338909"/>
                  <a:gd name="connsiteY3" fmla="*/ 1906489 h 3939685"/>
                  <a:gd name="connsiteX4" fmla="*/ 2288029 w 3338909"/>
                  <a:gd name="connsiteY4" fmla="*/ 2449443 h 3939685"/>
                  <a:gd name="connsiteX5" fmla="*/ 1965061 w 3338909"/>
                  <a:gd name="connsiteY5" fmla="*/ 3330936 h 3939685"/>
                  <a:gd name="connsiteX6" fmla="*/ 1123096 w 3338909"/>
                  <a:gd name="connsiteY6" fmla="*/ 3939685 h 3939685"/>
                  <a:gd name="connsiteX7" fmla="*/ 191166 w 3338909"/>
                  <a:gd name="connsiteY7" fmla="*/ 2949337 h 3939685"/>
                  <a:gd name="connsiteX8" fmla="*/ 112674 w 3338909"/>
                  <a:gd name="connsiteY8" fmla="*/ 1971035 h 3939685"/>
                  <a:gd name="connsiteX9" fmla="*/ 5097 w 3338909"/>
                  <a:gd name="connsiteY9" fmla="*/ 1239515 h 3939685"/>
                  <a:gd name="connsiteX10" fmla="*/ 111078 w 3338909"/>
                  <a:gd name="connsiteY10" fmla="*/ 672528 h 3939685"/>
                  <a:gd name="connsiteX11" fmla="*/ 880134 w 3338909"/>
                  <a:gd name="connsiteY11" fmla="*/ 10607 h 3939685"/>
                  <a:gd name="connsiteX12" fmla="*/ 1858043 w 3338909"/>
                  <a:gd name="connsiteY12" fmla="*/ 251060 h 3939685"/>
                  <a:gd name="connsiteX0" fmla="*/ 1853564 w 3334430"/>
                  <a:gd name="connsiteY0" fmla="*/ 245194 h 3933819"/>
                  <a:gd name="connsiteX1" fmla="*/ 2485635 w 3334430"/>
                  <a:gd name="connsiteY1" fmla="*/ 61065 h 3933819"/>
                  <a:gd name="connsiteX2" fmla="*/ 3121453 w 3334430"/>
                  <a:gd name="connsiteY2" fmla="*/ 480633 h 3933819"/>
                  <a:gd name="connsiteX3" fmla="*/ 3281701 w 3334430"/>
                  <a:gd name="connsiteY3" fmla="*/ 1900623 h 3933819"/>
                  <a:gd name="connsiteX4" fmla="*/ 2283550 w 3334430"/>
                  <a:gd name="connsiteY4" fmla="*/ 2443577 h 3933819"/>
                  <a:gd name="connsiteX5" fmla="*/ 1960582 w 3334430"/>
                  <a:gd name="connsiteY5" fmla="*/ 3325070 h 3933819"/>
                  <a:gd name="connsiteX6" fmla="*/ 1118617 w 3334430"/>
                  <a:gd name="connsiteY6" fmla="*/ 3933819 h 3933819"/>
                  <a:gd name="connsiteX7" fmla="*/ 186687 w 3334430"/>
                  <a:gd name="connsiteY7" fmla="*/ 2943471 h 3933819"/>
                  <a:gd name="connsiteX8" fmla="*/ 108195 w 3334430"/>
                  <a:gd name="connsiteY8" fmla="*/ 1965169 h 3933819"/>
                  <a:gd name="connsiteX9" fmla="*/ 618 w 3334430"/>
                  <a:gd name="connsiteY9" fmla="*/ 1233649 h 3933819"/>
                  <a:gd name="connsiteX10" fmla="*/ 121818 w 3334430"/>
                  <a:gd name="connsiteY10" fmla="*/ 508468 h 3933819"/>
                  <a:gd name="connsiteX11" fmla="*/ 875655 w 3334430"/>
                  <a:gd name="connsiteY11" fmla="*/ 4741 h 3933819"/>
                  <a:gd name="connsiteX12" fmla="*/ 1853564 w 3334430"/>
                  <a:gd name="connsiteY12" fmla="*/ 245194 h 3933819"/>
                  <a:gd name="connsiteX0" fmla="*/ 1867876 w 3348742"/>
                  <a:gd name="connsiteY0" fmla="*/ 245194 h 3933819"/>
                  <a:gd name="connsiteX1" fmla="*/ 2499947 w 3348742"/>
                  <a:gd name="connsiteY1" fmla="*/ 61065 h 3933819"/>
                  <a:gd name="connsiteX2" fmla="*/ 3135765 w 3348742"/>
                  <a:gd name="connsiteY2" fmla="*/ 480633 h 3933819"/>
                  <a:gd name="connsiteX3" fmla="*/ 3296013 w 3348742"/>
                  <a:gd name="connsiteY3" fmla="*/ 1900623 h 3933819"/>
                  <a:gd name="connsiteX4" fmla="*/ 2297862 w 3348742"/>
                  <a:gd name="connsiteY4" fmla="*/ 2443577 h 3933819"/>
                  <a:gd name="connsiteX5" fmla="*/ 1974894 w 3348742"/>
                  <a:gd name="connsiteY5" fmla="*/ 3325070 h 3933819"/>
                  <a:gd name="connsiteX6" fmla="*/ 1132929 w 3348742"/>
                  <a:gd name="connsiteY6" fmla="*/ 3933819 h 3933819"/>
                  <a:gd name="connsiteX7" fmla="*/ 200999 w 3348742"/>
                  <a:gd name="connsiteY7" fmla="*/ 2943471 h 3933819"/>
                  <a:gd name="connsiteX8" fmla="*/ 320369 w 3348742"/>
                  <a:gd name="connsiteY8" fmla="*/ 1965168 h 3933819"/>
                  <a:gd name="connsiteX9" fmla="*/ 14930 w 3348742"/>
                  <a:gd name="connsiteY9" fmla="*/ 1233649 h 3933819"/>
                  <a:gd name="connsiteX10" fmla="*/ 136130 w 3348742"/>
                  <a:gd name="connsiteY10" fmla="*/ 508468 h 3933819"/>
                  <a:gd name="connsiteX11" fmla="*/ 889967 w 3348742"/>
                  <a:gd name="connsiteY11" fmla="*/ 4741 h 3933819"/>
                  <a:gd name="connsiteX12" fmla="*/ 1867876 w 3348742"/>
                  <a:gd name="connsiteY12" fmla="*/ 245194 h 3933819"/>
                  <a:gd name="connsiteX0" fmla="*/ 1867876 w 3348742"/>
                  <a:gd name="connsiteY0" fmla="*/ 245194 h 3939325"/>
                  <a:gd name="connsiteX1" fmla="*/ 2499947 w 3348742"/>
                  <a:gd name="connsiteY1" fmla="*/ 61065 h 3939325"/>
                  <a:gd name="connsiteX2" fmla="*/ 3135765 w 3348742"/>
                  <a:gd name="connsiteY2" fmla="*/ 480633 h 3939325"/>
                  <a:gd name="connsiteX3" fmla="*/ 3296013 w 3348742"/>
                  <a:gd name="connsiteY3" fmla="*/ 1900623 h 3939325"/>
                  <a:gd name="connsiteX4" fmla="*/ 2297862 w 3348742"/>
                  <a:gd name="connsiteY4" fmla="*/ 2443577 h 3939325"/>
                  <a:gd name="connsiteX5" fmla="*/ 1974894 w 3348742"/>
                  <a:gd name="connsiteY5" fmla="*/ 3325070 h 3939325"/>
                  <a:gd name="connsiteX6" fmla="*/ 1132929 w 3348742"/>
                  <a:gd name="connsiteY6" fmla="*/ 3933819 h 3939325"/>
                  <a:gd name="connsiteX7" fmla="*/ 261880 w 3348742"/>
                  <a:gd name="connsiteY7" fmla="*/ 2975111 h 3939325"/>
                  <a:gd name="connsiteX8" fmla="*/ 320369 w 3348742"/>
                  <a:gd name="connsiteY8" fmla="*/ 1965168 h 3939325"/>
                  <a:gd name="connsiteX9" fmla="*/ 14930 w 3348742"/>
                  <a:gd name="connsiteY9" fmla="*/ 1233649 h 3939325"/>
                  <a:gd name="connsiteX10" fmla="*/ 136130 w 3348742"/>
                  <a:gd name="connsiteY10" fmla="*/ 508468 h 3939325"/>
                  <a:gd name="connsiteX11" fmla="*/ 889967 w 3348742"/>
                  <a:gd name="connsiteY11" fmla="*/ 4741 h 3939325"/>
                  <a:gd name="connsiteX12" fmla="*/ 1867876 w 3348742"/>
                  <a:gd name="connsiteY12" fmla="*/ 245194 h 3939325"/>
                  <a:gd name="connsiteX0" fmla="*/ 1867876 w 3348742"/>
                  <a:gd name="connsiteY0" fmla="*/ 245194 h 3945523"/>
                  <a:gd name="connsiteX1" fmla="*/ 2499947 w 3348742"/>
                  <a:gd name="connsiteY1" fmla="*/ 61065 h 3945523"/>
                  <a:gd name="connsiteX2" fmla="*/ 3135765 w 3348742"/>
                  <a:gd name="connsiteY2" fmla="*/ 480633 h 3945523"/>
                  <a:gd name="connsiteX3" fmla="*/ 3296013 w 3348742"/>
                  <a:gd name="connsiteY3" fmla="*/ 1900623 h 3945523"/>
                  <a:gd name="connsiteX4" fmla="*/ 2297862 w 3348742"/>
                  <a:gd name="connsiteY4" fmla="*/ 2443577 h 3945523"/>
                  <a:gd name="connsiteX5" fmla="*/ 1974894 w 3348742"/>
                  <a:gd name="connsiteY5" fmla="*/ 3325070 h 3945523"/>
                  <a:gd name="connsiteX6" fmla="*/ 1132929 w 3348742"/>
                  <a:gd name="connsiteY6" fmla="*/ 3933819 h 3945523"/>
                  <a:gd name="connsiteX7" fmla="*/ 261880 w 3348742"/>
                  <a:gd name="connsiteY7" fmla="*/ 2975111 h 3945523"/>
                  <a:gd name="connsiteX8" fmla="*/ 320369 w 3348742"/>
                  <a:gd name="connsiteY8" fmla="*/ 1965168 h 3945523"/>
                  <a:gd name="connsiteX9" fmla="*/ 14930 w 3348742"/>
                  <a:gd name="connsiteY9" fmla="*/ 1233649 h 3945523"/>
                  <a:gd name="connsiteX10" fmla="*/ 136130 w 3348742"/>
                  <a:gd name="connsiteY10" fmla="*/ 508468 h 3945523"/>
                  <a:gd name="connsiteX11" fmla="*/ 889967 w 3348742"/>
                  <a:gd name="connsiteY11" fmla="*/ 4741 h 3945523"/>
                  <a:gd name="connsiteX12" fmla="*/ 1867876 w 3348742"/>
                  <a:gd name="connsiteY12" fmla="*/ 245194 h 394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48742" h="3945523">
                    <a:moveTo>
                      <a:pt x="1867876" y="245194"/>
                    </a:moveTo>
                    <a:cubicBezTo>
                      <a:pt x="2136206" y="254581"/>
                      <a:pt x="1999449" y="21825"/>
                      <a:pt x="2499947" y="61065"/>
                    </a:cubicBezTo>
                    <a:cubicBezTo>
                      <a:pt x="3000445" y="100305"/>
                      <a:pt x="3003087" y="174040"/>
                      <a:pt x="3135765" y="480633"/>
                    </a:cubicBezTo>
                    <a:cubicBezTo>
                      <a:pt x="3268443" y="787226"/>
                      <a:pt x="3435664" y="1573466"/>
                      <a:pt x="3296013" y="1900623"/>
                    </a:cubicBezTo>
                    <a:cubicBezTo>
                      <a:pt x="3156363" y="2227780"/>
                      <a:pt x="2518048" y="2206169"/>
                      <a:pt x="2297862" y="2443577"/>
                    </a:cubicBezTo>
                    <a:cubicBezTo>
                      <a:pt x="2077676" y="2680985"/>
                      <a:pt x="2169050" y="3076696"/>
                      <a:pt x="1974894" y="3325070"/>
                    </a:cubicBezTo>
                    <a:cubicBezTo>
                      <a:pt x="1780739" y="3573444"/>
                      <a:pt x="1935915" y="4023785"/>
                      <a:pt x="1132929" y="3933819"/>
                    </a:cubicBezTo>
                    <a:cubicBezTo>
                      <a:pt x="329943" y="3843853"/>
                      <a:pt x="397307" y="3303219"/>
                      <a:pt x="261880" y="2975111"/>
                    </a:cubicBezTo>
                    <a:cubicBezTo>
                      <a:pt x="126453" y="2647003"/>
                      <a:pt x="361527" y="2255412"/>
                      <a:pt x="320369" y="1965168"/>
                    </a:cubicBezTo>
                    <a:cubicBezTo>
                      <a:pt x="279211" y="1674924"/>
                      <a:pt x="45636" y="1476432"/>
                      <a:pt x="14930" y="1233649"/>
                    </a:cubicBezTo>
                    <a:cubicBezTo>
                      <a:pt x="-15776" y="990866"/>
                      <a:pt x="-9709" y="713286"/>
                      <a:pt x="136130" y="508468"/>
                    </a:cubicBezTo>
                    <a:cubicBezTo>
                      <a:pt x="281969" y="303650"/>
                      <a:pt x="601343" y="48620"/>
                      <a:pt x="889967" y="4741"/>
                    </a:cubicBezTo>
                    <a:cubicBezTo>
                      <a:pt x="1178591" y="-39138"/>
                      <a:pt x="1599546" y="235807"/>
                      <a:pt x="1867876" y="245194"/>
                    </a:cubicBezTo>
                    <a:close/>
                  </a:path>
                </a:pathLst>
              </a:custGeom>
              <a:noFill/>
              <a:ln w="254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grpSp>
        <p:grpSp>
          <p:nvGrpSpPr>
            <p:cNvPr id="7" name="Group 6"/>
            <p:cNvGrpSpPr/>
            <p:nvPr/>
          </p:nvGrpSpPr>
          <p:grpSpPr>
            <a:xfrm>
              <a:off x="659465" y="2515465"/>
              <a:ext cx="2320349" cy="3562466"/>
              <a:chOff x="293772" y="2772005"/>
              <a:chExt cx="2978021" cy="3899698"/>
            </a:xfrm>
          </p:grpSpPr>
          <p:cxnSp>
            <p:nvCxnSpPr>
              <p:cNvPr id="79" name="Straight Connector 78"/>
              <p:cNvCxnSpPr/>
              <p:nvPr/>
            </p:nvCxnSpPr>
            <p:spPr>
              <a:xfrm flipH="1">
                <a:off x="1709073" y="2798739"/>
                <a:ext cx="1562720" cy="7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1762749" y="4282466"/>
                <a:ext cx="1493371" cy="111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293772" y="2772005"/>
                <a:ext cx="1439665" cy="3899698"/>
                <a:chOff x="293772" y="2772005"/>
                <a:chExt cx="1439665" cy="3899698"/>
              </a:xfrm>
            </p:grpSpPr>
            <p:pic>
              <p:nvPicPr>
                <p:cNvPr id="82" name="Picture 5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4795" y="2772005"/>
                  <a:ext cx="1317039" cy="86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772" y="3754214"/>
                  <a:ext cx="1379083" cy="929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29723" y="4767296"/>
                  <a:ext cx="1343132" cy="897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1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21522" y="5802832"/>
                  <a:ext cx="1411915" cy="868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6" name="Group 5"/>
            <p:cNvGrpSpPr/>
            <p:nvPr/>
          </p:nvGrpSpPr>
          <p:grpSpPr>
            <a:xfrm>
              <a:off x="4775031" y="1861075"/>
              <a:ext cx="3575419" cy="3804652"/>
              <a:chOff x="4672055" y="2111394"/>
              <a:chExt cx="4396912" cy="4283677"/>
            </a:xfrm>
          </p:grpSpPr>
          <p:pic>
            <p:nvPicPr>
              <p:cNvPr id="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5444" y="4478660"/>
                <a:ext cx="2007347" cy="1773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6868" y="3900109"/>
                <a:ext cx="888529" cy="785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984" y="2271930"/>
                <a:ext cx="979820" cy="86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6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0577" y="3316566"/>
                <a:ext cx="502394" cy="855931"/>
              </a:xfrm>
              <a:prstGeom prst="rect">
                <a:avLst/>
              </a:prstGeom>
            </p:spPr>
          </p:pic>
          <p:pic>
            <p:nvPicPr>
              <p:cNvPr id="62" name="Picture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4804" y="2323659"/>
                <a:ext cx="447383" cy="762209"/>
              </a:xfrm>
              <a:prstGeom prst="rect">
                <a:avLst/>
              </a:prstGeom>
            </p:spPr>
          </p:pic>
          <p:pic>
            <p:nvPicPr>
              <p:cNvPr id="63" name="Picture 6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2262" y="3539273"/>
                <a:ext cx="371675" cy="633224"/>
              </a:xfrm>
              <a:prstGeom prst="rect">
                <a:avLst/>
              </a:prstGeom>
            </p:spPr>
          </p:pic>
          <p:sp>
            <p:nvSpPr>
              <p:cNvPr id="64" name="Freeform 63"/>
              <p:cNvSpPr/>
              <p:nvPr/>
            </p:nvSpPr>
            <p:spPr>
              <a:xfrm>
                <a:off x="7261428" y="2355933"/>
                <a:ext cx="494852" cy="114409"/>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Lst>
                <a:ahLst/>
                <a:cxnLst>
                  <a:cxn ang="0">
                    <a:pos x="connsiteX0" y="connsiteY0"/>
                  </a:cxn>
                  <a:cxn ang="0">
                    <a:pos x="connsiteX1" y="connsiteY1"/>
                  </a:cxn>
                  <a:cxn ang="0">
                    <a:pos x="connsiteX2" y="connsiteY2"/>
                  </a:cxn>
                </a:cxnLst>
                <a:rect l="l" t="t" r="r" b="b"/>
                <a:pathLst>
                  <a:path w="494852" h="114409">
                    <a:moveTo>
                      <a:pt x="0" y="0"/>
                    </a:moveTo>
                    <a:cubicBezTo>
                      <a:pt x="75341" y="13484"/>
                      <a:pt x="88770" y="79357"/>
                      <a:pt x="211736" y="102366"/>
                    </a:cubicBezTo>
                    <a:cubicBezTo>
                      <a:pt x="334683" y="135031"/>
                      <a:pt x="400480" y="91496"/>
                      <a:pt x="494852" y="86061"/>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sp>
            <p:nvSpPr>
              <p:cNvPr id="65" name="Freeform 64"/>
              <p:cNvSpPr/>
              <p:nvPr/>
            </p:nvSpPr>
            <p:spPr>
              <a:xfrm>
                <a:off x="6234914" y="3415560"/>
                <a:ext cx="1682729" cy="303164"/>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Lst>
                <a:ahLst/>
                <a:cxnLst>
                  <a:cxn ang="0">
                    <a:pos x="connsiteX0" y="connsiteY0"/>
                  </a:cxn>
                  <a:cxn ang="0">
                    <a:pos x="connsiteX1" y="connsiteY1"/>
                  </a:cxn>
                  <a:cxn ang="0">
                    <a:pos x="connsiteX2" y="connsiteY2"/>
                  </a:cxn>
                </a:cxnLst>
                <a:rect l="l" t="t" r="r" b="b"/>
                <a:pathLst>
                  <a:path w="494852" h="153306">
                    <a:moveTo>
                      <a:pt x="0" y="0"/>
                    </a:moveTo>
                    <a:cubicBezTo>
                      <a:pt x="75341" y="13484"/>
                      <a:pt x="129386" y="127524"/>
                      <a:pt x="252352" y="150533"/>
                    </a:cubicBezTo>
                    <a:cubicBezTo>
                      <a:pt x="392106" y="168748"/>
                      <a:pt x="400480" y="91496"/>
                      <a:pt x="494852" y="86061"/>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66" name="Freeform 65"/>
              <p:cNvSpPr/>
              <p:nvPr/>
            </p:nvSpPr>
            <p:spPr>
              <a:xfrm>
                <a:off x="6211607" y="2442116"/>
                <a:ext cx="1577954" cy="964679"/>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 name="connsiteX0" fmla="*/ 0 w 464040"/>
                  <a:gd name="connsiteY0" fmla="*/ 479897 h 480192"/>
                  <a:gd name="connsiteX1" fmla="*/ 221540 w 464040"/>
                  <a:gd name="connsiteY1" fmla="*/ 64472 h 480192"/>
                  <a:gd name="connsiteX2" fmla="*/ 464040 w 464040"/>
                  <a:gd name="connsiteY2" fmla="*/ 0 h 480192"/>
                  <a:gd name="connsiteX0" fmla="*/ 0 w 464040"/>
                  <a:gd name="connsiteY0" fmla="*/ 479897 h 481002"/>
                  <a:gd name="connsiteX1" fmla="*/ 326580 w 464040"/>
                  <a:gd name="connsiteY1" fmla="*/ 401639 h 481002"/>
                  <a:gd name="connsiteX2" fmla="*/ 464040 w 464040"/>
                  <a:gd name="connsiteY2" fmla="*/ 0 h 481002"/>
                  <a:gd name="connsiteX0" fmla="*/ 0 w 464040"/>
                  <a:gd name="connsiteY0" fmla="*/ 479897 h 487825"/>
                  <a:gd name="connsiteX1" fmla="*/ 326580 w 464040"/>
                  <a:gd name="connsiteY1" fmla="*/ 401639 h 487825"/>
                  <a:gd name="connsiteX2" fmla="*/ 464040 w 464040"/>
                  <a:gd name="connsiteY2" fmla="*/ 0 h 487825"/>
                  <a:gd name="connsiteX0" fmla="*/ 0 w 464040"/>
                  <a:gd name="connsiteY0" fmla="*/ 479897 h 487825"/>
                  <a:gd name="connsiteX1" fmla="*/ 326580 w 464040"/>
                  <a:gd name="connsiteY1" fmla="*/ 401639 h 487825"/>
                  <a:gd name="connsiteX2" fmla="*/ 464040 w 464040"/>
                  <a:gd name="connsiteY2" fmla="*/ 0 h 487825"/>
                  <a:gd name="connsiteX0" fmla="*/ 0 w 464040"/>
                  <a:gd name="connsiteY0" fmla="*/ 479897 h 487825"/>
                  <a:gd name="connsiteX1" fmla="*/ 326580 w 464040"/>
                  <a:gd name="connsiteY1" fmla="*/ 401639 h 487825"/>
                  <a:gd name="connsiteX2" fmla="*/ 464040 w 464040"/>
                  <a:gd name="connsiteY2" fmla="*/ 0 h 487825"/>
                </a:gdLst>
                <a:ahLst/>
                <a:cxnLst>
                  <a:cxn ang="0">
                    <a:pos x="connsiteX0" y="connsiteY0"/>
                  </a:cxn>
                  <a:cxn ang="0">
                    <a:pos x="connsiteX1" y="connsiteY1"/>
                  </a:cxn>
                  <a:cxn ang="0">
                    <a:pos x="connsiteX2" y="connsiteY2"/>
                  </a:cxn>
                </a:cxnLst>
                <a:rect l="l" t="t" r="r" b="b"/>
                <a:pathLst>
                  <a:path w="464040" h="487825">
                    <a:moveTo>
                      <a:pt x="0" y="479897"/>
                    </a:moveTo>
                    <a:cubicBezTo>
                      <a:pt x="75341" y="493381"/>
                      <a:pt x="231625" y="501454"/>
                      <a:pt x="326580" y="401639"/>
                    </a:cubicBezTo>
                    <a:cubicBezTo>
                      <a:pt x="358492" y="362054"/>
                      <a:pt x="413085" y="311293"/>
                      <a:pt x="464040"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67" name="Freeform 66"/>
              <p:cNvSpPr/>
              <p:nvPr/>
            </p:nvSpPr>
            <p:spPr>
              <a:xfrm>
                <a:off x="7799705" y="2462799"/>
                <a:ext cx="396151" cy="1103635"/>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 name="connsiteX0" fmla="*/ 0 w 294860"/>
                  <a:gd name="connsiteY0" fmla="*/ 0 h 319807"/>
                  <a:gd name="connsiteX1" fmla="*/ 252352 w 294860"/>
                  <a:gd name="connsiteY1" fmla="*/ 150533 h 319807"/>
                  <a:gd name="connsiteX2" fmla="*/ 228749 w 294860"/>
                  <a:gd name="connsiteY2" fmla="*/ 319669 h 319807"/>
                  <a:gd name="connsiteX0" fmla="*/ 0 w 109988"/>
                  <a:gd name="connsiteY0" fmla="*/ 0 h 558232"/>
                  <a:gd name="connsiteX1" fmla="*/ 67480 w 109988"/>
                  <a:gd name="connsiteY1" fmla="*/ 388958 h 558232"/>
                  <a:gd name="connsiteX2" fmla="*/ 43877 w 109988"/>
                  <a:gd name="connsiteY2" fmla="*/ 558094 h 558232"/>
                  <a:gd name="connsiteX0" fmla="*/ 0 w 130992"/>
                  <a:gd name="connsiteY0" fmla="*/ 0 h 558219"/>
                  <a:gd name="connsiteX1" fmla="*/ 91289 w 130992"/>
                  <a:gd name="connsiteY1" fmla="*/ 372099 h 558219"/>
                  <a:gd name="connsiteX2" fmla="*/ 43877 w 130992"/>
                  <a:gd name="connsiteY2" fmla="*/ 558094 h 558219"/>
                  <a:gd name="connsiteX0" fmla="*/ 0 w 130992"/>
                  <a:gd name="connsiteY0" fmla="*/ 0 h 558219"/>
                  <a:gd name="connsiteX1" fmla="*/ 91289 w 130992"/>
                  <a:gd name="connsiteY1" fmla="*/ 372099 h 558219"/>
                  <a:gd name="connsiteX2" fmla="*/ 43877 w 130992"/>
                  <a:gd name="connsiteY2" fmla="*/ 558094 h 558219"/>
                  <a:gd name="connsiteX0" fmla="*/ 0 w 91873"/>
                  <a:gd name="connsiteY0" fmla="*/ 0 h 558268"/>
                  <a:gd name="connsiteX1" fmla="*/ 91289 w 91873"/>
                  <a:gd name="connsiteY1" fmla="*/ 372099 h 558268"/>
                  <a:gd name="connsiteX2" fmla="*/ 43877 w 91873"/>
                  <a:gd name="connsiteY2" fmla="*/ 558094 h 558268"/>
                  <a:gd name="connsiteX0" fmla="*/ 0 w 96827"/>
                  <a:gd name="connsiteY0" fmla="*/ 0 h 558094"/>
                  <a:gd name="connsiteX1" fmla="*/ 91289 w 96827"/>
                  <a:gd name="connsiteY1" fmla="*/ 372099 h 558094"/>
                  <a:gd name="connsiteX2" fmla="*/ 43877 w 96827"/>
                  <a:gd name="connsiteY2" fmla="*/ 558094 h 558094"/>
                  <a:gd name="connsiteX0" fmla="*/ 0 w 116801"/>
                  <a:gd name="connsiteY0" fmla="*/ 0 h 558094"/>
                  <a:gd name="connsiteX1" fmla="*/ 116499 w 116801"/>
                  <a:gd name="connsiteY1" fmla="*/ 323933 h 558094"/>
                  <a:gd name="connsiteX2" fmla="*/ 43877 w 116801"/>
                  <a:gd name="connsiteY2" fmla="*/ 558094 h 558094"/>
                  <a:gd name="connsiteX0" fmla="*/ 0 w 119284"/>
                  <a:gd name="connsiteY0" fmla="*/ 0 h 558094"/>
                  <a:gd name="connsiteX1" fmla="*/ 116499 w 119284"/>
                  <a:gd name="connsiteY1" fmla="*/ 323933 h 558094"/>
                  <a:gd name="connsiteX2" fmla="*/ 43877 w 119284"/>
                  <a:gd name="connsiteY2" fmla="*/ 558094 h 558094"/>
                  <a:gd name="connsiteX0" fmla="*/ 0 w 119284"/>
                  <a:gd name="connsiteY0" fmla="*/ 0 h 558094"/>
                  <a:gd name="connsiteX1" fmla="*/ 116499 w 119284"/>
                  <a:gd name="connsiteY1" fmla="*/ 323933 h 558094"/>
                  <a:gd name="connsiteX2" fmla="*/ 43877 w 119284"/>
                  <a:gd name="connsiteY2" fmla="*/ 558094 h 558094"/>
                  <a:gd name="connsiteX0" fmla="*/ 0 w 118050"/>
                  <a:gd name="connsiteY0" fmla="*/ 0 h 558094"/>
                  <a:gd name="connsiteX1" fmla="*/ 116499 w 118050"/>
                  <a:gd name="connsiteY1" fmla="*/ 323933 h 558094"/>
                  <a:gd name="connsiteX2" fmla="*/ 43877 w 118050"/>
                  <a:gd name="connsiteY2" fmla="*/ 558094 h 558094"/>
                  <a:gd name="connsiteX0" fmla="*/ 0 w 116499"/>
                  <a:gd name="connsiteY0" fmla="*/ 0 h 558094"/>
                  <a:gd name="connsiteX1" fmla="*/ 116499 w 116499"/>
                  <a:gd name="connsiteY1" fmla="*/ 323933 h 558094"/>
                  <a:gd name="connsiteX2" fmla="*/ 43877 w 116499"/>
                  <a:gd name="connsiteY2" fmla="*/ 558094 h 558094"/>
                </a:gdLst>
                <a:ahLst/>
                <a:cxnLst>
                  <a:cxn ang="0">
                    <a:pos x="connsiteX0" y="connsiteY0"/>
                  </a:cxn>
                  <a:cxn ang="0">
                    <a:pos x="connsiteX1" y="connsiteY1"/>
                  </a:cxn>
                  <a:cxn ang="0">
                    <a:pos x="connsiteX2" y="connsiteY2"/>
                  </a:cxn>
                </a:cxnLst>
                <a:rect l="l" t="t" r="r" b="b"/>
                <a:pathLst>
                  <a:path w="116499" h="558094">
                    <a:moveTo>
                      <a:pt x="0" y="0"/>
                    </a:moveTo>
                    <a:cubicBezTo>
                      <a:pt x="75341" y="13484"/>
                      <a:pt x="111178" y="129933"/>
                      <a:pt x="116499" y="323933"/>
                    </a:cubicBezTo>
                    <a:cubicBezTo>
                      <a:pt x="116199" y="443298"/>
                      <a:pt x="75553" y="524996"/>
                      <a:pt x="43877" y="558094"/>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68" name="Freeform 67"/>
              <p:cNvSpPr/>
              <p:nvPr/>
            </p:nvSpPr>
            <p:spPr>
              <a:xfrm>
                <a:off x="6220828" y="3403517"/>
                <a:ext cx="485327" cy="1105236"/>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85327"/>
                  <a:gd name="connsiteY0" fmla="*/ 0 h 1105258"/>
                  <a:gd name="connsiteX1" fmla="*/ 211736 w 485327"/>
                  <a:gd name="connsiteY1" fmla="*/ 102366 h 1105258"/>
                  <a:gd name="connsiteX2" fmla="*/ 485327 w 485327"/>
                  <a:gd name="connsiteY2" fmla="*/ 1105236 h 1105258"/>
                  <a:gd name="connsiteX0" fmla="*/ 0 w 485327"/>
                  <a:gd name="connsiteY0" fmla="*/ 0 h 1105274"/>
                  <a:gd name="connsiteX1" fmla="*/ 216499 w 485327"/>
                  <a:gd name="connsiteY1" fmla="*/ 507178 h 1105274"/>
                  <a:gd name="connsiteX2" fmla="*/ 485327 w 485327"/>
                  <a:gd name="connsiteY2" fmla="*/ 1105236 h 1105274"/>
                  <a:gd name="connsiteX0" fmla="*/ 0 w 485327"/>
                  <a:gd name="connsiteY0" fmla="*/ 0 h 1105287"/>
                  <a:gd name="connsiteX1" fmla="*/ 216499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Lst>
                <a:ahLst/>
                <a:cxnLst>
                  <a:cxn ang="0">
                    <a:pos x="connsiteX0" y="connsiteY0"/>
                  </a:cxn>
                  <a:cxn ang="0">
                    <a:pos x="connsiteX1" y="connsiteY1"/>
                  </a:cxn>
                  <a:cxn ang="0">
                    <a:pos x="connsiteX2" y="connsiteY2"/>
                  </a:cxn>
                </a:cxnLst>
                <a:rect l="l" t="t" r="r" b="b"/>
                <a:pathLst>
                  <a:path w="485327" h="1105236">
                    <a:moveTo>
                      <a:pt x="0" y="0"/>
                    </a:moveTo>
                    <a:cubicBezTo>
                      <a:pt x="75341" y="13484"/>
                      <a:pt x="269746" y="250807"/>
                      <a:pt x="354611" y="507178"/>
                    </a:cubicBezTo>
                    <a:cubicBezTo>
                      <a:pt x="472796" y="792256"/>
                      <a:pt x="481442" y="896358"/>
                      <a:pt x="485327" y="110523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sp>
            <p:nvSpPr>
              <p:cNvPr id="71" name="Freeform 70"/>
              <p:cNvSpPr/>
              <p:nvPr/>
            </p:nvSpPr>
            <p:spPr>
              <a:xfrm>
                <a:off x="7953192" y="3574079"/>
                <a:ext cx="634397" cy="382056"/>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85327"/>
                  <a:gd name="connsiteY0" fmla="*/ 0 h 1105258"/>
                  <a:gd name="connsiteX1" fmla="*/ 211736 w 485327"/>
                  <a:gd name="connsiteY1" fmla="*/ 102366 h 1105258"/>
                  <a:gd name="connsiteX2" fmla="*/ 485327 w 485327"/>
                  <a:gd name="connsiteY2" fmla="*/ 1105236 h 1105258"/>
                  <a:gd name="connsiteX0" fmla="*/ 0 w 485327"/>
                  <a:gd name="connsiteY0" fmla="*/ 0 h 1105274"/>
                  <a:gd name="connsiteX1" fmla="*/ 216499 w 485327"/>
                  <a:gd name="connsiteY1" fmla="*/ 507178 h 1105274"/>
                  <a:gd name="connsiteX2" fmla="*/ 485327 w 485327"/>
                  <a:gd name="connsiteY2" fmla="*/ 1105236 h 1105274"/>
                  <a:gd name="connsiteX0" fmla="*/ 0 w 485327"/>
                  <a:gd name="connsiteY0" fmla="*/ 0 h 1105287"/>
                  <a:gd name="connsiteX1" fmla="*/ 216499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Lst>
                <a:ahLst/>
                <a:cxnLst>
                  <a:cxn ang="0">
                    <a:pos x="connsiteX0" y="connsiteY0"/>
                  </a:cxn>
                  <a:cxn ang="0">
                    <a:pos x="connsiteX1" y="connsiteY1"/>
                  </a:cxn>
                  <a:cxn ang="0">
                    <a:pos x="connsiteX2" y="connsiteY2"/>
                  </a:cxn>
                </a:cxnLst>
                <a:rect l="l" t="t" r="r" b="b"/>
                <a:pathLst>
                  <a:path w="485327" h="1105236">
                    <a:moveTo>
                      <a:pt x="0" y="0"/>
                    </a:moveTo>
                    <a:cubicBezTo>
                      <a:pt x="75341" y="13484"/>
                      <a:pt x="269746" y="250807"/>
                      <a:pt x="354611" y="507178"/>
                    </a:cubicBezTo>
                    <a:cubicBezTo>
                      <a:pt x="472796" y="792256"/>
                      <a:pt x="481442" y="896358"/>
                      <a:pt x="485327" y="110523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cxnSp>
            <p:nvCxnSpPr>
              <p:cNvPr id="80" name="Straight Connector 79"/>
              <p:cNvCxnSpPr/>
              <p:nvPr/>
            </p:nvCxnSpPr>
            <p:spPr>
              <a:xfrm flipH="1">
                <a:off x="4672055" y="2337218"/>
                <a:ext cx="2404224" cy="7309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Freeform 87"/>
              <p:cNvSpPr/>
              <p:nvPr/>
            </p:nvSpPr>
            <p:spPr>
              <a:xfrm>
                <a:off x="5398999" y="2111394"/>
                <a:ext cx="3669968" cy="4283677"/>
              </a:xfrm>
              <a:custGeom>
                <a:avLst/>
                <a:gdLst>
                  <a:gd name="connsiteX0" fmla="*/ 2142411 w 3619842"/>
                  <a:gd name="connsiteY0" fmla="*/ 7869 h 4300895"/>
                  <a:gd name="connsiteX1" fmla="*/ 2820143 w 3619842"/>
                  <a:gd name="connsiteY1" fmla="*/ 298325 h 4300895"/>
                  <a:gd name="connsiteX2" fmla="*/ 2906204 w 3619842"/>
                  <a:gd name="connsiteY2" fmla="*/ 900753 h 4300895"/>
                  <a:gd name="connsiteX3" fmla="*/ 2938477 w 3619842"/>
                  <a:gd name="connsiteY3" fmla="*/ 1255756 h 4300895"/>
                  <a:gd name="connsiteX4" fmla="*/ 3250449 w 3619842"/>
                  <a:gd name="connsiteY4" fmla="*/ 1470909 h 4300895"/>
                  <a:gd name="connsiteX5" fmla="*/ 3616209 w 3619842"/>
                  <a:gd name="connsiteY5" fmla="*/ 1911972 h 4300895"/>
                  <a:gd name="connsiteX6" fmla="*/ 3013781 w 3619842"/>
                  <a:gd name="connsiteY6" fmla="*/ 2933949 h 4300895"/>
                  <a:gd name="connsiteX7" fmla="*/ 2303776 w 3619842"/>
                  <a:gd name="connsiteY7" fmla="*/ 3245920 h 4300895"/>
                  <a:gd name="connsiteX8" fmla="*/ 722402 w 3619842"/>
                  <a:gd name="connsiteY8" fmla="*/ 4257139 h 4300895"/>
                  <a:gd name="connsiteX9" fmla="*/ 152247 w 3619842"/>
                  <a:gd name="connsiteY9" fmla="*/ 4063501 h 4300895"/>
                  <a:gd name="connsiteX10" fmla="*/ 1640 w 3619842"/>
                  <a:gd name="connsiteY10" fmla="*/ 3568650 h 4300895"/>
                  <a:gd name="connsiteX11" fmla="*/ 216792 w 3619842"/>
                  <a:gd name="connsiteY11" fmla="*/ 2880160 h 4300895"/>
                  <a:gd name="connsiteX12" fmla="*/ 442703 w 3619842"/>
                  <a:gd name="connsiteY12" fmla="*/ 2202429 h 4300895"/>
                  <a:gd name="connsiteX13" fmla="*/ 345884 w 3619842"/>
                  <a:gd name="connsiteY13" fmla="*/ 1675304 h 4300895"/>
                  <a:gd name="connsiteX14" fmla="*/ 593310 w 3619842"/>
                  <a:gd name="connsiteY14" fmla="*/ 1062118 h 4300895"/>
                  <a:gd name="connsiteX15" fmla="*/ 969828 w 3619842"/>
                  <a:gd name="connsiteY15" fmla="*/ 943784 h 4300895"/>
                  <a:gd name="connsiteX16" fmla="*/ 1045131 w 3619842"/>
                  <a:gd name="connsiteY16" fmla="*/ 470447 h 4300895"/>
                  <a:gd name="connsiteX17" fmla="*/ 1271042 w 3619842"/>
                  <a:gd name="connsiteY17" fmla="*/ 115445 h 4300895"/>
                  <a:gd name="connsiteX18" fmla="*/ 2142411 w 3619842"/>
                  <a:gd name="connsiteY18" fmla="*/ 7869 h 4300895"/>
                  <a:gd name="connsiteX0" fmla="*/ 2142411 w 3619842"/>
                  <a:gd name="connsiteY0" fmla="*/ 7869 h 4279064"/>
                  <a:gd name="connsiteX1" fmla="*/ 2820143 w 3619842"/>
                  <a:gd name="connsiteY1" fmla="*/ 298325 h 4279064"/>
                  <a:gd name="connsiteX2" fmla="*/ 2906204 w 3619842"/>
                  <a:gd name="connsiteY2" fmla="*/ 900753 h 4279064"/>
                  <a:gd name="connsiteX3" fmla="*/ 2938477 w 3619842"/>
                  <a:gd name="connsiteY3" fmla="*/ 1255756 h 4279064"/>
                  <a:gd name="connsiteX4" fmla="*/ 3250449 w 3619842"/>
                  <a:gd name="connsiteY4" fmla="*/ 1470909 h 4279064"/>
                  <a:gd name="connsiteX5" fmla="*/ 3616209 w 3619842"/>
                  <a:gd name="connsiteY5" fmla="*/ 1911972 h 4279064"/>
                  <a:gd name="connsiteX6" fmla="*/ 3013781 w 3619842"/>
                  <a:gd name="connsiteY6" fmla="*/ 2933949 h 4279064"/>
                  <a:gd name="connsiteX7" fmla="*/ 2572717 w 3619842"/>
                  <a:gd name="connsiteY7" fmla="*/ 3579407 h 4279064"/>
                  <a:gd name="connsiteX8" fmla="*/ 722402 w 3619842"/>
                  <a:gd name="connsiteY8" fmla="*/ 4257139 h 4279064"/>
                  <a:gd name="connsiteX9" fmla="*/ 152247 w 3619842"/>
                  <a:gd name="connsiteY9" fmla="*/ 4063501 h 4279064"/>
                  <a:gd name="connsiteX10" fmla="*/ 1640 w 3619842"/>
                  <a:gd name="connsiteY10" fmla="*/ 3568650 h 4279064"/>
                  <a:gd name="connsiteX11" fmla="*/ 216792 w 3619842"/>
                  <a:gd name="connsiteY11" fmla="*/ 2880160 h 4279064"/>
                  <a:gd name="connsiteX12" fmla="*/ 442703 w 3619842"/>
                  <a:gd name="connsiteY12" fmla="*/ 2202429 h 4279064"/>
                  <a:gd name="connsiteX13" fmla="*/ 345884 w 3619842"/>
                  <a:gd name="connsiteY13" fmla="*/ 1675304 h 4279064"/>
                  <a:gd name="connsiteX14" fmla="*/ 593310 w 3619842"/>
                  <a:gd name="connsiteY14" fmla="*/ 1062118 h 4279064"/>
                  <a:gd name="connsiteX15" fmla="*/ 969828 w 3619842"/>
                  <a:gd name="connsiteY15" fmla="*/ 943784 h 4279064"/>
                  <a:gd name="connsiteX16" fmla="*/ 1045131 w 3619842"/>
                  <a:gd name="connsiteY16" fmla="*/ 470447 h 4279064"/>
                  <a:gd name="connsiteX17" fmla="*/ 1271042 w 3619842"/>
                  <a:gd name="connsiteY17" fmla="*/ 115445 h 4279064"/>
                  <a:gd name="connsiteX18" fmla="*/ 2142411 w 3619842"/>
                  <a:gd name="connsiteY18" fmla="*/ 7869 h 4279064"/>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58932 w 3643648"/>
                  <a:gd name="connsiteY13" fmla="*/ 1470909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44722 w 3622153"/>
                  <a:gd name="connsiteY0" fmla="*/ 7869 h 4239810"/>
                  <a:gd name="connsiteX1" fmla="*/ 2822454 w 3622153"/>
                  <a:gd name="connsiteY1" fmla="*/ 298325 h 4239810"/>
                  <a:gd name="connsiteX2" fmla="*/ 2908515 w 3622153"/>
                  <a:gd name="connsiteY2" fmla="*/ 900753 h 4239810"/>
                  <a:gd name="connsiteX3" fmla="*/ 2940788 w 3622153"/>
                  <a:gd name="connsiteY3" fmla="*/ 1255756 h 4239810"/>
                  <a:gd name="connsiteX4" fmla="*/ 3252760 w 3622153"/>
                  <a:gd name="connsiteY4" fmla="*/ 1470909 h 4239810"/>
                  <a:gd name="connsiteX5" fmla="*/ 3618520 w 3622153"/>
                  <a:gd name="connsiteY5" fmla="*/ 1911972 h 4239810"/>
                  <a:gd name="connsiteX6" fmla="*/ 3016092 w 3622153"/>
                  <a:gd name="connsiteY6" fmla="*/ 2933949 h 4239810"/>
                  <a:gd name="connsiteX7" fmla="*/ 2575028 w 3622153"/>
                  <a:gd name="connsiteY7" fmla="*/ 3579407 h 4239810"/>
                  <a:gd name="connsiteX8" fmla="*/ 1531537 w 3622153"/>
                  <a:gd name="connsiteY8" fmla="*/ 4171078 h 4239810"/>
                  <a:gd name="connsiteX9" fmla="*/ 412742 w 3622153"/>
                  <a:gd name="connsiteY9" fmla="*/ 4160320 h 4239810"/>
                  <a:gd name="connsiteX10" fmla="*/ 3951 w 3622153"/>
                  <a:gd name="connsiteY10" fmla="*/ 3568650 h 4239810"/>
                  <a:gd name="connsiteX11" fmla="*/ 219103 w 3622153"/>
                  <a:gd name="connsiteY11" fmla="*/ 2880160 h 4239810"/>
                  <a:gd name="connsiteX12" fmla="*/ 445014 w 3622153"/>
                  <a:gd name="connsiteY12" fmla="*/ 2202429 h 4239810"/>
                  <a:gd name="connsiteX13" fmla="*/ 337437 w 3622153"/>
                  <a:gd name="connsiteY13" fmla="*/ 1470909 h 4239810"/>
                  <a:gd name="connsiteX14" fmla="*/ 595621 w 3622153"/>
                  <a:gd name="connsiteY14" fmla="*/ 1062118 h 4239810"/>
                  <a:gd name="connsiteX15" fmla="*/ 972139 w 3622153"/>
                  <a:gd name="connsiteY15" fmla="*/ 943784 h 4239810"/>
                  <a:gd name="connsiteX16" fmla="*/ 1047442 w 3622153"/>
                  <a:gd name="connsiteY16" fmla="*/ 470447 h 4239810"/>
                  <a:gd name="connsiteX17" fmla="*/ 1273353 w 3622153"/>
                  <a:gd name="connsiteY17" fmla="*/ 115445 h 4239810"/>
                  <a:gd name="connsiteX18" fmla="*/ 2144722 w 3622153"/>
                  <a:gd name="connsiteY18" fmla="*/ 7869 h 4239810"/>
                  <a:gd name="connsiteX0" fmla="*/ 2147191 w 3624622"/>
                  <a:gd name="connsiteY0" fmla="*/ 7869 h 4239810"/>
                  <a:gd name="connsiteX1" fmla="*/ 2824923 w 3624622"/>
                  <a:gd name="connsiteY1" fmla="*/ 298325 h 4239810"/>
                  <a:gd name="connsiteX2" fmla="*/ 2910984 w 3624622"/>
                  <a:gd name="connsiteY2" fmla="*/ 900753 h 4239810"/>
                  <a:gd name="connsiteX3" fmla="*/ 2943257 w 3624622"/>
                  <a:gd name="connsiteY3" fmla="*/ 1255756 h 4239810"/>
                  <a:gd name="connsiteX4" fmla="*/ 3255229 w 3624622"/>
                  <a:gd name="connsiteY4" fmla="*/ 1470909 h 4239810"/>
                  <a:gd name="connsiteX5" fmla="*/ 3620989 w 3624622"/>
                  <a:gd name="connsiteY5" fmla="*/ 1911972 h 4239810"/>
                  <a:gd name="connsiteX6" fmla="*/ 3018561 w 3624622"/>
                  <a:gd name="connsiteY6" fmla="*/ 2933949 h 4239810"/>
                  <a:gd name="connsiteX7" fmla="*/ 2577497 w 3624622"/>
                  <a:gd name="connsiteY7" fmla="*/ 3579407 h 4239810"/>
                  <a:gd name="connsiteX8" fmla="*/ 1534006 w 3624622"/>
                  <a:gd name="connsiteY8" fmla="*/ 4171078 h 4239810"/>
                  <a:gd name="connsiteX9" fmla="*/ 415211 w 3624622"/>
                  <a:gd name="connsiteY9" fmla="*/ 4160320 h 4239810"/>
                  <a:gd name="connsiteX10" fmla="*/ 6420 w 3624622"/>
                  <a:gd name="connsiteY10" fmla="*/ 3568650 h 4239810"/>
                  <a:gd name="connsiteX11" fmla="*/ 221572 w 3624622"/>
                  <a:gd name="connsiteY11" fmla="*/ 2880160 h 4239810"/>
                  <a:gd name="connsiteX12" fmla="*/ 447483 w 3624622"/>
                  <a:gd name="connsiteY12" fmla="*/ 2202429 h 4239810"/>
                  <a:gd name="connsiteX13" fmla="*/ 339906 w 3624622"/>
                  <a:gd name="connsiteY13" fmla="*/ 1470909 h 4239810"/>
                  <a:gd name="connsiteX14" fmla="*/ 598090 w 3624622"/>
                  <a:gd name="connsiteY14" fmla="*/ 1062118 h 4239810"/>
                  <a:gd name="connsiteX15" fmla="*/ 974608 w 3624622"/>
                  <a:gd name="connsiteY15" fmla="*/ 943784 h 4239810"/>
                  <a:gd name="connsiteX16" fmla="*/ 1049911 w 3624622"/>
                  <a:gd name="connsiteY16" fmla="*/ 470447 h 4239810"/>
                  <a:gd name="connsiteX17" fmla="*/ 1275822 w 3624622"/>
                  <a:gd name="connsiteY17" fmla="*/ 115445 h 4239810"/>
                  <a:gd name="connsiteX18" fmla="*/ 2147191 w 3624622"/>
                  <a:gd name="connsiteY18" fmla="*/ 7869 h 4239810"/>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1911972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2137883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1257"/>
                  <a:gd name="connsiteY0" fmla="*/ 7869 h 4227031"/>
                  <a:gd name="connsiteX1" fmla="*/ 2824923 w 3621257"/>
                  <a:gd name="connsiteY1" fmla="*/ 298325 h 4227031"/>
                  <a:gd name="connsiteX2" fmla="*/ 2910984 w 3621257"/>
                  <a:gd name="connsiteY2" fmla="*/ 900753 h 4227031"/>
                  <a:gd name="connsiteX3" fmla="*/ 2943257 w 3621257"/>
                  <a:gd name="connsiteY3" fmla="*/ 1255756 h 4227031"/>
                  <a:gd name="connsiteX4" fmla="*/ 3620989 w 3621257"/>
                  <a:gd name="connsiteY4" fmla="*/ 2137883 h 4227031"/>
                  <a:gd name="connsiteX5" fmla="*/ 3018561 w 3621257"/>
                  <a:gd name="connsiteY5" fmla="*/ 2933949 h 4227031"/>
                  <a:gd name="connsiteX6" fmla="*/ 2512951 w 3621257"/>
                  <a:gd name="connsiteY6" fmla="*/ 3783803 h 4227031"/>
                  <a:gd name="connsiteX7" fmla="*/ 1534006 w 3621257"/>
                  <a:gd name="connsiteY7" fmla="*/ 4171078 h 4227031"/>
                  <a:gd name="connsiteX8" fmla="*/ 415211 w 3621257"/>
                  <a:gd name="connsiteY8" fmla="*/ 4160320 h 4227031"/>
                  <a:gd name="connsiteX9" fmla="*/ 6420 w 3621257"/>
                  <a:gd name="connsiteY9" fmla="*/ 3568650 h 4227031"/>
                  <a:gd name="connsiteX10" fmla="*/ 221572 w 3621257"/>
                  <a:gd name="connsiteY10" fmla="*/ 2880160 h 4227031"/>
                  <a:gd name="connsiteX11" fmla="*/ 447483 w 3621257"/>
                  <a:gd name="connsiteY11" fmla="*/ 2202429 h 4227031"/>
                  <a:gd name="connsiteX12" fmla="*/ 339906 w 3621257"/>
                  <a:gd name="connsiteY12" fmla="*/ 1470909 h 4227031"/>
                  <a:gd name="connsiteX13" fmla="*/ 598090 w 3621257"/>
                  <a:gd name="connsiteY13" fmla="*/ 1062118 h 4227031"/>
                  <a:gd name="connsiteX14" fmla="*/ 974608 w 3621257"/>
                  <a:gd name="connsiteY14" fmla="*/ 943784 h 4227031"/>
                  <a:gd name="connsiteX15" fmla="*/ 1049911 w 3621257"/>
                  <a:gd name="connsiteY15" fmla="*/ 470447 h 4227031"/>
                  <a:gd name="connsiteX16" fmla="*/ 1275822 w 3621257"/>
                  <a:gd name="connsiteY16" fmla="*/ 115445 h 4227031"/>
                  <a:gd name="connsiteX17" fmla="*/ 2147191 w 3621257"/>
                  <a:gd name="connsiteY17" fmla="*/ 7869 h 4227031"/>
                  <a:gd name="connsiteX0" fmla="*/ 2147191 w 3621257"/>
                  <a:gd name="connsiteY0" fmla="*/ 7869 h 4227031"/>
                  <a:gd name="connsiteX1" fmla="*/ 2824923 w 3621257"/>
                  <a:gd name="connsiteY1" fmla="*/ 298325 h 4227031"/>
                  <a:gd name="connsiteX2" fmla="*/ 2943257 w 3621257"/>
                  <a:gd name="connsiteY2" fmla="*/ 1255756 h 4227031"/>
                  <a:gd name="connsiteX3" fmla="*/ 3620989 w 3621257"/>
                  <a:gd name="connsiteY3" fmla="*/ 2137883 h 4227031"/>
                  <a:gd name="connsiteX4" fmla="*/ 3018561 w 3621257"/>
                  <a:gd name="connsiteY4" fmla="*/ 2933949 h 4227031"/>
                  <a:gd name="connsiteX5" fmla="*/ 2512951 w 3621257"/>
                  <a:gd name="connsiteY5" fmla="*/ 3783803 h 4227031"/>
                  <a:gd name="connsiteX6" fmla="*/ 1534006 w 3621257"/>
                  <a:gd name="connsiteY6" fmla="*/ 4171078 h 4227031"/>
                  <a:gd name="connsiteX7" fmla="*/ 415211 w 3621257"/>
                  <a:gd name="connsiteY7" fmla="*/ 4160320 h 4227031"/>
                  <a:gd name="connsiteX8" fmla="*/ 6420 w 3621257"/>
                  <a:gd name="connsiteY8" fmla="*/ 3568650 h 4227031"/>
                  <a:gd name="connsiteX9" fmla="*/ 221572 w 3621257"/>
                  <a:gd name="connsiteY9" fmla="*/ 2880160 h 4227031"/>
                  <a:gd name="connsiteX10" fmla="*/ 447483 w 3621257"/>
                  <a:gd name="connsiteY10" fmla="*/ 2202429 h 4227031"/>
                  <a:gd name="connsiteX11" fmla="*/ 339906 w 3621257"/>
                  <a:gd name="connsiteY11" fmla="*/ 1470909 h 4227031"/>
                  <a:gd name="connsiteX12" fmla="*/ 598090 w 3621257"/>
                  <a:gd name="connsiteY12" fmla="*/ 1062118 h 4227031"/>
                  <a:gd name="connsiteX13" fmla="*/ 974608 w 3621257"/>
                  <a:gd name="connsiteY13" fmla="*/ 943784 h 4227031"/>
                  <a:gd name="connsiteX14" fmla="*/ 1049911 w 3621257"/>
                  <a:gd name="connsiteY14" fmla="*/ 470447 h 4227031"/>
                  <a:gd name="connsiteX15" fmla="*/ 1275822 w 3621257"/>
                  <a:gd name="connsiteY15" fmla="*/ 115445 h 4227031"/>
                  <a:gd name="connsiteX16" fmla="*/ 2147191 w 3621257"/>
                  <a:gd name="connsiteY16" fmla="*/ 7869 h 4227031"/>
                  <a:gd name="connsiteX0" fmla="*/ 2189313 w 3663379"/>
                  <a:gd name="connsiteY0" fmla="*/ 7869 h 4226329"/>
                  <a:gd name="connsiteX1" fmla="*/ 2867045 w 3663379"/>
                  <a:gd name="connsiteY1" fmla="*/ 298325 h 4226329"/>
                  <a:gd name="connsiteX2" fmla="*/ 2985379 w 3663379"/>
                  <a:gd name="connsiteY2" fmla="*/ 1255756 h 4226329"/>
                  <a:gd name="connsiteX3" fmla="*/ 3663111 w 3663379"/>
                  <a:gd name="connsiteY3" fmla="*/ 2137883 h 4226329"/>
                  <a:gd name="connsiteX4" fmla="*/ 3060683 w 3663379"/>
                  <a:gd name="connsiteY4" fmla="*/ 2933949 h 4226329"/>
                  <a:gd name="connsiteX5" fmla="*/ 2555073 w 3663379"/>
                  <a:gd name="connsiteY5" fmla="*/ 3783803 h 4226329"/>
                  <a:gd name="connsiteX6" fmla="*/ 1576128 w 3663379"/>
                  <a:gd name="connsiteY6" fmla="*/ 4171078 h 4226329"/>
                  <a:gd name="connsiteX7" fmla="*/ 457333 w 3663379"/>
                  <a:gd name="connsiteY7" fmla="*/ 4160320 h 4226329"/>
                  <a:gd name="connsiteX8" fmla="*/ 5512 w 3663379"/>
                  <a:gd name="connsiteY8" fmla="*/ 3579408 h 4226329"/>
                  <a:gd name="connsiteX9" fmla="*/ 263694 w 3663379"/>
                  <a:gd name="connsiteY9" fmla="*/ 2880160 h 4226329"/>
                  <a:gd name="connsiteX10" fmla="*/ 489605 w 3663379"/>
                  <a:gd name="connsiteY10" fmla="*/ 2202429 h 4226329"/>
                  <a:gd name="connsiteX11" fmla="*/ 382028 w 3663379"/>
                  <a:gd name="connsiteY11" fmla="*/ 1470909 h 4226329"/>
                  <a:gd name="connsiteX12" fmla="*/ 640212 w 3663379"/>
                  <a:gd name="connsiteY12" fmla="*/ 1062118 h 4226329"/>
                  <a:gd name="connsiteX13" fmla="*/ 1016730 w 3663379"/>
                  <a:gd name="connsiteY13" fmla="*/ 943784 h 4226329"/>
                  <a:gd name="connsiteX14" fmla="*/ 1092033 w 3663379"/>
                  <a:gd name="connsiteY14" fmla="*/ 470447 h 4226329"/>
                  <a:gd name="connsiteX15" fmla="*/ 1317944 w 3663379"/>
                  <a:gd name="connsiteY15" fmla="*/ 115445 h 4226329"/>
                  <a:gd name="connsiteX16" fmla="*/ 2189313 w 3663379"/>
                  <a:gd name="connsiteY16" fmla="*/ 7869 h 4226329"/>
                  <a:gd name="connsiteX0" fmla="*/ 2147192 w 3621258"/>
                  <a:gd name="connsiteY0" fmla="*/ 7869 h 4218833"/>
                  <a:gd name="connsiteX1" fmla="*/ 2824924 w 3621258"/>
                  <a:gd name="connsiteY1" fmla="*/ 298325 h 4218833"/>
                  <a:gd name="connsiteX2" fmla="*/ 2943258 w 3621258"/>
                  <a:gd name="connsiteY2" fmla="*/ 1255756 h 4218833"/>
                  <a:gd name="connsiteX3" fmla="*/ 3620990 w 3621258"/>
                  <a:gd name="connsiteY3" fmla="*/ 2137883 h 4218833"/>
                  <a:gd name="connsiteX4" fmla="*/ 3018562 w 3621258"/>
                  <a:gd name="connsiteY4" fmla="*/ 2933949 h 4218833"/>
                  <a:gd name="connsiteX5" fmla="*/ 2512952 w 3621258"/>
                  <a:gd name="connsiteY5" fmla="*/ 3783803 h 4218833"/>
                  <a:gd name="connsiteX6" fmla="*/ 1534007 w 3621258"/>
                  <a:gd name="connsiteY6" fmla="*/ 4171078 h 4218833"/>
                  <a:gd name="connsiteX7" fmla="*/ 415212 w 3621258"/>
                  <a:gd name="connsiteY7" fmla="*/ 4160320 h 4218833"/>
                  <a:gd name="connsiteX8" fmla="*/ 6421 w 3621258"/>
                  <a:gd name="connsiteY8" fmla="*/ 3697742 h 4218833"/>
                  <a:gd name="connsiteX9" fmla="*/ 221573 w 3621258"/>
                  <a:gd name="connsiteY9" fmla="*/ 2880160 h 4218833"/>
                  <a:gd name="connsiteX10" fmla="*/ 447484 w 3621258"/>
                  <a:gd name="connsiteY10" fmla="*/ 2202429 h 4218833"/>
                  <a:gd name="connsiteX11" fmla="*/ 339907 w 3621258"/>
                  <a:gd name="connsiteY11" fmla="*/ 1470909 h 4218833"/>
                  <a:gd name="connsiteX12" fmla="*/ 598091 w 3621258"/>
                  <a:gd name="connsiteY12" fmla="*/ 1062118 h 4218833"/>
                  <a:gd name="connsiteX13" fmla="*/ 974609 w 3621258"/>
                  <a:gd name="connsiteY13" fmla="*/ 943784 h 4218833"/>
                  <a:gd name="connsiteX14" fmla="*/ 1049912 w 3621258"/>
                  <a:gd name="connsiteY14" fmla="*/ 470447 h 4218833"/>
                  <a:gd name="connsiteX15" fmla="*/ 1275823 w 3621258"/>
                  <a:gd name="connsiteY15" fmla="*/ 115445 h 4218833"/>
                  <a:gd name="connsiteX16" fmla="*/ 2147192 w 3621258"/>
                  <a:gd name="connsiteY16" fmla="*/ 7869 h 4218833"/>
                  <a:gd name="connsiteX0" fmla="*/ 2195902 w 3669968"/>
                  <a:gd name="connsiteY0" fmla="*/ 7869 h 4218833"/>
                  <a:gd name="connsiteX1" fmla="*/ 2873634 w 3669968"/>
                  <a:gd name="connsiteY1" fmla="*/ 298325 h 4218833"/>
                  <a:gd name="connsiteX2" fmla="*/ 2991968 w 3669968"/>
                  <a:gd name="connsiteY2" fmla="*/ 1255756 h 4218833"/>
                  <a:gd name="connsiteX3" fmla="*/ 3669700 w 3669968"/>
                  <a:gd name="connsiteY3" fmla="*/ 2137883 h 4218833"/>
                  <a:gd name="connsiteX4" fmla="*/ 3067272 w 3669968"/>
                  <a:gd name="connsiteY4" fmla="*/ 2933949 h 4218833"/>
                  <a:gd name="connsiteX5" fmla="*/ 2561662 w 3669968"/>
                  <a:gd name="connsiteY5" fmla="*/ 3783803 h 4218833"/>
                  <a:gd name="connsiteX6" fmla="*/ 1582717 w 3669968"/>
                  <a:gd name="connsiteY6" fmla="*/ 4171078 h 4218833"/>
                  <a:gd name="connsiteX7" fmla="*/ 463922 w 3669968"/>
                  <a:gd name="connsiteY7" fmla="*/ 4160320 h 4218833"/>
                  <a:gd name="connsiteX8" fmla="*/ 55131 w 3669968"/>
                  <a:gd name="connsiteY8" fmla="*/ 3697742 h 4218833"/>
                  <a:gd name="connsiteX9" fmla="*/ 270283 w 3669968"/>
                  <a:gd name="connsiteY9" fmla="*/ 2880160 h 4218833"/>
                  <a:gd name="connsiteX10" fmla="*/ 496194 w 3669968"/>
                  <a:gd name="connsiteY10" fmla="*/ 2202429 h 4218833"/>
                  <a:gd name="connsiteX11" fmla="*/ 388617 w 3669968"/>
                  <a:gd name="connsiteY11" fmla="*/ 1470909 h 4218833"/>
                  <a:gd name="connsiteX12" fmla="*/ 646801 w 3669968"/>
                  <a:gd name="connsiteY12" fmla="*/ 1062118 h 4218833"/>
                  <a:gd name="connsiteX13" fmla="*/ 1023319 w 3669968"/>
                  <a:gd name="connsiteY13" fmla="*/ 943784 h 4218833"/>
                  <a:gd name="connsiteX14" fmla="*/ 1098622 w 3669968"/>
                  <a:gd name="connsiteY14" fmla="*/ 470447 h 4218833"/>
                  <a:gd name="connsiteX15" fmla="*/ 1324533 w 3669968"/>
                  <a:gd name="connsiteY15" fmla="*/ 115445 h 4218833"/>
                  <a:gd name="connsiteX16" fmla="*/ 2195902 w 3669968"/>
                  <a:gd name="connsiteY16" fmla="*/ 7869 h 4218833"/>
                  <a:gd name="connsiteX0" fmla="*/ 2195902 w 3669968"/>
                  <a:gd name="connsiteY0" fmla="*/ 7869 h 4216877"/>
                  <a:gd name="connsiteX1" fmla="*/ 2873634 w 3669968"/>
                  <a:gd name="connsiteY1" fmla="*/ 298325 h 4216877"/>
                  <a:gd name="connsiteX2" fmla="*/ 2991968 w 3669968"/>
                  <a:gd name="connsiteY2" fmla="*/ 1255756 h 4216877"/>
                  <a:gd name="connsiteX3" fmla="*/ 3669700 w 3669968"/>
                  <a:gd name="connsiteY3" fmla="*/ 2137883 h 4216877"/>
                  <a:gd name="connsiteX4" fmla="*/ 3067272 w 3669968"/>
                  <a:gd name="connsiteY4" fmla="*/ 2933949 h 4216877"/>
                  <a:gd name="connsiteX5" fmla="*/ 2561662 w 3669968"/>
                  <a:gd name="connsiteY5" fmla="*/ 3783803 h 4216877"/>
                  <a:gd name="connsiteX6" fmla="*/ 1582717 w 3669968"/>
                  <a:gd name="connsiteY6" fmla="*/ 4171078 h 4216877"/>
                  <a:gd name="connsiteX7" fmla="*/ 463922 w 3669968"/>
                  <a:gd name="connsiteY7" fmla="*/ 4160320 h 4216877"/>
                  <a:gd name="connsiteX8" fmla="*/ 55131 w 3669968"/>
                  <a:gd name="connsiteY8" fmla="*/ 3730015 h 4216877"/>
                  <a:gd name="connsiteX9" fmla="*/ 270283 w 3669968"/>
                  <a:gd name="connsiteY9" fmla="*/ 2880160 h 4216877"/>
                  <a:gd name="connsiteX10" fmla="*/ 496194 w 3669968"/>
                  <a:gd name="connsiteY10" fmla="*/ 2202429 h 4216877"/>
                  <a:gd name="connsiteX11" fmla="*/ 388617 w 3669968"/>
                  <a:gd name="connsiteY11" fmla="*/ 1470909 h 4216877"/>
                  <a:gd name="connsiteX12" fmla="*/ 646801 w 3669968"/>
                  <a:gd name="connsiteY12" fmla="*/ 1062118 h 4216877"/>
                  <a:gd name="connsiteX13" fmla="*/ 1023319 w 3669968"/>
                  <a:gd name="connsiteY13" fmla="*/ 943784 h 4216877"/>
                  <a:gd name="connsiteX14" fmla="*/ 1098622 w 3669968"/>
                  <a:gd name="connsiteY14" fmla="*/ 470447 h 4216877"/>
                  <a:gd name="connsiteX15" fmla="*/ 1324533 w 3669968"/>
                  <a:gd name="connsiteY15" fmla="*/ 115445 h 4216877"/>
                  <a:gd name="connsiteX16" fmla="*/ 2195902 w 3669968"/>
                  <a:gd name="connsiteY16" fmla="*/ 7869 h 4216877"/>
                  <a:gd name="connsiteX0" fmla="*/ 2195902 w 3669968"/>
                  <a:gd name="connsiteY0" fmla="*/ 7869 h 4283677"/>
                  <a:gd name="connsiteX1" fmla="*/ 2873634 w 3669968"/>
                  <a:gd name="connsiteY1" fmla="*/ 298325 h 4283677"/>
                  <a:gd name="connsiteX2" fmla="*/ 2991968 w 3669968"/>
                  <a:gd name="connsiteY2" fmla="*/ 1255756 h 4283677"/>
                  <a:gd name="connsiteX3" fmla="*/ 3669700 w 3669968"/>
                  <a:gd name="connsiteY3" fmla="*/ 2137883 h 4283677"/>
                  <a:gd name="connsiteX4" fmla="*/ 3067272 w 3669968"/>
                  <a:gd name="connsiteY4" fmla="*/ 2933949 h 4283677"/>
                  <a:gd name="connsiteX5" fmla="*/ 2561662 w 3669968"/>
                  <a:gd name="connsiteY5" fmla="*/ 3783803 h 4283677"/>
                  <a:gd name="connsiteX6" fmla="*/ 1582717 w 3669968"/>
                  <a:gd name="connsiteY6" fmla="*/ 4171078 h 4283677"/>
                  <a:gd name="connsiteX7" fmla="*/ 463922 w 3669968"/>
                  <a:gd name="connsiteY7" fmla="*/ 4160320 h 4283677"/>
                  <a:gd name="connsiteX8" fmla="*/ 55131 w 3669968"/>
                  <a:gd name="connsiteY8" fmla="*/ 3730015 h 4283677"/>
                  <a:gd name="connsiteX9" fmla="*/ 270283 w 3669968"/>
                  <a:gd name="connsiteY9" fmla="*/ 2880160 h 4283677"/>
                  <a:gd name="connsiteX10" fmla="*/ 496194 w 3669968"/>
                  <a:gd name="connsiteY10" fmla="*/ 2202429 h 4283677"/>
                  <a:gd name="connsiteX11" fmla="*/ 388617 w 3669968"/>
                  <a:gd name="connsiteY11" fmla="*/ 1470909 h 4283677"/>
                  <a:gd name="connsiteX12" fmla="*/ 646801 w 3669968"/>
                  <a:gd name="connsiteY12" fmla="*/ 1062118 h 4283677"/>
                  <a:gd name="connsiteX13" fmla="*/ 1023319 w 3669968"/>
                  <a:gd name="connsiteY13" fmla="*/ 943784 h 4283677"/>
                  <a:gd name="connsiteX14" fmla="*/ 1098622 w 3669968"/>
                  <a:gd name="connsiteY14" fmla="*/ 470447 h 4283677"/>
                  <a:gd name="connsiteX15" fmla="*/ 1324533 w 3669968"/>
                  <a:gd name="connsiteY15" fmla="*/ 115445 h 4283677"/>
                  <a:gd name="connsiteX16" fmla="*/ 2195902 w 3669968"/>
                  <a:gd name="connsiteY16" fmla="*/ 7869 h 428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69968" h="4283677">
                    <a:moveTo>
                      <a:pt x="2195902" y="7869"/>
                    </a:moveTo>
                    <a:cubicBezTo>
                      <a:pt x="2454086" y="38349"/>
                      <a:pt x="2740956" y="90344"/>
                      <a:pt x="2873634" y="298325"/>
                    </a:cubicBezTo>
                    <a:cubicBezTo>
                      <a:pt x="3006312" y="506306"/>
                      <a:pt x="2859290" y="949163"/>
                      <a:pt x="2991968" y="1255756"/>
                    </a:cubicBezTo>
                    <a:cubicBezTo>
                      <a:pt x="3124646" y="1562349"/>
                      <a:pt x="3657149" y="1858184"/>
                      <a:pt x="3669700" y="2137883"/>
                    </a:cubicBezTo>
                    <a:cubicBezTo>
                      <a:pt x="3682251" y="2417582"/>
                      <a:pt x="3251945" y="2659629"/>
                      <a:pt x="3067272" y="2933949"/>
                    </a:cubicBezTo>
                    <a:cubicBezTo>
                      <a:pt x="2882599" y="3208269"/>
                      <a:pt x="2809088" y="3577615"/>
                      <a:pt x="2561662" y="3783803"/>
                    </a:cubicBezTo>
                    <a:cubicBezTo>
                      <a:pt x="2314236" y="3989991"/>
                      <a:pt x="1932340" y="4108325"/>
                      <a:pt x="1582717" y="4171078"/>
                    </a:cubicBezTo>
                    <a:cubicBezTo>
                      <a:pt x="1233094" y="4233831"/>
                      <a:pt x="890643" y="4395194"/>
                      <a:pt x="463922" y="4160320"/>
                    </a:cubicBezTo>
                    <a:cubicBezTo>
                      <a:pt x="37201" y="3925446"/>
                      <a:pt x="238012" y="4169286"/>
                      <a:pt x="55131" y="3730015"/>
                    </a:cubicBezTo>
                    <a:cubicBezTo>
                      <a:pt x="-127750" y="3290744"/>
                      <a:pt x="196773" y="3134758"/>
                      <a:pt x="270283" y="2880160"/>
                    </a:cubicBezTo>
                    <a:cubicBezTo>
                      <a:pt x="343794" y="2625562"/>
                      <a:pt x="476472" y="2437304"/>
                      <a:pt x="496194" y="2202429"/>
                    </a:cubicBezTo>
                    <a:cubicBezTo>
                      <a:pt x="515916" y="1967554"/>
                      <a:pt x="363516" y="1660961"/>
                      <a:pt x="388617" y="1470909"/>
                    </a:cubicBezTo>
                    <a:cubicBezTo>
                      <a:pt x="413718" y="1280857"/>
                      <a:pt x="541017" y="1149972"/>
                      <a:pt x="646801" y="1062118"/>
                    </a:cubicBezTo>
                    <a:cubicBezTo>
                      <a:pt x="752585" y="974264"/>
                      <a:pt x="948016" y="1042396"/>
                      <a:pt x="1023319" y="943784"/>
                    </a:cubicBezTo>
                    <a:cubicBezTo>
                      <a:pt x="1098622" y="845172"/>
                      <a:pt x="1048420" y="608504"/>
                      <a:pt x="1098622" y="470447"/>
                    </a:cubicBezTo>
                    <a:cubicBezTo>
                      <a:pt x="1148824" y="332390"/>
                      <a:pt x="1141653" y="190749"/>
                      <a:pt x="1324533" y="115445"/>
                    </a:cubicBezTo>
                    <a:cubicBezTo>
                      <a:pt x="1507413" y="40141"/>
                      <a:pt x="1937718" y="-22611"/>
                      <a:pt x="2195902" y="7869"/>
                    </a:cubicBezTo>
                    <a:close/>
                  </a:path>
                </a:pathLst>
              </a:custGeom>
              <a:noFill/>
              <a:ln w="254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grpSp>
        <p:grpSp>
          <p:nvGrpSpPr>
            <p:cNvPr id="30" name="Group 29"/>
            <p:cNvGrpSpPr/>
            <p:nvPr/>
          </p:nvGrpSpPr>
          <p:grpSpPr>
            <a:xfrm>
              <a:off x="6606883" y="4921031"/>
              <a:ext cx="1621870" cy="1300921"/>
              <a:chOff x="6606883" y="4921031"/>
              <a:chExt cx="1621870" cy="1300921"/>
            </a:xfrm>
          </p:grpSpPr>
          <p:cxnSp>
            <p:nvCxnSpPr>
              <p:cNvPr id="26" name="Straight Connector 25"/>
              <p:cNvCxnSpPr/>
              <p:nvPr/>
            </p:nvCxnSpPr>
            <p:spPr>
              <a:xfrm>
                <a:off x="6606883" y="4921031"/>
                <a:ext cx="769379" cy="793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13"/>
              <a:stretch>
                <a:fillRect/>
              </a:stretch>
            </p:blipFill>
            <p:spPr>
              <a:xfrm>
                <a:off x="7094183" y="5446106"/>
                <a:ext cx="1134570" cy="775846"/>
              </a:xfrm>
              <a:prstGeom prst="rect">
                <a:avLst/>
              </a:prstGeom>
            </p:spPr>
          </p:pic>
        </p:grpSp>
      </p:grpSp>
      <p:sp>
        <p:nvSpPr>
          <p:cNvPr id="72" name="Content Placeholder 2"/>
          <p:cNvSpPr>
            <a:spLocks noGrp="1"/>
          </p:cNvSpPr>
          <p:nvPr>
            <p:ph sz="half" idx="1"/>
          </p:nvPr>
        </p:nvSpPr>
        <p:spPr>
          <a:xfrm>
            <a:off x="887800" y="5004891"/>
            <a:ext cx="7929302" cy="1471102"/>
          </a:xfrm>
        </p:spPr>
        <p:txBody>
          <a:bodyPr/>
          <a:lstStyle/>
          <a:p>
            <a:pPr marL="0" indent="0">
              <a:buClr>
                <a:srgbClr val="C00000"/>
              </a:buClr>
              <a:buNone/>
            </a:pPr>
            <a:r>
              <a:rPr lang="en-US" sz="2400" dirty="0" smtClean="0"/>
              <a:t>using ICT to efficiently</a:t>
            </a:r>
            <a:r>
              <a:rPr lang="en-US" sz="2400" dirty="0"/>
              <a:t>, reliably, flexibly and sustainably monitor and control the generation, distribution and use of </a:t>
            </a:r>
            <a:r>
              <a:rPr lang="en-US" sz="2400" dirty="0" smtClean="0"/>
              <a:t>electricity </a:t>
            </a:r>
          </a:p>
        </p:txBody>
      </p:sp>
      <p:sp>
        <p:nvSpPr>
          <p:cNvPr id="11" name="Rectangle 10"/>
          <p:cNvSpPr/>
          <p:nvPr/>
        </p:nvSpPr>
        <p:spPr>
          <a:xfrm>
            <a:off x="729258" y="4803591"/>
            <a:ext cx="7870944" cy="1496405"/>
          </a:xfrm>
          <a:prstGeom prst="rect">
            <a:avLst/>
          </a:prstGeom>
          <a:noFill/>
          <a:ln w="25400">
            <a:solidFill>
              <a:srgbClr val="CC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829841" y="4489215"/>
            <a:ext cx="1867904" cy="523220"/>
          </a:xfrm>
          <a:prstGeom prst="rect">
            <a:avLst/>
          </a:prstGeom>
          <a:solidFill>
            <a:schemeClr val="bg1"/>
          </a:solidFill>
        </p:spPr>
        <p:txBody>
          <a:bodyPr wrap="none" rtlCol="0">
            <a:spAutoFit/>
          </a:bodyPr>
          <a:lstStyle/>
          <a:p>
            <a:r>
              <a:rPr lang="en-US" sz="2800" i="1" dirty="0" smtClean="0">
                <a:solidFill>
                  <a:srgbClr val="000090"/>
                </a:solidFill>
              </a:rPr>
              <a:t>smart grid</a:t>
            </a:r>
            <a:endParaRPr lang="en-US" sz="2800" i="1" dirty="0">
              <a:solidFill>
                <a:srgbClr val="000090"/>
              </a:solidFill>
            </a:endParaRPr>
          </a:p>
        </p:txBody>
      </p:sp>
    </p:spTree>
    <p:extLst>
      <p:ext uri="{BB962C8B-B14F-4D97-AF65-F5344CB8AC3E}">
        <p14:creationId xmlns:p14="http://schemas.microsoft.com/office/powerpoint/2010/main" val="26580056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dissolve">
                                      <p:cBhvr>
                                        <p:cTn id="7" dur="500"/>
                                        <p:tgtEl>
                                          <p:spTgt spid="72">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1" build="p"/>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itle 1"/>
          <p:cNvSpPr>
            <a:spLocks noGrp="1"/>
          </p:cNvSpPr>
          <p:nvPr>
            <p:ph type="title"/>
          </p:nvPr>
        </p:nvSpPr>
        <p:spPr>
          <a:xfrm>
            <a:off x="457200" y="189161"/>
            <a:ext cx="8229600" cy="1143000"/>
          </a:xfrm>
        </p:spPr>
        <p:txBody>
          <a:bodyPr/>
          <a:lstStyle/>
          <a:p>
            <a:r>
              <a:rPr lang="en-US" sz="3600" dirty="0" smtClean="0">
                <a:solidFill>
                  <a:srgbClr val="C00000"/>
                </a:solidFill>
              </a:rPr>
              <a:t>Selected smart grid applications</a:t>
            </a:r>
            <a:endParaRPr lang="en-US" sz="3600" dirty="0">
              <a:solidFill>
                <a:srgbClr val="C00000"/>
              </a:solidFill>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1104104943"/>
              </p:ext>
            </p:extLst>
          </p:nvPr>
        </p:nvGraphicFramePr>
        <p:xfrm>
          <a:off x="647700" y="1358900"/>
          <a:ext cx="8120063" cy="5499100"/>
        </p:xfrm>
        <a:graphic>
          <a:graphicData uri="http://schemas.openxmlformats.org/presentationml/2006/ole">
            <mc:AlternateContent xmlns:mc="http://schemas.openxmlformats.org/markup-compatibility/2006">
              <mc:Choice xmlns:v="urn:schemas-microsoft-com:vml" Requires="v">
                <p:oleObj spid="_x0000_s1059" name="Document" r:id="rId4" imgW="5626100" imgH="3810000" progId="Word.Document.12">
                  <p:embed/>
                </p:oleObj>
              </mc:Choice>
              <mc:Fallback>
                <p:oleObj name="Document" r:id="rId4" imgW="5626100" imgH="3810000" progId="Word.Document.12">
                  <p:embed/>
                  <p:pic>
                    <p:nvPicPr>
                      <p:cNvPr id="0" name=""/>
                      <p:cNvPicPr/>
                      <p:nvPr/>
                    </p:nvPicPr>
                    <p:blipFill>
                      <a:blip r:embed="rId5"/>
                      <a:stretch>
                        <a:fillRect/>
                      </a:stretch>
                    </p:blipFill>
                    <p:spPr>
                      <a:xfrm>
                        <a:off x="647700" y="1358900"/>
                        <a:ext cx="8120063" cy="5499100"/>
                      </a:xfrm>
                      <a:prstGeom prst="rect">
                        <a:avLst/>
                      </a:prstGeom>
                    </p:spPr>
                  </p:pic>
                </p:oleObj>
              </mc:Fallback>
            </mc:AlternateContent>
          </a:graphicData>
        </a:graphic>
      </p:graphicFrame>
      <p:sp>
        <p:nvSpPr>
          <p:cNvPr id="11" name="Rectangle 10"/>
          <p:cNvSpPr/>
          <p:nvPr/>
        </p:nvSpPr>
        <p:spPr>
          <a:xfrm>
            <a:off x="623543" y="5814289"/>
            <a:ext cx="7999092" cy="7937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55" name="Rectangle 54"/>
          <p:cNvSpPr/>
          <p:nvPr/>
        </p:nvSpPr>
        <p:spPr>
          <a:xfrm>
            <a:off x="573981" y="5036799"/>
            <a:ext cx="8078218" cy="7937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56" name="Rectangle 55"/>
          <p:cNvSpPr/>
          <p:nvPr/>
        </p:nvSpPr>
        <p:spPr>
          <a:xfrm>
            <a:off x="622321" y="4261163"/>
            <a:ext cx="7999092" cy="7937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57" name="Rectangle 56"/>
          <p:cNvSpPr/>
          <p:nvPr/>
        </p:nvSpPr>
        <p:spPr>
          <a:xfrm>
            <a:off x="591535" y="3754169"/>
            <a:ext cx="7999092" cy="7937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59" name="Rectangle 58"/>
          <p:cNvSpPr/>
          <p:nvPr/>
        </p:nvSpPr>
        <p:spPr>
          <a:xfrm>
            <a:off x="621814" y="2941901"/>
            <a:ext cx="7999092" cy="8801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69" name="Rectangle 68"/>
          <p:cNvSpPr/>
          <p:nvPr/>
        </p:nvSpPr>
        <p:spPr>
          <a:xfrm>
            <a:off x="481117" y="2422697"/>
            <a:ext cx="7999092" cy="7937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Tree>
    <p:extLst>
      <p:ext uri="{BB962C8B-B14F-4D97-AF65-F5344CB8AC3E}">
        <p14:creationId xmlns:p14="http://schemas.microsoft.com/office/powerpoint/2010/main" val="33573653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69"/>
                                        </p:tgtEl>
                                      </p:cBhvr>
                                    </p:animEffect>
                                    <p:set>
                                      <p:cBhvr>
                                        <p:cTn id="7" dur="1" fill="hold">
                                          <p:stCondLst>
                                            <p:cond delay="499"/>
                                          </p:stCondLst>
                                        </p:cTn>
                                        <p:tgtEl>
                                          <p:spTgt spid="6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59"/>
                                        </p:tgtEl>
                                      </p:cBhvr>
                                    </p:animEffect>
                                    <p:set>
                                      <p:cBhvr>
                                        <p:cTn id="12" dur="1" fill="hold">
                                          <p:stCondLst>
                                            <p:cond delay="499"/>
                                          </p:stCondLst>
                                        </p:cTn>
                                        <p:tgtEl>
                                          <p:spTgt spid="5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57"/>
                                        </p:tgtEl>
                                      </p:cBhvr>
                                    </p:animEffect>
                                    <p:set>
                                      <p:cBhvr>
                                        <p:cTn id="17" dur="1" fill="hold">
                                          <p:stCondLst>
                                            <p:cond delay="499"/>
                                          </p:stCondLst>
                                        </p:cTn>
                                        <p:tgtEl>
                                          <p:spTgt spid="5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56"/>
                                        </p:tgtEl>
                                      </p:cBhvr>
                                    </p:animEffect>
                                    <p:set>
                                      <p:cBhvr>
                                        <p:cTn id="22" dur="1" fill="hold">
                                          <p:stCondLst>
                                            <p:cond delay="499"/>
                                          </p:stCondLst>
                                        </p:cTn>
                                        <p:tgtEl>
                                          <p:spTgt spid="5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0" nodeType="clickEffect">
                                  <p:stCondLst>
                                    <p:cond delay="0"/>
                                  </p:stCondLst>
                                  <p:childTnLst>
                                    <p:animEffect transition="out" filter="dissolve">
                                      <p:cBhvr>
                                        <p:cTn id="26" dur="500"/>
                                        <p:tgtEl>
                                          <p:spTgt spid="55"/>
                                        </p:tgtEl>
                                      </p:cBhvr>
                                    </p:animEffect>
                                    <p:set>
                                      <p:cBhvr>
                                        <p:cTn id="27" dur="1" fill="hold">
                                          <p:stCondLst>
                                            <p:cond delay="499"/>
                                          </p:stCondLst>
                                        </p:cTn>
                                        <p:tgtEl>
                                          <p:spTgt spid="5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5" grpId="0" animBg="1"/>
      <p:bldP spid="56" grpId="0" animBg="1"/>
      <p:bldP spid="57" grpId="0" animBg="1"/>
      <p:bldP spid="59" grpId="0" animBg="1"/>
      <p:bldP spid="6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itle 1"/>
          <p:cNvSpPr>
            <a:spLocks noGrp="1"/>
          </p:cNvSpPr>
          <p:nvPr>
            <p:ph type="title"/>
          </p:nvPr>
        </p:nvSpPr>
        <p:spPr>
          <a:xfrm>
            <a:off x="364629" y="189161"/>
            <a:ext cx="8512186" cy="1143000"/>
          </a:xfrm>
        </p:spPr>
        <p:txBody>
          <a:bodyPr/>
          <a:lstStyle/>
          <a:p>
            <a:r>
              <a:rPr lang="en-US" sz="3200" dirty="0" smtClean="0">
                <a:solidFill>
                  <a:srgbClr val="C00000"/>
                </a:solidFill>
              </a:rPr>
              <a:t>SG applications: communication requirements</a:t>
            </a:r>
            <a:endParaRPr lang="en-US" sz="3200" dirty="0">
              <a:solidFill>
                <a:srgbClr val="C000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934336510"/>
              </p:ext>
            </p:extLst>
          </p:nvPr>
        </p:nvGraphicFramePr>
        <p:xfrm>
          <a:off x="490538" y="1329575"/>
          <a:ext cx="8429625" cy="3538538"/>
        </p:xfrm>
        <a:graphic>
          <a:graphicData uri="http://schemas.openxmlformats.org/presentationml/2006/ole">
            <mc:AlternateContent xmlns:mc="http://schemas.openxmlformats.org/markup-compatibility/2006">
              <mc:Choice xmlns:v="urn:schemas-microsoft-com:vml" Requires="v">
                <p:oleObj spid="_x0000_s2080" name="Document" r:id="rId4" imgW="5626100" imgH="2362200" progId="Word.Document.12">
                  <p:embed/>
                </p:oleObj>
              </mc:Choice>
              <mc:Fallback>
                <p:oleObj name="Document" r:id="rId4" imgW="5626100" imgH="2362200" progId="Word.Document.12">
                  <p:embed/>
                  <p:pic>
                    <p:nvPicPr>
                      <p:cNvPr id="0" name=""/>
                      <p:cNvPicPr/>
                      <p:nvPr/>
                    </p:nvPicPr>
                    <p:blipFill>
                      <a:blip r:embed="rId5"/>
                      <a:stretch>
                        <a:fillRect/>
                      </a:stretch>
                    </p:blipFill>
                    <p:spPr>
                      <a:xfrm>
                        <a:off x="490538" y="1329575"/>
                        <a:ext cx="8429625" cy="3538538"/>
                      </a:xfrm>
                      <a:prstGeom prst="rect">
                        <a:avLst/>
                      </a:prstGeom>
                    </p:spPr>
                  </p:pic>
                </p:oleObj>
              </mc:Fallback>
            </mc:AlternateContent>
          </a:graphicData>
        </a:graphic>
      </p:graphicFrame>
      <p:sp>
        <p:nvSpPr>
          <p:cNvPr id="3" name="TextBox 2"/>
          <p:cNvSpPr txBox="1"/>
          <p:nvPr/>
        </p:nvSpPr>
        <p:spPr>
          <a:xfrm>
            <a:off x="502936" y="5382028"/>
            <a:ext cx="8009251" cy="800219"/>
          </a:xfrm>
          <a:prstGeom prst="rect">
            <a:avLst/>
          </a:prstGeom>
          <a:noFill/>
        </p:spPr>
        <p:txBody>
          <a:bodyPr wrap="square" rtlCol="0">
            <a:spAutoFit/>
          </a:bodyPr>
          <a:lstStyle/>
          <a:p>
            <a:r>
              <a:rPr lang="en-US" sz="1400" dirty="0" err="1"/>
              <a:t>Bakken</a:t>
            </a:r>
            <a:r>
              <a:rPr lang="en-US" sz="1400" dirty="0"/>
              <a:t>, D.E.; Bose, A.; Hauser, C.H.; Whitehead, D.E.; </a:t>
            </a:r>
            <a:r>
              <a:rPr lang="en-US" sz="1400" dirty="0" err="1"/>
              <a:t>Zweigle</a:t>
            </a:r>
            <a:r>
              <a:rPr lang="en-US" sz="1400" dirty="0"/>
              <a:t>, G.C., “Smart Generation and Transmission With Coherent, Real-Time Data,”  Proceedings of the IEEE, 99(6), </a:t>
            </a:r>
            <a:r>
              <a:rPr lang="en-US" sz="1400" dirty="0" smtClean="0"/>
              <a:t>2011</a:t>
            </a:r>
            <a:endParaRPr lang="en-US" sz="1400" dirty="0"/>
          </a:p>
          <a:p>
            <a:endParaRPr lang="en-US" dirty="0"/>
          </a:p>
        </p:txBody>
      </p:sp>
    </p:spTree>
    <p:extLst>
      <p:ext uri="{BB962C8B-B14F-4D97-AF65-F5344CB8AC3E}">
        <p14:creationId xmlns:p14="http://schemas.microsoft.com/office/powerpoint/2010/main" val="306390325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293772" y="2928258"/>
            <a:ext cx="8775195" cy="3877728"/>
            <a:chOff x="293772" y="2111394"/>
            <a:chExt cx="8775195" cy="4694592"/>
          </a:xfrm>
        </p:grpSpPr>
        <p:pic>
          <p:nvPicPr>
            <p:cNvPr id="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5444" y="4478660"/>
              <a:ext cx="2007347" cy="1773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6868" y="3900109"/>
              <a:ext cx="888529" cy="785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984" y="2271930"/>
              <a:ext cx="979820" cy="86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577" y="3316566"/>
              <a:ext cx="502394" cy="855931"/>
            </a:xfrm>
            <a:prstGeom prst="rect">
              <a:avLst/>
            </a:prstGeom>
          </p:spPr>
        </p:pic>
        <p:pic>
          <p:nvPicPr>
            <p:cNvPr id="75" name="Picture 7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4804" y="2323659"/>
              <a:ext cx="447383" cy="762209"/>
            </a:xfrm>
            <a:prstGeom prst="rect">
              <a:avLst/>
            </a:prstGeom>
          </p:spPr>
        </p:pic>
        <p:pic>
          <p:nvPicPr>
            <p:cNvPr id="79" name="Picture 7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2262" y="3539273"/>
              <a:ext cx="371675" cy="633224"/>
            </a:xfrm>
            <a:prstGeom prst="rect">
              <a:avLst/>
            </a:prstGeom>
          </p:spPr>
        </p:pic>
        <p:sp>
          <p:nvSpPr>
            <p:cNvPr id="80" name="Freeform 79"/>
            <p:cNvSpPr/>
            <p:nvPr/>
          </p:nvSpPr>
          <p:spPr>
            <a:xfrm>
              <a:off x="7261428" y="2355933"/>
              <a:ext cx="494852" cy="114409"/>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Lst>
              <a:ahLst/>
              <a:cxnLst>
                <a:cxn ang="0">
                  <a:pos x="connsiteX0" y="connsiteY0"/>
                </a:cxn>
                <a:cxn ang="0">
                  <a:pos x="connsiteX1" y="connsiteY1"/>
                </a:cxn>
                <a:cxn ang="0">
                  <a:pos x="connsiteX2" y="connsiteY2"/>
                </a:cxn>
              </a:cxnLst>
              <a:rect l="l" t="t" r="r" b="b"/>
              <a:pathLst>
                <a:path w="494852" h="114409">
                  <a:moveTo>
                    <a:pt x="0" y="0"/>
                  </a:moveTo>
                  <a:cubicBezTo>
                    <a:pt x="75341" y="13484"/>
                    <a:pt x="88770" y="79357"/>
                    <a:pt x="211736" y="102366"/>
                  </a:cubicBezTo>
                  <a:cubicBezTo>
                    <a:pt x="334683" y="135031"/>
                    <a:pt x="400480" y="91496"/>
                    <a:pt x="494852" y="86061"/>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sp>
          <p:nvSpPr>
            <p:cNvPr id="81" name="Freeform 80"/>
            <p:cNvSpPr/>
            <p:nvPr/>
          </p:nvSpPr>
          <p:spPr>
            <a:xfrm>
              <a:off x="6234914" y="3415560"/>
              <a:ext cx="1682729" cy="303164"/>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Lst>
              <a:ahLst/>
              <a:cxnLst>
                <a:cxn ang="0">
                  <a:pos x="connsiteX0" y="connsiteY0"/>
                </a:cxn>
                <a:cxn ang="0">
                  <a:pos x="connsiteX1" y="connsiteY1"/>
                </a:cxn>
                <a:cxn ang="0">
                  <a:pos x="connsiteX2" y="connsiteY2"/>
                </a:cxn>
              </a:cxnLst>
              <a:rect l="l" t="t" r="r" b="b"/>
              <a:pathLst>
                <a:path w="494852" h="153306">
                  <a:moveTo>
                    <a:pt x="0" y="0"/>
                  </a:moveTo>
                  <a:cubicBezTo>
                    <a:pt x="75341" y="13484"/>
                    <a:pt x="129386" y="127524"/>
                    <a:pt x="252352" y="150533"/>
                  </a:cubicBezTo>
                  <a:cubicBezTo>
                    <a:pt x="392106" y="168748"/>
                    <a:pt x="400480" y="91496"/>
                    <a:pt x="494852" y="86061"/>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83" name="Freeform 82"/>
            <p:cNvSpPr/>
            <p:nvPr/>
          </p:nvSpPr>
          <p:spPr>
            <a:xfrm>
              <a:off x="6211607" y="2442116"/>
              <a:ext cx="1577954" cy="964679"/>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 name="connsiteX0" fmla="*/ 0 w 464040"/>
                <a:gd name="connsiteY0" fmla="*/ 479897 h 480192"/>
                <a:gd name="connsiteX1" fmla="*/ 221540 w 464040"/>
                <a:gd name="connsiteY1" fmla="*/ 64472 h 480192"/>
                <a:gd name="connsiteX2" fmla="*/ 464040 w 464040"/>
                <a:gd name="connsiteY2" fmla="*/ 0 h 480192"/>
                <a:gd name="connsiteX0" fmla="*/ 0 w 464040"/>
                <a:gd name="connsiteY0" fmla="*/ 479897 h 481002"/>
                <a:gd name="connsiteX1" fmla="*/ 326580 w 464040"/>
                <a:gd name="connsiteY1" fmla="*/ 401639 h 481002"/>
                <a:gd name="connsiteX2" fmla="*/ 464040 w 464040"/>
                <a:gd name="connsiteY2" fmla="*/ 0 h 481002"/>
                <a:gd name="connsiteX0" fmla="*/ 0 w 464040"/>
                <a:gd name="connsiteY0" fmla="*/ 479897 h 487825"/>
                <a:gd name="connsiteX1" fmla="*/ 326580 w 464040"/>
                <a:gd name="connsiteY1" fmla="*/ 401639 h 487825"/>
                <a:gd name="connsiteX2" fmla="*/ 464040 w 464040"/>
                <a:gd name="connsiteY2" fmla="*/ 0 h 487825"/>
                <a:gd name="connsiteX0" fmla="*/ 0 w 464040"/>
                <a:gd name="connsiteY0" fmla="*/ 479897 h 487825"/>
                <a:gd name="connsiteX1" fmla="*/ 326580 w 464040"/>
                <a:gd name="connsiteY1" fmla="*/ 401639 h 487825"/>
                <a:gd name="connsiteX2" fmla="*/ 464040 w 464040"/>
                <a:gd name="connsiteY2" fmla="*/ 0 h 487825"/>
                <a:gd name="connsiteX0" fmla="*/ 0 w 464040"/>
                <a:gd name="connsiteY0" fmla="*/ 479897 h 487825"/>
                <a:gd name="connsiteX1" fmla="*/ 326580 w 464040"/>
                <a:gd name="connsiteY1" fmla="*/ 401639 h 487825"/>
                <a:gd name="connsiteX2" fmla="*/ 464040 w 464040"/>
                <a:gd name="connsiteY2" fmla="*/ 0 h 487825"/>
              </a:gdLst>
              <a:ahLst/>
              <a:cxnLst>
                <a:cxn ang="0">
                  <a:pos x="connsiteX0" y="connsiteY0"/>
                </a:cxn>
                <a:cxn ang="0">
                  <a:pos x="connsiteX1" y="connsiteY1"/>
                </a:cxn>
                <a:cxn ang="0">
                  <a:pos x="connsiteX2" y="connsiteY2"/>
                </a:cxn>
              </a:cxnLst>
              <a:rect l="l" t="t" r="r" b="b"/>
              <a:pathLst>
                <a:path w="464040" h="487825">
                  <a:moveTo>
                    <a:pt x="0" y="479897"/>
                  </a:moveTo>
                  <a:cubicBezTo>
                    <a:pt x="75341" y="493381"/>
                    <a:pt x="231625" y="501454"/>
                    <a:pt x="326580" y="401639"/>
                  </a:cubicBezTo>
                  <a:cubicBezTo>
                    <a:pt x="358492" y="362054"/>
                    <a:pt x="413085" y="311293"/>
                    <a:pt x="464040"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84" name="Freeform 83"/>
            <p:cNvSpPr/>
            <p:nvPr/>
          </p:nvSpPr>
          <p:spPr>
            <a:xfrm>
              <a:off x="7799705" y="2462799"/>
              <a:ext cx="396151" cy="1103635"/>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 name="connsiteX0" fmla="*/ 0 w 294860"/>
                <a:gd name="connsiteY0" fmla="*/ 0 h 319807"/>
                <a:gd name="connsiteX1" fmla="*/ 252352 w 294860"/>
                <a:gd name="connsiteY1" fmla="*/ 150533 h 319807"/>
                <a:gd name="connsiteX2" fmla="*/ 228749 w 294860"/>
                <a:gd name="connsiteY2" fmla="*/ 319669 h 319807"/>
                <a:gd name="connsiteX0" fmla="*/ 0 w 109988"/>
                <a:gd name="connsiteY0" fmla="*/ 0 h 558232"/>
                <a:gd name="connsiteX1" fmla="*/ 67480 w 109988"/>
                <a:gd name="connsiteY1" fmla="*/ 388958 h 558232"/>
                <a:gd name="connsiteX2" fmla="*/ 43877 w 109988"/>
                <a:gd name="connsiteY2" fmla="*/ 558094 h 558232"/>
                <a:gd name="connsiteX0" fmla="*/ 0 w 130992"/>
                <a:gd name="connsiteY0" fmla="*/ 0 h 558219"/>
                <a:gd name="connsiteX1" fmla="*/ 91289 w 130992"/>
                <a:gd name="connsiteY1" fmla="*/ 372099 h 558219"/>
                <a:gd name="connsiteX2" fmla="*/ 43877 w 130992"/>
                <a:gd name="connsiteY2" fmla="*/ 558094 h 558219"/>
                <a:gd name="connsiteX0" fmla="*/ 0 w 130992"/>
                <a:gd name="connsiteY0" fmla="*/ 0 h 558219"/>
                <a:gd name="connsiteX1" fmla="*/ 91289 w 130992"/>
                <a:gd name="connsiteY1" fmla="*/ 372099 h 558219"/>
                <a:gd name="connsiteX2" fmla="*/ 43877 w 130992"/>
                <a:gd name="connsiteY2" fmla="*/ 558094 h 558219"/>
                <a:gd name="connsiteX0" fmla="*/ 0 w 91873"/>
                <a:gd name="connsiteY0" fmla="*/ 0 h 558268"/>
                <a:gd name="connsiteX1" fmla="*/ 91289 w 91873"/>
                <a:gd name="connsiteY1" fmla="*/ 372099 h 558268"/>
                <a:gd name="connsiteX2" fmla="*/ 43877 w 91873"/>
                <a:gd name="connsiteY2" fmla="*/ 558094 h 558268"/>
                <a:gd name="connsiteX0" fmla="*/ 0 w 96827"/>
                <a:gd name="connsiteY0" fmla="*/ 0 h 558094"/>
                <a:gd name="connsiteX1" fmla="*/ 91289 w 96827"/>
                <a:gd name="connsiteY1" fmla="*/ 372099 h 558094"/>
                <a:gd name="connsiteX2" fmla="*/ 43877 w 96827"/>
                <a:gd name="connsiteY2" fmla="*/ 558094 h 558094"/>
                <a:gd name="connsiteX0" fmla="*/ 0 w 116801"/>
                <a:gd name="connsiteY0" fmla="*/ 0 h 558094"/>
                <a:gd name="connsiteX1" fmla="*/ 116499 w 116801"/>
                <a:gd name="connsiteY1" fmla="*/ 323933 h 558094"/>
                <a:gd name="connsiteX2" fmla="*/ 43877 w 116801"/>
                <a:gd name="connsiteY2" fmla="*/ 558094 h 558094"/>
                <a:gd name="connsiteX0" fmla="*/ 0 w 119284"/>
                <a:gd name="connsiteY0" fmla="*/ 0 h 558094"/>
                <a:gd name="connsiteX1" fmla="*/ 116499 w 119284"/>
                <a:gd name="connsiteY1" fmla="*/ 323933 h 558094"/>
                <a:gd name="connsiteX2" fmla="*/ 43877 w 119284"/>
                <a:gd name="connsiteY2" fmla="*/ 558094 h 558094"/>
                <a:gd name="connsiteX0" fmla="*/ 0 w 119284"/>
                <a:gd name="connsiteY0" fmla="*/ 0 h 558094"/>
                <a:gd name="connsiteX1" fmla="*/ 116499 w 119284"/>
                <a:gd name="connsiteY1" fmla="*/ 323933 h 558094"/>
                <a:gd name="connsiteX2" fmla="*/ 43877 w 119284"/>
                <a:gd name="connsiteY2" fmla="*/ 558094 h 558094"/>
                <a:gd name="connsiteX0" fmla="*/ 0 w 118050"/>
                <a:gd name="connsiteY0" fmla="*/ 0 h 558094"/>
                <a:gd name="connsiteX1" fmla="*/ 116499 w 118050"/>
                <a:gd name="connsiteY1" fmla="*/ 323933 h 558094"/>
                <a:gd name="connsiteX2" fmla="*/ 43877 w 118050"/>
                <a:gd name="connsiteY2" fmla="*/ 558094 h 558094"/>
                <a:gd name="connsiteX0" fmla="*/ 0 w 116499"/>
                <a:gd name="connsiteY0" fmla="*/ 0 h 558094"/>
                <a:gd name="connsiteX1" fmla="*/ 116499 w 116499"/>
                <a:gd name="connsiteY1" fmla="*/ 323933 h 558094"/>
                <a:gd name="connsiteX2" fmla="*/ 43877 w 116499"/>
                <a:gd name="connsiteY2" fmla="*/ 558094 h 558094"/>
              </a:gdLst>
              <a:ahLst/>
              <a:cxnLst>
                <a:cxn ang="0">
                  <a:pos x="connsiteX0" y="connsiteY0"/>
                </a:cxn>
                <a:cxn ang="0">
                  <a:pos x="connsiteX1" y="connsiteY1"/>
                </a:cxn>
                <a:cxn ang="0">
                  <a:pos x="connsiteX2" y="connsiteY2"/>
                </a:cxn>
              </a:cxnLst>
              <a:rect l="l" t="t" r="r" b="b"/>
              <a:pathLst>
                <a:path w="116499" h="558094">
                  <a:moveTo>
                    <a:pt x="0" y="0"/>
                  </a:moveTo>
                  <a:cubicBezTo>
                    <a:pt x="75341" y="13484"/>
                    <a:pt x="111178" y="129933"/>
                    <a:pt x="116499" y="323933"/>
                  </a:cubicBezTo>
                  <a:cubicBezTo>
                    <a:pt x="116199" y="443298"/>
                    <a:pt x="75553" y="524996"/>
                    <a:pt x="43877" y="558094"/>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86" name="Freeform 85"/>
            <p:cNvSpPr/>
            <p:nvPr/>
          </p:nvSpPr>
          <p:spPr>
            <a:xfrm>
              <a:off x="6220828" y="3403517"/>
              <a:ext cx="485327" cy="1105236"/>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85327"/>
                <a:gd name="connsiteY0" fmla="*/ 0 h 1105258"/>
                <a:gd name="connsiteX1" fmla="*/ 211736 w 485327"/>
                <a:gd name="connsiteY1" fmla="*/ 102366 h 1105258"/>
                <a:gd name="connsiteX2" fmla="*/ 485327 w 485327"/>
                <a:gd name="connsiteY2" fmla="*/ 1105236 h 1105258"/>
                <a:gd name="connsiteX0" fmla="*/ 0 w 485327"/>
                <a:gd name="connsiteY0" fmla="*/ 0 h 1105274"/>
                <a:gd name="connsiteX1" fmla="*/ 216499 w 485327"/>
                <a:gd name="connsiteY1" fmla="*/ 507178 h 1105274"/>
                <a:gd name="connsiteX2" fmla="*/ 485327 w 485327"/>
                <a:gd name="connsiteY2" fmla="*/ 1105236 h 1105274"/>
                <a:gd name="connsiteX0" fmla="*/ 0 w 485327"/>
                <a:gd name="connsiteY0" fmla="*/ 0 h 1105287"/>
                <a:gd name="connsiteX1" fmla="*/ 216499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Lst>
              <a:ahLst/>
              <a:cxnLst>
                <a:cxn ang="0">
                  <a:pos x="connsiteX0" y="connsiteY0"/>
                </a:cxn>
                <a:cxn ang="0">
                  <a:pos x="connsiteX1" y="connsiteY1"/>
                </a:cxn>
                <a:cxn ang="0">
                  <a:pos x="connsiteX2" y="connsiteY2"/>
                </a:cxn>
              </a:cxnLst>
              <a:rect l="l" t="t" r="r" b="b"/>
              <a:pathLst>
                <a:path w="485327" h="1105236">
                  <a:moveTo>
                    <a:pt x="0" y="0"/>
                  </a:moveTo>
                  <a:cubicBezTo>
                    <a:pt x="75341" y="13484"/>
                    <a:pt x="269746" y="250807"/>
                    <a:pt x="354611" y="507178"/>
                  </a:cubicBezTo>
                  <a:cubicBezTo>
                    <a:pt x="472796" y="792256"/>
                    <a:pt x="481442" y="896358"/>
                    <a:pt x="485327" y="110523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sp>
          <p:nvSpPr>
            <p:cNvPr id="87" name="Freeform 86"/>
            <p:cNvSpPr/>
            <p:nvPr/>
          </p:nvSpPr>
          <p:spPr>
            <a:xfrm>
              <a:off x="7953192" y="3574079"/>
              <a:ext cx="634397" cy="382056"/>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85327"/>
                <a:gd name="connsiteY0" fmla="*/ 0 h 1105258"/>
                <a:gd name="connsiteX1" fmla="*/ 211736 w 485327"/>
                <a:gd name="connsiteY1" fmla="*/ 102366 h 1105258"/>
                <a:gd name="connsiteX2" fmla="*/ 485327 w 485327"/>
                <a:gd name="connsiteY2" fmla="*/ 1105236 h 1105258"/>
                <a:gd name="connsiteX0" fmla="*/ 0 w 485327"/>
                <a:gd name="connsiteY0" fmla="*/ 0 h 1105274"/>
                <a:gd name="connsiteX1" fmla="*/ 216499 w 485327"/>
                <a:gd name="connsiteY1" fmla="*/ 507178 h 1105274"/>
                <a:gd name="connsiteX2" fmla="*/ 485327 w 485327"/>
                <a:gd name="connsiteY2" fmla="*/ 1105236 h 1105274"/>
                <a:gd name="connsiteX0" fmla="*/ 0 w 485327"/>
                <a:gd name="connsiteY0" fmla="*/ 0 h 1105287"/>
                <a:gd name="connsiteX1" fmla="*/ 216499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Lst>
              <a:ahLst/>
              <a:cxnLst>
                <a:cxn ang="0">
                  <a:pos x="connsiteX0" y="connsiteY0"/>
                </a:cxn>
                <a:cxn ang="0">
                  <a:pos x="connsiteX1" y="connsiteY1"/>
                </a:cxn>
                <a:cxn ang="0">
                  <a:pos x="connsiteX2" y="connsiteY2"/>
                </a:cxn>
              </a:cxnLst>
              <a:rect l="l" t="t" r="r" b="b"/>
              <a:pathLst>
                <a:path w="485327" h="1105236">
                  <a:moveTo>
                    <a:pt x="0" y="0"/>
                  </a:moveTo>
                  <a:cubicBezTo>
                    <a:pt x="75341" y="13484"/>
                    <a:pt x="269746" y="250807"/>
                    <a:pt x="354611" y="507178"/>
                  </a:cubicBezTo>
                  <a:cubicBezTo>
                    <a:pt x="472796" y="792256"/>
                    <a:pt x="481442" y="896358"/>
                    <a:pt x="485327" y="110523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grpSp>
          <p:nvGrpSpPr>
            <p:cNvPr id="88" name="Group 87"/>
            <p:cNvGrpSpPr/>
            <p:nvPr/>
          </p:nvGrpSpPr>
          <p:grpSpPr>
            <a:xfrm>
              <a:off x="3697872" y="5186047"/>
              <a:ext cx="1636894" cy="1516828"/>
              <a:chOff x="823705" y="2201415"/>
              <a:chExt cx="3559953" cy="3980211"/>
            </a:xfrm>
          </p:grpSpPr>
          <p:pic>
            <p:nvPicPr>
              <p:cNvPr id="1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705" y="4408145"/>
                <a:ext cx="2007347" cy="1773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5129" y="3829594"/>
                <a:ext cx="888529" cy="785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3245" y="2201415"/>
                <a:ext cx="979820" cy="86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6" name="Picture 1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8838" y="3246051"/>
                <a:ext cx="502394" cy="855931"/>
              </a:xfrm>
              <a:prstGeom prst="rect">
                <a:avLst/>
              </a:prstGeom>
            </p:spPr>
          </p:pic>
          <p:pic>
            <p:nvPicPr>
              <p:cNvPr id="117" name="Picture 1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53065" y="2253144"/>
                <a:ext cx="447383" cy="762209"/>
              </a:xfrm>
              <a:prstGeom prst="rect">
                <a:avLst/>
              </a:prstGeom>
            </p:spPr>
          </p:pic>
          <p:pic>
            <p:nvPicPr>
              <p:cNvPr id="118" name="Picture 1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70523" y="3468758"/>
                <a:ext cx="371675" cy="633224"/>
              </a:xfrm>
              <a:prstGeom prst="rect">
                <a:avLst/>
              </a:prstGeom>
            </p:spPr>
          </p:pic>
          <p:sp>
            <p:nvSpPr>
              <p:cNvPr id="119" name="Freeform 118"/>
              <p:cNvSpPr/>
              <p:nvPr/>
            </p:nvSpPr>
            <p:spPr>
              <a:xfrm>
                <a:off x="2669689" y="2285418"/>
                <a:ext cx="494852" cy="114409"/>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Lst>
                <a:ahLst/>
                <a:cxnLst>
                  <a:cxn ang="0">
                    <a:pos x="connsiteX0" y="connsiteY0"/>
                  </a:cxn>
                  <a:cxn ang="0">
                    <a:pos x="connsiteX1" y="connsiteY1"/>
                  </a:cxn>
                  <a:cxn ang="0">
                    <a:pos x="connsiteX2" y="connsiteY2"/>
                  </a:cxn>
                </a:cxnLst>
                <a:rect l="l" t="t" r="r" b="b"/>
                <a:pathLst>
                  <a:path w="494852" h="114409">
                    <a:moveTo>
                      <a:pt x="0" y="0"/>
                    </a:moveTo>
                    <a:cubicBezTo>
                      <a:pt x="75341" y="13484"/>
                      <a:pt x="88770" y="79357"/>
                      <a:pt x="211736" y="102366"/>
                    </a:cubicBezTo>
                    <a:cubicBezTo>
                      <a:pt x="334683" y="135031"/>
                      <a:pt x="400480" y="91496"/>
                      <a:pt x="494852" y="86061"/>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sp>
            <p:nvSpPr>
              <p:cNvPr id="120" name="Freeform 119"/>
              <p:cNvSpPr/>
              <p:nvPr/>
            </p:nvSpPr>
            <p:spPr>
              <a:xfrm>
                <a:off x="1643175" y="3345045"/>
                <a:ext cx="1682729" cy="303164"/>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Lst>
                <a:ahLst/>
                <a:cxnLst>
                  <a:cxn ang="0">
                    <a:pos x="connsiteX0" y="connsiteY0"/>
                  </a:cxn>
                  <a:cxn ang="0">
                    <a:pos x="connsiteX1" y="connsiteY1"/>
                  </a:cxn>
                  <a:cxn ang="0">
                    <a:pos x="connsiteX2" y="connsiteY2"/>
                  </a:cxn>
                </a:cxnLst>
                <a:rect l="l" t="t" r="r" b="b"/>
                <a:pathLst>
                  <a:path w="494852" h="153306">
                    <a:moveTo>
                      <a:pt x="0" y="0"/>
                    </a:moveTo>
                    <a:cubicBezTo>
                      <a:pt x="75341" y="13484"/>
                      <a:pt x="129386" y="127524"/>
                      <a:pt x="252352" y="150533"/>
                    </a:cubicBezTo>
                    <a:cubicBezTo>
                      <a:pt x="392106" y="168748"/>
                      <a:pt x="400480" y="91496"/>
                      <a:pt x="494852" y="86061"/>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121" name="Freeform 120"/>
              <p:cNvSpPr/>
              <p:nvPr/>
            </p:nvSpPr>
            <p:spPr>
              <a:xfrm>
                <a:off x="1619868" y="2371601"/>
                <a:ext cx="1577954" cy="964679"/>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 name="connsiteX0" fmla="*/ 0 w 464040"/>
                  <a:gd name="connsiteY0" fmla="*/ 479897 h 480192"/>
                  <a:gd name="connsiteX1" fmla="*/ 221540 w 464040"/>
                  <a:gd name="connsiteY1" fmla="*/ 64472 h 480192"/>
                  <a:gd name="connsiteX2" fmla="*/ 464040 w 464040"/>
                  <a:gd name="connsiteY2" fmla="*/ 0 h 480192"/>
                  <a:gd name="connsiteX0" fmla="*/ 0 w 464040"/>
                  <a:gd name="connsiteY0" fmla="*/ 479897 h 481002"/>
                  <a:gd name="connsiteX1" fmla="*/ 326580 w 464040"/>
                  <a:gd name="connsiteY1" fmla="*/ 401639 h 481002"/>
                  <a:gd name="connsiteX2" fmla="*/ 464040 w 464040"/>
                  <a:gd name="connsiteY2" fmla="*/ 0 h 481002"/>
                  <a:gd name="connsiteX0" fmla="*/ 0 w 464040"/>
                  <a:gd name="connsiteY0" fmla="*/ 479897 h 487825"/>
                  <a:gd name="connsiteX1" fmla="*/ 326580 w 464040"/>
                  <a:gd name="connsiteY1" fmla="*/ 401639 h 487825"/>
                  <a:gd name="connsiteX2" fmla="*/ 464040 w 464040"/>
                  <a:gd name="connsiteY2" fmla="*/ 0 h 487825"/>
                  <a:gd name="connsiteX0" fmla="*/ 0 w 464040"/>
                  <a:gd name="connsiteY0" fmla="*/ 479897 h 487825"/>
                  <a:gd name="connsiteX1" fmla="*/ 326580 w 464040"/>
                  <a:gd name="connsiteY1" fmla="*/ 401639 h 487825"/>
                  <a:gd name="connsiteX2" fmla="*/ 464040 w 464040"/>
                  <a:gd name="connsiteY2" fmla="*/ 0 h 487825"/>
                  <a:gd name="connsiteX0" fmla="*/ 0 w 464040"/>
                  <a:gd name="connsiteY0" fmla="*/ 479897 h 487825"/>
                  <a:gd name="connsiteX1" fmla="*/ 326580 w 464040"/>
                  <a:gd name="connsiteY1" fmla="*/ 401639 h 487825"/>
                  <a:gd name="connsiteX2" fmla="*/ 464040 w 464040"/>
                  <a:gd name="connsiteY2" fmla="*/ 0 h 487825"/>
                </a:gdLst>
                <a:ahLst/>
                <a:cxnLst>
                  <a:cxn ang="0">
                    <a:pos x="connsiteX0" y="connsiteY0"/>
                  </a:cxn>
                  <a:cxn ang="0">
                    <a:pos x="connsiteX1" y="connsiteY1"/>
                  </a:cxn>
                  <a:cxn ang="0">
                    <a:pos x="connsiteX2" y="connsiteY2"/>
                  </a:cxn>
                </a:cxnLst>
                <a:rect l="l" t="t" r="r" b="b"/>
                <a:pathLst>
                  <a:path w="464040" h="487825">
                    <a:moveTo>
                      <a:pt x="0" y="479897"/>
                    </a:moveTo>
                    <a:cubicBezTo>
                      <a:pt x="75341" y="493381"/>
                      <a:pt x="231625" y="501454"/>
                      <a:pt x="326580" y="401639"/>
                    </a:cubicBezTo>
                    <a:cubicBezTo>
                      <a:pt x="358492" y="362054"/>
                      <a:pt x="413085" y="311293"/>
                      <a:pt x="464040"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122" name="Freeform 121"/>
              <p:cNvSpPr/>
              <p:nvPr/>
            </p:nvSpPr>
            <p:spPr>
              <a:xfrm>
                <a:off x="3207966" y="2392284"/>
                <a:ext cx="396151" cy="1103635"/>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57548"/>
                  <a:gd name="connsiteX1" fmla="*/ 252352 w 494852"/>
                  <a:gd name="connsiteY1" fmla="*/ 150533 h 157548"/>
                  <a:gd name="connsiteX2" fmla="*/ 494852 w 494852"/>
                  <a:gd name="connsiteY2" fmla="*/ 86061 h 157548"/>
                  <a:gd name="connsiteX0" fmla="*/ 0 w 494852"/>
                  <a:gd name="connsiteY0" fmla="*/ 0 h 153306"/>
                  <a:gd name="connsiteX1" fmla="*/ 252352 w 494852"/>
                  <a:gd name="connsiteY1" fmla="*/ 150533 h 153306"/>
                  <a:gd name="connsiteX2" fmla="*/ 494852 w 494852"/>
                  <a:gd name="connsiteY2" fmla="*/ 86061 h 153306"/>
                  <a:gd name="connsiteX0" fmla="*/ 0 w 294860"/>
                  <a:gd name="connsiteY0" fmla="*/ 0 h 319807"/>
                  <a:gd name="connsiteX1" fmla="*/ 252352 w 294860"/>
                  <a:gd name="connsiteY1" fmla="*/ 150533 h 319807"/>
                  <a:gd name="connsiteX2" fmla="*/ 228749 w 294860"/>
                  <a:gd name="connsiteY2" fmla="*/ 319669 h 319807"/>
                  <a:gd name="connsiteX0" fmla="*/ 0 w 109988"/>
                  <a:gd name="connsiteY0" fmla="*/ 0 h 558232"/>
                  <a:gd name="connsiteX1" fmla="*/ 67480 w 109988"/>
                  <a:gd name="connsiteY1" fmla="*/ 388958 h 558232"/>
                  <a:gd name="connsiteX2" fmla="*/ 43877 w 109988"/>
                  <a:gd name="connsiteY2" fmla="*/ 558094 h 558232"/>
                  <a:gd name="connsiteX0" fmla="*/ 0 w 130992"/>
                  <a:gd name="connsiteY0" fmla="*/ 0 h 558219"/>
                  <a:gd name="connsiteX1" fmla="*/ 91289 w 130992"/>
                  <a:gd name="connsiteY1" fmla="*/ 372099 h 558219"/>
                  <a:gd name="connsiteX2" fmla="*/ 43877 w 130992"/>
                  <a:gd name="connsiteY2" fmla="*/ 558094 h 558219"/>
                  <a:gd name="connsiteX0" fmla="*/ 0 w 130992"/>
                  <a:gd name="connsiteY0" fmla="*/ 0 h 558219"/>
                  <a:gd name="connsiteX1" fmla="*/ 91289 w 130992"/>
                  <a:gd name="connsiteY1" fmla="*/ 372099 h 558219"/>
                  <a:gd name="connsiteX2" fmla="*/ 43877 w 130992"/>
                  <a:gd name="connsiteY2" fmla="*/ 558094 h 558219"/>
                  <a:gd name="connsiteX0" fmla="*/ 0 w 91873"/>
                  <a:gd name="connsiteY0" fmla="*/ 0 h 558268"/>
                  <a:gd name="connsiteX1" fmla="*/ 91289 w 91873"/>
                  <a:gd name="connsiteY1" fmla="*/ 372099 h 558268"/>
                  <a:gd name="connsiteX2" fmla="*/ 43877 w 91873"/>
                  <a:gd name="connsiteY2" fmla="*/ 558094 h 558268"/>
                  <a:gd name="connsiteX0" fmla="*/ 0 w 96827"/>
                  <a:gd name="connsiteY0" fmla="*/ 0 h 558094"/>
                  <a:gd name="connsiteX1" fmla="*/ 91289 w 96827"/>
                  <a:gd name="connsiteY1" fmla="*/ 372099 h 558094"/>
                  <a:gd name="connsiteX2" fmla="*/ 43877 w 96827"/>
                  <a:gd name="connsiteY2" fmla="*/ 558094 h 558094"/>
                  <a:gd name="connsiteX0" fmla="*/ 0 w 116801"/>
                  <a:gd name="connsiteY0" fmla="*/ 0 h 558094"/>
                  <a:gd name="connsiteX1" fmla="*/ 116499 w 116801"/>
                  <a:gd name="connsiteY1" fmla="*/ 323933 h 558094"/>
                  <a:gd name="connsiteX2" fmla="*/ 43877 w 116801"/>
                  <a:gd name="connsiteY2" fmla="*/ 558094 h 558094"/>
                  <a:gd name="connsiteX0" fmla="*/ 0 w 119284"/>
                  <a:gd name="connsiteY0" fmla="*/ 0 h 558094"/>
                  <a:gd name="connsiteX1" fmla="*/ 116499 w 119284"/>
                  <a:gd name="connsiteY1" fmla="*/ 323933 h 558094"/>
                  <a:gd name="connsiteX2" fmla="*/ 43877 w 119284"/>
                  <a:gd name="connsiteY2" fmla="*/ 558094 h 558094"/>
                  <a:gd name="connsiteX0" fmla="*/ 0 w 119284"/>
                  <a:gd name="connsiteY0" fmla="*/ 0 h 558094"/>
                  <a:gd name="connsiteX1" fmla="*/ 116499 w 119284"/>
                  <a:gd name="connsiteY1" fmla="*/ 323933 h 558094"/>
                  <a:gd name="connsiteX2" fmla="*/ 43877 w 119284"/>
                  <a:gd name="connsiteY2" fmla="*/ 558094 h 558094"/>
                  <a:gd name="connsiteX0" fmla="*/ 0 w 118050"/>
                  <a:gd name="connsiteY0" fmla="*/ 0 h 558094"/>
                  <a:gd name="connsiteX1" fmla="*/ 116499 w 118050"/>
                  <a:gd name="connsiteY1" fmla="*/ 323933 h 558094"/>
                  <a:gd name="connsiteX2" fmla="*/ 43877 w 118050"/>
                  <a:gd name="connsiteY2" fmla="*/ 558094 h 558094"/>
                  <a:gd name="connsiteX0" fmla="*/ 0 w 116499"/>
                  <a:gd name="connsiteY0" fmla="*/ 0 h 558094"/>
                  <a:gd name="connsiteX1" fmla="*/ 116499 w 116499"/>
                  <a:gd name="connsiteY1" fmla="*/ 323933 h 558094"/>
                  <a:gd name="connsiteX2" fmla="*/ 43877 w 116499"/>
                  <a:gd name="connsiteY2" fmla="*/ 558094 h 558094"/>
                </a:gdLst>
                <a:ahLst/>
                <a:cxnLst>
                  <a:cxn ang="0">
                    <a:pos x="connsiteX0" y="connsiteY0"/>
                  </a:cxn>
                  <a:cxn ang="0">
                    <a:pos x="connsiteX1" y="connsiteY1"/>
                  </a:cxn>
                  <a:cxn ang="0">
                    <a:pos x="connsiteX2" y="connsiteY2"/>
                  </a:cxn>
                </a:cxnLst>
                <a:rect l="l" t="t" r="r" b="b"/>
                <a:pathLst>
                  <a:path w="116499" h="558094">
                    <a:moveTo>
                      <a:pt x="0" y="0"/>
                    </a:moveTo>
                    <a:cubicBezTo>
                      <a:pt x="75341" y="13484"/>
                      <a:pt x="111178" y="129933"/>
                      <a:pt x="116499" y="323933"/>
                    </a:cubicBezTo>
                    <a:cubicBezTo>
                      <a:pt x="116199" y="443298"/>
                      <a:pt x="75553" y="524996"/>
                      <a:pt x="43877" y="558094"/>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123" name="Freeform 122"/>
              <p:cNvSpPr/>
              <p:nvPr/>
            </p:nvSpPr>
            <p:spPr>
              <a:xfrm>
                <a:off x="1629089" y="3333002"/>
                <a:ext cx="485327" cy="1105236"/>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85327"/>
                  <a:gd name="connsiteY0" fmla="*/ 0 h 1105258"/>
                  <a:gd name="connsiteX1" fmla="*/ 211736 w 485327"/>
                  <a:gd name="connsiteY1" fmla="*/ 102366 h 1105258"/>
                  <a:gd name="connsiteX2" fmla="*/ 485327 w 485327"/>
                  <a:gd name="connsiteY2" fmla="*/ 1105236 h 1105258"/>
                  <a:gd name="connsiteX0" fmla="*/ 0 w 485327"/>
                  <a:gd name="connsiteY0" fmla="*/ 0 h 1105274"/>
                  <a:gd name="connsiteX1" fmla="*/ 216499 w 485327"/>
                  <a:gd name="connsiteY1" fmla="*/ 507178 h 1105274"/>
                  <a:gd name="connsiteX2" fmla="*/ 485327 w 485327"/>
                  <a:gd name="connsiteY2" fmla="*/ 1105236 h 1105274"/>
                  <a:gd name="connsiteX0" fmla="*/ 0 w 485327"/>
                  <a:gd name="connsiteY0" fmla="*/ 0 h 1105287"/>
                  <a:gd name="connsiteX1" fmla="*/ 216499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Lst>
                <a:ahLst/>
                <a:cxnLst>
                  <a:cxn ang="0">
                    <a:pos x="connsiteX0" y="connsiteY0"/>
                  </a:cxn>
                  <a:cxn ang="0">
                    <a:pos x="connsiteX1" y="connsiteY1"/>
                  </a:cxn>
                  <a:cxn ang="0">
                    <a:pos x="connsiteX2" y="connsiteY2"/>
                  </a:cxn>
                </a:cxnLst>
                <a:rect l="l" t="t" r="r" b="b"/>
                <a:pathLst>
                  <a:path w="485327" h="1105236">
                    <a:moveTo>
                      <a:pt x="0" y="0"/>
                    </a:moveTo>
                    <a:cubicBezTo>
                      <a:pt x="75341" y="13484"/>
                      <a:pt x="269746" y="250807"/>
                      <a:pt x="354611" y="507178"/>
                    </a:cubicBezTo>
                    <a:cubicBezTo>
                      <a:pt x="472796" y="792256"/>
                      <a:pt x="481442" y="896358"/>
                      <a:pt x="485327" y="110523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sp>
            <p:nvSpPr>
              <p:cNvPr id="124" name="Freeform 123"/>
              <p:cNvSpPr/>
              <p:nvPr/>
            </p:nvSpPr>
            <p:spPr>
              <a:xfrm>
                <a:off x="3361453" y="3503564"/>
                <a:ext cx="634397" cy="382056"/>
              </a:xfrm>
              <a:custGeom>
                <a:avLst/>
                <a:gdLst>
                  <a:gd name="connsiteX0" fmla="*/ 0 w 494852"/>
                  <a:gd name="connsiteY0" fmla="*/ 0 h 86061"/>
                  <a:gd name="connsiteX1" fmla="*/ 494852 w 494852"/>
                  <a:gd name="connsiteY1" fmla="*/ 86061 h 86061"/>
                  <a:gd name="connsiteX0" fmla="*/ 0 w 494852"/>
                  <a:gd name="connsiteY0" fmla="*/ 0 h 102366"/>
                  <a:gd name="connsiteX1" fmla="*/ 211736 w 494852"/>
                  <a:gd name="connsiteY1" fmla="*/ 102366 h 102366"/>
                  <a:gd name="connsiteX2" fmla="*/ 494852 w 494852"/>
                  <a:gd name="connsiteY2" fmla="*/ 86061 h 102366"/>
                  <a:gd name="connsiteX0" fmla="*/ 0 w 494852"/>
                  <a:gd name="connsiteY0" fmla="*/ 0 h 114409"/>
                  <a:gd name="connsiteX1" fmla="*/ 211736 w 494852"/>
                  <a:gd name="connsiteY1" fmla="*/ 102366 h 114409"/>
                  <a:gd name="connsiteX2" fmla="*/ 494852 w 494852"/>
                  <a:gd name="connsiteY2" fmla="*/ 86061 h 114409"/>
                  <a:gd name="connsiteX0" fmla="*/ 0 w 494852"/>
                  <a:gd name="connsiteY0" fmla="*/ 0 h 114409"/>
                  <a:gd name="connsiteX1" fmla="*/ 211736 w 494852"/>
                  <a:gd name="connsiteY1" fmla="*/ 102366 h 114409"/>
                  <a:gd name="connsiteX2" fmla="*/ 494852 w 494852"/>
                  <a:gd name="connsiteY2" fmla="*/ 86061 h 114409"/>
                  <a:gd name="connsiteX0" fmla="*/ 0 w 485327"/>
                  <a:gd name="connsiteY0" fmla="*/ 0 h 1105258"/>
                  <a:gd name="connsiteX1" fmla="*/ 211736 w 485327"/>
                  <a:gd name="connsiteY1" fmla="*/ 102366 h 1105258"/>
                  <a:gd name="connsiteX2" fmla="*/ 485327 w 485327"/>
                  <a:gd name="connsiteY2" fmla="*/ 1105236 h 1105258"/>
                  <a:gd name="connsiteX0" fmla="*/ 0 w 485327"/>
                  <a:gd name="connsiteY0" fmla="*/ 0 h 1105274"/>
                  <a:gd name="connsiteX1" fmla="*/ 216499 w 485327"/>
                  <a:gd name="connsiteY1" fmla="*/ 507178 h 1105274"/>
                  <a:gd name="connsiteX2" fmla="*/ 485327 w 485327"/>
                  <a:gd name="connsiteY2" fmla="*/ 1105236 h 1105274"/>
                  <a:gd name="connsiteX0" fmla="*/ 0 w 485327"/>
                  <a:gd name="connsiteY0" fmla="*/ 0 h 1105287"/>
                  <a:gd name="connsiteX1" fmla="*/ 216499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87"/>
                  <a:gd name="connsiteX1" fmla="*/ 354611 w 485327"/>
                  <a:gd name="connsiteY1" fmla="*/ 507178 h 1105287"/>
                  <a:gd name="connsiteX2" fmla="*/ 485327 w 485327"/>
                  <a:gd name="connsiteY2" fmla="*/ 1105236 h 1105287"/>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 name="connsiteX0" fmla="*/ 0 w 485327"/>
                  <a:gd name="connsiteY0" fmla="*/ 0 h 1105236"/>
                  <a:gd name="connsiteX1" fmla="*/ 354611 w 485327"/>
                  <a:gd name="connsiteY1" fmla="*/ 507178 h 1105236"/>
                  <a:gd name="connsiteX2" fmla="*/ 485327 w 485327"/>
                  <a:gd name="connsiteY2" fmla="*/ 1105236 h 1105236"/>
                </a:gdLst>
                <a:ahLst/>
                <a:cxnLst>
                  <a:cxn ang="0">
                    <a:pos x="connsiteX0" y="connsiteY0"/>
                  </a:cxn>
                  <a:cxn ang="0">
                    <a:pos x="connsiteX1" y="connsiteY1"/>
                  </a:cxn>
                  <a:cxn ang="0">
                    <a:pos x="connsiteX2" y="connsiteY2"/>
                  </a:cxn>
                </a:cxnLst>
                <a:rect l="l" t="t" r="r" b="b"/>
                <a:pathLst>
                  <a:path w="485327" h="1105236">
                    <a:moveTo>
                      <a:pt x="0" y="0"/>
                    </a:moveTo>
                    <a:cubicBezTo>
                      <a:pt x="75341" y="13484"/>
                      <a:pt x="269746" y="250807"/>
                      <a:pt x="354611" y="507178"/>
                    </a:cubicBezTo>
                    <a:cubicBezTo>
                      <a:pt x="472796" y="792256"/>
                      <a:pt x="481442" y="896358"/>
                      <a:pt x="485327" y="110523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000000"/>
                  </a:solidFill>
                </a:endParaRPr>
              </a:p>
            </p:txBody>
          </p:sp>
        </p:grpSp>
        <p:pic>
          <p:nvPicPr>
            <p:cNvPr id="89"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0818" y="2489603"/>
              <a:ext cx="2184400" cy="26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TextBox 89"/>
            <p:cNvSpPr txBox="1"/>
            <p:nvPr/>
          </p:nvSpPr>
          <p:spPr>
            <a:xfrm>
              <a:off x="1881637" y="5003549"/>
              <a:ext cx="2351926" cy="646331"/>
            </a:xfrm>
            <a:prstGeom prst="rect">
              <a:avLst/>
            </a:prstGeom>
            <a:noFill/>
          </p:spPr>
          <p:txBody>
            <a:bodyPr wrap="none" rtlCol="0">
              <a:spAutoFit/>
            </a:bodyPr>
            <a:lstStyle/>
            <a:p>
              <a:pPr algn="ctr" fontAlgn="base">
                <a:spcBef>
                  <a:spcPct val="0"/>
                </a:spcBef>
                <a:spcAft>
                  <a:spcPct val="0"/>
                </a:spcAft>
              </a:pPr>
              <a:r>
                <a:rPr lang="en-US" dirty="0">
                  <a:solidFill>
                    <a:srgbClr val="000000"/>
                  </a:solidFill>
                </a:rPr>
                <a:t>transmission network</a:t>
              </a:r>
            </a:p>
            <a:p>
              <a:pPr algn="ctr" fontAlgn="base">
                <a:spcBef>
                  <a:spcPct val="0"/>
                </a:spcBef>
                <a:spcAft>
                  <a:spcPct val="0"/>
                </a:spcAft>
              </a:pPr>
              <a:r>
                <a:rPr lang="en-US" dirty="0">
                  <a:solidFill>
                    <a:srgbClr val="000000"/>
                  </a:solidFill>
                </a:rPr>
                <a:t>(backbone)</a:t>
              </a:r>
            </a:p>
          </p:txBody>
        </p:sp>
        <p:cxnSp>
          <p:nvCxnSpPr>
            <p:cNvPr id="91" name="Straight Connector 90"/>
            <p:cNvCxnSpPr/>
            <p:nvPr/>
          </p:nvCxnSpPr>
          <p:spPr>
            <a:xfrm flipH="1">
              <a:off x="1709072" y="2799456"/>
              <a:ext cx="11823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4819428" y="2337218"/>
              <a:ext cx="2256850" cy="6773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915798" y="4263500"/>
              <a:ext cx="451807" cy="1135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4" name="Picture 5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4795" y="2772005"/>
              <a:ext cx="1317039" cy="86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772" y="3754214"/>
              <a:ext cx="1379083" cy="929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29723" y="4767296"/>
              <a:ext cx="1343132" cy="897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1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21522" y="5802832"/>
              <a:ext cx="1411915" cy="868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8" name="Straight Connector 97"/>
            <p:cNvCxnSpPr/>
            <p:nvPr/>
          </p:nvCxnSpPr>
          <p:spPr>
            <a:xfrm flipH="1">
              <a:off x="1762748" y="4293593"/>
              <a:ext cx="11823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Freeform 100"/>
            <p:cNvSpPr/>
            <p:nvPr/>
          </p:nvSpPr>
          <p:spPr>
            <a:xfrm>
              <a:off x="5398999" y="2111394"/>
              <a:ext cx="3669968" cy="4283677"/>
            </a:xfrm>
            <a:custGeom>
              <a:avLst/>
              <a:gdLst>
                <a:gd name="connsiteX0" fmla="*/ 2142411 w 3619842"/>
                <a:gd name="connsiteY0" fmla="*/ 7869 h 4300895"/>
                <a:gd name="connsiteX1" fmla="*/ 2820143 w 3619842"/>
                <a:gd name="connsiteY1" fmla="*/ 298325 h 4300895"/>
                <a:gd name="connsiteX2" fmla="*/ 2906204 w 3619842"/>
                <a:gd name="connsiteY2" fmla="*/ 900753 h 4300895"/>
                <a:gd name="connsiteX3" fmla="*/ 2938477 w 3619842"/>
                <a:gd name="connsiteY3" fmla="*/ 1255756 h 4300895"/>
                <a:gd name="connsiteX4" fmla="*/ 3250449 w 3619842"/>
                <a:gd name="connsiteY4" fmla="*/ 1470909 h 4300895"/>
                <a:gd name="connsiteX5" fmla="*/ 3616209 w 3619842"/>
                <a:gd name="connsiteY5" fmla="*/ 1911972 h 4300895"/>
                <a:gd name="connsiteX6" fmla="*/ 3013781 w 3619842"/>
                <a:gd name="connsiteY6" fmla="*/ 2933949 h 4300895"/>
                <a:gd name="connsiteX7" fmla="*/ 2303776 w 3619842"/>
                <a:gd name="connsiteY7" fmla="*/ 3245920 h 4300895"/>
                <a:gd name="connsiteX8" fmla="*/ 722402 w 3619842"/>
                <a:gd name="connsiteY8" fmla="*/ 4257139 h 4300895"/>
                <a:gd name="connsiteX9" fmla="*/ 152247 w 3619842"/>
                <a:gd name="connsiteY9" fmla="*/ 4063501 h 4300895"/>
                <a:gd name="connsiteX10" fmla="*/ 1640 w 3619842"/>
                <a:gd name="connsiteY10" fmla="*/ 3568650 h 4300895"/>
                <a:gd name="connsiteX11" fmla="*/ 216792 w 3619842"/>
                <a:gd name="connsiteY11" fmla="*/ 2880160 h 4300895"/>
                <a:gd name="connsiteX12" fmla="*/ 442703 w 3619842"/>
                <a:gd name="connsiteY12" fmla="*/ 2202429 h 4300895"/>
                <a:gd name="connsiteX13" fmla="*/ 345884 w 3619842"/>
                <a:gd name="connsiteY13" fmla="*/ 1675304 h 4300895"/>
                <a:gd name="connsiteX14" fmla="*/ 593310 w 3619842"/>
                <a:gd name="connsiteY14" fmla="*/ 1062118 h 4300895"/>
                <a:gd name="connsiteX15" fmla="*/ 969828 w 3619842"/>
                <a:gd name="connsiteY15" fmla="*/ 943784 h 4300895"/>
                <a:gd name="connsiteX16" fmla="*/ 1045131 w 3619842"/>
                <a:gd name="connsiteY16" fmla="*/ 470447 h 4300895"/>
                <a:gd name="connsiteX17" fmla="*/ 1271042 w 3619842"/>
                <a:gd name="connsiteY17" fmla="*/ 115445 h 4300895"/>
                <a:gd name="connsiteX18" fmla="*/ 2142411 w 3619842"/>
                <a:gd name="connsiteY18" fmla="*/ 7869 h 4300895"/>
                <a:gd name="connsiteX0" fmla="*/ 2142411 w 3619842"/>
                <a:gd name="connsiteY0" fmla="*/ 7869 h 4279064"/>
                <a:gd name="connsiteX1" fmla="*/ 2820143 w 3619842"/>
                <a:gd name="connsiteY1" fmla="*/ 298325 h 4279064"/>
                <a:gd name="connsiteX2" fmla="*/ 2906204 w 3619842"/>
                <a:gd name="connsiteY2" fmla="*/ 900753 h 4279064"/>
                <a:gd name="connsiteX3" fmla="*/ 2938477 w 3619842"/>
                <a:gd name="connsiteY3" fmla="*/ 1255756 h 4279064"/>
                <a:gd name="connsiteX4" fmla="*/ 3250449 w 3619842"/>
                <a:gd name="connsiteY4" fmla="*/ 1470909 h 4279064"/>
                <a:gd name="connsiteX5" fmla="*/ 3616209 w 3619842"/>
                <a:gd name="connsiteY5" fmla="*/ 1911972 h 4279064"/>
                <a:gd name="connsiteX6" fmla="*/ 3013781 w 3619842"/>
                <a:gd name="connsiteY6" fmla="*/ 2933949 h 4279064"/>
                <a:gd name="connsiteX7" fmla="*/ 2572717 w 3619842"/>
                <a:gd name="connsiteY7" fmla="*/ 3579407 h 4279064"/>
                <a:gd name="connsiteX8" fmla="*/ 722402 w 3619842"/>
                <a:gd name="connsiteY8" fmla="*/ 4257139 h 4279064"/>
                <a:gd name="connsiteX9" fmla="*/ 152247 w 3619842"/>
                <a:gd name="connsiteY9" fmla="*/ 4063501 h 4279064"/>
                <a:gd name="connsiteX10" fmla="*/ 1640 w 3619842"/>
                <a:gd name="connsiteY10" fmla="*/ 3568650 h 4279064"/>
                <a:gd name="connsiteX11" fmla="*/ 216792 w 3619842"/>
                <a:gd name="connsiteY11" fmla="*/ 2880160 h 4279064"/>
                <a:gd name="connsiteX12" fmla="*/ 442703 w 3619842"/>
                <a:gd name="connsiteY12" fmla="*/ 2202429 h 4279064"/>
                <a:gd name="connsiteX13" fmla="*/ 345884 w 3619842"/>
                <a:gd name="connsiteY13" fmla="*/ 1675304 h 4279064"/>
                <a:gd name="connsiteX14" fmla="*/ 593310 w 3619842"/>
                <a:gd name="connsiteY14" fmla="*/ 1062118 h 4279064"/>
                <a:gd name="connsiteX15" fmla="*/ 969828 w 3619842"/>
                <a:gd name="connsiteY15" fmla="*/ 943784 h 4279064"/>
                <a:gd name="connsiteX16" fmla="*/ 1045131 w 3619842"/>
                <a:gd name="connsiteY16" fmla="*/ 470447 h 4279064"/>
                <a:gd name="connsiteX17" fmla="*/ 1271042 w 3619842"/>
                <a:gd name="connsiteY17" fmla="*/ 115445 h 4279064"/>
                <a:gd name="connsiteX18" fmla="*/ 2142411 w 3619842"/>
                <a:gd name="connsiteY18" fmla="*/ 7869 h 4279064"/>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58932 w 3643648"/>
                <a:gd name="connsiteY13" fmla="*/ 1470909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44722 w 3622153"/>
                <a:gd name="connsiteY0" fmla="*/ 7869 h 4239810"/>
                <a:gd name="connsiteX1" fmla="*/ 2822454 w 3622153"/>
                <a:gd name="connsiteY1" fmla="*/ 298325 h 4239810"/>
                <a:gd name="connsiteX2" fmla="*/ 2908515 w 3622153"/>
                <a:gd name="connsiteY2" fmla="*/ 900753 h 4239810"/>
                <a:gd name="connsiteX3" fmla="*/ 2940788 w 3622153"/>
                <a:gd name="connsiteY3" fmla="*/ 1255756 h 4239810"/>
                <a:gd name="connsiteX4" fmla="*/ 3252760 w 3622153"/>
                <a:gd name="connsiteY4" fmla="*/ 1470909 h 4239810"/>
                <a:gd name="connsiteX5" fmla="*/ 3618520 w 3622153"/>
                <a:gd name="connsiteY5" fmla="*/ 1911972 h 4239810"/>
                <a:gd name="connsiteX6" fmla="*/ 3016092 w 3622153"/>
                <a:gd name="connsiteY6" fmla="*/ 2933949 h 4239810"/>
                <a:gd name="connsiteX7" fmla="*/ 2575028 w 3622153"/>
                <a:gd name="connsiteY7" fmla="*/ 3579407 h 4239810"/>
                <a:gd name="connsiteX8" fmla="*/ 1531537 w 3622153"/>
                <a:gd name="connsiteY8" fmla="*/ 4171078 h 4239810"/>
                <a:gd name="connsiteX9" fmla="*/ 412742 w 3622153"/>
                <a:gd name="connsiteY9" fmla="*/ 4160320 h 4239810"/>
                <a:gd name="connsiteX10" fmla="*/ 3951 w 3622153"/>
                <a:gd name="connsiteY10" fmla="*/ 3568650 h 4239810"/>
                <a:gd name="connsiteX11" fmla="*/ 219103 w 3622153"/>
                <a:gd name="connsiteY11" fmla="*/ 2880160 h 4239810"/>
                <a:gd name="connsiteX12" fmla="*/ 445014 w 3622153"/>
                <a:gd name="connsiteY12" fmla="*/ 2202429 h 4239810"/>
                <a:gd name="connsiteX13" fmla="*/ 337437 w 3622153"/>
                <a:gd name="connsiteY13" fmla="*/ 1470909 h 4239810"/>
                <a:gd name="connsiteX14" fmla="*/ 595621 w 3622153"/>
                <a:gd name="connsiteY14" fmla="*/ 1062118 h 4239810"/>
                <a:gd name="connsiteX15" fmla="*/ 972139 w 3622153"/>
                <a:gd name="connsiteY15" fmla="*/ 943784 h 4239810"/>
                <a:gd name="connsiteX16" fmla="*/ 1047442 w 3622153"/>
                <a:gd name="connsiteY16" fmla="*/ 470447 h 4239810"/>
                <a:gd name="connsiteX17" fmla="*/ 1273353 w 3622153"/>
                <a:gd name="connsiteY17" fmla="*/ 115445 h 4239810"/>
                <a:gd name="connsiteX18" fmla="*/ 2144722 w 3622153"/>
                <a:gd name="connsiteY18" fmla="*/ 7869 h 4239810"/>
                <a:gd name="connsiteX0" fmla="*/ 2147191 w 3624622"/>
                <a:gd name="connsiteY0" fmla="*/ 7869 h 4239810"/>
                <a:gd name="connsiteX1" fmla="*/ 2824923 w 3624622"/>
                <a:gd name="connsiteY1" fmla="*/ 298325 h 4239810"/>
                <a:gd name="connsiteX2" fmla="*/ 2910984 w 3624622"/>
                <a:gd name="connsiteY2" fmla="*/ 900753 h 4239810"/>
                <a:gd name="connsiteX3" fmla="*/ 2943257 w 3624622"/>
                <a:gd name="connsiteY3" fmla="*/ 1255756 h 4239810"/>
                <a:gd name="connsiteX4" fmla="*/ 3255229 w 3624622"/>
                <a:gd name="connsiteY4" fmla="*/ 1470909 h 4239810"/>
                <a:gd name="connsiteX5" fmla="*/ 3620989 w 3624622"/>
                <a:gd name="connsiteY5" fmla="*/ 1911972 h 4239810"/>
                <a:gd name="connsiteX6" fmla="*/ 3018561 w 3624622"/>
                <a:gd name="connsiteY6" fmla="*/ 2933949 h 4239810"/>
                <a:gd name="connsiteX7" fmla="*/ 2577497 w 3624622"/>
                <a:gd name="connsiteY7" fmla="*/ 3579407 h 4239810"/>
                <a:gd name="connsiteX8" fmla="*/ 1534006 w 3624622"/>
                <a:gd name="connsiteY8" fmla="*/ 4171078 h 4239810"/>
                <a:gd name="connsiteX9" fmla="*/ 415211 w 3624622"/>
                <a:gd name="connsiteY9" fmla="*/ 4160320 h 4239810"/>
                <a:gd name="connsiteX10" fmla="*/ 6420 w 3624622"/>
                <a:gd name="connsiteY10" fmla="*/ 3568650 h 4239810"/>
                <a:gd name="connsiteX11" fmla="*/ 221572 w 3624622"/>
                <a:gd name="connsiteY11" fmla="*/ 2880160 h 4239810"/>
                <a:gd name="connsiteX12" fmla="*/ 447483 w 3624622"/>
                <a:gd name="connsiteY12" fmla="*/ 2202429 h 4239810"/>
                <a:gd name="connsiteX13" fmla="*/ 339906 w 3624622"/>
                <a:gd name="connsiteY13" fmla="*/ 1470909 h 4239810"/>
                <a:gd name="connsiteX14" fmla="*/ 598090 w 3624622"/>
                <a:gd name="connsiteY14" fmla="*/ 1062118 h 4239810"/>
                <a:gd name="connsiteX15" fmla="*/ 974608 w 3624622"/>
                <a:gd name="connsiteY15" fmla="*/ 943784 h 4239810"/>
                <a:gd name="connsiteX16" fmla="*/ 1049911 w 3624622"/>
                <a:gd name="connsiteY16" fmla="*/ 470447 h 4239810"/>
                <a:gd name="connsiteX17" fmla="*/ 1275822 w 3624622"/>
                <a:gd name="connsiteY17" fmla="*/ 115445 h 4239810"/>
                <a:gd name="connsiteX18" fmla="*/ 2147191 w 3624622"/>
                <a:gd name="connsiteY18" fmla="*/ 7869 h 4239810"/>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1911972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2137883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1257"/>
                <a:gd name="connsiteY0" fmla="*/ 7869 h 4227031"/>
                <a:gd name="connsiteX1" fmla="*/ 2824923 w 3621257"/>
                <a:gd name="connsiteY1" fmla="*/ 298325 h 4227031"/>
                <a:gd name="connsiteX2" fmla="*/ 2910984 w 3621257"/>
                <a:gd name="connsiteY2" fmla="*/ 900753 h 4227031"/>
                <a:gd name="connsiteX3" fmla="*/ 2943257 w 3621257"/>
                <a:gd name="connsiteY3" fmla="*/ 1255756 h 4227031"/>
                <a:gd name="connsiteX4" fmla="*/ 3620989 w 3621257"/>
                <a:gd name="connsiteY4" fmla="*/ 2137883 h 4227031"/>
                <a:gd name="connsiteX5" fmla="*/ 3018561 w 3621257"/>
                <a:gd name="connsiteY5" fmla="*/ 2933949 h 4227031"/>
                <a:gd name="connsiteX6" fmla="*/ 2512951 w 3621257"/>
                <a:gd name="connsiteY6" fmla="*/ 3783803 h 4227031"/>
                <a:gd name="connsiteX7" fmla="*/ 1534006 w 3621257"/>
                <a:gd name="connsiteY7" fmla="*/ 4171078 h 4227031"/>
                <a:gd name="connsiteX8" fmla="*/ 415211 w 3621257"/>
                <a:gd name="connsiteY8" fmla="*/ 4160320 h 4227031"/>
                <a:gd name="connsiteX9" fmla="*/ 6420 w 3621257"/>
                <a:gd name="connsiteY9" fmla="*/ 3568650 h 4227031"/>
                <a:gd name="connsiteX10" fmla="*/ 221572 w 3621257"/>
                <a:gd name="connsiteY10" fmla="*/ 2880160 h 4227031"/>
                <a:gd name="connsiteX11" fmla="*/ 447483 w 3621257"/>
                <a:gd name="connsiteY11" fmla="*/ 2202429 h 4227031"/>
                <a:gd name="connsiteX12" fmla="*/ 339906 w 3621257"/>
                <a:gd name="connsiteY12" fmla="*/ 1470909 h 4227031"/>
                <a:gd name="connsiteX13" fmla="*/ 598090 w 3621257"/>
                <a:gd name="connsiteY13" fmla="*/ 1062118 h 4227031"/>
                <a:gd name="connsiteX14" fmla="*/ 974608 w 3621257"/>
                <a:gd name="connsiteY14" fmla="*/ 943784 h 4227031"/>
                <a:gd name="connsiteX15" fmla="*/ 1049911 w 3621257"/>
                <a:gd name="connsiteY15" fmla="*/ 470447 h 4227031"/>
                <a:gd name="connsiteX16" fmla="*/ 1275822 w 3621257"/>
                <a:gd name="connsiteY16" fmla="*/ 115445 h 4227031"/>
                <a:gd name="connsiteX17" fmla="*/ 2147191 w 3621257"/>
                <a:gd name="connsiteY17" fmla="*/ 7869 h 4227031"/>
                <a:gd name="connsiteX0" fmla="*/ 2147191 w 3621257"/>
                <a:gd name="connsiteY0" fmla="*/ 7869 h 4227031"/>
                <a:gd name="connsiteX1" fmla="*/ 2824923 w 3621257"/>
                <a:gd name="connsiteY1" fmla="*/ 298325 h 4227031"/>
                <a:gd name="connsiteX2" fmla="*/ 2943257 w 3621257"/>
                <a:gd name="connsiteY2" fmla="*/ 1255756 h 4227031"/>
                <a:gd name="connsiteX3" fmla="*/ 3620989 w 3621257"/>
                <a:gd name="connsiteY3" fmla="*/ 2137883 h 4227031"/>
                <a:gd name="connsiteX4" fmla="*/ 3018561 w 3621257"/>
                <a:gd name="connsiteY4" fmla="*/ 2933949 h 4227031"/>
                <a:gd name="connsiteX5" fmla="*/ 2512951 w 3621257"/>
                <a:gd name="connsiteY5" fmla="*/ 3783803 h 4227031"/>
                <a:gd name="connsiteX6" fmla="*/ 1534006 w 3621257"/>
                <a:gd name="connsiteY6" fmla="*/ 4171078 h 4227031"/>
                <a:gd name="connsiteX7" fmla="*/ 415211 w 3621257"/>
                <a:gd name="connsiteY7" fmla="*/ 4160320 h 4227031"/>
                <a:gd name="connsiteX8" fmla="*/ 6420 w 3621257"/>
                <a:gd name="connsiteY8" fmla="*/ 3568650 h 4227031"/>
                <a:gd name="connsiteX9" fmla="*/ 221572 w 3621257"/>
                <a:gd name="connsiteY9" fmla="*/ 2880160 h 4227031"/>
                <a:gd name="connsiteX10" fmla="*/ 447483 w 3621257"/>
                <a:gd name="connsiteY10" fmla="*/ 2202429 h 4227031"/>
                <a:gd name="connsiteX11" fmla="*/ 339906 w 3621257"/>
                <a:gd name="connsiteY11" fmla="*/ 1470909 h 4227031"/>
                <a:gd name="connsiteX12" fmla="*/ 598090 w 3621257"/>
                <a:gd name="connsiteY12" fmla="*/ 1062118 h 4227031"/>
                <a:gd name="connsiteX13" fmla="*/ 974608 w 3621257"/>
                <a:gd name="connsiteY13" fmla="*/ 943784 h 4227031"/>
                <a:gd name="connsiteX14" fmla="*/ 1049911 w 3621257"/>
                <a:gd name="connsiteY14" fmla="*/ 470447 h 4227031"/>
                <a:gd name="connsiteX15" fmla="*/ 1275822 w 3621257"/>
                <a:gd name="connsiteY15" fmla="*/ 115445 h 4227031"/>
                <a:gd name="connsiteX16" fmla="*/ 2147191 w 3621257"/>
                <a:gd name="connsiteY16" fmla="*/ 7869 h 4227031"/>
                <a:gd name="connsiteX0" fmla="*/ 2189313 w 3663379"/>
                <a:gd name="connsiteY0" fmla="*/ 7869 h 4226329"/>
                <a:gd name="connsiteX1" fmla="*/ 2867045 w 3663379"/>
                <a:gd name="connsiteY1" fmla="*/ 298325 h 4226329"/>
                <a:gd name="connsiteX2" fmla="*/ 2985379 w 3663379"/>
                <a:gd name="connsiteY2" fmla="*/ 1255756 h 4226329"/>
                <a:gd name="connsiteX3" fmla="*/ 3663111 w 3663379"/>
                <a:gd name="connsiteY3" fmla="*/ 2137883 h 4226329"/>
                <a:gd name="connsiteX4" fmla="*/ 3060683 w 3663379"/>
                <a:gd name="connsiteY4" fmla="*/ 2933949 h 4226329"/>
                <a:gd name="connsiteX5" fmla="*/ 2555073 w 3663379"/>
                <a:gd name="connsiteY5" fmla="*/ 3783803 h 4226329"/>
                <a:gd name="connsiteX6" fmla="*/ 1576128 w 3663379"/>
                <a:gd name="connsiteY6" fmla="*/ 4171078 h 4226329"/>
                <a:gd name="connsiteX7" fmla="*/ 457333 w 3663379"/>
                <a:gd name="connsiteY7" fmla="*/ 4160320 h 4226329"/>
                <a:gd name="connsiteX8" fmla="*/ 5512 w 3663379"/>
                <a:gd name="connsiteY8" fmla="*/ 3579408 h 4226329"/>
                <a:gd name="connsiteX9" fmla="*/ 263694 w 3663379"/>
                <a:gd name="connsiteY9" fmla="*/ 2880160 h 4226329"/>
                <a:gd name="connsiteX10" fmla="*/ 489605 w 3663379"/>
                <a:gd name="connsiteY10" fmla="*/ 2202429 h 4226329"/>
                <a:gd name="connsiteX11" fmla="*/ 382028 w 3663379"/>
                <a:gd name="connsiteY11" fmla="*/ 1470909 h 4226329"/>
                <a:gd name="connsiteX12" fmla="*/ 640212 w 3663379"/>
                <a:gd name="connsiteY12" fmla="*/ 1062118 h 4226329"/>
                <a:gd name="connsiteX13" fmla="*/ 1016730 w 3663379"/>
                <a:gd name="connsiteY13" fmla="*/ 943784 h 4226329"/>
                <a:gd name="connsiteX14" fmla="*/ 1092033 w 3663379"/>
                <a:gd name="connsiteY14" fmla="*/ 470447 h 4226329"/>
                <a:gd name="connsiteX15" fmla="*/ 1317944 w 3663379"/>
                <a:gd name="connsiteY15" fmla="*/ 115445 h 4226329"/>
                <a:gd name="connsiteX16" fmla="*/ 2189313 w 3663379"/>
                <a:gd name="connsiteY16" fmla="*/ 7869 h 4226329"/>
                <a:gd name="connsiteX0" fmla="*/ 2147192 w 3621258"/>
                <a:gd name="connsiteY0" fmla="*/ 7869 h 4218833"/>
                <a:gd name="connsiteX1" fmla="*/ 2824924 w 3621258"/>
                <a:gd name="connsiteY1" fmla="*/ 298325 h 4218833"/>
                <a:gd name="connsiteX2" fmla="*/ 2943258 w 3621258"/>
                <a:gd name="connsiteY2" fmla="*/ 1255756 h 4218833"/>
                <a:gd name="connsiteX3" fmla="*/ 3620990 w 3621258"/>
                <a:gd name="connsiteY3" fmla="*/ 2137883 h 4218833"/>
                <a:gd name="connsiteX4" fmla="*/ 3018562 w 3621258"/>
                <a:gd name="connsiteY4" fmla="*/ 2933949 h 4218833"/>
                <a:gd name="connsiteX5" fmla="*/ 2512952 w 3621258"/>
                <a:gd name="connsiteY5" fmla="*/ 3783803 h 4218833"/>
                <a:gd name="connsiteX6" fmla="*/ 1534007 w 3621258"/>
                <a:gd name="connsiteY6" fmla="*/ 4171078 h 4218833"/>
                <a:gd name="connsiteX7" fmla="*/ 415212 w 3621258"/>
                <a:gd name="connsiteY7" fmla="*/ 4160320 h 4218833"/>
                <a:gd name="connsiteX8" fmla="*/ 6421 w 3621258"/>
                <a:gd name="connsiteY8" fmla="*/ 3697742 h 4218833"/>
                <a:gd name="connsiteX9" fmla="*/ 221573 w 3621258"/>
                <a:gd name="connsiteY9" fmla="*/ 2880160 h 4218833"/>
                <a:gd name="connsiteX10" fmla="*/ 447484 w 3621258"/>
                <a:gd name="connsiteY10" fmla="*/ 2202429 h 4218833"/>
                <a:gd name="connsiteX11" fmla="*/ 339907 w 3621258"/>
                <a:gd name="connsiteY11" fmla="*/ 1470909 h 4218833"/>
                <a:gd name="connsiteX12" fmla="*/ 598091 w 3621258"/>
                <a:gd name="connsiteY12" fmla="*/ 1062118 h 4218833"/>
                <a:gd name="connsiteX13" fmla="*/ 974609 w 3621258"/>
                <a:gd name="connsiteY13" fmla="*/ 943784 h 4218833"/>
                <a:gd name="connsiteX14" fmla="*/ 1049912 w 3621258"/>
                <a:gd name="connsiteY14" fmla="*/ 470447 h 4218833"/>
                <a:gd name="connsiteX15" fmla="*/ 1275823 w 3621258"/>
                <a:gd name="connsiteY15" fmla="*/ 115445 h 4218833"/>
                <a:gd name="connsiteX16" fmla="*/ 2147192 w 3621258"/>
                <a:gd name="connsiteY16" fmla="*/ 7869 h 4218833"/>
                <a:gd name="connsiteX0" fmla="*/ 2195902 w 3669968"/>
                <a:gd name="connsiteY0" fmla="*/ 7869 h 4218833"/>
                <a:gd name="connsiteX1" fmla="*/ 2873634 w 3669968"/>
                <a:gd name="connsiteY1" fmla="*/ 298325 h 4218833"/>
                <a:gd name="connsiteX2" fmla="*/ 2991968 w 3669968"/>
                <a:gd name="connsiteY2" fmla="*/ 1255756 h 4218833"/>
                <a:gd name="connsiteX3" fmla="*/ 3669700 w 3669968"/>
                <a:gd name="connsiteY3" fmla="*/ 2137883 h 4218833"/>
                <a:gd name="connsiteX4" fmla="*/ 3067272 w 3669968"/>
                <a:gd name="connsiteY4" fmla="*/ 2933949 h 4218833"/>
                <a:gd name="connsiteX5" fmla="*/ 2561662 w 3669968"/>
                <a:gd name="connsiteY5" fmla="*/ 3783803 h 4218833"/>
                <a:gd name="connsiteX6" fmla="*/ 1582717 w 3669968"/>
                <a:gd name="connsiteY6" fmla="*/ 4171078 h 4218833"/>
                <a:gd name="connsiteX7" fmla="*/ 463922 w 3669968"/>
                <a:gd name="connsiteY7" fmla="*/ 4160320 h 4218833"/>
                <a:gd name="connsiteX8" fmla="*/ 55131 w 3669968"/>
                <a:gd name="connsiteY8" fmla="*/ 3697742 h 4218833"/>
                <a:gd name="connsiteX9" fmla="*/ 270283 w 3669968"/>
                <a:gd name="connsiteY9" fmla="*/ 2880160 h 4218833"/>
                <a:gd name="connsiteX10" fmla="*/ 496194 w 3669968"/>
                <a:gd name="connsiteY10" fmla="*/ 2202429 h 4218833"/>
                <a:gd name="connsiteX11" fmla="*/ 388617 w 3669968"/>
                <a:gd name="connsiteY11" fmla="*/ 1470909 h 4218833"/>
                <a:gd name="connsiteX12" fmla="*/ 646801 w 3669968"/>
                <a:gd name="connsiteY12" fmla="*/ 1062118 h 4218833"/>
                <a:gd name="connsiteX13" fmla="*/ 1023319 w 3669968"/>
                <a:gd name="connsiteY13" fmla="*/ 943784 h 4218833"/>
                <a:gd name="connsiteX14" fmla="*/ 1098622 w 3669968"/>
                <a:gd name="connsiteY14" fmla="*/ 470447 h 4218833"/>
                <a:gd name="connsiteX15" fmla="*/ 1324533 w 3669968"/>
                <a:gd name="connsiteY15" fmla="*/ 115445 h 4218833"/>
                <a:gd name="connsiteX16" fmla="*/ 2195902 w 3669968"/>
                <a:gd name="connsiteY16" fmla="*/ 7869 h 4218833"/>
                <a:gd name="connsiteX0" fmla="*/ 2195902 w 3669968"/>
                <a:gd name="connsiteY0" fmla="*/ 7869 h 4216877"/>
                <a:gd name="connsiteX1" fmla="*/ 2873634 w 3669968"/>
                <a:gd name="connsiteY1" fmla="*/ 298325 h 4216877"/>
                <a:gd name="connsiteX2" fmla="*/ 2991968 w 3669968"/>
                <a:gd name="connsiteY2" fmla="*/ 1255756 h 4216877"/>
                <a:gd name="connsiteX3" fmla="*/ 3669700 w 3669968"/>
                <a:gd name="connsiteY3" fmla="*/ 2137883 h 4216877"/>
                <a:gd name="connsiteX4" fmla="*/ 3067272 w 3669968"/>
                <a:gd name="connsiteY4" fmla="*/ 2933949 h 4216877"/>
                <a:gd name="connsiteX5" fmla="*/ 2561662 w 3669968"/>
                <a:gd name="connsiteY5" fmla="*/ 3783803 h 4216877"/>
                <a:gd name="connsiteX6" fmla="*/ 1582717 w 3669968"/>
                <a:gd name="connsiteY6" fmla="*/ 4171078 h 4216877"/>
                <a:gd name="connsiteX7" fmla="*/ 463922 w 3669968"/>
                <a:gd name="connsiteY7" fmla="*/ 4160320 h 4216877"/>
                <a:gd name="connsiteX8" fmla="*/ 55131 w 3669968"/>
                <a:gd name="connsiteY8" fmla="*/ 3730015 h 4216877"/>
                <a:gd name="connsiteX9" fmla="*/ 270283 w 3669968"/>
                <a:gd name="connsiteY9" fmla="*/ 2880160 h 4216877"/>
                <a:gd name="connsiteX10" fmla="*/ 496194 w 3669968"/>
                <a:gd name="connsiteY10" fmla="*/ 2202429 h 4216877"/>
                <a:gd name="connsiteX11" fmla="*/ 388617 w 3669968"/>
                <a:gd name="connsiteY11" fmla="*/ 1470909 h 4216877"/>
                <a:gd name="connsiteX12" fmla="*/ 646801 w 3669968"/>
                <a:gd name="connsiteY12" fmla="*/ 1062118 h 4216877"/>
                <a:gd name="connsiteX13" fmla="*/ 1023319 w 3669968"/>
                <a:gd name="connsiteY13" fmla="*/ 943784 h 4216877"/>
                <a:gd name="connsiteX14" fmla="*/ 1098622 w 3669968"/>
                <a:gd name="connsiteY14" fmla="*/ 470447 h 4216877"/>
                <a:gd name="connsiteX15" fmla="*/ 1324533 w 3669968"/>
                <a:gd name="connsiteY15" fmla="*/ 115445 h 4216877"/>
                <a:gd name="connsiteX16" fmla="*/ 2195902 w 3669968"/>
                <a:gd name="connsiteY16" fmla="*/ 7869 h 4216877"/>
                <a:gd name="connsiteX0" fmla="*/ 2195902 w 3669968"/>
                <a:gd name="connsiteY0" fmla="*/ 7869 h 4283677"/>
                <a:gd name="connsiteX1" fmla="*/ 2873634 w 3669968"/>
                <a:gd name="connsiteY1" fmla="*/ 298325 h 4283677"/>
                <a:gd name="connsiteX2" fmla="*/ 2991968 w 3669968"/>
                <a:gd name="connsiteY2" fmla="*/ 1255756 h 4283677"/>
                <a:gd name="connsiteX3" fmla="*/ 3669700 w 3669968"/>
                <a:gd name="connsiteY3" fmla="*/ 2137883 h 4283677"/>
                <a:gd name="connsiteX4" fmla="*/ 3067272 w 3669968"/>
                <a:gd name="connsiteY4" fmla="*/ 2933949 h 4283677"/>
                <a:gd name="connsiteX5" fmla="*/ 2561662 w 3669968"/>
                <a:gd name="connsiteY5" fmla="*/ 3783803 h 4283677"/>
                <a:gd name="connsiteX6" fmla="*/ 1582717 w 3669968"/>
                <a:gd name="connsiteY6" fmla="*/ 4171078 h 4283677"/>
                <a:gd name="connsiteX7" fmla="*/ 463922 w 3669968"/>
                <a:gd name="connsiteY7" fmla="*/ 4160320 h 4283677"/>
                <a:gd name="connsiteX8" fmla="*/ 55131 w 3669968"/>
                <a:gd name="connsiteY8" fmla="*/ 3730015 h 4283677"/>
                <a:gd name="connsiteX9" fmla="*/ 270283 w 3669968"/>
                <a:gd name="connsiteY9" fmla="*/ 2880160 h 4283677"/>
                <a:gd name="connsiteX10" fmla="*/ 496194 w 3669968"/>
                <a:gd name="connsiteY10" fmla="*/ 2202429 h 4283677"/>
                <a:gd name="connsiteX11" fmla="*/ 388617 w 3669968"/>
                <a:gd name="connsiteY11" fmla="*/ 1470909 h 4283677"/>
                <a:gd name="connsiteX12" fmla="*/ 646801 w 3669968"/>
                <a:gd name="connsiteY12" fmla="*/ 1062118 h 4283677"/>
                <a:gd name="connsiteX13" fmla="*/ 1023319 w 3669968"/>
                <a:gd name="connsiteY13" fmla="*/ 943784 h 4283677"/>
                <a:gd name="connsiteX14" fmla="*/ 1098622 w 3669968"/>
                <a:gd name="connsiteY14" fmla="*/ 470447 h 4283677"/>
                <a:gd name="connsiteX15" fmla="*/ 1324533 w 3669968"/>
                <a:gd name="connsiteY15" fmla="*/ 115445 h 4283677"/>
                <a:gd name="connsiteX16" fmla="*/ 2195902 w 3669968"/>
                <a:gd name="connsiteY16" fmla="*/ 7869 h 428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69968" h="4283677">
                  <a:moveTo>
                    <a:pt x="2195902" y="7869"/>
                  </a:moveTo>
                  <a:cubicBezTo>
                    <a:pt x="2454086" y="38349"/>
                    <a:pt x="2740956" y="90344"/>
                    <a:pt x="2873634" y="298325"/>
                  </a:cubicBezTo>
                  <a:cubicBezTo>
                    <a:pt x="3006312" y="506306"/>
                    <a:pt x="2859290" y="949163"/>
                    <a:pt x="2991968" y="1255756"/>
                  </a:cubicBezTo>
                  <a:cubicBezTo>
                    <a:pt x="3124646" y="1562349"/>
                    <a:pt x="3657149" y="1858184"/>
                    <a:pt x="3669700" y="2137883"/>
                  </a:cubicBezTo>
                  <a:cubicBezTo>
                    <a:pt x="3682251" y="2417582"/>
                    <a:pt x="3251945" y="2659629"/>
                    <a:pt x="3067272" y="2933949"/>
                  </a:cubicBezTo>
                  <a:cubicBezTo>
                    <a:pt x="2882599" y="3208269"/>
                    <a:pt x="2809088" y="3577615"/>
                    <a:pt x="2561662" y="3783803"/>
                  </a:cubicBezTo>
                  <a:cubicBezTo>
                    <a:pt x="2314236" y="3989991"/>
                    <a:pt x="1932340" y="4108325"/>
                    <a:pt x="1582717" y="4171078"/>
                  </a:cubicBezTo>
                  <a:cubicBezTo>
                    <a:pt x="1233094" y="4233831"/>
                    <a:pt x="890643" y="4395194"/>
                    <a:pt x="463922" y="4160320"/>
                  </a:cubicBezTo>
                  <a:cubicBezTo>
                    <a:pt x="37201" y="3925446"/>
                    <a:pt x="238012" y="4169286"/>
                    <a:pt x="55131" y="3730015"/>
                  </a:cubicBezTo>
                  <a:cubicBezTo>
                    <a:pt x="-127750" y="3290744"/>
                    <a:pt x="196773" y="3134758"/>
                    <a:pt x="270283" y="2880160"/>
                  </a:cubicBezTo>
                  <a:cubicBezTo>
                    <a:pt x="343794" y="2625562"/>
                    <a:pt x="476472" y="2437304"/>
                    <a:pt x="496194" y="2202429"/>
                  </a:cubicBezTo>
                  <a:cubicBezTo>
                    <a:pt x="515916" y="1967554"/>
                    <a:pt x="363516" y="1660961"/>
                    <a:pt x="388617" y="1470909"/>
                  </a:cubicBezTo>
                  <a:cubicBezTo>
                    <a:pt x="413718" y="1280857"/>
                    <a:pt x="541017" y="1149972"/>
                    <a:pt x="646801" y="1062118"/>
                  </a:cubicBezTo>
                  <a:cubicBezTo>
                    <a:pt x="752585" y="974264"/>
                    <a:pt x="948016" y="1042396"/>
                    <a:pt x="1023319" y="943784"/>
                  </a:cubicBezTo>
                  <a:cubicBezTo>
                    <a:pt x="1098622" y="845172"/>
                    <a:pt x="1048420" y="608504"/>
                    <a:pt x="1098622" y="470447"/>
                  </a:cubicBezTo>
                  <a:cubicBezTo>
                    <a:pt x="1148824" y="332390"/>
                    <a:pt x="1141653" y="190749"/>
                    <a:pt x="1324533" y="115445"/>
                  </a:cubicBezTo>
                  <a:cubicBezTo>
                    <a:pt x="1507413" y="40141"/>
                    <a:pt x="1937718" y="-22611"/>
                    <a:pt x="2195902" y="7869"/>
                  </a:cubicBezTo>
                  <a:close/>
                </a:path>
              </a:pathLst>
            </a:custGeom>
            <a:noFill/>
            <a:ln w="254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102" name="Freeform 101"/>
            <p:cNvSpPr/>
            <p:nvPr/>
          </p:nvSpPr>
          <p:spPr>
            <a:xfrm rot="551010">
              <a:off x="3678330" y="5067441"/>
              <a:ext cx="1695896" cy="1738545"/>
            </a:xfrm>
            <a:custGeom>
              <a:avLst/>
              <a:gdLst>
                <a:gd name="connsiteX0" fmla="*/ 2142411 w 3619842"/>
                <a:gd name="connsiteY0" fmla="*/ 7869 h 4300895"/>
                <a:gd name="connsiteX1" fmla="*/ 2820143 w 3619842"/>
                <a:gd name="connsiteY1" fmla="*/ 298325 h 4300895"/>
                <a:gd name="connsiteX2" fmla="*/ 2906204 w 3619842"/>
                <a:gd name="connsiteY2" fmla="*/ 900753 h 4300895"/>
                <a:gd name="connsiteX3" fmla="*/ 2938477 w 3619842"/>
                <a:gd name="connsiteY3" fmla="*/ 1255756 h 4300895"/>
                <a:gd name="connsiteX4" fmla="*/ 3250449 w 3619842"/>
                <a:gd name="connsiteY4" fmla="*/ 1470909 h 4300895"/>
                <a:gd name="connsiteX5" fmla="*/ 3616209 w 3619842"/>
                <a:gd name="connsiteY5" fmla="*/ 1911972 h 4300895"/>
                <a:gd name="connsiteX6" fmla="*/ 3013781 w 3619842"/>
                <a:gd name="connsiteY6" fmla="*/ 2933949 h 4300895"/>
                <a:gd name="connsiteX7" fmla="*/ 2303776 w 3619842"/>
                <a:gd name="connsiteY7" fmla="*/ 3245920 h 4300895"/>
                <a:gd name="connsiteX8" fmla="*/ 722402 w 3619842"/>
                <a:gd name="connsiteY8" fmla="*/ 4257139 h 4300895"/>
                <a:gd name="connsiteX9" fmla="*/ 152247 w 3619842"/>
                <a:gd name="connsiteY9" fmla="*/ 4063501 h 4300895"/>
                <a:gd name="connsiteX10" fmla="*/ 1640 w 3619842"/>
                <a:gd name="connsiteY10" fmla="*/ 3568650 h 4300895"/>
                <a:gd name="connsiteX11" fmla="*/ 216792 w 3619842"/>
                <a:gd name="connsiteY11" fmla="*/ 2880160 h 4300895"/>
                <a:gd name="connsiteX12" fmla="*/ 442703 w 3619842"/>
                <a:gd name="connsiteY12" fmla="*/ 2202429 h 4300895"/>
                <a:gd name="connsiteX13" fmla="*/ 345884 w 3619842"/>
                <a:gd name="connsiteY13" fmla="*/ 1675304 h 4300895"/>
                <a:gd name="connsiteX14" fmla="*/ 593310 w 3619842"/>
                <a:gd name="connsiteY14" fmla="*/ 1062118 h 4300895"/>
                <a:gd name="connsiteX15" fmla="*/ 969828 w 3619842"/>
                <a:gd name="connsiteY15" fmla="*/ 943784 h 4300895"/>
                <a:gd name="connsiteX16" fmla="*/ 1045131 w 3619842"/>
                <a:gd name="connsiteY16" fmla="*/ 470447 h 4300895"/>
                <a:gd name="connsiteX17" fmla="*/ 1271042 w 3619842"/>
                <a:gd name="connsiteY17" fmla="*/ 115445 h 4300895"/>
                <a:gd name="connsiteX18" fmla="*/ 2142411 w 3619842"/>
                <a:gd name="connsiteY18" fmla="*/ 7869 h 4300895"/>
                <a:gd name="connsiteX0" fmla="*/ 2142411 w 3619842"/>
                <a:gd name="connsiteY0" fmla="*/ 7869 h 4279064"/>
                <a:gd name="connsiteX1" fmla="*/ 2820143 w 3619842"/>
                <a:gd name="connsiteY1" fmla="*/ 298325 h 4279064"/>
                <a:gd name="connsiteX2" fmla="*/ 2906204 w 3619842"/>
                <a:gd name="connsiteY2" fmla="*/ 900753 h 4279064"/>
                <a:gd name="connsiteX3" fmla="*/ 2938477 w 3619842"/>
                <a:gd name="connsiteY3" fmla="*/ 1255756 h 4279064"/>
                <a:gd name="connsiteX4" fmla="*/ 3250449 w 3619842"/>
                <a:gd name="connsiteY4" fmla="*/ 1470909 h 4279064"/>
                <a:gd name="connsiteX5" fmla="*/ 3616209 w 3619842"/>
                <a:gd name="connsiteY5" fmla="*/ 1911972 h 4279064"/>
                <a:gd name="connsiteX6" fmla="*/ 3013781 w 3619842"/>
                <a:gd name="connsiteY6" fmla="*/ 2933949 h 4279064"/>
                <a:gd name="connsiteX7" fmla="*/ 2572717 w 3619842"/>
                <a:gd name="connsiteY7" fmla="*/ 3579407 h 4279064"/>
                <a:gd name="connsiteX8" fmla="*/ 722402 w 3619842"/>
                <a:gd name="connsiteY8" fmla="*/ 4257139 h 4279064"/>
                <a:gd name="connsiteX9" fmla="*/ 152247 w 3619842"/>
                <a:gd name="connsiteY9" fmla="*/ 4063501 h 4279064"/>
                <a:gd name="connsiteX10" fmla="*/ 1640 w 3619842"/>
                <a:gd name="connsiteY10" fmla="*/ 3568650 h 4279064"/>
                <a:gd name="connsiteX11" fmla="*/ 216792 w 3619842"/>
                <a:gd name="connsiteY11" fmla="*/ 2880160 h 4279064"/>
                <a:gd name="connsiteX12" fmla="*/ 442703 w 3619842"/>
                <a:gd name="connsiteY12" fmla="*/ 2202429 h 4279064"/>
                <a:gd name="connsiteX13" fmla="*/ 345884 w 3619842"/>
                <a:gd name="connsiteY13" fmla="*/ 1675304 h 4279064"/>
                <a:gd name="connsiteX14" fmla="*/ 593310 w 3619842"/>
                <a:gd name="connsiteY14" fmla="*/ 1062118 h 4279064"/>
                <a:gd name="connsiteX15" fmla="*/ 969828 w 3619842"/>
                <a:gd name="connsiteY15" fmla="*/ 943784 h 4279064"/>
                <a:gd name="connsiteX16" fmla="*/ 1045131 w 3619842"/>
                <a:gd name="connsiteY16" fmla="*/ 470447 h 4279064"/>
                <a:gd name="connsiteX17" fmla="*/ 1271042 w 3619842"/>
                <a:gd name="connsiteY17" fmla="*/ 115445 h 4279064"/>
                <a:gd name="connsiteX18" fmla="*/ 2142411 w 3619842"/>
                <a:gd name="connsiteY18" fmla="*/ 7869 h 4279064"/>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58932 w 3643648"/>
                <a:gd name="connsiteY13" fmla="*/ 1470909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44722 w 3622153"/>
                <a:gd name="connsiteY0" fmla="*/ 7869 h 4239810"/>
                <a:gd name="connsiteX1" fmla="*/ 2822454 w 3622153"/>
                <a:gd name="connsiteY1" fmla="*/ 298325 h 4239810"/>
                <a:gd name="connsiteX2" fmla="*/ 2908515 w 3622153"/>
                <a:gd name="connsiteY2" fmla="*/ 900753 h 4239810"/>
                <a:gd name="connsiteX3" fmla="*/ 2940788 w 3622153"/>
                <a:gd name="connsiteY3" fmla="*/ 1255756 h 4239810"/>
                <a:gd name="connsiteX4" fmla="*/ 3252760 w 3622153"/>
                <a:gd name="connsiteY4" fmla="*/ 1470909 h 4239810"/>
                <a:gd name="connsiteX5" fmla="*/ 3618520 w 3622153"/>
                <a:gd name="connsiteY5" fmla="*/ 1911972 h 4239810"/>
                <a:gd name="connsiteX6" fmla="*/ 3016092 w 3622153"/>
                <a:gd name="connsiteY6" fmla="*/ 2933949 h 4239810"/>
                <a:gd name="connsiteX7" fmla="*/ 2575028 w 3622153"/>
                <a:gd name="connsiteY7" fmla="*/ 3579407 h 4239810"/>
                <a:gd name="connsiteX8" fmla="*/ 1531537 w 3622153"/>
                <a:gd name="connsiteY8" fmla="*/ 4171078 h 4239810"/>
                <a:gd name="connsiteX9" fmla="*/ 412742 w 3622153"/>
                <a:gd name="connsiteY9" fmla="*/ 4160320 h 4239810"/>
                <a:gd name="connsiteX10" fmla="*/ 3951 w 3622153"/>
                <a:gd name="connsiteY10" fmla="*/ 3568650 h 4239810"/>
                <a:gd name="connsiteX11" fmla="*/ 219103 w 3622153"/>
                <a:gd name="connsiteY11" fmla="*/ 2880160 h 4239810"/>
                <a:gd name="connsiteX12" fmla="*/ 445014 w 3622153"/>
                <a:gd name="connsiteY12" fmla="*/ 2202429 h 4239810"/>
                <a:gd name="connsiteX13" fmla="*/ 337437 w 3622153"/>
                <a:gd name="connsiteY13" fmla="*/ 1470909 h 4239810"/>
                <a:gd name="connsiteX14" fmla="*/ 595621 w 3622153"/>
                <a:gd name="connsiteY14" fmla="*/ 1062118 h 4239810"/>
                <a:gd name="connsiteX15" fmla="*/ 972139 w 3622153"/>
                <a:gd name="connsiteY15" fmla="*/ 943784 h 4239810"/>
                <a:gd name="connsiteX16" fmla="*/ 1047442 w 3622153"/>
                <a:gd name="connsiteY16" fmla="*/ 470447 h 4239810"/>
                <a:gd name="connsiteX17" fmla="*/ 1273353 w 3622153"/>
                <a:gd name="connsiteY17" fmla="*/ 115445 h 4239810"/>
                <a:gd name="connsiteX18" fmla="*/ 2144722 w 3622153"/>
                <a:gd name="connsiteY18" fmla="*/ 7869 h 4239810"/>
                <a:gd name="connsiteX0" fmla="*/ 2147191 w 3624622"/>
                <a:gd name="connsiteY0" fmla="*/ 7869 h 4239810"/>
                <a:gd name="connsiteX1" fmla="*/ 2824923 w 3624622"/>
                <a:gd name="connsiteY1" fmla="*/ 298325 h 4239810"/>
                <a:gd name="connsiteX2" fmla="*/ 2910984 w 3624622"/>
                <a:gd name="connsiteY2" fmla="*/ 900753 h 4239810"/>
                <a:gd name="connsiteX3" fmla="*/ 2943257 w 3624622"/>
                <a:gd name="connsiteY3" fmla="*/ 1255756 h 4239810"/>
                <a:gd name="connsiteX4" fmla="*/ 3255229 w 3624622"/>
                <a:gd name="connsiteY4" fmla="*/ 1470909 h 4239810"/>
                <a:gd name="connsiteX5" fmla="*/ 3620989 w 3624622"/>
                <a:gd name="connsiteY5" fmla="*/ 1911972 h 4239810"/>
                <a:gd name="connsiteX6" fmla="*/ 3018561 w 3624622"/>
                <a:gd name="connsiteY6" fmla="*/ 2933949 h 4239810"/>
                <a:gd name="connsiteX7" fmla="*/ 2577497 w 3624622"/>
                <a:gd name="connsiteY7" fmla="*/ 3579407 h 4239810"/>
                <a:gd name="connsiteX8" fmla="*/ 1534006 w 3624622"/>
                <a:gd name="connsiteY8" fmla="*/ 4171078 h 4239810"/>
                <a:gd name="connsiteX9" fmla="*/ 415211 w 3624622"/>
                <a:gd name="connsiteY9" fmla="*/ 4160320 h 4239810"/>
                <a:gd name="connsiteX10" fmla="*/ 6420 w 3624622"/>
                <a:gd name="connsiteY10" fmla="*/ 3568650 h 4239810"/>
                <a:gd name="connsiteX11" fmla="*/ 221572 w 3624622"/>
                <a:gd name="connsiteY11" fmla="*/ 2880160 h 4239810"/>
                <a:gd name="connsiteX12" fmla="*/ 447483 w 3624622"/>
                <a:gd name="connsiteY12" fmla="*/ 2202429 h 4239810"/>
                <a:gd name="connsiteX13" fmla="*/ 339906 w 3624622"/>
                <a:gd name="connsiteY13" fmla="*/ 1470909 h 4239810"/>
                <a:gd name="connsiteX14" fmla="*/ 598090 w 3624622"/>
                <a:gd name="connsiteY14" fmla="*/ 1062118 h 4239810"/>
                <a:gd name="connsiteX15" fmla="*/ 974608 w 3624622"/>
                <a:gd name="connsiteY15" fmla="*/ 943784 h 4239810"/>
                <a:gd name="connsiteX16" fmla="*/ 1049911 w 3624622"/>
                <a:gd name="connsiteY16" fmla="*/ 470447 h 4239810"/>
                <a:gd name="connsiteX17" fmla="*/ 1275822 w 3624622"/>
                <a:gd name="connsiteY17" fmla="*/ 115445 h 4239810"/>
                <a:gd name="connsiteX18" fmla="*/ 2147191 w 3624622"/>
                <a:gd name="connsiteY18" fmla="*/ 7869 h 4239810"/>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1911972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2137883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1257"/>
                <a:gd name="connsiteY0" fmla="*/ 7869 h 4227031"/>
                <a:gd name="connsiteX1" fmla="*/ 2824923 w 3621257"/>
                <a:gd name="connsiteY1" fmla="*/ 298325 h 4227031"/>
                <a:gd name="connsiteX2" fmla="*/ 2910984 w 3621257"/>
                <a:gd name="connsiteY2" fmla="*/ 900753 h 4227031"/>
                <a:gd name="connsiteX3" fmla="*/ 2943257 w 3621257"/>
                <a:gd name="connsiteY3" fmla="*/ 1255756 h 4227031"/>
                <a:gd name="connsiteX4" fmla="*/ 3620989 w 3621257"/>
                <a:gd name="connsiteY4" fmla="*/ 2137883 h 4227031"/>
                <a:gd name="connsiteX5" fmla="*/ 3018561 w 3621257"/>
                <a:gd name="connsiteY5" fmla="*/ 2933949 h 4227031"/>
                <a:gd name="connsiteX6" fmla="*/ 2512951 w 3621257"/>
                <a:gd name="connsiteY6" fmla="*/ 3783803 h 4227031"/>
                <a:gd name="connsiteX7" fmla="*/ 1534006 w 3621257"/>
                <a:gd name="connsiteY7" fmla="*/ 4171078 h 4227031"/>
                <a:gd name="connsiteX8" fmla="*/ 415211 w 3621257"/>
                <a:gd name="connsiteY8" fmla="*/ 4160320 h 4227031"/>
                <a:gd name="connsiteX9" fmla="*/ 6420 w 3621257"/>
                <a:gd name="connsiteY9" fmla="*/ 3568650 h 4227031"/>
                <a:gd name="connsiteX10" fmla="*/ 221572 w 3621257"/>
                <a:gd name="connsiteY10" fmla="*/ 2880160 h 4227031"/>
                <a:gd name="connsiteX11" fmla="*/ 447483 w 3621257"/>
                <a:gd name="connsiteY11" fmla="*/ 2202429 h 4227031"/>
                <a:gd name="connsiteX12" fmla="*/ 339906 w 3621257"/>
                <a:gd name="connsiteY12" fmla="*/ 1470909 h 4227031"/>
                <a:gd name="connsiteX13" fmla="*/ 598090 w 3621257"/>
                <a:gd name="connsiteY13" fmla="*/ 1062118 h 4227031"/>
                <a:gd name="connsiteX14" fmla="*/ 974608 w 3621257"/>
                <a:gd name="connsiteY14" fmla="*/ 943784 h 4227031"/>
                <a:gd name="connsiteX15" fmla="*/ 1049911 w 3621257"/>
                <a:gd name="connsiteY15" fmla="*/ 470447 h 4227031"/>
                <a:gd name="connsiteX16" fmla="*/ 1275822 w 3621257"/>
                <a:gd name="connsiteY16" fmla="*/ 115445 h 4227031"/>
                <a:gd name="connsiteX17" fmla="*/ 2147191 w 3621257"/>
                <a:gd name="connsiteY17" fmla="*/ 7869 h 4227031"/>
                <a:gd name="connsiteX0" fmla="*/ 2147191 w 3621257"/>
                <a:gd name="connsiteY0" fmla="*/ 7869 h 4227031"/>
                <a:gd name="connsiteX1" fmla="*/ 2824923 w 3621257"/>
                <a:gd name="connsiteY1" fmla="*/ 298325 h 4227031"/>
                <a:gd name="connsiteX2" fmla="*/ 2943257 w 3621257"/>
                <a:gd name="connsiteY2" fmla="*/ 1255756 h 4227031"/>
                <a:gd name="connsiteX3" fmla="*/ 3620989 w 3621257"/>
                <a:gd name="connsiteY3" fmla="*/ 2137883 h 4227031"/>
                <a:gd name="connsiteX4" fmla="*/ 3018561 w 3621257"/>
                <a:gd name="connsiteY4" fmla="*/ 2933949 h 4227031"/>
                <a:gd name="connsiteX5" fmla="*/ 2512951 w 3621257"/>
                <a:gd name="connsiteY5" fmla="*/ 3783803 h 4227031"/>
                <a:gd name="connsiteX6" fmla="*/ 1534006 w 3621257"/>
                <a:gd name="connsiteY6" fmla="*/ 4171078 h 4227031"/>
                <a:gd name="connsiteX7" fmla="*/ 415211 w 3621257"/>
                <a:gd name="connsiteY7" fmla="*/ 4160320 h 4227031"/>
                <a:gd name="connsiteX8" fmla="*/ 6420 w 3621257"/>
                <a:gd name="connsiteY8" fmla="*/ 3568650 h 4227031"/>
                <a:gd name="connsiteX9" fmla="*/ 221572 w 3621257"/>
                <a:gd name="connsiteY9" fmla="*/ 2880160 h 4227031"/>
                <a:gd name="connsiteX10" fmla="*/ 447483 w 3621257"/>
                <a:gd name="connsiteY10" fmla="*/ 2202429 h 4227031"/>
                <a:gd name="connsiteX11" fmla="*/ 339906 w 3621257"/>
                <a:gd name="connsiteY11" fmla="*/ 1470909 h 4227031"/>
                <a:gd name="connsiteX12" fmla="*/ 598090 w 3621257"/>
                <a:gd name="connsiteY12" fmla="*/ 1062118 h 4227031"/>
                <a:gd name="connsiteX13" fmla="*/ 974608 w 3621257"/>
                <a:gd name="connsiteY13" fmla="*/ 943784 h 4227031"/>
                <a:gd name="connsiteX14" fmla="*/ 1049911 w 3621257"/>
                <a:gd name="connsiteY14" fmla="*/ 470447 h 4227031"/>
                <a:gd name="connsiteX15" fmla="*/ 1275822 w 3621257"/>
                <a:gd name="connsiteY15" fmla="*/ 115445 h 4227031"/>
                <a:gd name="connsiteX16" fmla="*/ 2147191 w 3621257"/>
                <a:gd name="connsiteY16" fmla="*/ 7869 h 4227031"/>
                <a:gd name="connsiteX0" fmla="*/ 2189313 w 3663379"/>
                <a:gd name="connsiteY0" fmla="*/ 7869 h 4226329"/>
                <a:gd name="connsiteX1" fmla="*/ 2867045 w 3663379"/>
                <a:gd name="connsiteY1" fmla="*/ 298325 h 4226329"/>
                <a:gd name="connsiteX2" fmla="*/ 2985379 w 3663379"/>
                <a:gd name="connsiteY2" fmla="*/ 1255756 h 4226329"/>
                <a:gd name="connsiteX3" fmla="*/ 3663111 w 3663379"/>
                <a:gd name="connsiteY3" fmla="*/ 2137883 h 4226329"/>
                <a:gd name="connsiteX4" fmla="*/ 3060683 w 3663379"/>
                <a:gd name="connsiteY4" fmla="*/ 2933949 h 4226329"/>
                <a:gd name="connsiteX5" fmla="*/ 2555073 w 3663379"/>
                <a:gd name="connsiteY5" fmla="*/ 3783803 h 4226329"/>
                <a:gd name="connsiteX6" fmla="*/ 1576128 w 3663379"/>
                <a:gd name="connsiteY6" fmla="*/ 4171078 h 4226329"/>
                <a:gd name="connsiteX7" fmla="*/ 457333 w 3663379"/>
                <a:gd name="connsiteY7" fmla="*/ 4160320 h 4226329"/>
                <a:gd name="connsiteX8" fmla="*/ 5512 w 3663379"/>
                <a:gd name="connsiteY8" fmla="*/ 3579408 h 4226329"/>
                <a:gd name="connsiteX9" fmla="*/ 263694 w 3663379"/>
                <a:gd name="connsiteY9" fmla="*/ 2880160 h 4226329"/>
                <a:gd name="connsiteX10" fmla="*/ 489605 w 3663379"/>
                <a:gd name="connsiteY10" fmla="*/ 2202429 h 4226329"/>
                <a:gd name="connsiteX11" fmla="*/ 382028 w 3663379"/>
                <a:gd name="connsiteY11" fmla="*/ 1470909 h 4226329"/>
                <a:gd name="connsiteX12" fmla="*/ 640212 w 3663379"/>
                <a:gd name="connsiteY12" fmla="*/ 1062118 h 4226329"/>
                <a:gd name="connsiteX13" fmla="*/ 1016730 w 3663379"/>
                <a:gd name="connsiteY13" fmla="*/ 943784 h 4226329"/>
                <a:gd name="connsiteX14" fmla="*/ 1092033 w 3663379"/>
                <a:gd name="connsiteY14" fmla="*/ 470447 h 4226329"/>
                <a:gd name="connsiteX15" fmla="*/ 1317944 w 3663379"/>
                <a:gd name="connsiteY15" fmla="*/ 115445 h 4226329"/>
                <a:gd name="connsiteX16" fmla="*/ 2189313 w 3663379"/>
                <a:gd name="connsiteY16" fmla="*/ 7869 h 4226329"/>
                <a:gd name="connsiteX0" fmla="*/ 2147192 w 3621258"/>
                <a:gd name="connsiteY0" fmla="*/ 7869 h 4218833"/>
                <a:gd name="connsiteX1" fmla="*/ 2824924 w 3621258"/>
                <a:gd name="connsiteY1" fmla="*/ 298325 h 4218833"/>
                <a:gd name="connsiteX2" fmla="*/ 2943258 w 3621258"/>
                <a:gd name="connsiteY2" fmla="*/ 1255756 h 4218833"/>
                <a:gd name="connsiteX3" fmla="*/ 3620990 w 3621258"/>
                <a:gd name="connsiteY3" fmla="*/ 2137883 h 4218833"/>
                <a:gd name="connsiteX4" fmla="*/ 3018562 w 3621258"/>
                <a:gd name="connsiteY4" fmla="*/ 2933949 h 4218833"/>
                <a:gd name="connsiteX5" fmla="*/ 2512952 w 3621258"/>
                <a:gd name="connsiteY5" fmla="*/ 3783803 h 4218833"/>
                <a:gd name="connsiteX6" fmla="*/ 1534007 w 3621258"/>
                <a:gd name="connsiteY6" fmla="*/ 4171078 h 4218833"/>
                <a:gd name="connsiteX7" fmla="*/ 415212 w 3621258"/>
                <a:gd name="connsiteY7" fmla="*/ 4160320 h 4218833"/>
                <a:gd name="connsiteX8" fmla="*/ 6421 w 3621258"/>
                <a:gd name="connsiteY8" fmla="*/ 3697742 h 4218833"/>
                <a:gd name="connsiteX9" fmla="*/ 221573 w 3621258"/>
                <a:gd name="connsiteY9" fmla="*/ 2880160 h 4218833"/>
                <a:gd name="connsiteX10" fmla="*/ 447484 w 3621258"/>
                <a:gd name="connsiteY10" fmla="*/ 2202429 h 4218833"/>
                <a:gd name="connsiteX11" fmla="*/ 339907 w 3621258"/>
                <a:gd name="connsiteY11" fmla="*/ 1470909 h 4218833"/>
                <a:gd name="connsiteX12" fmla="*/ 598091 w 3621258"/>
                <a:gd name="connsiteY12" fmla="*/ 1062118 h 4218833"/>
                <a:gd name="connsiteX13" fmla="*/ 974609 w 3621258"/>
                <a:gd name="connsiteY13" fmla="*/ 943784 h 4218833"/>
                <a:gd name="connsiteX14" fmla="*/ 1049912 w 3621258"/>
                <a:gd name="connsiteY14" fmla="*/ 470447 h 4218833"/>
                <a:gd name="connsiteX15" fmla="*/ 1275823 w 3621258"/>
                <a:gd name="connsiteY15" fmla="*/ 115445 h 4218833"/>
                <a:gd name="connsiteX16" fmla="*/ 2147192 w 3621258"/>
                <a:gd name="connsiteY16" fmla="*/ 7869 h 4218833"/>
                <a:gd name="connsiteX0" fmla="*/ 2195902 w 3669968"/>
                <a:gd name="connsiteY0" fmla="*/ 7869 h 4218833"/>
                <a:gd name="connsiteX1" fmla="*/ 2873634 w 3669968"/>
                <a:gd name="connsiteY1" fmla="*/ 298325 h 4218833"/>
                <a:gd name="connsiteX2" fmla="*/ 2991968 w 3669968"/>
                <a:gd name="connsiteY2" fmla="*/ 1255756 h 4218833"/>
                <a:gd name="connsiteX3" fmla="*/ 3669700 w 3669968"/>
                <a:gd name="connsiteY3" fmla="*/ 2137883 h 4218833"/>
                <a:gd name="connsiteX4" fmla="*/ 3067272 w 3669968"/>
                <a:gd name="connsiteY4" fmla="*/ 2933949 h 4218833"/>
                <a:gd name="connsiteX5" fmla="*/ 2561662 w 3669968"/>
                <a:gd name="connsiteY5" fmla="*/ 3783803 h 4218833"/>
                <a:gd name="connsiteX6" fmla="*/ 1582717 w 3669968"/>
                <a:gd name="connsiteY6" fmla="*/ 4171078 h 4218833"/>
                <a:gd name="connsiteX7" fmla="*/ 463922 w 3669968"/>
                <a:gd name="connsiteY7" fmla="*/ 4160320 h 4218833"/>
                <a:gd name="connsiteX8" fmla="*/ 55131 w 3669968"/>
                <a:gd name="connsiteY8" fmla="*/ 3697742 h 4218833"/>
                <a:gd name="connsiteX9" fmla="*/ 270283 w 3669968"/>
                <a:gd name="connsiteY9" fmla="*/ 2880160 h 4218833"/>
                <a:gd name="connsiteX10" fmla="*/ 496194 w 3669968"/>
                <a:gd name="connsiteY10" fmla="*/ 2202429 h 4218833"/>
                <a:gd name="connsiteX11" fmla="*/ 388617 w 3669968"/>
                <a:gd name="connsiteY11" fmla="*/ 1470909 h 4218833"/>
                <a:gd name="connsiteX12" fmla="*/ 646801 w 3669968"/>
                <a:gd name="connsiteY12" fmla="*/ 1062118 h 4218833"/>
                <a:gd name="connsiteX13" fmla="*/ 1023319 w 3669968"/>
                <a:gd name="connsiteY13" fmla="*/ 943784 h 4218833"/>
                <a:gd name="connsiteX14" fmla="*/ 1098622 w 3669968"/>
                <a:gd name="connsiteY14" fmla="*/ 470447 h 4218833"/>
                <a:gd name="connsiteX15" fmla="*/ 1324533 w 3669968"/>
                <a:gd name="connsiteY15" fmla="*/ 115445 h 4218833"/>
                <a:gd name="connsiteX16" fmla="*/ 2195902 w 3669968"/>
                <a:gd name="connsiteY16" fmla="*/ 7869 h 4218833"/>
                <a:gd name="connsiteX0" fmla="*/ 2195902 w 3669968"/>
                <a:gd name="connsiteY0" fmla="*/ 7869 h 4216877"/>
                <a:gd name="connsiteX1" fmla="*/ 2873634 w 3669968"/>
                <a:gd name="connsiteY1" fmla="*/ 298325 h 4216877"/>
                <a:gd name="connsiteX2" fmla="*/ 2991968 w 3669968"/>
                <a:gd name="connsiteY2" fmla="*/ 1255756 h 4216877"/>
                <a:gd name="connsiteX3" fmla="*/ 3669700 w 3669968"/>
                <a:gd name="connsiteY3" fmla="*/ 2137883 h 4216877"/>
                <a:gd name="connsiteX4" fmla="*/ 3067272 w 3669968"/>
                <a:gd name="connsiteY4" fmla="*/ 2933949 h 4216877"/>
                <a:gd name="connsiteX5" fmla="*/ 2561662 w 3669968"/>
                <a:gd name="connsiteY5" fmla="*/ 3783803 h 4216877"/>
                <a:gd name="connsiteX6" fmla="*/ 1582717 w 3669968"/>
                <a:gd name="connsiteY6" fmla="*/ 4171078 h 4216877"/>
                <a:gd name="connsiteX7" fmla="*/ 463922 w 3669968"/>
                <a:gd name="connsiteY7" fmla="*/ 4160320 h 4216877"/>
                <a:gd name="connsiteX8" fmla="*/ 55131 w 3669968"/>
                <a:gd name="connsiteY8" fmla="*/ 3730015 h 4216877"/>
                <a:gd name="connsiteX9" fmla="*/ 270283 w 3669968"/>
                <a:gd name="connsiteY9" fmla="*/ 2880160 h 4216877"/>
                <a:gd name="connsiteX10" fmla="*/ 496194 w 3669968"/>
                <a:gd name="connsiteY10" fmla="*/ 2202429 h 4216877"/>
                <a:gd name="connsiteX11" fmla="*/ 388617 w 3669968"/>
                <a:gd name="connsiteY11" fmla="*/ 1470909 h 4216877"/>
                <a:gd name="connsiteX12" fmla="*/ 646801 w 3669968"/>
                <a:gd name="connsiteY12" fmla="*/ 1062118 h 4216877"/>
                <a:gd name="connsiteX13" fmla="*/ 1023319 w 3669968"/>
                <a:gd name="connsiteY13" fmla="*/ 943784 h 4216877"/>
                <a:gd name="connsiteX14" fmla="*/ 1098622 w 3669968"/>
                <a:gd name="connsiteY14" fmla="*/ 470447 h 4216877"/>
                <a:gd name="connsiteX15" fmla="*/ 1324533 w 3669968"/>
                <a:gd name="connsiteY15" fmla="*/ 115445 h 4216877"/>
                <a:gd name="connsiteX16" fmla="*/ 2195902 w 3669968"/>
                <a:gd name="connsiteY16" fmla="*/ 7869 h 4216877"/>
                <a:gd name="connsiteX0" fmla="*/ 2195902 w 3669968"/>
                <a:gd name="connsiteY0" fmla="*/ 7869 h 4283677"/>
                <a:gd name="connsiteX1" fmla="*/ 2873634 w 3669968"/>
                <a:gd name="connsiteY1" fmla="*/ 298325 h 4283677"/>
                <a:gd name="connsiteX2" fmla="*/ 2991968 w 3669968"/>
                <a:gd name="connsiteY2" fmla="*/ 1255756 h 4283677"/>
                <a:gd name="connsiteX3" fmla="*/ 3669700 w 3669968"/>
                <a:gd name="connsiteY3" fmla="*/ 2137883 h 4283677"/>
                <a:gd name="connsiteX4" fmla="*/ 3067272 w 3669968"/>
                <a:gd name="connsiteY4" fmla="*/ 2933949 h 4283677"/>
                <a:gd name="connsiteX5" fmla="*/ 2561662 w 3669968"/>
                <a:gd name="connsiteY5" fmla="*/ 3783803 h 4283677"/>
                <a:gd name="connsiteX6" fmla="*/ 1582717 w 3669968"/>
                <a:gd name="connsiteY6" fmla="*/ 4171078 h 4283677"/>
                <a:gd name="connsiteX7" fmla="*/ 463922 w 3669968"/>
                <a:gd name="connsiteY7" fmla="*/ 4160320 h 4283677"/>
                <a:gd name="connsiteX8" fmla="*/ 55131 w 3669968"/>
                <a:gd name="connsiteY8" fmla="*/ 3730015 h 4283677"/>
                <a:gd name="connsiteX9" fmla="*/ 270283 w 3669968"/>
                <a:gd name="connsiteY9" fmla="*/ 2880160 h 4283677"/>
                <a:gd name="connsiteX10" fmla="*/ 496194 w 3669968"/>
                <a:gd name="connsiteY10" fmla="*/ 2202429 h 4283677"/>
                <a:gd name="connsiteX11" fmla="*/ 388617 w 3669968"/>
                <a:gd name="connsiteY11" fmla="*/ 1470909 h 4283677"/>
                <a:gd name="connsiteX12" fmla="*/ 646801 w 3669968"/>
                <a:gd name="connsiteY12" fmla="*/ 1062118 h 4283677"/>
                <a:gd name="connsiteX13" fmla="*/ 1023319 w 3669968"/>
                <a:gd name="connsiteY13" fmla="*/ 943784 h 4283677"/>
                <a:gd name="connsiteX14" fmla="*/ 1098622 w 3669968"/>
                <a:gd name="connsiteY14" fmla="*/ 470447 h 4283677"/>
                <a:gd name="connsiteX15" fmla="*/ 1324533 w 3669968"/>
                <a:gd name="connsiteY15" fmla="*/ 115445 h 4283677"/>
                <a:gd name="connsiteX16" fmla="*/ 2195902 w 3669968"/>
                <a:gd name="connsiteY16" fmla="*/ 7869 h 4283677"/>
                <a:gd name="connsiteX0" fmla="*/ 2195902 w 3671474"/>
                <a:gd name="connsiteY0" fmla="*/ 7869 h 4283677"/>
                <a:gd name="connsiteX1" fmla="*/ 2873634 w 3671474"/>
                <a:gd name="connsiteY1" fmla="*/ 298325 h 4283677"/>
                <a:gd name="connsiteX2" fmla="*/ 3239325 w 3671474"/>
                <a:gd name="connsiteY2" fmla="*/ 1239618 h 4283677"/>
                <a:gd name="connsiteX3" fmla="*/ 3669700 w 3671474"/>
                <a:gd name="connsiteY3" fmla="*/ 2137883 h 4283677"/>
                <a:gd name="connsiteX4" fmla="*/ 3067272 w 3671474"/>
                <a:gd name="connsiteY4" fmla="*/ 2933949 h 4283677"/>
                <a:gd name="connsiteX5" fmla="*/ 2561662 w 3671474"/>
                <a:gd name="connsiteY5" fmla="*/ 3783803 h 4283677"/>
                <a:gd name="connsiteX6" fmla="*/ 1582717 w 3671474"/>
                <a:gd name="connsiteY6" fmla="*/ 4171078 h 4283677"/>
                <a:gd name="connsiteX7" fmla="*/ 463922 w 3671474"/>
                <a:gd name="connsiteY7" fmla="*/ 4160320 h 4283677"/>
                <a:gd name="connsiteX8" fmla="*/ 55131 w 3671474"/>
                <a:gd name="connsiteY8" fmla="*/ 3730015 h 4283677"/>
                <a:gd name="connsiteX9" fmla="*/ 270283 w 3671474"/>
                <a:gd name="connsiteY9" fmla="*/ 2880160 h 4283677"/>
                <a:gd name="connsiteX10" fmla="*/ 496194 w 3671474"/>
                <a:gd name="connsiteY10" fmla="*/ 2202429 h 4283677"/>
                <a:gd name="connsiteX11" fmla="*/ 388617 w 3671474"/>
                <a:gd name="connsiteY11" fmla="*/ 1470909 h 4283677"/>
                <a:gd name="connsiteX12" fmla="*/ 646801 w 3671474"/>
                <a:gd name="connsiteY12" fmla="*/ 1062118 h 4283677"/>
                <a:gd name="connsiteX13" fmla="*/ 1023319 w 3671474"/>
                <a:gd name="connsiteY13" fmla="*/ 943784 h 4283677"/>
                <a:gd name="connsiteX14" fmla="*/ 1098622 w 3671474"/>
                <a:gd name="connsiteY14" fmla="*/ 470447 h 4283677"/>
                <a:gd name="connsiteX15" fmla="*/ 1324533 w 3671474"/>
                <a:gd name="connsiteY15" fmla="*/ 115445 h 4283677"/>
                <a:gd name="connsiteX16" fmla="*/ 2195902 w 3671474"/>
                <a:gd name="connsiteY16" fmla="*/ 7869 h 4283677"/>
                <a:gd name="connsiteX0" fmla="*/ 2195902 w 3789589"/>
                <a:gd name="connsiteY0" fmla="*/ 7869 h 4283677"/>
                <a:gd name="connsiteX1" fmla="*/ 2873634 w 3789589"/>
                <a:gd name="connsiteY1" fmla="*/ 298325 h 4283677"/>
                <a:gd name="connsiteX2" fmla="*/ 3239325 w 3789589"/>
                <a:gd name="connsiteY2" fmla="*/ 1239618 h 4283677"/>
                <a:gd name="connsiteX3" fmla="*/ 3788206 w 3789589"/>
                <a:gd name="connsiteY3" fmla="*/ 1929335 h 4283677"/>
                <a:gd name="connsiteX4" fmla="*/ 3067272 w 3789589"/>
                <a:gd name="connsiteY4" fmla="*/ 2933949 h 4283677"/>
                <a:gd name="connsiteX5" fmla="*/ 2561662 w 3789589"/>
                <a:gd name="connsiteY5" fmla="*/ 3783803 h 4283677"/>
                <a:gd name="connsiteX6" fmla="*/ 1582717 w 3789589"/>
                <a:gd name="connsiteY6" fmla="*/ 4171078 h 4283677"/>
                <a:gd name="connsiteX7" fmla="*/ 463922 w 3789589"/>
                <a:gd name="connsiteY7" fmla="*/ 4160320 h 4283677"/>
                <a:gd name="connsiteX8" fmla="*/ 55131 w 3789589"/>
                <a:gd name="connsiteY8" fmla="*/ 3730015 h 4283677"/>
                <a:gd name="connsiteX9" fmla="*/ 270283 w 3789589"/>
                <a:gd name="connsiteY9" fmla="*/ 2880160 h 4283677"/>
                <a:gd name="connsiteX10" fmla="*/ 496194 w 3789589"/>
                <a:gd name="connsiteY10" fmla="*/ 2202429 h 4283677"/>
                <a:gd name="connsiteX11" fmla="*/ 388617 w 3789589"/>
                <a:gd name="connsiteY11" fmla="*/ 1470909 h 4283677"/>
                <a:gd name="connsiteX12" fmla="*/ 646801 w 3789589"/>
                <a:gd name="connsiteY12" fmla="*/ 1062118 h 4283677"/>
                <a:gd name="connsiteX13" fmla="*/ 1023319 w 3789589"/>
                <a:gd name="connsiteY13" fmla="*/ 943784 h 4283677"/>
                <a:gd name="connsiteX14" fmla="*/ 1098622 w 3789589"/>
                <a:gd name="connsiteY14" fmla="*/ 470447 h 4283677"/>
                <a:gd name="connsiteX15" fmla="*/ 1324533 w 3789589"/>
                <a:gd name="connsiteY15" fmla="*/ 115445 h 4283677"/>
                <a:gd name="connsiteX16" fmla="*/ 2195902 w 3789589"/>
                <a:gd name="connsiteY16" fmla="*/ 7869 h 4283677"/>
                <a:gd name="connsiteX0" fmla="*/ 2195902 w 3842815"/>
                <a:gd name="connsiteY0" fmla="*/ 7869 h 4283677"/>
                <a:gd name="connsiteX1" fmla="*/ 2873634 w 3842815"/>
                <a:gd name="connsiteY1" fmla="*/ 298325 h 4283677"/>
                <a:gd name="connsiteX2" fmla="*/ 3239325 w 3842815"/>
                <a:gd name="connsiteY2" fmla="*/ 1239618 h 4283677"/>
                <a:gd name="connsiteX3" fmla="*/ 3841558 w 3842815"/>
                <a:gd name="connsiteY3" fmla="*/ 1785812 h 4283677"/>
                <a:gd name="connsiteX4" fmla="*/ 3067272 w 3842815"/>
                <a:gd name="connsiteY4" fmla="*/ 2933949 h 4283677"/>
                <a:gd name="connsiteX5" fmla="*/ 2561662 w 3842815"/>
                <a:gd name="connsiteY5" fmla="*/ 3783803 h 4283677"/>
                <a:gd name="connsiteX6" fmla="*/ 1582717 w 3842815"/>
                <a:gd name="connsiteY6" fmla="*/ 4171078 h 4283677"/>
                <a:gd name="connsiteX7" fmla="*/ 463922 w 3842815"/>
                <a:gd name="connsiteY7" fmla="*/ 4160320 h 4283677"/>
                <a:gd name="connsiteX8" fmla="*/ 55131 w 3842815"/>
                <a:gd name="connsiteY8" fmla="*/ 3730015 h 4283677"/>
                <a:gd name="connsiteX9" fmla="*/ 270283 w 3842815"/>
                <a:gd name="connsiteY9" fmla="*/ 2880160 h 4283677"/>
                <a:gd name="connsiteX10" fmla="*/ 496194 w 3842815"/>
                <a:gd name="connsiteY10" fmla="*/ 2202429 h 4283677"/>
                <a:gd name="connsiteX11" fmla="*/ 388617 w 3842815"/>
                <a:gd name="connsiteY11" fmla="*/ 1470909 h 4283677"/>
                <a:gd name="connsiteX12" fmla="*/ 646801 w 3842815"/>
                <a:gd name="connsiteY12" fmla="*/ 1062118 h 4283677"/>
                <a:gd name="connsiteX13" fmla="*/ 1023319 w 3842815"/>
                <a:gd name="connsiteY13" fmla="*/ 943784 h 4283677"/>
                <a:gd name="connsiteX14" fmla="*/ 1098622 w 3842815"/>
                <a:gd name="connsiteY14" fmla="*/ 470447 h 4283677"/>
                <a:gd name="connsiteX15" fmla="*/ 1324533 w 3842815"/>
                <a:gd name="connsiteY15" fmla="*/ 115445 h 4283677"/>
                <a:gd name="connsiteX16" fmla="*/ 2195902 w 3842815"/>
                <a:gd name="connsiteY16" fmla="*/ 7869 h 4283677"/>
                <a:gd name="connsiteX0" fmla="*/ 2195902 w 3892287"/>
                <a:gd name="connsiteY0" fmla="*/ 7869 h 4283677"/>
                <a:gd name="connsiteX1" fmla="*/ 2873634 w 3892287"/>
                <a:gd name="connsiteY1" fmla="*/ 298325 h 4283677"/>
                <a:gd name="connsiteX2" fmla="*/ 3239325 w 3892287"/>
                <a:gd name="connsiteY2" fmla="*/ 1239618 h 4283677"/>
                <a:gd name="connsiteX3" fmla="*/ 3841558 w 3892287"/>
                <a:gd name="connsiteY3" fmla="*/ 1785812 h 4283677"/>
                <a:gd name="connsiteX4" fmla="*/ 3067272 w 3892287"/>
                <a:gd name="connsiteY4" fmla="*/ 2933949 h 4283677"/>
                <a:gd name="connsiteX5" fmla="*/ 2561662 w 3892287"/>
                <a:gd name="connsiteY5" fmla="*/ 3783803 h 4283677"/>
                <a:gd name="connsiteX6" fmla="*/ 1582717 w 3892287"/>
                <a:gd name="connsiteY6" fmla="*/ 4171078 h 4283677"/>
                <a:gd name="connsiteX7" fmla="*/ 463922 w 3892287"/>
                <a:gd name="connsiteY7" fmla="*/ 4160320 h 4283677"/>
                <a:gd name="connsiteX8" fmla="*/ 55131 w 3892287"/>
                <a:gd name="connsiteY8" fmla="*/ 3730015 h 4283677"/>
                <a:gd name="connsiteX9" fmla="*/ 270283 w 3892287"/>
                <a:gd name="connsiteY9" fmla="*/ 2880160 h 4283677"/>
                <a:gd name="connsiteX10" fmla="*/ 496194 w 3892287"/>
                <a:gd name="connsiteY10" fmla="*/ 2202429 h 4283677"/>
                <a:gd name="connsiteX11" fmla="*/ 388617 w 3892287"/>
                <a:gd name="connsiteY11" fmla="*/ 1470909 h 4283677"/>
                <a:gd name="connsiteX12" fmla="*/ 646801 w 3892287"/>
                <a:gd name="connsiteY12" fmla="*/ 1062118 h 4283677"/>
                <a:gd name="connsiteX13" fmla="*/ 1023319 w 3892287"/>
                <a:gd name="connsiteY13" fmla="*/ 943784 h 4283677"/>
                <a:gd name="connsiteX14" fmla="*/ 1098622 w 3892287"/>
                <a:gd name="connsiteY14" fmla="*/ 470447 h 4283677"/>
                <a:gd name="connsiteX15" fmla="*/ 1324533 w 3892287"/>
                <a:gd name="connsiteY15" fmla="*/ 115445 h 4283677"/>
                <a:gd name="connsiteX16" fmla="*/ 2195902 w 3892287"/>
                <a:gd name="connsiteY16" fmla="*/ 7869 h 4283677"/>
                <a:gd name="connsiteX0" fmla="*/ 2195902 w 3845791"/>
                <a:gd name="connsiteY0" fmla="*/ 7869 h 4283677"/>
                <a:gd name="connsiteX1" fmla="*/ 2873634 w 3845791"/>
                <a:gd name="connsiteY1" fmla="*/ 298325 h 4283677"/>
                <a:gd name="connsiteX2" fmla="*/ 3239325 w 3845791"/>
                <a:gd name="connsiteY2" fmla="*/ 1239618 h 4283677"/>
                <a:gd name="connsiteX3" fmla="*/ 3841558 w 3845791"/>
                <a:gd name="connsiteY3" fmla="*/ 1785812 h 4283677"/>
                <a:gd name="connsiteX4" fmla="*/ 2909414 w 3845791"/>
                <a:gd name="connsiteY4" fmla="*/ 2880832 h 4283677"/>
                <a:gd name="connsiteX5" fmla="*/ 2561662 w 3845791"/>
                <a:gd name="connsiteY5" fmla="*/ 3783803 h 4283677"/>
                <a:gd name="connsiteX6" fmla="*/ 1582717 w 3845791"/>
                <a:gd name="connsiteY6" fmla="*/ 4171078 h 4283677"/>
                <a:gd name="connsiteX7" fmla="*/ 463922 w 3845791"/>
                <a:gd name="connsiteY7" fmla="*/ 4160320 h 4283677"/>
                <a:gd name="connsiteX8" fmla="*/ 55131 w 3845791"/>
                <a:gd name="connsiteY8" fmla="*/ 3730015 h 4283677"/>
                <a:gd name="connsiteX9" fmla="*/ 270283 w 3845791"/>
                <a:gd name="connsiteY9" fmla="*/ 2880160 h 4283677"/>
                <a:gd name="connsiteX10" fmla="*/ 496194 w 3845791"/>
                <a:gd name="connsiteY10" fmla="*/ 2202429 h 4283677"/>
                <a:gd name="connsiteX11" fmla="*/ 388617 w 3845791"/>
                <a:gd name="connsiteY11" fmla="*/ 1470909 h 4283677"/>
                <a:gd name="connsiteX12" fmla="*/ 646801 w 3845791"/>
                <a:gd name="connsiteY12" fmla="*/ 1062118 h 4283677"/>
                <a:gd name="connsiteX13" fmla="*/ 1023319 w 3845791"/>
                <a:gd name="connsiteY13" fmla="*/ 943784 h 4283677"/>
                <a:gd name="connsiteX14" fmla="*/ 1098622 w 3845791"/>
                <a:gd name="connsiteY14" fmla="*/ 470447 h 4283677"/>
                <a:gd name="connsiteX15" fmla="*/ 1324533 w 3845791"/>
                <a:gd name="connsiteY15" fmla="*/ 115445 h 4283677"/>
                <a:gd name="connsiteX16" fmla="*/ 2195902 w 3845791"/>
                <a:gd name="connsiteY16" fmla="*/ 7869 h 4283677"/>
                <a:gd name="connsiteX0" fmla="*/ 2195902 w 3889537"/>
                <a:gd name="connsiteY0" fmla="*/ 7869 h 4283677"/>
                <a:gd name="connsiteX1" fmla="*/ 2873634 w 3889537"/>
                <a:gd name="connsiteY1" fmla="*/ 298325 h 4283677"/>
                <a:gd name="connsiteX2" fmla="*/ 3239325 w 3889537"/>
                <a:gd name="connsiteY2" fmla="*/ 1239618 h 4283677"/>
                <a:gd name="connsiteX3" fmla="*/ 3885576 w 3889537"/>
                <a:gd name="connsiteY3" fmla="*/ 1912416 h 4283677"/>
                <a:gd name="connsiteX4" fmla="*/ 2909414 w 3889537"/>
                <a:gd name="connsiteY4" fmla="*/ 2880832 h 4283677"/>
                <a:gd name="connsiteX5" fmla="*/ 2561662 w 3889537"/>
                <a:gd name="connsiteY5" fmla="*/ 3783803 h 4283677"/>
                <a:gd name="connsiteX6" fmla="*/ 1582717 w 3889537"/>
                <a:gd name="connsiteY6" fmla="*/ 4171078 h 4283677"/>
                <a:gd name="connsiteX7" fmla="*/ 463922 w 3889537"/>
                <a:gd name="connsiteY7" fmla="*/ 4160320 h 4283677"/>
                <a:gd name="connsiteX8" fmla="*/ 55131 w 3889537"/>
                <a:gd name="connsiteY8" fmla="*/ 3730015 h 4283677"/>
                <a:gd name="connsiteX9" fmla="*/ 270283 w 3889537"/>
                <a:gd name="connsiteY9" fmla="*/ 2880160 h 4283677"/>
                <a:gd name="connsiteX10" fmla="*/ 496194 w 3889537"/>
                <a:gd name="connsiteY10" fmla="*/ 2202429 h 4283677"/>
                <a:gd name="connsiteX11" fmla="*/ 388617 w 3889537"/>
                <a:gd name="connsiteY11" fmla="*/ 1470909 h 4283677"/>
                <a:gd name="connsiteX12" fmla="*/ 646801 w 3889537"/>
                <a:gd name="connsiteY12" fmla="*/ 1062118 h 4283677"/>
                <a:gd name="connsiteX13" fmla="*/ 1023319 w 3889537"/>
                <a:gd name="connsiteY13" fmla="*/ 943784 h 4283677"/>
                <a:gd name="connsiteX14" fmla="*/ 1098622 w 3889537"/>
                <a:gd name="connsiteY14" fmla="*/ 470447 h 4283677"/>
                <a:gd name="connsiteX15" fmla="*/ 1324533 w 3889537"/>
                <a:gd name="connsiteY15" fmla="*/ 115445 h 4283677"/>
                <a:gd name="connsiteX16" fmla="*/ 2195902 w 3889537"/>
                <a:gd name="connsiteY16" fmla="*/ 7869 h 4283677"/>
                <a:gd name="connsiteX0" fmla="*/ 2195902 w 3893198"/>
                <a:gd name="connsiteY0" fmla="*/ 7869 h 4283677"/>
                <a:gd name="connsiteX1" fmla="*/ 2873634 w 3893198"/>
                <a:gd name="connsiteY1" fmla="*/ 298325 h 4283677"/>
                <a:gd name="connsiteX2" fmla="*/ 3239325 w 3893198"/>
                <a:gd name="connsiteY2" fmla="*/ 1239618 h 4283677"/>
                <a:gd name="connsiteX3" fmla="*/ 3885576 w 3893198"/>
                <a:gd name="connsiteY3" fmla="*/ 1912416 h 4283677"/>
                <a:gd name="connsiteX4" fmla="*/ 2909414 w 3893198"/>
                <a:gd name="connsiteY4" fmla="*/ 2880832 h 4283677"/>
                <a:gd name="connsiteX5" fmla="*/ 2561662 w 3893198"/>
                <a:gd name="connsiteY5" fmla="*/ 3783803 h 4283677"/>
                <a:gd name="connsiteX6" fmla="*/ 1582717 w 3893198"/>
                <a:gd name="connsiteY6" fmla="*/ 4171078 h 4283677"/>
                <a:gd name="connsiteX7" fmla="*/ 463922 w 3893198"/>
                <a:gd name="connsiteY7" fmla="*/ 4160320 h 4283677"/>
                <a:gd name="connsiteX8" fmla="*/ 55131 w 3893198"/>
                <a:gd name="connsiteY8" fmla="*/ 3730015 h 4283677"/>
                <a:gd name="connsiteX9" fmla="*/ 270283 w 3893198"/>
                <a:gd name="connsiteY9" fmla="*/ 2880160 h 4283677"/>
                <a:gd name="connsiteX10" fmla="*/ 496194 w 3893198"/>
                <a:gd name="connsiteY10" fmla="*/ 2202429 h 4283677"/>
                <a:gd name="connsiteX11" fmla="*/ 388617 w 3893198"/>
                <a:gd name="connsiteY11" fmla="*/ 1470909 h 4283677"/>
                <a:gd name="connsiteX12" fmla="*/ 646801 w 3893198"/>
                <a:gd name="connsiteY12" fmla="*/ 1062118 h 4283677"/>
                <a:gd name="connsiteX13" fmla="*/ 1023319 w 3893198"/>
                <a:gd name="connsiteY13" fmla="*/ 943784 h 4283677"/>
                <a:gd name="connsiteX14" fmla="*/ 1098622 w 3893198"/>
                <a:gd name="connsiteY14" fmla="*/ 470447 h 4283677"/>
                <a:gd name="connsiteX15" fmla="*/ 1324533 w 3893198"/>
                <a:gd name="connsiteY15" fmla="*/ 115445 h 4283677"/>
                <a:gd name="connsiteX16" fmla="*/ 2195902 w 3893198"/>
                <a:gd name="connsiteY16" fmla="*/ 7869 h 4283677"/>
                <a:gd name="connsiteX0" fmla="*/ 2195902 w 3887266"/>
                <a:gd name="connsiteY0" fmla="*/ 7869 h 4283677"/>
                <a:gd name="connsiteX1" fmla="*/ 2873634 w 3887266"/>
                <a:gd name="connsiteY1" fmla="*/ 298325 h 4283677"/>
                <a:gd name="connsiteX2" fmla="*/ 3138018 w 3887266"/>
                <a:gd name="connsiteY2" fmla="*/ 1230373 h 4283677"/>
                <a:gd name="connsiteX3" fmla="*/ 3885576 w 3887266"/>
                <a:gd name="connsiteY3" fmla="*/ 1912416 h 4283677"/>
                <a:gd name="connsiteX4" fmla="*/ 2909414 w 3887266"/>
                <a:gd name="connsiteY4" fmla="*/ 2880832 h 4283677"/>
                <a:gd name="connsiteX5" fmla="*/ 2561662 w 3887266"/>
                <a:gd name="connsiteY5" fmla="*/ 3783803 h 4283677"/>
                <a:gd name="connsiteX6" fmla="*/ 1582717 w 3887266"/>
                <a:gd name="connsiteY6" fmla="*/ 4171078 h 4283677"/>
                <a:gd name="connsiteX7" fmla="*/ 463922 w 3887266"/>
                <a:gd name="connsiteY7" fmla="*/ 4160320 h 4283677"/>
                <a:gd name="connsiteX8" fmla="*/ 55131 w 3887266"/>
                <a:gd name="connsiteY8" fmla="*/ 3730015 h 4283677"/>
                <a:gd name="connsiteX9" fmla="*/ 270283 w 3887266"/>
                <a:gd name="connsiteY9" fmla="*/ 2880160 h 4283677"/>
                <a:gd name="connsiteX10" fmla="*/ 496194 w 3887266"/>
                <a:gd name="connsiteY10" fmla="*/ 2202429 h 4283677"/>
                <a:gd name="connsiteX11" fmla="*/ 388617 w 3887266"/>
                <a:gd name="connsiteY11" fmla="*/ 1470909 h 4283677"/>
                <a:gd name="connsiteX12" fmla="*/ 646801 w 3887266"/>
                <a:gd name="connsiteY12" fmla="*/ 1062118 h 4283677"/>
                <a:gd name="connsiteX13" fmla="*/ 1023319 w 3887266"/>
                <a:gd name="connsiteY13" fmla="*/ 943784 h 4283677"/>
                <a:gd name="connsiteX14" fmla="*/ 1098622 w 3887266"/>
                <a:gd name="connsiteY14" fmla="*/ 470447 h 4283677"/>
                <a:gd name="connsiteX15" fmla="*/ 1324533 w 3887266"/>
                <a:gd name="connsiteY15" fmla="*/ 115445 h 4283677"/>
                <a:gd name="connsiteX16" fmla="*/ 2195902 w 3887266"/>
                <a:gd name="connsiteY16" fmla="*/ 7869 h 428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87266" h="4283677">
                  <a:moveTo>
                    <a:pt x="2195902" y="7869"/>
                  </a:moveTo>
                  <a:cubicBezTo>
                    <a:pt x="2454086" y="38349"/>
                    <a:pt x="2716615" y="94574"/>
                    <a:pt x="2873634" y="298325"/>
                  </a:cubicBezTo>
                  <a:cubicBezTo>
                    <a:pt x="3030653" y="502076"/>
                    <a:pt x="2969361" y="961358"/>
                    <a:pt x="3138018" y="1230373"/>
                  </a:cubicBezTo>
                  <a:cubicBezTo>
                    <a:pt x="3306675" y="1499388"/>
                    <a:pt x="3923677" y="1637340"/>
                    <a:pt x="3885576" y="1912416"/>
                  </a:cubicBezTo>
                  <a:cubicBezTo>
                    <a:pt x="3847475" y="2187492"/>
                    <a:pt x="3130066" y="2568934"/>
                    <a:pt x="2909414" y="2880832"/>
                  </a:cubicBezTo>
                  <a:cubicBezTo>
                    <a:pt x="2688762" y="3192730"/>
                    <a:pt x="2782778" y="3568762"/>
                    <a:pt x="2561662" y="3783803"/>
                  </a:cubicBezTo>
                  <a:cubicBezTo>
                    <a:pt x="2340546" y="3998844"/>
                    <a:pt x="1932340" y="4108325"/>
                    <a:pt x="1582717" y="4171078"/>
                  </a:cubicBezTo>
                  <a:cubicBezTo>
                    <a:pt x="1233094" y="4233831"/>
                    <a:pt x="890643" y="4395194"/>
                    <a:pt x="463922" y="4160320"/>
                  </a:cubicBezTo>
                  <a:cubicBezTo>
                    <a:pt x="37201" y="3925446"/>
                    <a:pt x="238012" y="4169286"/>
                    <a:pt x="55131" y="3730015"/>
                  </a:cubicBezTo>
                  <a:cubicBezTo>
                    <a:pt x="-127750" y="3290744"/>
                    <a:pt x="196773" y="3134758"/>
                    <a:pt x="270283" y="2880160"/>
                  </a:cubicBezTo>
                  <a:cubicBezTo>
                    <a:pt x="343794" y="2625562"/>
                    <a:pt x="476472" y="2437304"/>
                    <a:pt x="496194" y="2202429"/>
                  </a:cubicBezTo>
                  <a:cubicBezTo>
                    <a:pt x="515916" y="1967554"/>
                    <a:pt x="363516" y="1660961"/>
                    <a:pt x="388617" y="1470909"/>
                  </a:cubicBezTo>
                  <a:cubicBezTo>
                    <a:pt x="413718" y="1280857"/>
                    <a:pt x="541017" y="1149972"/>
                    <a:pt x="646801" y="1062118"/>
                  </a:cubicBezTo>
                  <a:cubicBezTo>
                    <a:pt x="752585" y="974264"/>
                    <a:pt x="948016" y="1042396"/>
                    <a:pt x="1023319" y="943784"/>
                  </a:cubicBezTo>
                  <a:cubicBezTo>
                    <a:pt x="1098622" y="845172"/>
                    <a:pt x="1048420" y="608504"/>
                    <a:pt x="1098622" y="470447"/>
                  </a:cubicBezTo>
                  <a:cubicBezTo>
                    <a:pt x="1148824" y="332390"/>
                    <a:pt x="1141653" y="190749"/>
                    <a:pt x="1324533" y="115445"/>
                  </a:cubicBezTo>
                  <a:cubicBezTo>
                    <a:pt x="1507413" y="40141"/>
                    <a:pt x="1937718" y="-22611"/>
                    <a:pt x="2195902" y="7869"/>
                  </a:cubicBezTo>
                  <a:close/>
                </a:path>
              </a:pathLst>
            </a:custGeom>
            <a:noFill/>
            <a:ln w="254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105" name="Freeform 104"/>
            <p:cNvSpPr/>
            <p:nvPr/>
          </p:nvSpPr>
          <p:spPr>
            <a:xfrm>
              <a:off x="2618031" y="2387608"/>
              <a:ext cx="2366904" cy="2683053"/>
            </a:xfrm>
            <a:custGeom>
              <a:avLst/>
              <a:gdLst>
                <a:gd name="connsiteX0" fmla="*/ 2142411 w 3619842"/>
                <a:gd name="connsiteY0" fmla="*/ 7869 h 4300895"/>
                <a:gd name="connsiteX1" fmla="*/ 2820143 w 3619842"/>
                <a:gd name="connsiteY1" fmla="*/ 298325 h 4300895"/>
                <a:gd name="connsiteX2" fmla="*/ 2906204 w 3619842"/>
                <a:gd name="connsiteY2" fmla="*/ 900753 h 4300895"/>
                <a:gd name="connsiteX3" fmla="*/ 2938477 w 3619842"/>
                <a:gd name="connsiteY3" fmla="*/ 1255756 h 4300895"/>
                <a:gd name="connsiteX4" fmla="*/ 3250449 w 3619842"/>
                <a:gd name="connsiteY4" fmla="*/ 1470909 h 4300895"/>
                <a:gd name="connsiteX5" fmla="*/ 3616209 w 3619842"/>
                <a:gd name="connsiteY5" fmla="*/ 1911972 h 4300895"/>
                <a:gd name="connsiteX6" fmla="*/ 3013781 w 3619842"/>
                <a:gd name="connsiteY6" fmla="*/ 2933949 h 4300895"/>
                <a:gd name="connsiteX7" fmla="*/ 2303776 w 3619842"/>
                <a:gd name="connsiteY7" fmla="*/ 3245920 h 4300895"/>
                <a:gd name="connsiteX8" fmla="*/ 722402 w 3619842"/>
                <a:gd name="connsiteY8" fmla="*/ 4257139 h 4300895"/>
                <a:gd name="connsiteX9" fmla="*/ 152247 w 3619842"/>
                <a:gd name="connsiteY9" fmla="*/ 4063501 h 4300895"/>
                <a:gd name="connsiteX10" fmla="*/ 1640 w 3619842"/>
                <a:gd name="connsiteY10" fmla="*/ 3568650 h 4300895"/>
                <a:gd name="connsiteX11" fmla="*/ 216792 w 3619842"/>
                <a:gd name="connsiteY11" fmla="*/ 2880160 h 4300895"/>
                <a:gd name="connsiteX12" fmla="*/ 442703 w 3619842"/>
                <a:gd name="connsiteY12" fmla="*/ 2202429 h 4300895"/>
                <a:gd name="connsiteX13" fmla="*/ 345884 w 3619842"/>
                <a:gd name="connsiteY13" fmla="*/ 1675304 h 4300895"/>
                <a:gd name="connsiteX14" fmla="*/ 593310 w 3619842"/>
                <a:gd name="connsiteY14" fmla="*/ 1062118 h 4300895"/>
                <a:gd name="connsiteX15" fmla="*/ 969828 w 3619842"/>
                <a:gd name="connsiteY15" fmla="*/ 943784 h 4300895"/>
                <a:gd name="connsiteX16" fmla="*/ 1045131 w 3619842"/>
                <a:gd name="connsiteY16" fmla="*/ 470447 h 4300895"/>
                <a:gd name="connsiteX17" fmla="*/ 1271042 w 3619842"/>
                <a:gd name="connsiteY17" fmla="*/ 115445 h 4300895"/>
                <a:gd name="connsiteX18" fmla="*/ 2142411 w 3619842"/>
                <a:gd name="connsiteY18" fmla="*/ 7869 h 4300895"/>
                <a:gd name="connsiteX0" fmla="*/ 2142411 w 3619842"/>
                <a:gd name="connsiteY0" fmla="*/ 7869 h 4279064"/>
                <a:gd name="connsiteX1" fmla="*/ 2820143 w 3619842"/>
                <a:gd name="connsiteY1" fmla="*/ 298325 h 4279064"/>
                <a:gd name="connsiteX2" fmla="*/ 2906204 w 3619842"/>
                <a:gd name="connsiteY2" fmla="*/ 900753 h 4279064"/>
                <a:gd name="connsiteX3" fmla="*/ 2938477 w 3619842"/>
                <a:gd name="connsiteY3" fmla="*/ 1255756 h 4279064"/>
                <a:gd name="connsiteX4" fmla="*/ 3250449 w 3619842"/>
                <a:gd name="connsiteY4" fmla="*/ 1470909 h 4279064"/>
                <a:gd name="connsiteX5" fmla="*/ 3616209 w 3619842"/>
                <a:gd name="connsiteY5" fmla="*/ 1911972 h 4279064"/>
                <a:gd name="connsiteX6" fmla="*/ 3013781 w 3619842"/>
                <a:gd name="connsiteY6" fmla="*/ 2933949 h 4279064"/>
                <a:gd name="connsiteX7" fmla="*/ 2572717 w 3619842"/>
                <a:gd name="connsiteY7" fmla="*/ 3579407 h 4279064"/>
                <a:gd name="connsiteX8" fmla="*/ 722402 w 3619842"/>
                <a:gd name="connsiteY8" fmla="*/ 4257139 h 4279064"/>
                <a:gd name="connsiteX9" fmla="*/ 152247 w 3619842"/>
                <a:gd name="connsiteY9" fmla="*/ 4063501 h 4279064"/>
                <a:gd name="connsiteX10" fmla="*/ 1640 w 3619842"/>
                <a:gd name="connsiteY10" fmla="*/ 3568650 h 4279064"/>
                <a:gd name="connsiteX11" fmla="*/ 216792 w 3619842"/>
                <a:gd name="connsiteY11" fmla="*/ 2880160 h 4279064"/>
                <a:gd name="connsiteX12" fmla="*/ 442703 w 3619842"/>
                <a:gd name="connsiteY12" fmla="*/ 2202429 h 4279064"/>
                <a:gd name="connsiteX13" fmla="*/ 345884 w 3619842"/>
                <a:gd name="connsiteY13" fmla="*/ 1675304 h 4279064"/>
                <a:gd name="connsiteX14" fmla="*/ 593310 w 3619842"/>
                <a:gd name="connsiteY14" fmla="*/ 1062118 h 4279064"/>
                <a:gd name="connsiteX15" fmla="*/ 969828 w 3619842"/>
                <a:gd name="connsiteY15" fmla="*/ 943784 h 4279064"/>
                <a:gd name="connsiteX16" fmla="*/ 1045131 w 3619842"/>
                <a:gd name="connsiteY16" fmla="*/ 470447 h 4279064"/>
                <a:gd name="connsiteX17" fmla="*/ 1271042 w 3619842"/>
                <a:gd name="connsiteY17" fmla="*/ 115445 h 4279064"/>
                <a:gd name="connsiteX18" fmla="*/ 2142411 w 3619842"/>
                <a:gd name="connsiteY18" fmla="*/ 7869 h 4279064"/>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69690 w 3643648"/>
                <a:gd name="connsiteY13" fmla="*/ 1675304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66217 w 3643648"/>
                <a:gd name="connsiteY0" fmla="*/ 7869 h 4202648"/>
                <a:gd name="connsiteX1" fmla="*/ 2843949 w 3643648"/>
                <a:gd name="connsiteY1" fmla="*/ 298325 h 4202648"/>
                <a:gd name="connsiteX2" fmla="*/ 2930010 w 3643648"/>
                <a:gd name="connsiteY2" fmla="*/ 900753 h 4202648"/>
                <a:gd name="connsiteX3" fmla="*/ 2962283 w 3643648"/>
                <a:gd name="connsiteY3" fmla="*/ 1255756 h 4202648"/>
                <a:gd name="connsiteX4" fmla="*/ 3274255 w 3643648"/>
                <a:gd name="connsiteY4" fmla="*/ 1470909 h 4202648"/>
                <a:gd name="connsiteX5" fmla="*/ 3640015 w 3643648"/>
                <a:gd name="connsiteY5" fmla="*/ 1911972 h 4202648"/>
                <a:gd name="connsiteX6" fmla="*/ 3037587 w 3643648"/>
                <a:gd name="connsiteY6" fmla="*/ 2933949 h 4202648"/>
                <a:gd name="connsiteX7" fmla="*/ 2596523 w 3643648"/>
                <a:gd name="connsiteY7" fmla="*/ 3579407 h 4202648"/>
                <a:gd name="connsiteX8" fmla="*/ 1553032 w 3643648"/>
                <a:gd name="connsiteY8" fmla="*/ 4171078 h 4202648"/>
                <a:gd name="connsiteX9" fmla="*/ 176053 w 3643648"/>
                <a:gd name="connsiteY9" fmla="*/ 4063501 h 4202648"/>
                <a:gd name="connsiteX10" fmla="*/ 25446 w 3643648"/>
                <a:gd name="connsiteY10" fmla="*/ 3568650 h 4202648"/>
                <a:gd name="connsiteX11" fmla="*/ 240598 w 3643648"/>
                <a:gd name="connsiteY11" fmla="*/ 2880160 h 4202648"/>
                <a:gd name="connsiteX12" fmla="*/ 466509 w 3643648"/>
                <a:gd name="connsiteY12" fmla="*/ 2202429 h 4202648"/>
                <a:gd name="connsiteX13" fmla="*/ 358932 w 3643648"/>
                <a:gd name="connsiteY13" fmla="*/ 1470909 h 4202648"/>
                <a:gd name="connsiteX14" fmla="*/ 617116 w 3643648"/>
                <a:gd name="connsiteY14" fmla="*/ 1062118 h 4202648"/>
                <a:gd name="connsiteX15" fmla="*/ 993634 w 3643648"/>
                <a:gd name="connsiteY15" fmla="*/ 943784 h 4202648"/>
                <a:gd name="connsiteX16" fmla="*/ 1068937 w 3643648"/>
                <a:gd name="connsiteY16" fmla="*/ 470447 h 4202648"/>
                <a:gd name="connsiteX17" fmla="*/ 1294848 w 3643648"/>
                <a:gd name="connsiteY17" fmla="*/ 115445 h 4202648"/>
                <a:gd name="connsiteX18" fmla="*/ 2166217 w 3643648"/>
                <a:gd name="connsiteY18" fmla="*/ 7869 h 4202648"/>
                <a:gd name="connsiteX0" fmla="*/ 2144722 w 3622153"/>
                <a:gd name="connsiteY0" fmla="*/ 7869 h 4239810"/>
                <a:gd name="connsiteX1" fmla="*/ 2822454 w 3622153"/>
                <a:gd name="connsiteY1" fmla="*/ 298325 h 4239810"/>
                <a:gd name="connsiteX2" fmla="*/ 2908515 w 3622153"/>
                <a:gd name="connsiteY2" fmla="*/ 900753 h 4239810"/>
                <a:gd name="connsiteX3" fmla="*/ 2940788 w 3622153"/>
                <a:gd name="connsiteY3" fmla="*/ 1255756 h 4239810"/>
                <a:gd name="connsiteX4" fmla="*/ 3252760 w 3622153"/>
                <a:gd name="connsiteY4" fmla="*/ 1470909 h 4239810"/>
                <a:gd name="connsiteX5" fmla="*/ 3618520 w 3622153"/>
                <a:gd name="connsiteY5" fmla="*/ 1911972 h 4239810"/>
                <a:gd name="connsiteX6" fmla="*/ 3016092 w 3622153"/>
                <a:gd name="connsiteY6" fmla="*/ 2933949 h 4239810"/>
                <a:gd name="connsiteX7" fmla="*/ 2575028 w 3622153"/>
                <a:gd name="connsiteY7" fmla="*/ 3579407 h 4239810"/>
                <a:gd name="connsiteX8" fmla="*/ 1531537 w 3622153"/>
                <a:gd name="connsiteY8" fmla="*/ 4171078 h 4239810"/>
                <a:gd name="connsiteX9" fmla="*/ 412742 w 3622153"/>
                <a:gd name="connsiteY9" fmla="*/ 4160320 h 4239810"/>
                <a:gd name="connsiteX10" fmla="*/ 3951 w 3622153"/>
                <a:gd name="connsiteY10" fmla="*/ 3568650 h 4239810"/>
                <a:gd name="connsiteX11" fmla="*/ 219103 w 3622153"/>
                <a:gd name="connsiteY11" fmla="*/ 2880160 h 4239810"/>
                <a:gd name="connsiteX12" fmla="*/ 445014 w 3622153"/>
                <a:gd name="connsiteY12" fmla="*/ 2202429 h 4239810"/>
                <a:gd name="connsiteX13" fmla="*/ 337437 w 3622153"/>
                <a:gd name="connsiteY13" fmla="*/ 1470909 h 4239810"/>
                <a:gd name="connsiteX14" fmla="*/ 595621 w 3622153"/>
                <a:gd name="connsiteY14" fmla="*/ 1062118 h 4239810"/>
                <a:gd name="connsiteX15" fmla="*/ 972139 w 3622153"/>
                <a:gd name="connsiteY15" fmla="*/ 943784 h 4239810"/>
                <a:gd name="connsiteX16" fmla="*/ 1047442 w 3622153"/>
                <a:gd name="connsiteY16" fmla="*/ 470447 h 4239810"/>
                <a:gd name="connsiteX17" fmla="*/ 1273353 w 3622153"/>
                <a:gd name="connsiteY17" fmla="*/ 115445 h 4239810"/>
                <a:gd name="connsiteX18" fmla="*/ 2144722 w 3622153"/>
                <a:gd name="connsiteY18" fmla="*/ 7869 h 4239810"/>
                <a:gd name="connsiteX0" fmla="*/ 2147191 w 3624622"/>
                <a:gd name="connsiteY0" fmla="*/ 7869 h 4239810"/>
                <a:gd name="connsiteX1" fmla="*/ 2824923 w 3624622"/>
                <a:gd name="connsiteY1" fmla="*/ 298325 h 4239810"/>
                <a:gd name="connsiteX2" fmla="*/ 2910984 w 3624622"/>
                <a:gd name="connsiteY2" fmla="*/ 900753 h 4239810"/>
                <a:gd name="connsiteX3" fmla="*/ 2943257 w 3624622"/>
                <a:gd name="connsiteY3" fmla="*/ 1255756 h 4239810"/>
                <a:gd name="connsiteX4" fmla="*/ 3255229 w 3624622"/>
                <a:gd name="connsiteY4" fmla="*/ 1470909 h 4239810"/>
                <a:gd name="connsiteX5" fmla="*/ 3620989 w 3624622"/>
                <a:gd name="connsiteY5" fmla="*/ 1911972 h 4239810"/>
                <a:gd name="connsiteX6" fmla="*/ 3018561 w 3624622"/>
                <a:gd name="connsiteY6" fmla="*/ 2933949 h 4239810"/>
                <a:gd name="connsiteX7" fmla="*/ 2577497 w 3624622"/>
                <a:gd name="connsiteY7" fmla="*/ 3579407 h 4239810"/>
                <a:gd name="connsiteX8" fmla="*/ 1534006 w 3624622"/>
                <a:gd name="connsiteY8" fmla="*/ 4171078 h 4239810"/>
                <a:gd name="connsiteX9" fmla="*/ 415211 w 3624622"/>
                <a:gd name="connsiteY9" fmla="*/ 4160320 h 4239810"/>
                <a:gd name="connsiteX10" fmla="*/ 6420 w 3624622"/>
                <a:gd name="connsiteY10" fmla="*/ 3568650 h 4239810"/>
                <a:gd name="connsiteX11" fmla="*/ 221572 w 3624622"/>
                <a:gd name="connsiteY11" fmla="*/ 2880160 h 4239810"/>
                <a:gd name="connsiteX12" fmla="*/ 447483 w 3624622"/>
                <a:gd name="connsiteY12" fmla="*/ 2202429 h 4239810"/>
                <a:gd name="connsiteX13" fmla="*/ 339906 w 3624622"/>
                <a:gd name="connsiteY13" fmla="*/ 1470909 h 4239810"/>
                <a:gd name="connsiteX14" fmla="*/ 598090 w 3624622"/>
                <a:gd name="connsiteY14" fmla="*/ 1062118 h 4239810"/>
                <a:gd name="connsiteX15" fmla="*/ 974608 w 3624622"/>
                <a:gd name="connsiteY15" fmla="*/ 943784 h 4239810"/>
                <a:gd name="connsiteX16" fmla="*/ 1049911 w 3624622"/>
                <a:gd name="connsiteY16" fmla="*/ 470447 h 4239810"/>
                <a:gd name="connsiteX17" fmla="*/ 1275822 w 3624622"/>
                <a:gd name="connsiteY17" fmla="*/ 115445 h 4239810"/>
                <a:gd name="connsiteX18" fmla="*/ 2147191 w 3624622"/>
                <a:gd name="connsiteY18" fmla="*/ 7869 h 4239810"/>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1911972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4622"/>
                <a:gd name="connsiteY0" fmla="*/ 7869 h 4227031"/>
                <a:gd name="connsiteX1" fmla="*/ 2824923 w 3624622"/>
                <a:gd name="connsiteY1" fmla="*/ 298325 h 4227031"/>
                <a:gd name="connsiteX2" fmla="*/ 2910984 w 3624622"/>
                <a:gd name="connsiteY2" fmla="*/ 900753 h 4227031"/>
                <a:gd name="connsiteX3" fmla="*/ 2943257 w 3624622"/>
                <a:gd name="connsiteY3" fmla="*/ 1255756 h 4227031"/>
                <a:gd name="connsiteX4" fmla="*/ 3255229 w 3624622"/>
                <a:gd name="connsiteY4" fmla="*/ 1470909 h 4227031"/>
                <a:gd name="connsiteX5" fmla="*/ 3620989 w 3624622"/>
                <a:gd name="connsiteY5" fmla="*/ 2137883 h 4227031"/>
                <a:gd name="connsiteX6" fmla="*/ 3018561 w 3624622"/>
                <a:gd name="connsiteY6" fmla="*/ 2933949 h 4227031"/>
                <a:gd name="connsiteX7" fmla="*/ 2512951 w 3624622"/>
                <a:gd name="connsiteY7" fmla="*/ 3783803 h 4227031"/>
                <a:gd name="connsiteX8" fmla="*/ 1534006 w 3624622"/>
                <a:gd name="connsiteY8" fmla="*/ 4171078 h 4227031"/>
                <a:gd name="connsiteX9" fmla="*/ 415211 w 3624622"/>
                <a:gd name="connsiteY9" fmla="*/ 4160320 h 4227031"/>
                <a:gd name="connsiteX10" fmla="*/ 6420 w 3624622"/>
                <a:gd name="connsiteY10" fmla="*/ 3568650 h 4227031"/>
                <a:gd name="connsiteX11" fmla="*/ 221572 w 3624622"/>
                <a:gd name="connsiteY11" fmla="*/ 2880160 h 4227031"/>
                <a:gd name="connsiteX12" fmla="*/ 447483 w 3624622"/>
                <a:gd name="connsiteY12" fmla="*/ 2202429 h 4227031"/>
                <a:gd name="connsiteX13" fmla="*/ 339906 w 3624622"/>
                <a:gd name="connsiteY13" fmla="*/ 1470909 h 4227031"/>
                <a:gd name="connsiteX14" fmla="*/ 598090 w 3624622"/>
                <a:gd name="connsiteY14" fmla="*/ 1062118 h 4227031"/>
                <a:gd name="connsiteX15" fmla="*/ 974608 w 3624622"/>
                <a:gd name="connsiteY15" fmla="*/ 943784 h 4227031"/>
                <a:gd name="connsiteX16" fmla="*/ 1049911 w 3624622"/>
                <a:gd name="connsiteY16" fmla="*/ 470447 h 4227031"/>
                <a:gd name="connsiteX17" fmla="*/ 1275822 w 3624622"/>
                <a:gd name="connsiteY17" fmla="*/ 115445 h 4227031"/>
                <a:gd name="connsiteX18" fmla="*/ 2147191 w 3624622"/>
                <a:gd name="connsiteY18" fmla="*/ 7869 h 4227031"/>
                <a:gd name="connsiteX0" fmla="*/ 2147191 w 3621257"/>
                <a:gd name="connsiteY0" fmla="*/ 7869 h 4227031"/>
                <a:gd name="connsiteX1" fmla="*/ 2824923 w 3621257"/>
                <a:gd name="connsiteY1" fmla="*/ 298325 h 4227031"/>
                <a:gd name="connsiteX2" fmla="*/ 2910984 w 3621257"/>
                <a:gd name="connsiteY2" fmla="*/ 900753 h 4227031"/>
                <a:gd name="connsiteX3" fmla="*/ 2943257 w 3621257"/>
                <a:gd name="connsiteY3" fmla="*/ 1255756 h 4227031"/>
                <a:gd name="connsiteX4" fmla="*/ 3620989 w 3621257"/>
                <a:gd name="connsiteY4" fmla="*/ 2137883 h 4227031"/>
                <a:gd name="connsiteX5" fmla="*/ 3018561 w 3621257"/>
                <a:gd name="connsiteY5" fmla="*/ 2933949 h 4227031"/>
                <a:gd name="connsiteX6" fmla="*/ 2512951 w 3621257"/>
                <a:gd name="connsiteY6" fmla="*/ 3783803 h 4227031"/>
                <a:gd name="connsiteX7" fmla="*/ 1534006 w 3621257"/>
                <a:gd name="connsiteY7" fmla="*/ 4171078 h 4227031"/>
                <a:gd name="connsiteX8" fmla="*/ 415211 w 3621257"/>
                <a:gd name="connsiteY8" fmla="*/ 4160320 h 4227031"/>
                <a:gd name="connsiteX9" fmla="*/ 6420 w 3621257"/>
                <a:gd name="connsiteY9" fmla="*/ 3568650 h 4227031"/>
                <a:gd name="connsiteX10" fmla="*/ 221572 w 3621257"/>
                <a:gd name="connsiteY10" fmla="*/ 2880160 h 4227031"/>
                <a:gd name="connsiteX11" fmla="*/ 447483 w 3621257"/>
                <a:gd name="connsiteY11" fmla="*/ 2202429 h 4227031"/>
                <a:gd name="connsiteX12" fmla="*/ 339906 w 3621257"/>
                <a:gd name="connsiteY12" fmla="*/ 1470909 h 4227031"/>
                <a:gd name="connsiteX13" fmla="*/ 598090 w 3621257"/>
                <a:gd name="connsiteY13" fmla="*/ 1062118 h 4227031"/>
                <a:gd name="connsiteX14" fmla="*/ 974608 w 3621257"/>
                <a:gd name="connsiteY14" fmla="*/ 943784 h 4227031"/>
                <a:gd name="connsiteX15" fmla="*/ 1049911 w 3621257"/>
                <a:gd name="connsiteY15" fmla="*/ 470447 h 4227031"/>
                <a:gd name="connsiteX16" fmla="*/ 1275822 w 3621257"/>
                <a:gd name="connsiteY16" fmla="*/ 115445 h 4227031"/>
                <a:gd name="connsiteX17" fmla="*/ 2147191 w 3621257"/>
                <a:gd name="connsiteY17" fmla="*/ 7869 h 4227031"/>
                <a:gd name="connsiteX0" fmla="*/ 2147191 w 3621257"/>
                <a:gd name="connsiteY0" fmla="*/ 7869 h 4227031"/>
                <a:gd name="connsiteX1" fmla="*/ 2824923 w 3621257"/>
                <a:gd name="connsiteY1" fmla="*/ 298325 h 4227031"/>
                <a:gd name="connsiteX2" fmla="*/ 2943257 w 3621257"/>
                <a:gd name="connsiteY2" fmla="*/ 1255756 h 4227031"/>
                <a:gd name="connsiteX3" fmla="*/ 3620989 w 3621257"/>
                <a:gd name="connsiteY3" fmla="*/ 2137883 h 4227031"/>
                <a:gd name="connsiteX4" fmla="*/ 3018561 w 3621257"/>
                <a:gd name="connsiteY4" fmla="*/ 2933949 h 4227031"/>
                <a:gd name="connsiteX5" fmla="*/ 2512951 w 3621257"/>
                <a:gd name="connsiteY5" fmla="*/ 3783803 h 4227031"/>
                <a:gd name="connsiteX6" fmla="*/ 1534006 w 3621257"/>
                <a:gd name="connsiteY6" fmla="*/ 4171078 h 4227031"/>
                <a:gd name="connsiteX7" fmla="*/ 415211 w 3621257"/>
                <a:gd name="connsiteY7" fmla="*/ 4160320 h 4227031"/>
                <a:gd name="connsiteX8" fmla="*/ 6420 w 3621257"/>
                <a:gd name="connsiteY8" fmla="*/ 3568650 h 4227031"/>
                <a:gd name="connsiteX9" fmla="*/ 221572 w 3621257"/>
                <a:gd name="connsiteY9" fmla="*/ 2880160 h 4227031"/>
                <a:gd name="connsiteX10" fmla="*/ 447483 w 3621257"/>
                <a:gd name="connsiteY10" fmla="*/ 2202429 h 4227031"/>
                <a:gd name="connsiteX11" fmla="*/ 339906 w 3621257"/>
                <a:gd name="connsiteY11" fmla="*/ 1470909 h 4227031"/>
                <a:gd name="connsiteX12" fmla="*/ 598090 w 3621257"/>
                <a:gd name="connsiteY12" fmla="*/ 1062118 h 4227031"/>
                <a:gd name="connsiteX13" fmla="*/ 974608 w 3621257"/>
                <a:gd name="connsiteY13" fmla="*/ 943784 h 4227031"/>
                <a:gd name="connsiteX14" fmla="*/ 1049911 w 3621257"/>
                <a:gd name="connsiteY14" fmla="*/ 470447 h 4227031"/>
                <a:gd name="connsiteX15" fmla="*/ 1275822 w 3621257"/>
                <a:gd name="connsiteY15" fmla="*/ 115445 h 4227031"/>
                <a:gd name="connsiteX16" fmla="*/ 2147191 w 3621257"/>
                <a:gd name="connsiteY16" fmla="*/ 7869 h 4227031"/>
                <a:gd name="connsiteX0" fmla="*/ 2189313 w 3663379"/>
                <a:gd name="connsiteY0" fmla="*/ 7869 h 4226329"/>
                <a:gd name="connsiteX1" fmla="*/ 2867045 w 3663379"/>
                <a:gd name="connsiteY1" fmla="*/ 298325 h 4226329"/>
                <a:gd name="connsiteX2" fmla="*/ 2985379 w 3663379"/>
                <a:gd name="connsiteY2" fmla="*/ 1255756 h 4226329"/>
                <a:gd name="connsiteX3" fmla="*/ 3663111 w 3663379"/>
                <a:gd name="connsiteY3" fmla="*/ 2137883 h 4226329"/>
                <a:gd name="connsiteX4" fmla="*/ 3060683 w 3663379"/>
                <a:gd name="connsiteY4" fmla="*/ 2933949 h 4226329"/>
                <a:gd name="connsiteX5" fmla="*/ 2555073 w 3663379"/>
                <a:gd name="connsiteY5" fmla="*/ 3783803 h 4226329"/>
                <a:gd name="connsiteX6" fmla="*/ 1576128 w 3663379"/>
                <a:gd name="connsiteY6" fmla="*/ 4171078 h 4226329"/>
                <a:gd name="connsiteX7" fmla="*/ 457333 w 3663379"/>
                <a:gd name="connsiteY7" fmla="*/ 4160320 h 4226329"/>
                <a:gd name="connsiteX8" fmla="*/ 5512 w 3663379"/>
                <a:gd name="connsiteY8" fmla="*/ 3579408 h 4226329"/>
                <a:gd name="connsiteX9" fmla="*/ 263694 w 3663379"/>
                <a:gd name="connsiteY9" fmla="*/ 2880160 h 4226329"/>
                <a:gd name="connsiteX10" fmla="*/ 489605 w 3663379"/>
                <a:gd name="connsiteY10" fmla="*/ 2202429 h 4226329"/>
                <a:gd name="connsiteX11" fmla="*/ 382028 w 3663379"/>
                <a:gd name="connsiteY11" fmla="*/ 1470909 h 4226329"/>
                <a:gd name="connsiteX12" fmla="*/ 640212 w 3663379"/>
                <a:gd name="connsiteY12" fmla="*/ 1062118 h 4226329"/>
                <a:gd name="connsiteX13" fmla="*/ 1016730 w 3663379"/>
                <a:gd name="connsiteY13" fmla="*/ 943784 h 4226329"/>
                <a:gd name="connsiteX14" fmla="*/ 1092033 w 3663379"/>
                <a:gd name="connsiteY14" fmla="*/ 470447 h 4226329"/>
                <a:gd name="connsiteX15" fmla="*/ 1317944 w 3663379"/>
                <a:gd name="connsiteY15" fmla="*/ 115445 h 4226329"/>
                <a:gd name="connsiteX16" fmla="*/ 2189313 w 3663379"/>
                <a:gd name="connsiteY16" fmla="*/ 7869 h 4226329"/>
                <a:gd name="connsiteX0" fmla="*/ 2147192 w 3621258"/>
                <a:gd name="connsiteY0" fmla="*/ 7869 h 4218833"/>
                <a:gd name="connsiteX1" fmla="*/ 2824924 w 3621258"/>
                <a:gd name="connsiteY1" fmla="*/ 298325 h 4218833"/>
                <a:gd name="connsiteX2" fmla="*/ 2943258 w 3621258"/>
                <a:gd name="connsiteY2" fmla="*/ 1255756 h 4218833"/>
                <a:gd name="connsiteX3" fmla="*/ 3620990 w 3621258"/>
                <a:gd name="connsiteY3" fmla="*/ 2137883 h 4218833"/>
                <a:gd name="connsiteX4" fmla="*/ 3018562 w 3621258"/>
                <a:gd name="connsiteY4" fmla="*/ 2933949 h 4218833"/>
                <a:gd name="connsiteX5" fmla="*/ 2512952 w 3621258"/>
                <a:gd name="connsiteY5" fmla="*/ 3783803 h 4218833"/>
                <a:gd name="connsiteX6" fmla="*/ 1534007 w 3621258"/>
                <a:gd name="connsiteY6" fmla="*/ 4171078 h 4218833"/>
                <a:gd name="connsiteX7" fmla="*/ 415212 w 3621258"/>
                <a:gd name="connsiteY7" fmla="*/ 4160320 h 4218833"/>
                <a:gd name="connsiteX8" fmla="*/ 6421 w 3621258"/>
                <a:gd name="connsiteY8" fmla="*/ 3697742 h 4218833"/>
                <a:gd name="connsiteX9" fmla="*/ 221573 w 3621258"/>
                <a:gd name="connsiteY9" fmla="*/ 2880160 h 4218833"/>
                <a:gd name="connsiteX10" fmla="*/ 447484 w 3621258"/>
                <a:gd name="connsiteY10" fmla="*/ 2202429 h 4218833"/>
                <a:gd name="connsiteX11" fmla="*/ 339907 w 3621258"/>
                <a:gd name="connsiteY11" fmla="*/ 1470909 h 4218833"/>
                <a:gd name="connsiteX12" fmla="*/ 598091 w 3621258"/>
                <a:gd name="connsiteY12" fmla="*/ 1062118 h 4218833"/>
                <a:gd name="connsiteX13" fmla="*/ 974609 w 3621258"/>
                <a:gd name="connsiteY13" fmla="*/ 943784 h 4218833"/>
                <a:gd name="connsiteX14" fmla="*/ 1049912 w 3621258"/>
                <a:gd name="connsiteY14" fmla="*/ 470447 h 4218833"/>
                <a:gd name="connsiteX15" fmla="*/ 1275823 w 3621258"/>
                <a:gd name="connsiteY15" fmla="*/ 115445 h 4218833"/>
                <a:gd name="connsiteX16" fmla="*/ 2147192 w 3621258"/>
                <a:gd name="connsiteY16" fmla="*/ 7869 h 4218833"/>
                <a:gd name="connsiteX0" fmla="*/ 2195902 w 3669968"/>
                <a:gd name="connsiteY0" fmla="*/ 7869 h 4218833"/>
                <a:gd name="connsiteX1" fmla="*/ 2873634 w 3669968"/>
                <a:gd name="connsiteY1" fmla="*/ 298325 h 4218833"/>
                <a:gd name="connsiteX2" fmla="*/ 2991968 w 3669968"/>
                <a:gd name="connsiteY2" fmla="*/ 1255756 h 4218833"/>
                <a:gd name="connsiteX3" fmla="*/ 3669700 w 3669968"/>
                <a:gd name="connsiteY3" fmla="*/ 2137883 h 4218833"/>
                <a:gd name="connsiteX4" fmla="*/ 3067272 w 3669968"/>
                <a:gd name="connsiteY4" fmla="*/ 2933949 h 4218833"/>
                <a:gd name="connsiteX5" fmla="*/ 2561662 w 3669968"/>
                <a:gd name="connsiteY5" fmla="*/ 3783803 h 4218833"/>
                <a:gd name="connsiteX6" fmla="*/ 1582717 w 3669968"/>
                <a:gd name="connsiteY6" fmla="*/ 4171078 h 4218833"/>
                <a:gd name="connsiteX7" fmla="*/ 463922 w 3669968"/>
                <a:gd name="connsiteY7" fmla="*/ 4160320 h 4218833"/>
                <a:gd name="connsiteX8" fmla="*/ 55131 w 3669968"/>
                <a:gd name="connsiteY8" fmla="*/ 3697742 h 4218833"/>
                <a:gd name="connsiteX9" fmla="*/ 270283 w 3669968"/>
                <a:gd name="connsiteY9" fmla="*/ 2880160 h 4218833"/>
                <a:gd name="connsiteX10" fmla="*/ 496194 w 3669968"/>
                <a:gd name="connsiteY10" fmla="*/ 2202429 h 4218833"/>
                <a:gd name="connsiteX11" fmla="*/ 388617 w 3669968"/>
                <a:gd name="connsiteY11" fmla="*/ 1470909 h 4218833"/>
                <a:gd name="connsiteX12" fmla="*/ 646801 w 3669968"/>
                <a:gd name="connsiteY12" fmla="*/ 1062118 h 4218833"/>
                <a:gd name="connsiteX13" fmla="*/ 1023319 w 3669968"/>
                <a:gd name="connsiteY13" fmla="*/ 943784 h 4218833"/>
                <a:gd name="connsiteX14" fmla="*/ 1098622 w 3669968"/>
                <a:gd name="connsiteY14" fmla="*/ 470447 h 4218833"/>
                <a:gd name="connsiteX15" fmla="*/ 1324533 w 3669968"/>
                <a:gd name="connsiteY15" fmla="*/ 115445 h 4218833"/>
                <a:gd name="connsiteX16" fmla="*/ 2195902 w 3669968"/>
                <a:gd name="connsiteY16" fmla="*/ 7869 h 4218833"/>
                <a:gd name="connsiteX0" fmla="*/ 2195902 w 3669968"/>
                <a:gd name="connsiteY0" fmla="*/ 7869 h 4216877"/>
                <a:gd name="connsiteX1" fmla="*/ 2873634 w 3669968"/>
                <a:gd name="connsiteY1" fmla="*/ 298325 h 4216877"/>
                <a:gd name="connsiteX2" fmla="*/ 2991968 w 3669968"/>
                <a:gd name="connsiteY2" fmla="*/ 1255756 h 4216877"/>
                <a:gd name="connsiteX3" fmla="*/ 3669700 w 3669968"/>
                <a:gd name="connsiteY3" fmla="*/ 2137883 h 4216877"/>
                <a:gd name="connsiteX4" fmla="*/ 3067272 w 3669968"/>
                <a:gd name="connsiteY4" fmla="*/ 2933949 h 4216877"/>
                <a:gd name="connsiteX5" fmla="*/ 2561662 w 3669968"/>
                <a:gd name="connsiteY5" fmla="*/ 3783803 h 4216877"/>
                <a:gd name="connsiteX6" fmla="*/ 1582717 w 3669968"/>
                <a:gd name="connsiteY6" fmla="*/ 4171078 h 4216877"/>
                <a:gd name="connsiteX7" fmla="*/ 463922 w 3669968"/>
                <a:gd name="connsiteY7" fmla="*/ 4160320 h 4216877"/>
                <a:gd name="connsiteX8" fmla="*/ 55131 w 3669968"/>
                <a:gd name="connsiteY8" fmla="*/ 3730015 h 4216877"/>
                <a:gd name="connsiteX9" fmla="*/ 270283 w 3669968"/>
                <a:gd name="connsiteY9" fmla="*/ 2880160 h 4216877"/>
                <a:gd name="connsiteX10" fmla="*/ 496194 w 3669968"/>
                <a:gd name="connsiteY10" fmla="*/ 2202429 h 4216877"/>
                <a:gd name="connsiteX11" fmla="*/ 388617 w 3669968"/>
                <a:gd name="connsiteY11" fmla="*/ 1470909 h 4216877"/>
                <a:gd name="connsiteX12" fmla="*/ 646801 w 3669968"/>
                <a:gd name="connsiteY12" fmla="*/ 1062118 h 4216877"/>
                <a:gd name="connsiteX13" fmla="*/ 1023319 w 3669968"/>
                <a:gd name="connsiteY13" fmla="*/ 943784 h 4216877"/>
                <a:gd name="connsiteX14" fmla="*/ 1098622 w 3669968"/>
                <a:gd name="connsiteY14" fmla="*/ 470447 h 4216877"/>
                <a:gd name="connsiteX15" fmla="*/ 1324533 w 3669968"/>
                <a:gd name="connsiteY15" fmla="*/ 115445 h 4216877"/>
                <a:gd name="connsiteX16" fmla="*/ 2195902 w 3669968"/>
                <a:gd name="connsiteY16" fmla="*/ 7869 h 4216877"/>
                <a:gd name="connsiteX0" fmla="*/ 2195902 w 3669968"/>
                <a:gd name="connsiteY0" fmla="*/ 7869 h 4283677"/>
                <a:gd name="connsiteX1" fmla="*/ 2873634 w 3669968"/>
                <a:gd name="connsiteY1" fmla="*/ 298325 h 4283677"/>
                <a:gd name="connsiteX2" fmla="*/ 2991968 w 3669968"/>
                <a:gd name="connsiteY2" fmla="*/ 1255756 h 4283677"/>
                <a:gd name="connsiteX3" fmla="*/ 3669700 w 3669968"/>
                <a:gd name="connsiteY3" fmla="*/ 2137883 h 4283677"/>
                <a:gd name="connsiteX4" fmla="*/ 3067272 w 3669968"/>
                <a:gd name="connsiteY4" fmla="*/ 2933949 h 4283677"/>
                <a:gd name="connsiteX5" fmla="*/ 2561662 w 3669968"/>
                <a:gd name="connsiteY5" fmla="*/ 3783803 h 4283677"/>
                <a:gd name="connsiteX6" fmla="*/ 1582717 w 3669968"/>
                <a:gd name="connsiteY6" fmla="*/ 4171078 h 4283677"/>
                <a:gd name="connsiteX7" fmla="*/ 463922 w 3669968"/>
                <a:gd name="connsiteY7" fmla="*/ 4160320 h 4283677"/>
                <a:gd name="connsiteX8" fmla="*/ 55131 w 3669968"/>
                <a:gd name="connsiteY8" fmla="*/ 3730015 h 4283677"/>
                <a:gd name="connsiteX9" fmla="*/ 270283 w 3669968"/>
                <a:gd name="connsiteY9" fmla="*/ 2880160 h 4283677"/>
                <a:gd name="connsiteX10" fmla="*/ 496194 w 3669968"/>
                <a:gd name="connsiteY10" fmla="*/ 2202429 h 4283677"/>
                <a:gd name="connsiteX11" fmla="*/ 388617 w 3669968"/>
                <a:gd name="connsiteY11" fmla="*/ 1470909 h 4283677"/>
                <a:gd name="connsiteX12" fmla="*/ 646801 w 3669968"/>
                <a:gd name="connsiteY12" fmla="*/ 1062118 h 4283677"/>
                <a:gd name="connsiteX13" fmla="*/ 1023319 w 3669968"/>
                <a:gd name="connsiteY13" fmla="*/ 943784 h 4283677"/>
                <a:gd name="connsiteX14" fmla="*/ 1098622 w 3669968"/>
                <a:gd name="connsiteY14" fmla="*/ 470447 h 4283677"/>
                <a:gd name="connsiteX15" fmla="*/ 1324533 w 3669968"/>
                <a:gd name="connsiteY15" fmla="*/ 115445 h 4283677"/>
                <a:gd name="connsiteX16" fmla="*/ 2195902 w 3669968"/>
                <a:gd name="connsiteY16" fmla="*/ 7869 h 4283677"/>
                <a:gd name="connsiteX0" fmla="*/ 1928566 w 3402632"/>
                <a:gd name="connsiteY0" fmla="*/ 7869 h 4275127"/>
                <a:gd name="connsiteX1" fmla="*/ 2606298 w 3402632"/>
                <a:gd name="connsiteY1" fmla="*/ 298325 h 4275127"/>
                <a:gd name="connsiteX2" fmla="*/ 2724632 w 3402632"/>
                <a:gd name="connsiteY2" fmla="*/ 1255756 h 4275127"/>
                <a:gd name="connsiteX3" fmla="*/ 3402364 w 3402632"/>
                <a:gd name="connsiteY3" fmla="*/ 2137883 h 4275127"/>
                <a:gd name="connsiteX4" fmla="*/ 2799936 w 3402632"/>
                <a:gd name="connsiteY4" fmla="*/ 2933949 h 4275127"/>
                <a:gd name="connsiteX5" fmla="*/ 2294326 w 3402632"/>
                <a:gd name="connsiteY5" fmla="*/ 3783803 h 4275127"/>
                <a:gd name="connsiteX6" fmla="*/ 1315381 w 3402632"/>
                <a:gd name="connsiteY6" fmla="*/ 4171078 h 4275127"/>
                <a:gd name="connsiteX7" fmla="*/ 196586 w 3402632"/>
                <a:gd name="connsiteY7" fmla="*/ 4160320 h 4275127"/>
                <a:gd name="connsiteX8" fmla="*/ 2947 w 3402632"/>
                <a:gd name="connsiteY8" fmla="*/ 2880160 h 4275127"/>
                <a:gd name="connsiteX9" fmla="*/ 228858 w 3402632"/>
                <a:gd name="connsiteY9" fmla="*/ 2202429 h 4275127"/>
                <a:gd name="connsiteX10" fmla="*/ 121281 w 3402632"/>
                <a:gd name="connsiteY10" fmla="*/ 1470909 h 4275127"/>
                <a:gd name="connsiteX11" fmla="*/ 379465 w 3402632"/>
                <a:gd name="connsiteY11" fmla="*/ 1062118 h 4275127"/>
                <a:gd name="connsiteX12" fmla="*/ 755983 w 3402632"/>
                <a:gd name="connsiteY12" fmla="*/ 943784 h 4275127"/>
                <a:gd name="connsiteX13" fmla="*/ 831286 w 3402632"/>
                <a:gd name="connsiteY13" fmla="*/ 470447 h 4275127"/>
                <a:gd name="connsiteX14" fmla="*/ 1057197 w 3402632"/>
                <a:gd name="connsiteY14" fmla="*/ 115445 h 4275127"/>
                <a:gd name="connsiteX15" fmla="*/ 1928566 w 3402632"/>
                <a:gd name="connsiteY15" fmla="*/ 7869 h 4275127"/>
                <a:gd name="connsiteX0" fmla="*/ 1973706 w 3447772"/>
                <a:gd name="connsiteY0" fmla="*/ 7869 h 4209093"/>
                <a:gd name="connsiteX1" fmla="*/ 2651438 w 3447772"/>
                <a:gd name="connsiteY1" fmla="*/ 298325 h 4209093"/>
                <a:gd name="connsiteX2" fmla="*/ 2769772 w 3447772"/>
                <a:gd name="connsiteY2" fmla="*/ 1255756 h 4209093"/>
                <a:gd name="connsiteX3" fmla="*/ 3447504 w 3447772"/>
                <a:gd name="connsiteY3" fmla="*/ 2137883 h 4209093"/>
                <a:gd name="connsiteX4" fmla="*/ 2845076 w 3447772"/>
                <a:gd name="connsiteY4" fmla="*/ 2933949 h 4209093"/>
                <a:gd name="connsiteX5" fmla="*/ 2339466 w 3447772"/>
                <a:gd name="connsiteY5" fmla="*/ 3783803 h 4209093"/>
                <a:gd name="connsiteX6" fmla="*/ 1360521 w 3447772"/>
                <a:gd name="connsiteY6" fmla="*/ 4171078 h 4209093"/>
                <a:gd name="connsiteX7" fmla="*/ 48087 w 3447772"/>
                <a:gd name="connsiteY7" fmla="*/ 2880160 h 4209093"/>
                <a:gd name="connsiteX8" fmla="*/ 273998 w 3447772"/>
                <a:gd name="connsiteY8" fmla="*/ 2202429 h 4209093"/>
                <a:gd name="connsiteX9" fmla="*/ 166421 w 3447772"/>
                <a:gd name="connsiteY9" fmla="*/ 1470909 h 4209093"/>
                <a:gd name="connsiteX10" fmla="*/ 424605 w 3447772"/>
                <a:gd name="connsiteY10" fmla="*/ 1062118 h 4209093"/>
                <a:gd name="connsiteX11" fmla="*/ 801123 w 3447772"/>
                <a:gd name="connsiteY11" fmla="*/ 943784 h 4209093"/>
                <a:gd name="connsiteX12" fmla="*/ 876426 w 3447772"/>
                <a:gd name="connsiteY12" fmla="*/ 470447 h 4209093"/>
                <a:gd name="connsiteX13" fmla="*/ 1102337 w 3447772"/>
                <a:gd name="connsiteY13" fmla="*/ 115445 h 4209093"/>
                <a:gd name="connsiteX14" fmla="*/ 1973706 w 3447772"/>
                <a:gd name="connsiteY14" fmla="*/ 7869 h 4209093"/>
                <a:gd name="connsiteX0" fmla="*/ 1951292 w 3425358"/>
                <a:gd name="connsiteY0" fmla="*/ 7869 h 4150722"/>
                <a:gd name="connsiteX1" fmla="*/ 2629024 w 3425358"/>
                <a:gd name="connsiteY1" fmla="*/ 298325 h 4150722"/>
                <a:gd name="connsiteX2" fmla="*/ 2747358 w 3425358"/>
                <a:gd name="connsiteY2" fmla="*/ 1255756 h 4150722"/>
                <a:gd name="connsiteX3" fmla="*/ 3425090 w 3425358"/>
                <a:gd name="connsiteY3" fmla="*/ 2137883 h 4150722"/>
                <a:gd name="connsiteX4" fmla="*/ 2822662 w 3425358"/>
                <a:gd name="connsiteY4" fmla="*/ 2933949 h 4150722"/>
                <a:gd name="connsiteX5" fmla="*/ 2317052 w 3425358"/>
                <a:gd name="connsiteY5" fmla="*/ 3783803 h 4150722"/>
                <a:gd name="connsiteX6" fmla="*/ 957605 w 3425358"/>
                <a:gd name="connsiteY6" fmla="*/ 4107801 h 4150722"/>
                <a:gd name="connsiteX7" fmla="*/ 25673 w 3425358"/>
                <a:gd name="connsiteY7" fmla="*/ 2880160 h 4150722"/>
                <a:gd name="connsiteX8" fmla="*/ 251584 w 3425358"/>
                <a:gd name="connsiteY8" fmla="*/ 2202429 h 4150722"/>
                <a:gd name="connsiteX9" fmla="*/ 144007 w 3425358"/>
                <a:gd name="connsiteY9" fmla="*/ 1470909 h 4150722"/>
                <a:gd name="connsiteX10" fmla="*/ 402191 w 3425358"/>
                <a:gd name="connsiteY10" fmla="*/ 1062118 h 4150722"/>
                <a:gd name="connsiteX11" fmla="*/ 778709 w 3425358"/>
                <a:gd name="connsiteY11" fmla="*/ 943784 h 4150722"/>
                <a:gd name="connsiteX12" fmla="*/ 854012 w 3425358"/>
                <a:gd name="connsiteY12" fmla="*/ 470447 h 4150722"/>
                <a:gd name="connsiteX13" fmla="*/ 1079923 w 3425358"/>
                <a:gd name="connsiteY13" fmla="*/ 115445 h 4150722"/>
                <a:gd name="connsiteX14" fmla="*/ 1951292 w 3425358"/>
                <a:gd name="connsiteY14" fmla="*/ 7869 h 4150722"/>
                <a:gd name="connsiteX0" fmla="*/ 1811231 w 3285297"/>
                <a:gd name="connsiteY0" fmla="*/ 7869 h 4132289"/>
                <a:gd name="connsiteX1" fmla="*/ 2488963 w 3285297"/>
                <a:gd name="connsiteY1" fmla="*/ 298325 h 4132289"/>
                <a:gd name="connsiteX2" fmla="*/ 2607297 w 3285297"/>
                <a:gd name="connsiteY2" fmla="*/ 1255756 h 4132289"/>
                <a:gd name="connsiteX3" fmla="*/ 3285029 w 3285297"/>
                <a:gd name="connsiteY3" fmla="*/ 2137883 h 4132289"/>
                <a:gd name="connsiteX4" fmla="*/ 2682601 w 3285297"/>
                <a:gd name="connsiteY4" fmla="*/ 2933949 h 4132289"/>
                <a:gd name="connsiteX5" fmla="*/ 2176991 w 3285297"/>
                <a:gd name="connsiteY5" fmla="*/ 3783803 h 4132289"/>
                <a:gd name="connsiteX6" fmla="*/ 817544 w 3285297"/>
                <a:gd name="connsiteY6" fmla="*/ 4107801 h 4132289"/>
                <a:gd name="connsiteX7" fmla="*/ 190015 w 3285297"/>
                <a:gd name="connsiteY7" fmla="*/ 3180731 h 4132289"/>
                <a:gd name="connsiteX8" fmla="*/ 111523 w 3285297"/>
                <a:gd name="connsiteY8" fmla="*/ 2202429 h 4132289"/>
                <a:gd name="connsiteX9" fmla="*/ 3946 w 3285297"/>
                <a:gd name="connsiteY9" fmla="*/ 1470909 h 4132289"/>
                <a:gd name="connsiteX10" fmla="*/ 262130 w 3285297"/>
                <a:gd name="connsiteY10" fmla="*/ 1062118 h 4132289"/>
                <a:gd name="connsiteX11" fmla="*/ 638648 w 3285297"/>
                <a:gd name="connsiteY11" fmla="*/ 943784 h 4132289"/>
                <a:gd name="connsiteX12" fmla="*/ 713951 w 3285297"/>
                <a:gd name="connsiteY12" fmla="*/ 470447 h 4132289"/>
                <a:gd name="connsiteX13" fmla="*/ 939862 w 3285297"/>
                <a:gd name="connsiteY13" fmla="*/ 115445 h 4132289"/>
                <a:gd name="connsiteX14" fmla="*/ 1811231 w 3285297"/>
                <a:gd name="connsiteY14" fmla="*/ 7869 h 4132289"/>
                <a:gd name="connsiteX0" fmla="*/ 1811231 w 3309863"/>
                <a:gd name="connsiteY0" fmla="*/ 7869 h 4132289"/>
                <a:gd name="connsiteX1" fmla="*/ 2488963 w 3309863"/>
                <a:gd name="connsiteY1" fmla="*/ 298325 h 4132289"/>
                <a:gd name="connsiteX2" fmla="*/ 3124781 w 3309863"/>
                <a:gd name="connsiteY2" fmla="*/ 717893 h 4132289"/>
                <a:gd name="connsiteX3" fmla="*/ 3285029 w 3309863"/>
                <a:gd name="connsiteY3" fmla="*/ 2137883 h 4132289"/>
                <a:gd name="connsiteX4" fmla="*/ 2682601 w 3309863"/>
                <a:gd name="connsiteY4" fmla="*/ 2933949 h 4132289"/>
                <a:gd name="connsiteX5" fmla="*/ 2176991 w 3309863"/>
                <a:gd name="connsiteY5" fmla="*/ 3783803 h 4132289"/>
                <a:gd name="connsiteX6" fmla="*/ 817544 w 3309863"/>
                <a:gd name="connsiteY6" fmla="*/ 4107801 h 4132289"/>
                <a:gd name="connsiteX7" fmla="*/ 190015 w 3309863"/>
                <a:gd name="connsiteY7" fmla="*/ 3180731 h 4132289"/>
                <a:gd name="connsiteX8" fmla="*/ 111523 w 3309863"/>
                <a:gd name="connsiteY8" fmla="*/ 2202429 h 4132289"/>
                <a:gd name="connsiteX9" fmla="*/ 3946 w 3309863"/>
                <a:gd name="connsiteY9" fmla="*/ 1470909 h 4132289"/>
                <a:gd name="connsiteX10" fmla="*/ 262130 w 3309863"/>
                <a:gd name="connsiteY10" fmla="*/ 1062118 h 4132289"/>
                <a:gd name="connsiteX11" fmla="*/ 638648 w 3309863"/>
                <a:gd name="connsiteY11" fmla="*/ 943784 h 4132289"/>
                <a:gd name="connsiteX12" fmla="*/ 713951 w 3309863"/>
                <a:gd name="connsiteY12" fmla="*/ 470447 h 4132289"/>
                <a:gd name="connsiteX13" fmla="*/ 939862 w 3309863"/>
                <a:gd name="connsiteY13" fmla="*/ 115445 h 4132289"/>
                <a:gd name="connsiteX14" fmla="*/ 1811231 w 3309863"/>
                <a:gd name="connsiteY14" fmla="*/ 7869 h 4132289"/>
                <a:gd name="connsiteX0" fmla="*/ 1811231 w 3337758"/>
                <a:gd name="connsiteY0" fmla="*/ 7869 h 4135608"/>
                <a:gd name="connsiteX1" fmla="*/ 2488963 w 3337758"/>
                <a:gd name="connsiteY1" fmla="*/ 298325 h 4135608"/>
                <a:gd name="connsiteX2" fmla="*/ 3124781 w 3337758"/>
                <a:gd name="connsiteY2" fmla="*/ 717893 h 4135608"/>
                <a:gd name="connsiteX3" fmla="*/ 3285029 w 3337758"/>
                <a:gd name="connsiteY3" fmla="*/ 2137883 h 4135608"/>
                <a:gd name="connsiteX4" fmla="*/ 2286878 w 3337758"/>
                <a:gd name="connsiteY4" fmla="*/ 2680837 h 4135608"/>
                <a:gd name="connsiteX5" fmla="*/ 2176991 w 3337758"/>
                <a:gd name="connsiteY5" fmla="*/ 3783803 h 4135608"/>
                <a:gd name="connsiteX6" fmla="*/ 817544 w 3337758"/>
                <a:gd name="connsiteY6" fmla="*/ 4107801 h 4135608"/>
                <a:gd name="connsiteX7" fmla="*/ 190015 w 3337758"/>
                <a:gd name="connsiteY7" fmla="*/ 3180731 h 4135608"/>
                <a:gd name="connsiteX8" fmla="*/ 111523 w 3337758"/>
                <a:gd name="connsiteY8" fmla="*/ 2202429 h 4135608"/>
                <a:gd name="connsiteX9" fmla="*/ 3946 w 3337758"/>
                <a:gd name="connsiteY9" fmla="*/ 1470909 h 4135608"/>
                <a:gd name="connsiteX10" fmla="*/ 262130 w 3337758"/>
                <a:gd name="connsiteY10" fmla="*/ 1062118 h 4135608"/>
                <a:gd name="connsiteX11" fmla="*/ 638648 w 3337758"/>
                <a:gd name="connsiteY11" fmla="*/ 943784 h 4135608"/>
                <a:gd name="connsiteX12" fmla="*/ 713951 w 3337758"/>
                <a:gd name="connsiteY12" fmla="*/ 470447 h 4135608"/>
                <a:gd name="connsiteX13" fmla="*/ 939862 w 3337758"/>
                <a:gd name="connsiteY13" fmla="*/ 115445 h 4135608"/>
                <a:gd name="connsiteX14" fmla="*/ 1811231 w 3337758"/>
                <a:gd name="connsiteY14" fmla="*/ 7869 h 4135608"/>
                <a:gd name="connsiteX0" fmla="*/ 1811231 w 3337758"/>
                <a:gd name="connsiteY0" fmla="*/ 7869 h 4115018"/>
                <a:gd name="connsiteX1" fmla="*/ 2488963 w 3337758"/>
                <a:gd name="connsiteY1" fmla="*/ 298325 h 4115018"/>
                <a:gd name="connsiteX2" fmla="*/ 3124781 w 3337758"/>
                <a:gd name="connsiteY2" fmla="*/ 717893 h 4115018"/>
                <a:gd name="connsiteX3" fmla="*/ 3285029 w 3337758"/>
                <a:gd name="connsiteY3" fmla="*/ 2137883 h 4115018"/>
                <a:gd name="connsiteX4" fmla="*/ 2286878 w 3337758"/>
                <a:gd name="connsiteY4" fmla="*/ 2680837 h 4115018"/>
                <a:gd name="connsiteX5" fmla="*/ 1963910 w 3337758"/>
                <a:gd name="connsiteY5" fmla="*/ 3562330 h 4115018"/>
                <a:gd name="connsiteX6" fmla="*/ 817544 w 3337758"/>
                <a:gd name="connsiteY6" fmla="*/ 4107801 h 4115018"/>
                <a:gd name="connsiteX7" fmla="*/ 190015 w 3337758"/>
                <a:gd name="connsiteY7" fmla="*/ 3180731 h 4115018"/>
                <a:gd name="connsiteX8" fmla="*/ 111523 w 3337758"/>
                <a:gd name="connsiteY8" fmla="*/ 2202429 h 4115018"/>
                <a:gd name="connsiteX9" fmla="*/ 3946 w 3337758"/>
                <a:gd name="connsiteY9" fmla="*/ 1470909 h 4115018"/>
                <a:gd name="connsiteX10" fmla="*/ 262130 w 3337758"/>
                <a:gd name="connsiteY10" fmla="*/ 1062118 h 4115018"/>
                <a:gd name="connsiteX11" fmla="*/ 638648 w 3337758"/>
                <a:gd name="connsiteY11" fmla="*/ 943784 h 4115018"/>
                <a:gd name="connsiteX12" fmla="*/ 713951 w 3337758"/>
                <a:gd name="connsiteY12" fmla="*/ 470447 h 4115018"/>
                <a:gd name="connsiteX13" fmla="*/ 939862 w 3337758"/>
                <a:gd name="connsiteY13" fmla="*/ 115445 h 4115018"/>
                <a:gd name="connsiteX14" fmla="*/ 1811231 w 3337758"/>
                <a:gd name="connsiteY14" fmla="*/ 7869 h 4115018"/>
                <a:gd name="connsiteX0" fmla="*/ 1811231 w 3337758"/>
                <a:gd name="connsiteY0" fmla="*/ 7869 h 4177498"/>
                <a:gd name="connsiteX1" fmla="*/ 2488963 w 3337758"/>
                <a:gd name="connsiteY1" fmla="*/ 298325 h 4177498"/>
                <a:gd name="connsiteX2" fmla="*/ 3124781 w 3337758"/>
                <a:gd name="connsiteY2" fmla="*/ 717893 h 4177498"/>
                <a:gd name="connsiteX3" fmla="*/ 3285029 w 3337758"/>
                <a:gd name="connsiteY3" fmla="*/ 2137883 h 4177498"/>
                <a:gd name="connsiteX4" fmla="*/ 2286878 w 3337758"/>
                <a:gd name="connsiteY4" fmla="*/ 2680837 h 4177498"/>
                <a:gd name="connsiteX5" fmla="*/ 1963910 w 3337758"/>
                <a:gd name="connsiteY5" fmla="*/ 3562330 h 4177498"/>
                <a:gd name="connsiteX6" fmla="*/ 1121945 w 3337758"/>
                <a:gd name="connsiteY6" fmla="*/ 4171079 h 4177498"/>
                <a:gd name="connsiteX7" fmla="*/ 190015 w 3337758"/>
                <a:gd name="connsiteY7" fmla="*/ 3180731 h 4177498"/>
                <a:gd name="connsiteX8" fmla="*/ 111523 w 3337758"/>
                <a:gd name="connsiteY8" fmla="*/ 2202429 h 4177498"/>
                <a:gd name="connsiteX9" fmla="*/ 3946 w 3337758"/>
                <a:gd name="connsiteY9" fmla="*/ 1470909 h 4177498"/>
                <a:gd name="connsiteX10" fmla="*/ 262130 w 3337758"/>
                <a:gd name="connsiteY10" fmla="*/ 1062118 h 4177498"/>
                <a:gd name="connsiteX11" fmla="*/ 638648 w 3337758"/>
                <a:gd name="connsiteY11" fmla="*/ 943784 h 4177498"/>
                <a:gd name="connsiteX12" fmla="*/ 713951 w 3337758"/>
                <a:gd name="connsiteY12" fmla="*/ 470447 h 4177498"/>
                <a:gd name="connsiteX13" fmla="*/ 939862 w 3337758"/>
                <a:gd name="connsiteY13" fmla="*/ 115445 h 4177498"/>
                <a:gd name="connsiteX14" fmla="*/ 1811231 w 3337758"/>
                <a:gd name="connsiteY14" fmla="*/ 7869 h 4177498"/>
                <a:gd name="connsiteX0" fmla="*/ 1811231 w 3337758"/>
                <a:gd name="connsiteY0" fmla="*/ 7869 h 4171079"/>
                <a:gd name="connsiteX1" fmla="*/ 2488963 w 3337758"/>
                <a:gd name="connsiteY1" fmla="*/ 298325 h 4171079"/>
                <a:gd name="connsiteX2" fmla="*/ 3124781 w 3337758"/>
                <a:gd name="connsiteY2" fmla="*/ 717893 h 4171079"/>
                <a:gd name="connsiteX3" fmla="*/ 3285029 w 3337758"/>
                <a:gd name="connsiteY3" fmla="*/ 2137883 h 4171079"/>
                <a:gd name="connsiteX4" fmla="*/ 2286878 w 3337758"/>
                <a:gd name="connsiteY4" fmla="*/ 2680837 h 4171079"/>
                <a:gd name="connsiteX5" fmla="*/ 1963910 w 3337758"/>
                <a:gd name="connsiteY5" fmla="*/ 3562330 h 4171079"/>
                <a:gd name="connsiteX6" fmla="*/ 1121945 w 3337758"/>
                <a:gd name="connsiteY6" fmla="*/ 4171079 h 4171079"/>
                <a:gd name="connsiteX7" fmla="*/ 190015 w 3337758"/>
                <a:gd name="connsiteY7" fmla="*/ 3180731 h 4171079"/>
                <a:gd name="connsiteX8" fmla="*/ 111523 w 3337758"/>
                <a:gd name="connsiteY8" fmla="*/ 2202429 h 4171079"/>
                <a:gd name="connsiteX9" fmla="*/ 3946 w 3337758"/>
                <a:gd name="connsiteY9" fmla="*/ 1470909 h 4171079"/>
                <a:gd name="connsiteX10" fmla="*/ 262130 w 3337758"/>
                <a:gd name="connsiteY10" fmla="*/ 1062118 h 4171079"/>
                <a:gd name="connsiteX11" fmla="*/ 638648 w 3337758"/>
                <a:gd name="connsiteY11" fmla="*/ 943784 h 4171079"/>
                <a:gd name="connsiteX12" fmla="*/ 713951 w 3337758"/>
                <a:gd name="connsiteY12" fmla="*/ 470447 h 4171079"/>
                <a:gd name="connsiteX13" fmla="*/ 939862 w 3337758"/>
                <a:gd name="connsiteY13" fmla="*/ 115445 h 4171079"/>
                <a:gd name="connsiteX14" fmla="*/ 1811231 w 3337758"/>
                <a:gd name="connsiteY14" fmla="*/ 7869 h 4171079"/>
                <a:gd name="connsiteX0" fmla="*/ 1811231 w 3337758"/>
                <a:gd name="connsiteY0" fmla="*/ 7869 h 4171079"/>
                <a:gd name="connsiteX1" fmla="*/ 2488963 w 3337758"/>
                <a:gd name="connsiteY1" fmla="*/ 298325 h 4171079"/>
                <a:gd name="connsiteX2" fmla="*/ 3124781 w 3337758"/>
                <a:gd name="connsiteY2" fmla="*/ 717893 h 4171079"/>
                <a:gd name="connsiteX3" fmla="*/ 3285029 w 3337758"/>
                <a:gd name="connsiteY3" fmla="*/ 2137883 h 4171079"/>
                <a:gd name="connsiteX4" fmla="*/ 2286878 w 3337758"/>
                <a:gd name="connsiteY4" fmla="*/ 2680837 h 4171079"/>
                <a:gd name="connsiteX5" fmla="*/ 1963910 w 3337758"/>
                <a:gd name="connsiteY5" fmla="*/ 3562330 h 4171079"/>
                <a:gd name="connsiteX6" fmla="*/ 1121945 w 3337758"/>
                <a:gd name="connsiteY6" fmla="*/ 4171079 h 4171079"/>
                <a:gd name="connsiteX7" fmla="*/ 190015 w 3337758"/>
                <a:gd name="connsiteY7" fmla="*/ 3180731 h 4171079"/>
                <a:gd name="connsiteX8" fmla="*/ 111523 w 3337758"/>
                <a:gd name="connsiteY8" fmla="*/ 2202429 h 4171079"/>
                <a:gd name="connsiteX9" fmla="*/ 3946 w 3337758"/>
                <a:gd name="connsiteY9" fmla="*/ 1470909 h 4171079"/>
                <a:gd name="connsiteX10" fmla="*/ 262130 w 3337758"/>
                <a:gd name="connsiteY10" fmla="*/ 1062118 h 4171079"/>
                <a:gd name="connsiteX11" fmla="*/ 242925 w 3337758"/>
                <a:gd name="connsiteY11" fmla="*/ 643214 h 4171079"/>
                <a:gd name="connsiteX12" fmla="*/ 713951 w 3337758"/>
                <a:gd name="connsiteY12" fmla="*/ 470447 h 4171079"/>
                <a:gd name="connsiteX13" fmla="*/ 939862 w 3337758"/>
                <a:gd name="connsiteY13" fmla="*/ 115445 h 4171079"/>
                <a:gd name="connsiteX14" fmla="*/ 1811231 w 3337758"/>
                <a:gd name="connsiteY14" fmla="*/ 7869 h 4171079"/>
                <a:gd name="connsiteX0" fmla="*/ 1811231 w 3337758"/>
                <a:gd name="connsiteY0" fmla="*/ 7869 h 4171079"/>
                <a:gd name="connsiteX1" fmla="*/ 2488963 w 3337758"/>
                <a:gd name="connsiteY1" fmla="*/ 298325 h 4171079"/>
                <a:gd name="connsiteX2" fmla="*/ 3124781 w 3337758"/>
                <a:gd name="connsiteY2" fmla="*/ 717893 h 4171079"/>
                <a:gd name="connsiteX3" fmla="*/ 3285029 w 3337758"/>
                <a:gd name="connsiteY3" fmla="*/ 2137883 h 4171079"/>
                <a:gd name="connsiteX4" fmla="*/ 2286878 w 3337758"/>
                <a:gd name="connsiteY4" fmla="*/ 2680837 h 4171079"/>
                <a:gd name="connsiteX5" fmla="*/ 1963910 w 3337758"/>
                <a:gd name="connsiteY5" fmla="*/ 3562330 h 4171079"/>
                <a:gd name="connsiteX6" fmla="*/ 1121945 w 3337758"/>
                <a:gd name="connsiteY6" fmla="*/ 4171079 h 4171079"/>
                <a:gd name="connsiteX7" fmla="*/ 190015 w 3337758"/>
                <a:gd name="connsiteY7" fmla="*/ 3180731 h 4171079"/>
                <a:gd name="connsiteX8" fmla="*/ 111523 w 3337758"/>
                <a:gd name="connsiteY8" fmla="*/ 2202429 h 4171079"/>
                <a:gd name="connsiteX9" fmla="*/ 3946 w 3337758"/>
                <a:gd name="connsiteY9" fmla="*/ 1470909 h 4171079"/>
                <a:gd name="connsiteX10" fmla="*/ 262130 w 3337758"/>
                <a:gd name="connsiteY10" fmla="*/ 1062118 h 4171079"/>
                <a:gd name="connsiteX11" fmla="*/ 713951 w 3337758"/>
                <a:gd name="connsiteY11" fmla="*/ 470447 h 4171079"/>
                <a:gd name="connsiteX12" fmla="*/ 939862 w 3337758"/>
                <a:gd name="connsiteY12" fmla="*/ 115445 h 4171079"/>
                <a:gd name="connsiteX13" fmla="*/ 1811231 w 3337758"/>
                <a:gd name="connsiteY13" fmla="*/ 7869 h 4171079"/>
                <a:gd name="connsiteX0" fmla="*/ 1807749 w 3334276"/>
                <a:gd name="connsiteY0" fmla="*/ 7869 h 4171079"/>
                <a:gd name="connsiteX1" fmla="*/ 2485481 w 3334276"/>
                <a:gd name="connsiteY1" fmla="*/ 298325 h 4171079"/>
                <a:gd name="connsiteX2" fmla="*/ 3121299 w 3334276"/>
                <a:gd name="connsiteY2" fmla="*/ 717893 h 4171079"/>
                <a:gd name="connsiteX3" fmla="*/ 3281547 w 3334276"/>
                <a:gd name="connsiteY3" fmla="*/ 2137883 h 4171079"/>
                <a:gd name="connsiteX4" fmla="*/ 2283396 w 3334276"/>
                <a:gd name="connsiteY4" fmla="*/ 2680837 h 4171079"/>
                <a:gd name="connsiteX5" fmla="*/ 1960428 w 3334276"/>
                <a:gd name="connsiteY5" fmla="*/ 3562330 h 4171079"/>
                <a:gd name="connsiteX6" fmla="*/ 1118463 w 3334276"/>
                <a:gd name="connsiteY6" fmla="*/ 4171079 h 4171079"/>
                <a:gd name="connsiteX7" fmla="*/ 186533 w 3334276"/>
                <a:gd name="connsiteY7" fmla="*/ 3180731 h 4171079"/>
                <a:gd name="connsiteX8" fmla="*/ 108041 w 3334276"/>
                <a:gd name="connsiteY8" fmla="*/ 2202429 h 4171079"/>
                <a:gd name="connsiteX9" fmla="*/ 464 w 3334276"/>
                <a:gd name="connsiteY9" fmla="*/ 1470909 h 4171079"/>
                <a:gd name="connsiteX10" fmla="*/ 106445 w 3334276"/>
                <a:gd name="connsiteY10" fmla="*/ 903922 h 4171079"/>
                <a:gd name="connsiteX11" fmla="*/ 710469 w 3334276"/>
                <a:gd name="connsiteY11" fmla="*/ 470447 h 4171079"/>
                <a:gd name="connsiteX12" fmla="*/ 936380 w 3334276"/>
                <a:gd name="connsiteY12" fmla="*/ 115445 h 4171079"/>
                <a:gd name="connsiteX13" fmla="*/ 1807749 w 3334276"/>
                <a:gd name="connsiteY13" fmla="*/ 7869 h 4171079"/>
                <a:gd name="connsiteX0" fmla="*/ 1807293 w 3333820"/>
                <a:gd name="connsiteY0" fmla="*/ 7420 h 4170630"/>
                <a:gd name="connsiteX1" fmla="*/ 2485025 w 3333820"/>
                <a:gd name="connsiteY1" fmla="*/ 297876 h 4170630"/>
                <a:gd name="connsiteX2" fmla="*/ 3120843 w 3333820"/>
                <a:gd name="connsiteY2" fmla="*/ 717444 h 4170630"/>
                <a:gd name="connsiteX3" fmla="*/ 3281091 w 3333820"/>
                <a:gd name="connsiteY3" fmla="*/ 2137434 h 4170630"/>
                <a:gd name="connsiteX4" fmla="*/ 2282940 w 3333820"/>
                <a:gd name="connsiteY4" fmla="*/ 2680388 h 4170630"/>
                <a:gd name="connsiteX5" fmla="*/ 1959972 w 3333820"/>
                <a:gd name="connsiteY5" fmla="*/ 3561881 h 4170630"/>
                <a:gd name="connsiteX6" fmla="*/ 1118007 w 3333820"/>
                <a:gd name="connsiteY6" fmla="*/ 4170630 h 4170630"/>
                <a:gd name="connsiteX7" fmla="*/ 186077 w 3333820"/>
                <a:gd name="connsiteY7" fmla="*/ 3180282 h 4170630"/>
                <a:gd name="connsiteX8" fmla="*/ 107585 w 3333820"/>
                <a:gd name="connsiteY8" fmla="*/ 2201980 h 4170630"/>
                <a:gd name="connsiteX9" fmla="*/ 8 w 3333820"/>
                <a:gd name="connsiteY9" fmla="*/ 1470460 h 4170630"/>
                <a:gd name="connsiteX10" fmla="*/ 105989 w 3333820"/>
                <a:gd name="connsiteY10" fmla="*/ 903473 h 4170630"/>
                <a:gd name="connsiteX11" fmla="*/ 603471 w 3333820"/>
                <a:gd name="connsiteY11" fmla="*/ 422540 h 4170630"/>
                <a:gd name="connsiteX12" fmla="*/ 935924 w 3333820"/>
                <a:gd name="connsiteY12" fmla="*/ 114996 h 4170630"/>
                <a:gd name="connsiteX13" fmla="*/ 1807293 w 3333820"/>
                <a:gd name="connsiteY13" fmla="*/ 7420 h 4170630"/>
                <a:gd name="connsiteX0" fmla="*/ 1852954 w 3333820"/>
                <a:gd name="connsiteY0" fmla="*/ 367447 h 4056072"/>
                <a:gd name="connsiteX1" fmla="*/ 2485025 w 3333820"/>
                <a:gd name="connsiteY1" fmla="*/ 183318 h 4056072"/>
                <a:gd name="connsiteX2" fmla="*/ 3120843 w 3333820"/>
                <a:gd name="connsiteY2" fmla="*/ 602886 h 4056072"/>
                <a:gd name="connsiteX3" fmla="*/ 3281091 w 3333820"/>
                <a:gd name="connsiteY3" fmla="*/ 2022876 h 4056072"/>
                <a:gd name="connsiteX4" fmla="*/ 2282940 w 3333820"/>
                <a:gd name="connsiteY4" fmla="*/ 2565830 h 4056072"/>
                <a:gd name="connsiteX5" fmla="*/ 1959972 w 3333820"/>
                <a:gd name="connsiteY5" fmla="*/ 3447323 h 4056072"/>
                <a:gd name="connsiteX6" fmla="*/ 1118007 w 3333820"/>
                <a:gd name="connsiteY6" fmla="*/ 4056072 h 4056072"/>
                <a:gd name="connsiteX7" fmla="*/ 186077 w 3333820"/>
                <a:gd name="connsiteY7" fmla="*/ 3065724 h 4056072"/>
                <a:gd name="connsiteX8" fmla="*/ 107585 w 3333820"/>
                <a:gd name="connsiteY8" fmla="*/ 2087422 h 4056072"/>
                <a:gd name="connsiteX9" fmla="*/ 8 w 3333820"/>
                <a:gd name="connsiteY9" fmla="*/ 1355902 h 4056072"/>
                <a:gd name="connsiteX10" fmla="*/ 105989 w 3333820"/>
                <a:gd name="connsiteY10" fmla="*/ 788915 h 4056072"/>
                <a:gd name="connsiteX11" fmla="*/ 603471 w 3333820"/>
                <a:gd name="connsiteY11" fmla="*/ 307982 h 4056072"/>
                <a:gd name="connsiteX12" fmla="*/ 935924 w 3333820"/>
                <a:gd name="connsiteY12" fmla="*/ 438 h 4056072"/>
                <a:gd name="connsiteX13" fmla="*/ 1852954 w 3333820"/>
                <a:gd name="connsiteY13" fmla="*/ 367447 h 4056072"/>
                <a:gd name="connsiteX0" fmla="*/ 1852954 w 3333820"/>
                <a:gd name="connsiteY0" fmla="*/ 367447 h 4056072"/>
                <a:gd name="connsiteX1" fmla="*/ 2485025 w 3333820"/>
                <a:gd name="connsiteY1" fmla="*/ 183318 h 4056072"/>
                <a:gd name="connsiteX2" fmla="*/ 3120843 w 3333820"/>
                <a:gd name="connsiteY2" fmla="*/ 602886 h 4056072"/>
                <a:gd name="connsiteX3" fmla="*/ 3281091 w 3333820"/>
                <a:gd name="connsiteY3" fmla="*/ 2022876 h 4056072"/>
                <a:gd name="connsiteX4" fmla="*/ 2282940 w 3333820"/>
                <a:gd name="connsiteY4" fmla="*/ 2565830 h 4056072"/>
                <a:gd name="connsiteX5" fmla="*/ 1959972 w 3333820"/>
                <a:gd name="connsiteY5" fmla="*/ 3447323 h 4056072"/>
                <a:gd name="connsiteX6" fmla="*/ 1118007 w 3333820"/>
                <a:gd name="connsiteY6" fmla="*/ 4056072 h 4056072"/>
                <a:gd name="connsiteX7" fmla="*/ 186077 w 3333820"/>
                <a:gd name="connsiteY7" fmla="*/ 3065724 h 4056072"/>
                <a:gd name="connsiteX8" fmla="*/ 107585 w 3333820"/>
                <a:gd name="connsiteY8" fmla="*/ 2087422 h 4056072"/>
                <a:gd name="connsiteX9" fmla="*/ 8 w 3333820"/>
                <a:gd name="connsiteY9" fmla="*/ 1355902 h 4056072"/>
                <a:gd name="connsiteX10" fmla="*/ 105989 w 3333820"/>
                <a:gd name="connsiteY10" fmla="*/ 788915 h 4056072"/>
                <a:gd name="connsiteX11" fmla="*/ 603471 w 3333820"/>
                <a:gd name="connsiteY11" fmla="*/ 307982 h 4056072"/>
                <a:gd name="connsiteX12" fmla="*/ 935924 w 3333820"/>
                <a:gd name="connsiteY12" fmla="*/ 438 h 4056072"/>
                <a:gd name="connsiteX13" fmla="*/ 1852954 w 3333820"/>
                <a:gd name="connsiteY13" fmla="*/ 367447 h 4056072"/>
                <a:gd name="connsiteX0" fmla="*/ 1860693 w 3341559"/>
                <a:gd name="connsiteY0" fmla="*/ 375147 h 4063772"/>
                <a:gd name="connsiteX1" fmla="*/ 2492764 w 3341559"/>
                <a:gd name="connsiteY1" fmla="*/ 191018 h 4063772"/>
                <a:gd name="connsiteX2" fmla="*/ 3128582 w 3341559"/>
                <a:gd name="connsiteY2" fmla="*/ 610586 h 4063772"/>
                <a:gd name="connsiteX3" fmla="*/ 3288830 w 3341559"/>
                <a:gd name="connsiteY3" fmla="*/ 2030576 h 4063772"/>
                <a:gd name="connsiteX4" fmla="*/ 2290679 w 3341559"/>
                <a:gd name="connsiteY4" fmla="*/ 2573530 h 4063772"/>
                <a:gd name="connsiteX5" fmla="*/ 1967711 w 3341559"/>
                <a:gd name="connsiteY5" fmla="*/ 3455023 h 4063772"/>
                <a:gd name="connsiteX6" fmla="*/ 1125746 w 3341559"/>
                <a:gd name="connsiteY6" fmla="*/ 4063772 h 4063772"/>
                <a:gd name="connsiteX7" fmla="*/ 193816 w 3341559"/>
                <a:gd name="connsiteY7" fmla="*/ 3073424 h 4063772"/>
                <a:gd name="connsiteX8" fmla="*/ 115324 w 3341559"/>
                <a:gd name="connsiteY8" fmla="*/ 2095122 h 4063772"/>
                <a:gd name="connsiteX9" fmla="*/ 7747 w 3341559"/>
                <a:gd name="connsiteY9" fmla="*/ 1363602 h 4063772"/>
                <a:gd name="connsiteX10" fmla="*/ 113728 w 3341559"/>
                <a:gd name="connsiteY10" fmla="*/ 796615 h 4063772"/>
                <a:gd name="connsiteX11" fmla="*/ 943663 w 3341559"/>
                <a:gd name="connsiteY11" fmla="*/ 8138 h 4063772"/>
                <a:gd name="connsiteX12" fmla="*/ 1860693 w 3341559"/>
                <a:gd name="connsiteY12" fmla="*/ 375147 h 4063772"/>
                <a:gd name="connsiteX0" fmla="*/ 1858043 w 3338909"/>
                <a:gd name="connsiteY0" fmla="*/ 251060 h 3939685"/>
                <a:gd name="connsiteX1" fmla="*/ 2490114 w 3338909"/>
                <a:gd name="connsiteY1" fmla="*/ 66931 h 3939685"/>
                <a:gd name="connsiteX2" fmla="*/ 3125932 w 3338909"/>
                <a:gd name="connsiteY2" fmla="*/ 486499 h 3939685"/>
                <a:gd name="connsiteX3" fmla="*/ 3286180 w 3338909"/>
                <a:gd name="connsiteY3" fmla="*/ 1906489 h 3939685"/>
                <a:gd name="connsiteX4" fmla="*/ 2288029 w 3338909"/>
                <a:gd name="connsiteY4" fmla="*/ 2449443 h 3939685"/>
                <a:gd name="connsiteX5" fmla="*/ 1965061 w 3338909"/>
                <a:gd name="connsiteY5" fmla="*/ 3330936 h 3939685"/>
                <a:gd name="connsiteX6" fmla="*/ 1123096 w 3338909"/>
                <a:gd name="connsiteY6" fmla="*/ 3939685 h 3939685"/>
                <a:gd name="connsiteX7" fmla="*/ 191166 w 3338909"/>
                <a:gd name="connsiteY7" fmla="*/ 2949337 h 3939685"/>
                <a:gd name="connsiteX8" fmla="*/ 112674 w 3338909"/>
                <a:gd name="connsiteY8" fmla="*/ 1971035 h 3939685"/>
                <a:gd name="connsiteX9" fmla="*/ 5097 w 3338909"/>
                <a:gd name="connsiteY9" fmla="*/ 1239515 h 3939685"/>
                <a:gd name="connsiteX10" fmla="*/ 111078 w 3338909"/>
                <a:gd name="connsiteY10" fmla="*/ 672528 h 3939685"/>
                <a:gd name="connsiteX11" fmla="*/ 880134 w 3338909"/>
                <a:gd name="connsiteY11" fmla="*/ 10607 h 3939685"/>
                <a:gd name="connsiteX12" fmla="*/ 1858043 w 3338909"/>
                <a:gd name="connsiteY12" fmla="*/ 251060 h 3939685"/>
                <a:gd name="connsiteX0" fmla="*/ 1853564 w 3334430"/>
                <a:gd name="connsiteY0" fmla="*/ 245194 h 3933819"/>
                <a:gd name="connsiteX1" fmla="*/ 2485635 w 3334430"/>
                <a:gd name="connsiteY1" fmla="*/ 61065 h 3933819"/>
                <a:gd name="connsiteX2" fmla="*/ 3121453 w 3334430"/>
                <a:gd name="connsiteY2" fmla="*/ 480633 h 3933819"/>
                <a:gd name="connsiteX3" fmla="*/ 3281701 w 3334430"/>
                <a:gd name="connsiteY3" fmla="*/ 1900623 h 3933819"/>
                <a:gd name="connsiteX4" fmla="*/ 2283550 w 3334430"/>
                <a:gd name="connsiteY4" fmla="*/ 2443577 h 3933819"/>
                <a:gd name="connsiteX5" fmla="*/ 1960582 w 3334430"/>
                <a:gd name="connsiteY5" fmla="*/ 3325070 h 3933819"/>
                <a:gd name="connsiteX6" fmla="*/ 1118617 w 3334430"/>
                <a:gd name="connsiteY6" fmla="*/ 3933819 h 3933819"/>
                <a:gd name="connsiteX7" fmla="*/ 186687 w 3334430"/>
                <a:gd name="connsiteY7" fmla="*/ 2943471 h 3933819"/>
                <a:gd name="connsiteX8" fmla="*/ 108195 w 3334430"/>
                <a:gd name="connsiteY8" fmla="*/ 1965169 h 3933819"/>
                <a:gd name="connsiteX9" fmla="*/ 618 w 3334430"/>
                <a:gd name="connsiteY9" fmla="*/ 1233649 h 3933819"/>
                <a:gd name="connsiteX10" fmla="*/ 121818 w 3334430"/>
                <a:gd name="connsiteY10" fmla="*/ 508468 h 3933819"/>
                <a:gd name="connsiteX11" fmla="*/ 875655 w 3334430"/>
                <a:gd name="connsiteY11" fmla="*/ 4741 h 3933819"/>
                <a:gd name="connsiteX12" fmla="*/ 1853564 w 3334430"/>
                <a:gd name="connsiteY12" fmla="*/ 245194 h 3933819"/>
                <a:gd name="connsiteX0" fmla="*/ 1867876 w 3348742"/>
                <a:gd name="connsiteY0" fmla="*/ 245194 h 3933819"/>
                <a:gd name="connsiteX1" fmla="*/ 2499947 w 3348742"/>
                <a:gd name="connsiteY1" fmla="*/ 61065 h 3933819"/>
                <a:gd name="connsiteX2" fmla="*/ 3135765 w 3348742"/>
                <a:gd name="connsiteY2" fmla="*/ 480633 h 3933819"/>
                <a:gd name="connsiteX3" fmla="*/ 3296013 w 3348742"/>
                <a:gd name="connsiteY3" fmla="*/ 1900623 h 3933819"/>
                <a:gd name="connsiteX4" fmla="*/ 2297862 w 3348742"/>
                <a:gd name="connsiteY4" fmla="*/ 2443577 h 3933819"/>
                <a:gd name="connsiteX5" fmla="*/ 1974894 w 3348742"/>
                <a:gd name="connsiteY5" fmla="*/ 3325070 h 3933819"/>
                <a:gd name="connsiteX6" fmla="*/ 1132929 w 3348742"/>
                <a:gd name="connsiteY6" fmla="*/ 3933819 h 3933819"/>
                <a:gd name="connsiteX7" fmla="*/ 200999 w 3348742"/>
                <a:gd name="connsiteY7" fmla="*/ 2943471 h 3933819"/>
                <a:gd name="connsiteX8" fmla="*/ 320369 w 3348742"/>
                <a:gd name="connsiteY8" fmla="*/ 1965168 h 3933819"/>
                <a:gd name="connsiteX9" fmla="*/ 14930 w 3348742"/>
                <a:gd name="connsiteY9" fmla="*/ 1233649 h 3933819"/>
                <a:gd name="connsiteX10" fmla="*/ 136130 w 3348742"/>
                <a:gd name="connsiteY10" fmla="*/ 508468 h 3933819"/>
                <a:gd name="connsiteX11" fmla="*/ 889967 w 3348742"/>
                <a:gd name="connsiteY11" fmla="*/ 4741 h 3933819"/>
                <a:gd name="connsiteX12" fmla="*/ 1867876 w 3348742"/>
                <a:gd name="connsiteY12" fmla="*/ 245194 h 3933819"/>
                <a:gd name="connsiteX0" fmla="*/ 1867876 w 3348742"/>
                <a:gd name="connsiteY0" fmla="*/ 245194 h 3939325"/>
                <a:gd name="connsiteX1" fmla="*/ 2499947 w 3348742"/>
                <a:gd name="connsiteY1" fmla="*/ 61065 h 3939325"/>
                <a:gd name="connsiteX2" fmla="*/ 3135765 w 3348742"/>
                <a:gd name="connsiteY2" fmla="*/ 480633 h 3939325"/>
                <a:gd name="connsiteX3" fmla="*/ 3296013 w 3348742"/>
                <a:gd name="connsiteY3" fmla="*/ 1900623 h 3939325"/>
                <a:gd name="connsiteX4" fmla="*/ 2297862 w 3348742"/>
                <a:gd name="connsiteY4" fmla="*/ 2443577 h 3939325"/>
                <a:gd name="connsiteX5" fmla="*/ 1974894 w 3348742"/>
                <a:gd name="connsiteY5" fmla="*/ 3325070 h 3939325"/>
                <a:gd name="connsiteX6" fmla="*/ 1132929 w 3348742"/>
                <a:gd name="connsiteY6" fmla="*/ 3933819 h 3939325"/>
                <a:gd name="connsiteX7" fmla="*/ 261880 w 3348742"/>
                <a:gd name="connsiteY7" fmla="*/ 2975111 h 3939325"/>
                <a:gd name="connsiteX8" fmla="*/ 320369 w 3348742"/>
                <a:gd name="connsiteY8" fmla="*/ 1965168 h 3939325"/>
                <a:gd name="connsiteX9" fmla="*/ 14930 w 3348742"/>
                <a:gd name="connsiteY9" fmla="*/ 1233649 h 3939325"/>
                <a:gd name="connsiteX10" fmla="*/ 136130 w 3348742"/>
                <a:gd name="connsiteY10" fmla="*/ 508468 h 3939325"/>
                <a:gd name="connsiteX11" fmla="*/ 889967 w 3348742"/>
                <a:gd name="connsiteY11" fmla="*/ 4741 h 3939325"/>
                <a:gd name="connsiteX12" fmla="*/ 1867876 w 3348742"/>
                <a:gd name="connsiteY12" fmla="*/ 245194 h 3939325"/>
                <a:gd name="connsiteX0" fmla="*/ 1867876 w 3348742"/>
                <a:gd name="connsiteY0" fmla="*/ 245194 h 3945523"/>
                <a:gd name="connsiteX1" fmla="*/ 2499947 w 3348742"/>
                <a:gd name="connsiteY1" fmla="*/ 61065 h 3945523"/>
                <a:gd name="connsiteX2" fmla="*/ 3135765 w 3348742"/>
                <a:gd name="connsiteY2" fmla="*/ 480633 h 3945523"/>
                <a:gd name="connsiteX3" fmla="*/ 3296013 w 3348742"/>
                <a:gd name="connsiteY3" fmla="*/ 1900623 h 3945523"/>
                <a:gd name="connsiteX4" fmla="*/ 2297862 w 3348742"/>
                <a:gd name="connsiteY4" fmla="*/ 2443577 h 3945523"/>
                <a:gd name="connsiteX5" fmla="*/ 1974894 w 3348742"/>
                <a:gd name="connsiteY5" fmla="*/ 3325070 h 3945523"/>
                <a:gd name="connsiteX6" fmla="*/ 1132929 w 3348742"/>
                <a:gd name="connsiteY6" fmla="*/ 3933819 h 3945523"/>
                <a:gd name="connsiteX7" fmla="*/ 261880 w 3348742"/>
                <a:gd name="connsiteY7" fmla="*/ 2975111 h 3945523"/>
                <a:gd name="connsiteX8" fmla="*/ 320369 w 3348742"/>
                <a:gd name="connsiteY8" fmla="*/ 1965168 h 3945523"/>
                <a:gd name="connsiteX9" fmla="*/ 14930 w 3348742"/>
                <a:gd name="connsiteY9" fmla="*/ 1233649 h 3945523"/>
                <a:gd name="connsiteX10" fmla="*/ 136130 w 3348742"/>
                <a:gd name="connsiteY10" fmla="*/ 508468 h 3945523"/>
                <a:gd name="connsiteX11" fmla="*/ 889967 w 3348742"/>
                <a:gd name="connsiteY11" fmla="*/ 4741 h 3945523"/>
                <a:gd name="connsiteX12" fmla="*/ 1867876 w 3348742"/>
                <a:gd name="connsiteY12" fmla="*/ 245194 h 394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48742" h="3945523">
                  <a:moveTo>
                    <a:pt x="1867876" y="245194"/>
                  </a:moveTo>
                  <a:cubicBezTo>
                    <a:pt x="2136206" y="254581"/>
                    <a:pt x="1999449" y="21825"/>
                    <a:pt x="2499947" y="61065"/>
                  </a:cubicBezTo>
                  <a:cubicBezTo>
                    <a:pt x="3000445" y="100305"/>
                    <a:pt x="3003087" y="174040"/>
                    <a:pt x="3135765" y="480633"/>
                  </a:cubicBezTo>
                  <a:cubicBezTo>
                    <a:pt x="3268443" y="787226"/>
                    <a:pt x="3435664" y="1573466"/>
                    <a:pt x="3296013" y="1900623"/>
                  </a:cubicBezTo>
                  <a:cubicBezTo>
                    <a:pt x="3156363" y="2227780"/>
                    <a:pt x="2518048" y="2206169"/>
                    <a:pt x="2297862" y="2443577"/>
                  </a:cubicBezTo>
                  <a:cubicBezTo>
                    <a:pt x="2077676" y="2680985"/>
                    <a:pt x="2169050" y="3076696"/>
                    <a:pt x="1974894" y="3325070"/>
                  </a:cubicBezTo>
                  <a:cubicBezTo>
                    <a:pt x="1780739" y="3573444"/>
                    <a:pt x="1935915" y="4023785"/>
                    <a:pt x="1132929" y="3933819"/>
                  </a:cubicBezTo>
                  <a:cubicBezTo>
                    <a:pt x="329943" y="3843853"/>
                    <a:pt x="397307" y="3303219"/>
                    <a:pt x="261880" y="2975111"/>
                  </a:cubicBezTo>
                  <a:cubicBezTo>
                    <a:pt x="126453" y="2647003"/>
                    <a:pt x="361527" y="2255412"/>
                    <a:pt x="320369" y="1965168"/>
                  </a:cubicBezTo>
                  <a:cubicBezTo>
                    <a:pt x="279211" y="1674924"/>
                    <a:pt x="45636" y="1476432"/>
                    <a:pt x="14930" y="1233649"/>
                  </a:cubicBezTo>
                  <a:cubicBezTo>
                    <a:pt x="-15776" y="990866"/>
                    <a:pt x="-9709" y="713286"/>
                    <a:pt x="136130" y="508468"/>
                  </a:cubicBezTo>
                  <a:cubicBezTo>
                    <a:pt x="281969" y="303650"/>
                    <a:pt x="601343" y="48620"/>
                    <a:pt x="889967" y="4741"/>
                  </a:cubicBezTo>
                  <a:cubicBezTo>
                    <a:pt x="1178591" y="-39138"/>
                    <a:pt x="1599546" y="235807"/>
                    <a:pt x="1867876" y="245194"/>
                  </a:cubicBezTo>
                  <a:close/>
                </a:path>
              </a:pathLst>
            </a:custGeom>
            <a:noFill/>
            <a:ln w="254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106" name="TextBox 105"/>
            <p:cNvSpPr txBox="1"/>
            <p:nvPr/>
          </p:nvSpPr>
          <p:spPr>
            <a:xfrm>
              <a:off x="7302402" y="5359120"/>
              <a:ext cx="1723549" cy="646331"/>
            </a:xfrm>
            <a:prstGeom prst="rect">
              <a:avLst/>
            </a:prstGeom>
            <a:solidFill>
              <a:schemeClr val="bg1"/>
            </a:solidFill>
          </p:spPr>
          <p:txBody>
            <a:bodyPr wrap="none" rtlCol="0">
              <a:spAutoFit/>
            </a:bodyPr>
            <a:lstStyle/>
            <a:p>
              <a:pPr fontAlgn="base">
                <a:spcBef>
                  <a:spcPct val="0"/>
                </a:spcBef>
                <a:spcAft>
                  <a:spcPct val="0"/>
                </a:spcAft>
              </a:pPr>
              <a:r>
                <a:rPr lang="en-US" dirty="0">
                  <a:solidFill>
                    <a:srgbClr val="000000"/>
                  </a:solidFill>
                </a:rPr>
                <a:t>distribution </a:t>
              </a:r>
            </a:p>
            <a:p>
              <a:pPr fontAlgn="base">
                <a:spcBef>
                  <a:spcPct val="0"/>
                </a:spcBef>
                <a:spcAft>
                  <a:spcPct val="0"/>
                </a:spcAft>
              </a:pPr>
              <a:r>
                <a:rPr lang="en-US" dirty="0">
                  <a:solidFill>
                    <a:srgbClr val="000000"/>
                  </a:solidFill>
                </a:rPr>
                <a:t>network (edge)</a:t>
              </a:r>
            </a:p>
          </p:txBody>
        </p:sp>
      </p:grpSp>
      <p:sp>
        <p:nvSpPr>
          <p:cNvPr id="125" name="Rectangle 124"/>
          <p:cNvSpPr/>
          <p:nvPr/>
        </p:nvSpPr>
        <p:spPr>
          <a:xfrm>
            <a:off x="110344" y="2815241"/>
            <a:ext cx="9004151" cy="4042110"/>
          </a:xfrm>
          <a:prstGeom prst="rect">
            <a:avLst/>
          </a:prstGeom>
          <a:solidFill>
            <a:schemeClr val="bg1">
              <a:alpha val="3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2" name="Title 1"/>
          <p:cNvSpPr>
            <a:spLocks noGrp="1"/>
          </p:cNvSpPr>
          <p:nvPr>
            <p:ph type="title"/>
          </p:nvPr>
        </p:nvSpPr>
        <p:spPr>
          <a:xfrm>
            <a:off x="371136" y="37962"/>
            <a:ext cx="8229600" cy="1143000"/>
          </a:xfrm>
        </p:spPr>
        <p:txBody>
          <a:bodyPr/>
          <a:lstStyle/>
          <a:p>
            <a:r>
              <a:rPr lang="en-US" sz="3600" dirty="0" smtClean="0">
                <a:solidFill>
                  <a:srgbClr val="C00000"/>
                </a:solidFill>
              </a:rPr>
              <a:t>The smart grid: </a:t>
            </a:r>
            <a:r>
              <a:rPr lang="en-US" sz="3600" i="1" dirty="0" smtClean="0">
                <a:solidFill>
                  <a:srgbClr val="C00000"/>
                </a:solidFill>
              </a:rPr>
              <a:t>communication flows</a:t>
            </a:r>
            <a:endParaRPr lang="en-US" sz="3600" dirty="0">
              <a:solidFill>
                <a:srgbClr val="C00000"/>
              </a:solidFill>
            </a:endParaRPr>
          </a:p>
        </p:txBody>
      </p:sp>
      <p:grpSp>
        <p:nvGrpSpPr>
          <p:cNvPr id="28" name="Group 27"/>
          <p:cNvGrpSpPr/>
          <p:nvPr/>
        </p:nvGrpSpPr>
        <p:grpSpPr>
          <a:xfrm>
            <a:off x="215155" y="1400038"/>
            <a:ext cx="8659906" cy="1312433"/>
            <a:chOff x="215155" y="1400038"/>
            <a:chExt cx="8659906" cy="1312433"/>
          </a:xfrm>
        </p:grpSpPr>
        <p:sp>
          <p:nvSpPr>
            <p:cNvPr id="26" name="Rectangle 25"/>
            <p:cNvSpPr/>
            <p:nvPr/>
          </p:nvSpPr>
          <p:spPr>
            <a:xfrm>
              <a:off x="215155" y="1400038"/>
              <a:ext cx="8659906" cy="1312433"/>
            </a:xfrm>
            <a:prstGeom prst="rect">
              <a:avLst/>
            </a:prstGeom>
            <a:solidFill>
              <a:schemeClr val="bg1"/>
            </a:solidFill>
            <a:ln cmpd="thickThi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7" name="TextBox 26"/>
            <p:cNvSpPr txBox="1"/>
            <p:nvPr/>
          </p:nvSpPr>
          <p:spPr>
            <a:xfrm>
              <a:off x="6360132" y="1456089"/>
              <a:ext cx="1760418" cy="1200329"/>
            </a:xfrm>
            <a:prstGeom prst="rect">
              <a:avLst/>
            </a:prstGeom>
            <a:noFill/>
          </p:spPr>
          <p:txBody>
            <a:bodyPr wrap="none" rtlCol="0">
              <a:spAutoFit/>
            </a:bodyPr>
            <a:lstStyle/>
            <a:p>
              <a:pPr algn="ctr" fontAlgn="base">
                <a:spcBef>
                  <a:spcPct val="0"/>
                </a:spcBef>
                <a:spcAft>
                  <a:spcPct val="0"/>
                </a:spcAft>
              </a:pPr>
              <a:r>
                <a:rPr lang="en-US" sz="2400" dirty="0">
                  <a:solidFill>
                    <a:srgbClr val="000000"/>
                  </a:solidFill>
                </a:rPr>
                <a:t>distribution </a:t>
              </a:r>
            </a:p>
            <a:p>
              <a:pPr algn="ctr" fontAlgn="base">
                <a:spcBef>
                  <a:spcPct val="0"/>
                </a:spcBef>
                <a:spcAft>
                  <a:spcPct val="0"/>
                </a:spcAft>
              </a:pPr>
              <a:r>
                <a:rPr lang="en-US" sz="2400" dirty="0">
                  <a:solidFill>
                    <a:srgbClr val="000000"/>
                  </a:solidFill>
                </a:rPr>
                <a:t>network </a:t>
              </a:r>
            </a:p>
            <a:p>
              <a:pPr algn="ctr" fontAlgn="base">
                <a:spcBef>
                  <a:spcPct val="0"/>
                </a:spcBef>
                <a:spcAft>
                  <a:spcPct val="0"/>
                </a:spcAft>
              </a:pPr>
              <a:r>
                <a:rPr lang="en-US" sz="2400" dirty="0">
                  <a:solidFill>
                    <a:srgbClr val="000000"/>
                  </a:solidFill>
                </a:rPr>
                <a:t>operator(s)</a:t>
              </a:r>
            </a:p>
          </p:txBody>
        </p:sp>
        <p:sp>
          <p:nvSpPr>
            <p:cNvPr id="56" name="TextBox 55"/>
            <p:cNvSpPr txBox="1"/>
            <p:nvPr/>
          </p:nvSpPr>
          <p:spPr>
            <a:xfrm>
              <a:off x="3221499" y="1456088"/>
              <a:ext cx="1914307" cy="1200329"/>
            </a:xfrm>
            <a:prstGeom prst="rect">
              <a:avLst/>
            </a:prstGeom>
            <a:noFill/>
          </p:spPr>
          <p:txBody>
            <a:bodyPr wrap="none" rtlCol="0">
              <a:spAutoFit/>
            </a:bodyPr>
            <a:lstStyle/>
            <a:p>
              <a:pPr algn="ctr" fontAlgn="base">
                <a:spcBef>
                  <a:spcPct val="0"/>
                </a:spcBef>
                <a:spcAft>
                  <a:spcPct val="0"/>
                </a:spcAft>
              </a:pPr>
              <a:r>
                <a:rPr lang="en-US" sz="2400" dirty="0">
                  <a:solidFill>
                    <a:srgbClr val="000000"/>
                  </a:solidFill>
                </a:rPr>
                <a:t>regional </a:t>
              </a:r>
            </a:p>
            <a:p>
              <a:pPr algn="ctr" fontAlgn="base">
                <a:spcBef>
                  <a:spcPct val="0"/>
                </a:spcBef>
                <a:spcAft>
                  <a:spcPct val="0"/>
                </a:spcAft>
              </a:pPr>
              <a:r>
                <a:rPr lang="en-US" sz="2400" dirty="0">
                  <a:solidFill>
                    <a:srgbClr val="000000"/>
                  </a:solidFill>
                </a:rPr>
                <a:t>transmission</a:t>
              </a:r>
            </a:p>
            <a:p>
              <a:pPr algn="ctr" fontAlgn="base">
                <a:spcBef>
                  <a:spcPct val="0"/>
                </a:spcBef>
                <a:spcAft>
                  <a:spcPct val="0"/>
                </a:spcAft>
              </a:pPr>
              <a:r>
                <a:rPr lang="en-US" sz="2400" dirty="0">
                  <a:solidFill>
                    <a:srgbClr val="000000"/>
                  </a:solidFill>
                </a:rPr>
                <a:t>operator(s)</a:t>
              </a:r>
            </a:p>
          </p:txBody>
        </p:sp>
        <p:sp>
          <p:nvSpPr>
            <p:cNvPr id="57" name="TextBox 56"/>
            <p:cNvSpPr txBox="1"/>
            <p:nvPr/>
          </p:nvSpPr>
          <p:spPr>
            <a:xfrm>
              <a:off x="412262" y="1432696"/>
              <a:ext cx="1778051" cy="1200329"/>
            </a:xfrm>
            <a:prstGeom prst="rect">
              <a:avLst/>
            </a:prstGeom>
            <a:noFill/>
          </p:spPr>
          <p:txBody>
            <a:bodyPr wrap="none" rtlCol="0">
              <a:spAutoFit/>
            </a:bodyPr>
            <a:lstStyle/>
            <a:p>
              <a:pPr algn="ctr" fontAlgn="base">
                <a:spcBef>
                  <a:spcPct val="0"/>
                </a:spcBef>
                <a:spcAft>
                  <a:spcPct val="0"/>
                </a:spcAft>
              </a:pPr>
              <a:r>
                <a:rPr lang="en-US" sz="2400" dirty="0">
                  <a:solidFill>
                    <a:srgbClr val="000000"/>
                  </a:solidFill>
                </a:rPr>
                <a:t>large-scale </a:t>
              </a:r>
            </a:p>
            <a:p>
              <a:pPr algn="ctr" fontAlgn="base">
                <a:spcBef>
                  <a:spcPct val="0"/>
                </a:spcBef>
                <a:spcAft>
                  <a:spcPct val="0"/>
                </a:spcAft>
              </a:pPr>
              <a:r>
                <a:rPr lang="en-US" sz="2400" dirty="0">
                  <a:solidFill>
                    <a:srgbClr val="000000"/>
                  </a:solidFill>
                </a:rPr>
                <a:t>electricity </a:t>
              </a:r>
            </a:p>
            <a:p>
              <a:pPr algn="ctr" fontAlgn="base">
                <a:spcBef>
                  <a:spcPct val="0"/>
                </a:spcBef>
                <a:spcAft>
                  <a:spcPct val="0"/>
                </a:spcAft>
              </a:pPr>
              <a:r>
                <a:rPr lang="en-US" sz="2400" dirty="0">
                  <a:solidFill>
                    <a:srgbClr val="000000"/>
                  </a:solidFill>
                </a:rPr>
                <a:t>generators</a:t>
              </a:r>
            </a:p>
          </p:txBody>
        </p:sp>
      </p:grpSp>
      <p:grpSp>
        <p:nvGrpSpPr>
          <p:cNvPr id="49" name="Group 48"/>
          <p:cNvGrpSpPr/>
          <p:nvPr/>
        </p:nvGrpSpPr>
        <p:grpSpPr>
          <a:xfrm>
            <a:off x="5743692" y="2667894"/>
            <a:ext cx="2859450" cy="3539785"/>
            <a:chOff x="5743692" y="2667894"/>
            <a:chExt cx="2859450" cy="3539785"/>
          </a:xfrm>
        </p:grpSpPr>
        <p:sp>
          <p:nvSpPr>
            <p:cNvPr id="46" name="Freeform 45"/>
            <p:cNvSpPr/>
            <p:nvPr/>
          </p:nvSpPr>
          <p:spPr>
            <a:xfrm>
              <a:off x="5743692" y="2667894"/>
              <a:ext cx="2201374" cy="3539785"/>
            </a:xfrm>
            <a:custGeom>
              <a:avLst/>
              <a:gdLst>
                <a:gd name="connsiteX0" fmla="*/ 1796527 w 1986104"/>
                <a:gd name="connsiteY0" fmla="*/ 0 h 3711389"/>
                <a:gd name="connsiteX1" fmla="*/ 1818042 w 1986104"/>
                <a:gd name="connsiteY1" fmla="*/ 2409713 h 3711389"/>
                <a:gd name="connsiteX2" fmla="*/ 0 w 1986104"/>
                <a:gd name="connsiteY2" fmla="*/ 3711389 h 3711389"/>
                <a:gd name="connsiteX0" fmla="*/ 1925618 w 2052945"/>
                <a:gd name="connsiteY0" fmla="*/ 0 h 3646843"/>
                <a:gd name="connsiteX1" fmla="*/ 1818042 w 2052945"/>
                <a:gd name="connsiteY1" fmla="*/ 2345167 h 3646843"/>
                <a:gd name="connsiteX2" fmla="*/ 0 w 2052945"/>
                <a:gd name="connsiteY2" fmla="*/ 3646843 h 3646843"/>
                <a:gd name="connsiteX0" fmla="*/ 1925618 w 2012692"/>
                <a:gd name="connsiteY0" fmla="*/ 0 h 3646843"/>
                <a:gd name="connsiteX1" fmla="*/ 1818042 w 2012692"/>
                <a:gd name="connsiteY1" fmla="*/ 2345167 h 3646843"/>
                <a:gd name="connsiteX2" fmla="*/ 0 w 2012692"/>
                <a:gd name="connsiteY2" fmla="*/ 3646843 h 3646843"/>
                <a:gd name="connsiteX0" fmla="*/ 2000921 w 2056222"/>
                <a:gd name="connsiteY0" fmla="*/ 0 h 3625328"/>
                <a:gd name="connsiteX1" fmla="*/ 1818042 w 2056222"/>
                <a:gd name="connsiteY1" fmla="*/ 2323652 h 3625328"/>
                <a:gd name="connsiteX2" fmla="*/ 0 w 2056222"/>
                <a:gd name="connsiteY2" fmla="*/ 3625328 h 3625328"/>
                <a:gd name="connsiteX0" fmla="*/ 2323651 w 2397487"/>
                <a:gd name="connsiteY0" fmla="*/ 0 h 3700632"/>
                <a:gd name="connsiteX1" fmla="*/ 2140772 w 2397487"/>
                <a:gd name="connsiteY1" fmla="*/ 2323652 h 3700632"/>
                <a:gd name="connsiteX2" fmla="*/ 0 w 2397487"/>
                <a:gd name="connsiteY2" fmla="*/ 3700632 h 3700632"/>
                <a:gd name="connsiteX0" fmla="*/ 2323651 w 2425475"/>
                <a:gd name="connsiteY0" fmla="*/ 0 h 3700632"/>
                <a:gd name="connsiteX1" fmla="*/ 2420471 w 2425475"/>
                <a:gd name="connsiteY1" fmla="*/ 1290917 h 3700632"/>
                <a:gd name="connsiteX2" fmla="*/ 2140772 w 2425475"/>
                <a:gd name="connsiteY2" fmla="*/ 2323652 h 3700632"/>
                <a:gd name="connsiteX3" fmla="*/ 0 w 2425475"/>
                <a:gd name="connsiteY3" fmla="*/ 3700632 h 3700632"/>
                <a:gd name="connsiteX0" fmla="*/ 2323651 w 2364045"/>
                <a:gd name="connsiteY0" fmla="*/ 0 h 3700632"/>
                <a:gd name="connsiteX1" fmla="*/ 2140772 w 2364045"/>
                <a:gd name="connsiteY1" fmla="*/ 2323652 h 3700632"/>
                <a:gd name="connsiteX2" fmla="*/ 0 w 2364045"/>
                <a:gd name="connsiteY2" fmla="*/ 3700632 h 3700632"/>
                <a:gd name="connsiteX0" fmla="*/ 2345167 w 2375360"/>
                <a:gd name="connsiteY0" fmla="*/ 0 h 3625329"/>
                <a:gd name="connsiteX1" fmla="*/ 2140772 w 2375360"/>
                <a:gd name="connsiteY1" fmla="*/ 2248349 h 3625329"/>
                <a:gd name="connsiteX2" fmla="*/ 0 w 2375360"/>
                <a:gd name="connsiteY2" fmla="*/ 3625329 h 3625329"/>
                <a:gd name="connsiteX0" fmla="*/ 2345167 w 2404182"/>
                <a:gd name="connsiteY0" fmla="*/ 0 h 3625329"/>
                <a:gd name="connsiteX1" fmla="*/ 2140772 w 2404182"/>
                <a:gd name="connsiteY1" fmla="*/ 2248349 h 3625329"/>
                <a:gd name="connsiteX2" fmla="*/ 0 w 2404182"/>
                <a:gd name="connsiteY2" fmla="*/ 3625329 h 3625329"/>
                <a:gd name="connsiteX0" fmla="*/ 2345167 w 2395692"/>
                <a:gd name="connsiteY0" fmla="*/ 0 h 3625329"/>
                <a:gd name="connsiteX1" fmla="*/ 2140772 w 2395692"/>
                <a:gd name="connsiteY1" fmla="*/ 2248349 h 3625329"/>
                <a:gd name="connsiteX2" fmla="*/ 0 w 2395692"/>
                <a:gd name="connsiteY2" fmla="*/ 3625329 h 3625329"/>
                <a:gd name="connsiteX0" fmla="*/ 2345167 w 2358578"/>
                <a:gd name="connsiteY0" fmla="*/ 0 h 3625329"/>
                <a:gd name="connsiteX1" fmla="*/ 2033195 w 2358578"/>
                <a:gd name="connsiteY1" fmla="*/ 2388198 h 3625329"/>
                <a:gd name="connsiteX2" fmla="*/ 0 w 2358578"/>
                <a:gd name="connsiteY2" fmla="*/ 3625329 h 3625329"/>
                <a:gd name="connsiteX0" fmla="*/ 2140772 w 2148876"/>
                <a:gd name="connsiteY0" fmla="*/ 0 h 3453207"/>
                <a:gd name="connsiteX1" fmla="*/ 1828800 w 2148876"/>
                <a:gd name="connsiteY1" fmla="*/ 2388198 h 3453207"/>
                <a:gd name="connsiteX2" fmla="*/ 0 w 2148876"/>
                <a:gd name="connsiteY2" fmla="*/ 3453207 h 3453207"/>
                <a:gd name="connsiteX0" fmla="*/ 2195435 w 2201374"/>
                <a:gd name="connsiteY0" fmla="*/ 0 h 3539785"/>
                <a:gd name="connsiteX1" fmla="*/ 1883463 w 2201374"/>
                <a:gd name="connsiteY1" fmla="*/ 2388198 h 3539785"/>
                <a:gd name="connsiteX2" fmla="*/ 173013 w 2201374"/>
                <a:gd name="connsiteY2" fmla="*/ 3463965 h 3539785"/>
                <a:gd name="connsiteX3" fmla="*/ 54663 w 2201374"/>
                <a:gd name="connsiteY3" fmla="*/ 3453207 h 3539785"/>
              </a:gdLst>
              <a:ahLst/>
              <a:cxnLst>
                <a:cxn ang="0">
                  <a:pos x="connsiteX0" y="connsiteY0"/>
                </a:cxn>
                <a:cxn ang="0">
                  <a:pos x="connsiteX1" y="connsiteY1"/>
                </a:cxn>
                <a:cxn ang="0">
                  <a:pos x="connsiteX2" y="connsiteY2"/>
                </a:cxn>
                <a:cxn ang="0">
                  <a:pos x="connsiteX3" y="connsiteY3"/>
                </a:cxn>
              </a:cxnLst>
              <a:rect l="l" t="t" r="r" b="b"/>
              <a:pathLst>
                <a:path w="2201374" h="3539785">
                  <a:moveTo>
                    <a:pt x="2195435" y="0"/>
                  </a:moveTo>
                  <a:cubicBezTo>
                    <a:pt x="2211123" y="688489"/>
                    <a:pt x="2220533" y="1810871"/>
                    <a:pt x="1883463" y="2388198"/>
                  </a:cubicBezTo>
                  <a:cubicBezTo>
                    <a:pt x="1546393" y="2965525"/>
                    <a:pt x="477813" y="3286463"/>
                    <a:pt x="173013" y="3463965"/>
                  </a:cubicBezTo>
                  <a:cubicBezTo>
                    <a:pt x="-131787" y="3641467"/>
                    <a:pt x="60045" y="3451414"/>
                    <a:pt x="54663" y="3453207"/>
                  </a:cubicBezTo>
                </a:path>
              </a:pathLst>
            </a:custGeom>
            <a:ln w="38100">
              <a:solidFill>
                <a:srgbClr val="FF0000"/>
              </a:solidFill>
              <a:headEnd type="triangle" w="med" len="med"/>
              <a:tailEnd type="triangle" w="med" len="med"/>
            </a:ln>
            <a:effectLst>
              <a:glow rad="558800">
                <a:schemeClr val="bg1">
                  <a:alpha val="45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srgbClr val="C00000"/>
                </a:solidFill>
              </a:endParaRPr>
            </a:p>
          </p:txBody>
        </p:sp>
        <p:sp>
          <p:nvSpPr>
            <p:cNvPr id="47" name="Rectangle 46"/>
            <p:cNvSpPr/>
            <p:nvPr/>
          </p:nvSpPr>
          <p:spPr>
            <a:xfrm>
              <a:off x="7927640" y="2957764"/>
              <a:ext cx="47340" cy="576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C00000"/>
                </a:solidFill>
              </a:endParaRPr>
            </a:p>
          </p:txBody>
        </p:sp>
        <p:sp>
          <p:nvSpPr>
            <p:cNvPr id="73" name="TextBox 72"/>
            <p:cNvSpPr txBox="1"/>
            <p:nvPr/>
          </p:nvSpPr>
          <p:spPr>
            <a:xfrm>
              <a:off x="7469498" y="2917977"/>
              <a:ext cx="1133644" cy="646331"/>
            </a:xfrm>
            <a:prstGeom prst="rect">
              <a:avLst/>
            </a:prstGeom>
            <a:noFill/>
            <a:effectLst>
              <a:glow rad="101600">
                <a:schemeClr val="accent1">
                  <a:alpha val="40000"/>
                </a:schemeClr>
              </a:glow>
            </a:effectLst>
          </p:spPr>
          <p:txBody>
            <a:bodyPr wrap="none" rtlCol="0">
              <a:spAutoFit/>
            </a:bodyPr>
            <a:lstStyle/>
            <a:p>
              <a:pPr fontAlgn="base">
                <a:spcBef>
                  <a:spcPct val="0"/>
                </a:spcBef>
                <a:spcAft>
                  <a:spcPct val="0"/>
                </a:spcAft>
              </a:pPr>
              <a:r>
                <a:rPr lang="en-US" dirty="0">
                  <a:solidFill>
                    <a:srgbClr val="C00000"/>
                  </a:solidFill>
                </a:rPr>
                <a:t>demand/</a:t>
              </a:r>
            </a:p>
            <a:p>
              <a:pPr fontAlgn="base">
                <a:spcBef>
                  <a:spcPct val="0"/>
                </a:spcBef>
                <a:spcAft>
                  <a:spcPct val="0"/>
                </a:spcAft>
              </a:pPr>
              <a:r>
                <a:rPr lang="en-US" dirty="0">
                  <a:solidFill>
                    <a:srgbClr val="C00000"/>
                  </a:solidFill>
                </a:rPr>
                <a:t>response</a:t>
              </a:r>
            </a:p>
          </p:txBody>
        </p:sp>
        <p:sp>
          <p:nvSpPr>
            <p:cNvPr id="77" name="TextBox 76"/>
            <p:cNvSpPr txBox="1"/>
            <p:nvPr/>
          </p:nvSpPr>
          <p:spPr>
            <a:xfrm>
              <a:off x="6404615" y="4652901"/>
              <a:ext cx="1852791" cy="646331"/>
            </a:xfrm>
            <a:prstGeom prst="rect">
              <a:avLst/>
            </a:prstGeom>
            <a:noFill/>
            <a:effectLst>
              <a:glow rad="101600">
                <a:schemeClr val="accent1">
                  <a:alpha val="40000"/>
                </a:schemeClr>
              </a:glow>
            </a:effectLst>
          </p:spPr>
          <p:txBody>
            <a:bodyPr wrap="none" rtlCol="0">
              <a:spAutoFit/>
            </a:bodyPr>
            <a:lstStyle/>
            <a:p>
              <a:pPr algn="ctr" fontAlgn="base">
                <a:spcBef>
                  <a:spcPct val="0"/>
                </a:spcBef>
                <a:spcAft>
                  <a:spcPct val="0"/>
                </a:spcAft>
              </a:pPr>
              <a:r>
                <a:rPr lang="en-US" dirty="0">
                  <a:solidFill>
                    <a:srgbClr val="C00000"/>
                  </a:solidFill>
                </a:rPr>
                <a:t>smart</a:t>
              </a:r>
            </a:p>
            <a:p>
              <a:pPr algn="ctr" fontAlgn="base">
                <a:spcBef>
                  <a:spcPct val="0"/>
                </a:spcBef>
                <a:spcAft>
                  <a:spcPct val="0"/>
                </a:spcAft>
              </a:pPr>
              <a:r>
                <a:rPr lang="en-US" dirty="0" smtClean="0">
                  <a:solidFill>
                    <a:srgbClr val="C00000"/>
                  </a:solidFill>
                </a:rPr>
                <a:t>scheduling, AMI</a:t>
              </a:r>
              <a:endParaRPr lang="en-US" dirty="0">
                <a:solidFill>
                  <a:srgbClr val="C00000"/>
                </a:solidFill>
              </a:endParaRPr>
            </a:p>
          </p:txBody>
        </p:sp>
      </p:grpSp>
      <p:grpSp>
        <p:nvGrpSpPr>
          <p:cNvPr id="52" name="Group 51"/>
          <p:cNvGrpSpPr/>
          <p:nvPr/>
        </p:nvGrpSpPr>
        <p:grpSpPr>
          <a:xfrm>
            <a:off x="1888270" y="2036196"/>
            <a:ext cx="4601408" cy="20058"/>
            <a:chOff x="1888270" y="2036196"/>
            <a:chExt cx="4601408" cy="20058"/>
          </a:xfrm>
        </p:grpSpPr>
        <p:cxnSp>
          <p:nvCxnSpPr>
            <p:cNvPr id="51" name="Straight Arrow Connector 50"/>
            <p:cNvCxnSpPr/>
            <p:nvPr/>
          </p:nvCxnSpPr>
          <p:spPr>
            <a:xfrm>
              <a:off x="5156449" y="2056254"/>
              <a:ext cx="1333229" cy="0"/>
            </a:xfrm>
            <a:prstGeom prst="straightConnector1">
              <a:avLst/>
            </a:prstGeom>
            <a:ln w="317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1888270" y="2036196"/>
              <a:ext cx="1333229" cy="0"/>
            </a:xfrm>
            <a:prstGeom prst="straightConnector1">
              <a:avLst/>
            </a:prstGeom>
            <a:ln w="317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7722323" y="2673247"/>
            <a:ext cx="1454387" cy="3404501"/>
            <a:chOff x="7905209" y="2673247"/>
            <a:chExt cx="1454387" cy="3404501"/>
          </a:xfrm>
        </p:grpSpPr>
        <p:cxnSp>
          <p:nvCxnSpPr>
            <p:cNvPr id="100" name="Straight Arrow Connector 99"/>
            <p:cNvCxnSpPr/>
            <p:nvPr/>
          </p:nvCxnSpPr>
          <p:spPr>
            <a:xfrm>
              <a:off x="8616575" y="2673247"/>
              <a:ext cx="0" cy="2653199"/>
            </a:xfrm>
            <a:prstGeom prst="straightConnector1">
              <a:avLst/>
            </a:prstGeom>
            <a:ln w="25400">
              <a:solidFill>
                <a:srgbClr val="FF0000"/>
              </a:solidFill>
              <a:headEnd type="arrow"/>
              <a:tailEnd type="arrow"/>
            </a:ln>
            <a:effectLst>
              <a:glow rad="127000">
                <a:schemeClr val="bg1"/>
              </a:glow>
            </a:effectLst>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8072064" y="3521566"/>
              <a:ext cx="1287532" cy="646331"/>
            </a:xfrm>
            <a:prstGeom prst="rect">
              <a:avLst/>
            </a:prstGeom>
            <a:noFill/>
            <a:effectLst>
              <a:glow rad="101600">
                <a:schemeClr val="accent1">
                  <a:alpha val="40000"/>
                </a:schemeClr>
              </a:glow>
            </a:effectLst>
          </p:spPr>
          <p:txBody>
            <a:bodyPr wrap="none" rtlCol="0">
              <a:spAutoFit/>
            </a:bodyPr>
            <a:lstStyle/>
            <a:p>
              <a:pPr fontAlgn="base">
                <a:spcBef>
                  <a:spcPct val="0"/>
                </a:spcBef>
                <a:spcAft>
                  <a:spcPct val="0"/>
                </a:spcAft>
              </a:pPr>
              <a:r>
                <a:rPr lang="en-US" dirty="0">
                  <a:solidFill>
                    <a:srgbClr val="C00000"/>
                  </a:solidFill>
                </a:rPr>
                <a:t>distributed</a:t>
              </a:r>
            </a:p>
            <a:p>
              <a:pPr fontAlgn="base">
                <a:spcBef>
                  <a:spcPct val="0"/>
                </a:spcBef>
                <a:spcAft>
                  <a:spcPct val="0"/>
                </a:spcAft>
              </a:pPr>
              <a:r>
                <a:rPr lang="en-US" dirty="0">
                  <a:solidFill>
                    <a:srgbClr val="C00000"/>
                  </a:solidFill>
                </a:rPr>
                <a:t>generation</a:t>
              </a:r>
            </a:p>
          </p:txBody>
        </p:sp>
        <p:pic>
          <p:nvPicPr>
            <p:cNvPr id="332802"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905209" y="5382220"/>
              <a:ext cx="1045192" cy="695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31780" name="Group 331779"/>
          <p:cNvGrpSpPr/>
          <p:nvPr/>
        </p:nvGrpSpPr>
        <p:grpSpPr>
          <a:xfrm>
            <a:off x="344722" y="2557083"/>
            <a:ext cx="7124269" cy="1543415"/>
            <a:chOff x="344722" y="2557083"/>
            <a:chExt cx="7124269" cy="1543415"/>
          </a:xfrm>
        </p:grpSpPr>
        <p:grpSp>
          <p:nvGrpSpPr>
            <p:cNvPr id="331779" name="Group 331778"/>
            <p:cNvGrpSpPr/>
            <p:nvPr/>
          </p:nvGrpSpPr>
          <p:grpSpPr>
            <a:xfrm>
              <a:off x="6206581" y="2580001"/>
              <a:ext cx="1262410" cy="1520497"/>
              <a:chOff x="9007552" y="2818504"/>
              <a:chExt cx="1262410" cy="1520497"/>
            </a:xfrm>
          </p:grpSpPr>
          <p:cxnSp>
            <p:nvCxnSpPr>
              <p:cNvPr id="103" name="Straight Arrow Connector 102"/>
              <p:cNvCxnSpPr/>
              <p:nvPr/>
            </p:nvCxnSpPr>
            <p:spPr>
              <a:xfrm>
                <a:off x="9855366" y="2818504"/>
                <a:ext cx="0" cy="1520497"/>
              </a:xfrm>
              <a:prstGeom prst="straightConnector1">
                <a:avLst/>
              </a:prstGeom>
              <a:ln w="25400">
                <a:solidFill>
                  <a:srgbClr val="FF0000"/>
                </a:solidFill>
                <a:headEnd type="arrow"/>
                <a:tailEnd type="arrow"/>
              </a:ln>
              <a:effectLst>
                <a:glow rad="127000">
                  <a:schemeClr val="bg1"/>
                </a:glow>
              </a:effectLst>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9007552" y="3149564"/>
                <a:ext cx="1262410" cy="646331"/>
              </a:xfrm>
              <a:prstGeom prst="rect">
                <a:avLst/>
              </a:prstGeom>
              <a:noFill/>
              <a:effectLst>
                <a:glow rad="101600">
                  <a:schemeClr val="accent1">
                    <a:alpha val="40000"/>
                  </a:schemeClr>
                </a:glow>
              </a:effectLst>
            </p:spPr>
            <p:txBody>
              <a:bodyPr wrap="none" rtlCol="0">
                <a:spAutoFit/>
              </a:bodyPr>
              <a:lstStyle/>
              <a:p>
                <a:pPr fontAlgn="base">
                  <a:spcBef>
                    <a:spcPct val="0"/>
                  </a:spcBef>
                  <a:spcAft>
                    <a:spcPct val="0"/>
                  </a:spcAft>
                </a:pPr>
                <a:r>
                  <a:rPr lang="en-US" dirty="0" smtClean="0">
                    <a:solidFill>
                      <a:srgbClr val="C00000"/>
                    </a:solidFill>
                  </a:rPr>
                  <a:t>monitoring</a:t>
                </a:r>
              </a:p>
              <a:p>
                <a:pPr fontAlgn="base">
                  <a:spcBef>
                    <a:spcPct val="0"/>
                  </a:spcBef>
                  <a:spcAft>
                    <a:spcPct val="0"/>
                  </a:spcAft>
                </a:pPr>
                <a:r>
                  <a:rPr lang="en-US" dirty="0" smtClean="0">
                    <a:solidFill>
                      <a:srgbClr val="C00000"/>
                    </a:solidFill>
                  </a:rPr>
                  <a:t>control</a:t>
                </a:r>
                <a:endParaRPr lang="en-US" dirty="0">
                  <a:solidFill>
                    <a:srgbClr val="C00000"/>
                  </a:solidFill>
                </a:endParaRPr>
              </a:p>
            </p:txBody>
          </p:sp>
        </p:grpSp>
        <p:grpSp>
          <p:nvGrpSpPr>
            <p:cNvPr id="109" name="Group 108"/>
            <p:cNvGrpSpPr/>
            <p:nvPr/>
          </p:nvGrpSpPr>
          <p:grpSpPr>
            <a:xfrm>
              <a:off x="3357376" y="2573921"/>
              <a:ext cx="2083511" cy="1520497"/>
              <a:chOff x="9171001" y="2818504"/>
              <a:chExt cx="2083511" cy="1520497"/>
            </a:xfrm>
          </p:grpSpPr>
          <p:cxnSp>
            <p:nvCxnSpPr>
              <p:cNvPr id="110" name="Straight Arrow Connector 109"/>
              <p:cNvCxnSpPr/>
              <p:nvPr/>
            </p:nvCxnSpPr>
            <p:spPr>
              <a:xfrm>
                <a:off x="9855366" y="2818504"/>
                <a:ext cx="0" cy="1520497"/>
              </a:xfrm>
              <a:prstGeom prst="straightConnector1">
                <a:avLst/>
              </a:prstGeom>
              <a:ln w="25400">
                <a:solidFill>
                  <a:srgbClr val="FF0000"/>
                </a:solidFill>
                <a:headEnd type="arrow"/>
                <a:tailEnd type="arrow"/>
              </a:ln>
              <a:effectLst>
                <a:glow rad="127000">
                  <a:schemeClr val="bg1"/>
                </a:glow>
              </a:effectLst>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9171001" y="3136989"/>
                <a:ext cx="2083511" cy="369332"/>
              </a:xfrm>
              <a:prstGeom prst="rect">
                <a:avLst/>
              </a:prstGeom>
              <a:noFill/>
              <a:effectLst>
                <a:glow rad="101600">
                  <a:schemeClr val="accent1">
                    <a:alpha val="40000"/>
                  </a:schemeClr>
                </a:glow>
              </a:effectLst>
            </p:spPr>
            <p:txBody>
              <a:bodyPr wrap="none" rtlCol="0">
                <a:spAutoFit/>
              </a:bodyPr>
              <a:lstStyle/>
              <a:p>
                <a:pPr fontAlgn="base">
                  <a:spcBef>
                    <a:spcPct val="0"/>
                  </a:spcBef>
                  <a:spcAft>
                    <a:spcPct val="0"/>
                  </a:spcAft>
                </a:pPr>
                <a:r>
                  <a:rPr lang="en-US" dirty="0" smtClean="0">
                    <a:solidFill>
                      <a:srgbClr val="C00000"/>
                    </a:solidFill>
                  </a:rPr>
                  <a:t>Monitoring, control</a:t>
                </a:r>
                <a:endParaRPr lang="en-US" dirty="0">
                  <a:solidFill>
                    <a:srgbClr val="C00000"/>
                  </a:solidFill>
                </a:endParaRPr>
              </a:p>
            </p:txBody>
          </p:sp>
        </p:grpSp>
        <p:grpSp>
          <p:nvGrpSpPr>
            <p:cNvPr id="112" name="Group 111"/>
            <p:cNvGrpSpPr/>
            <p:nvPr/>
          </p:nvGrpSpPr>
          <p:grpSpPr>
            <a:xfrm>
              <a:off x="344722" y="2557083"/>
              <a:ext cx="2083511" cy="1520497"/>
              <a:chOff x="9171001" y="2818504"/>
              <a:chExt cx="2083511" cy="1520497"/>
            </a:xfrm>
          </p:grpSpPr>
          <p:cxnSp>
            <p:nvCxnSpPr>
              <p:cNvPr id="113" name="Straight Arrow Connector 112"/>
              <p:cNvCxnSpPr/>
              <p:nvPr/>
            </p:nvCxnSpPr>
            <p:spPr>
              <a:xfrm>
                <a:off x="9855366" y="2818504"/>
                <a:ext cx="0" cy="1520497"/>
              </a:xfrm>
              <a:prstGeom prst="straightConnector1">
                <a:avLst/>
              </a:prstGeom>
              <a:ln w="25400">
                <a:solidFill>
                  <a:srgbClr val="FF0000"/>
                </a:solidFill>
                <a:headEnd type="arrow"/>
                <a:tailEnd type="arrow"/>
              </a:ln>
              <a:effectLst>
                <a:glow rad="127000">
                  <a:schemeClr val="bg1"/>
                </a:glow>
              </a:effectLst>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9171001" y="3136989"/>
                <a:ext cx="2083511" cy="369332"/>
              </a:xfrm>
              <a:prstGeom prst="rect">
                <a:avLst/>
              </a:prstGeom>
              <a:noFill/>
              <a:effectLst>
                <a:glow rad="101600">
                  <a:schemeClr val="accent1">
                    <a:alpha val="40000"/>
                  </a:schemeClr>
                </a:glow>
              </a:effectLst>
            </p:spPr>
            <p:txBody>
              <a:bodyPr wrap="none" rtlCol="0">
                <a:spAutoFit/>
              </a:bodyPr>
              <a:lstStyle/>
              <a:p>
                <a:pPr fontAlgn="base">
                  <a:spcBef>
                    <a:spcPct val="0"/>
                  </a:spcBef>
                  <a:spcAft>
                    <a:spcPct val="0"/>
                  </a:spcAft>
                </a:pPr>
                <a:r>
                  <a:rPr lang="en-US" dirty="0">
                    <a:solidFill>
                      <a:srgbClr val="C00000"/>
                    </a:solidFill>
                  </a:rPr>
                  <a:t>m</a:t>
                </a:r>
                <a:r>
                  <a:rPr lang="en-US" dirty="0" smtClean="0">
                    <a:solidFill>
                      <a:srgbClr val="C00000"/>
                    </a:solidFill>
                  </a:rPr>
                  <a:t>onitoring, control</a:t>
                </a:r>
                <a:endParaRPr lang="en-US" dirty="0">
                  <a:solidFill>
                    <a:srgbClr val="C00000"/>
                  </a:solidFill>
                </a:endParaRPr>
              </a:p>
            </p:txBody>
          </p:sp>
        </p:grpSp>
      </p:grpSp>
    </p:spTree>
    <p:extLst>
      <p:ext uri="{BB962C8B-B14F-4D97-AF65-F5344CB8AC3E}">
        <p14:creationId xmlns:p14="http://schemas.microsoft.com/office/powerpoint/2010/main" val="7699963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31780"/>
                                        </p:tgtEl>
                                        <p:attrNameLst>
                                          <p:attrName>style.visibility</p:attrName>
                                        </p:attrNameLst>
                                      </p:cBhvr>
                                      <p:to>
                                        <p:strVal val="visible"/>
                                      </p:to>
                                    </p:set>
                                    <p:animEffect transition="in" filter="wipe(up)">
                                      <p:cBhvr>
                                        <p:cTn id="7" dur="1250"/>
                                        <p:tgtEl>
                                          <p:spTgt spid="3317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up)">
                                      <p:cBhvr>
                                        <p:cTn id="17" dur="125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ipe(up)">
                                      <p:cBhvr>
                                        <p:cTn id="2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4896</TotalTime>
  <Words>3551</Words>
  <Application>Microsoft Macintosh PowerPoint</Application>
  <PresentationFormat>On-screen Show (4:3)</PresentationFormat>
  <Paragraphs>581</Paragraphs>
  <Slides>49</Slides>
  <Notes>12</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49</vt:i4>
      </vt:variant>
    </vt:vector>
  </HeadingPairs>
  <TitlesOfParts>
    <vt:vector size="54" baseType="lpstr">
      <vt:lpstr>Default Design</vt:lpstr>
      <vt:lpstr>4_Default Design</vt:lpstr>
      <vt:lpstr>1_Default Design</vt:lpstr>
      <vt:lpstr>2_Default Design</vt:lpstr>
      <vt:lpstr>Document</vt:lpstr>
      <vt:lpstr>Networking (related) Challenges for the Smart Grid</vt:lpstr>
      <vt:lpstr>Overview</vt:lpstr>
      <vt:lpstr>A word on my background …</vt:lpstr>
      <vt:lpstr>Overview</vt:lpstr>
      <vt:lpstr>The electric grid: structure (US-centric)</vt:lpstr>
      <vt:lpstr>The electric grid: structure (US-centric)</vt:lpstr>
      <vt:lpstr>Selected smart grid applications</vt:lpstr>
      <vt:lpstr>SG applications: communication requirements</vt:lpstr>
      <vt:lpstr>The smart grid: communication flows</vt:lpstr>
      <vt:lpstr>Grid communication network topology: from hierarchical to mesh topologies</vt:lpstr>
      <vt:lpstr>Today’s grid control architecture: SCADA</vt:lpstr>
      <vt:lpstr>Smart grid communication and the Internet</vt:lpstr>
      <vt:lpstr>Smart grid communication and the Internet</vt:lpstr>
      <vt:lpstr>PowerPoint Presentation</vt:lpstr>
      <vt:lpstr>Overview</vt:lpstr>
      <vt:lpstr>PowerPoint Presentation</vt:lpstr>
      <vt:lpstr>PowerPoint Presentation</vt:lpstr>
      <vt:lpstr>PowerPoint Presentation</vt:lpstr>
      <vt:lpstr>PowerPoint Presentation</vt:lpstr>
      <vt:lpstr>Openflow: open network control plane</vt:lpstr>
      <vt:lpstr>Openflow: open smart grid control plane</vt:lpstr>
      <vt:lpstr>PowerPoint Presentation</vt:lpstr>
      <vt:lpstr>Overview</vt:lpstr>
      <vt:lpstr>Control plane: measurement</vt:lpstr>
      <vt:lpstr>Grid measurement/monitoring</vt:lpstr>
      <vt:lpstr>PMU placement with cross validation</vt:lpstr>
      <vt:lpstr>Greedy Solutions to PMU placement</vt:lpstr>
      <vt:lpstr>Greedy Solutions: evaluation</vt:lpstr>
      <vt:lpstr>Overview</vt:lpstr>
      <vt:lpstr>Dealing with demand</vt:lpstr>
      <vt:lpstr>SmartCharge: residential battery storage</vt:lpstr>
      <vt:lpstr>SmartCharge: Charging-Discharging Decision</vt:lpstr>
      <vt:lpstr>Demand prediction via machine learning</vt:lpstr>
      <vt:lpstr>SmartCharge: LPF</vt:lpstr>
      <vt:lpstr>SmartCharge: Household Savings</vt:lpstr>
      <vt:lpstr>Prediction: many opportunities</vt:lpstr>
      <vt:lpstr>Overview</vt:lpstr>
      <vt:lpstr>Security and Privacy</vt:lpstr>
      <vt:lpstr>Overview</vt:lpstr>
      <vt:lpstr>Electric grid: sources, destinations</vt:lpstr>
      <vt:lpstr>Electric grid: power routing</vt:lpstr>
      <vt:lpstr>Power routing</vt:lpstr>
      <vt:lpstr>Overview</vt:lpstr>
      <vt:lpstr>PowerPoint Presentation</vt:lpstr>
      <vt:lpstr>Grid versus Internet: network of networks</vt:lpstr>
      <vt:lpstr>PowerPoint Presentation</vt:lpstr>
      <vt:lpstr>PowerPoint Presentation</vt:lpstr>
      <vt:lpstr>Conclusions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electric grid</dc:title>
  <dc:creator>Jim Kurose</dc:creator>
  <cp:lastModifiedBy>Jim Kurose</cp:lastModifiedBy>
  <cp:revision>123</cp:revision>
  <dcterms:created xsi:type="dcterms:W3CDTF">2011-08-19T18:07:55Z</dcterms:created>
  <dcterms:modified xsi:type="dcterms:W3CDTF">2013-01-11T03:59:54Z</dcterms:modified>
</cp:coreProperties>
</file>