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1" r:id="rId3"/>
  </p:sldMasterIdLst>
  <p:notesMasterIdLst>
    <p:notesMasterId r:id="rId11"/>
  </p:notesMasterIdLst>
  <p:handoutMasterIdLst>
    <p:handoutMasterId r:id="rId45"/>
  </p:handoutMasterIdLst>
  <p:sldIdLst>
    <p:sldId id="322" r:id="rId4"/>
    <p:sldId id="457" r:id="rId5"/>
    <p:sldId id="2015" r:id="rId6"/>
    <p:sldId id="2011" r:id="rId7"/>
    <p:sldId id="2012" r:id="rId8"/>
    <p:sldId id="2009" r:id="rId9"/>
    <p:sldId id="1968" r:id="rId10"/>
    <p:sldId id="1969" r:id="rId12"/>
    <p:sldId id="1970" r:id="rId13"/>
    <p:sldId id="1971" r:id="rId14"/>
    <p:sldId id="1972" r:id="rId15"/>
    <p:sldId id="1973" r:id="rId16"/>
    <p:sldId id="1980" r:id="rId17"/>
    <p:sldId id="1981" r:id="rId18"/>
    <p:sldId id="1982" r:id="rId19"/>
    <p:sldId id="1983" r:id="rId20"/>
    <p:sldId id="1984" r:id="rId21"/>
    <p:sldId id="1985" r:id="rId22"/>
    <p:sldId id="1986" r:id="rId23"/>
    <p:sldId id="1974" r:id="rId24"/>
    <p:sldId id="1994" r:id="rId25"/>
    <p:sldId id="1995" r:id="rId26"/>
    <p:sldId id="1996" r:id="rId27"/>
    <p:sldId id="1997" r:id="rId28"/>
    <p:sldId id="1998" r:id="rId29"/>
    <p:sldId id="1999" r:id="rId30"/>
    <p:sldId id="2000" r:id="rId31"/>
    <p:sldId id="2001" r:id="rId32"/>
    <p:sldId id="2002" r:id="rId33"/>
    <p:sldId id="2003" r:id="rId34"/>
    <p:sldId id="2004" r:id="rId35"/>
    <p:sldId id="2005" r:id="rId36"/>
    <p:sldId id="2006" r:id="rId37"/>
    <p:sldId id="2007" r:id="rId38"/>
    <p:sldId id="2008" r:id="rId39"/>
    <p:sldId id="1975" r:id="rId40"/>
    <p:sldId id="1976" r:id="rId41"/>
    <p:sldId id="1977" r:id="rId42"/>
    <p:sldId id="1978" r:id="rId43"/>
    <p:sldId id="1979" r:id="rId44"/>
  </p:sldIdLst>
  <p:sldSz cx="9144000" cy="6858000" type="screen4x3"/>
  <p:notesSz cx="6858000" cy="9144000"/>
  <p:custDataLst>
    <p:tags r:id="rId49"/>
  </p:custDataLst>
  <p:defaultTextStyle>
    <a:defPPr>
      <a:defRPr lang="en-US"/>
    </a:defPPr>
    <a:lvl1pPr algn="l" rtl="0" eaLnBrk="0" fontAlgn="base" hangingPunct="0">
      <a:spcBef>
        <a:spcPct val="0"/>
      </a:spcBef>
      <a:spcAft>
        <a:spcPct val="0"/>
      </a:spcAft>
      <a:defRPr sz="2400" kern="1200">
        <a:solidFill>
          <a:schemeClr val="tx1"/>
        </a:solidFill>
        <a:latin typeface="Gill Sans MT" panose="020B0502020104020203"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Gill Sans MT" panose="020B0502020104020203"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Gill Sans MT" panose="020B0502020104020203"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Gill Sans MT" panose="020B0502020104020203"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Gill Sans MT" panose="020B0502020104020203"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Gill Sans MT" panose="020B0502020104020203"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Gill Sans MT" panose="020B0502020104020203"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Gill Sans MT" panose="020B0502020104020203"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Gill Sans MT" panose="020B05020201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FF0000"/>
    <a:srgbClr val="DAFFCD"/>
    <a:srgbClr val="CC99FF"/>
    <a:srgbClr val="9900FF"/>
    <a:srgbClr val="FFFF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542" autoAdjust="0"/>
  </p:normalViewPr>
  <p:slideViewPr>
    <p:cSldViewPr showGuides="1">
      <p:cViewPr varScale="1">
        <p:scale>
          <a:sx n="114" d="100"/>
          <a:sy n="114" d="100"/>
        </p:scale>
        <p:origin x="-15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42"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en-US"/>
          </a:p>
        </p:txBody>
      </p:sp>
      <p:sp>
        <p:nvSpPr>
          <p:cNvPr id="1382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fld id="{9E0476C6-A73D-4127-9355-983E64C22B03}" type="datetimeFigureOut">
              <a:rPr lang="zh-CN" altLang="en-US"/>
            </a:fld>
            <a:endParaRPr lang="en-US" altLang="zh-CN"/>
          </a:p>
        </p:txBody>
      </p:sp>
      <p:sp>
        <p:nvSpPr>
          <p:cNvPr id="1382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138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9B499ECC-0CCF-4A71-814B-16DE56F04BF2}"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a:defRPr/>
            </a:pPr>
            <a:fld id="{1426FF10-905A-456B-8448-3C00A8879EA4}"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4CD789C0-5935-446E-B1F4-42F08822453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325280A1-C12F-486E-BA71-F8683C31F88B}"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0C1ACF1C-2A8C-4B13-94AE-2EA1BCFFAFC2}"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228600" indent="-228600"/>
            <a:r>
              <a:rPr lang="en-US" altLang="zh-CN"/>
              <a:t>YACC</a:t>
            </a:r>
            <a:r>
              <a:rPr lang="zh-CN" altLang="en-US" b="1"/>
              <a:t>将文法符号的优先级和产生式进行绑定，并将产生式的优先级看作和其最右边那个终结符一致</a:t>
            </a:r>
            <a:r>
              <a:rPr lang="zh-CN" altLang="en-US"/>
              <a:t>！</a:t>
            </a:r>
            <a:endParaRPr lang="zh-CN" altLang="en-US"/>
          </a:p>
          <a:p>
            <a:pPr marL="228600" indent="-228600"/>
            <a:r>
              <a:rPr lang="en-US" altLang="zh-CN"/>
              <a:t>----</a:t>
            </a:r>
            <a:r>
              <a:rPr lang="zh-CN" altLang="en-US"/>
              <a:t>高优先级文法符号在右，则先移进，在左，则先归约。如</a:t>
            </a:r>
            <a:r>
              <a:rPr lang="en-US" altLang="zh-CN"/>
              <a:t>1+2*3</a:t>
            </a:r>
            <a:r>
              <a:rPr lang="zh-CN" altLang="en-US"/>
              <a:t>，</a:t>
            </a:r>
            <a:endParaRPr lang="zh-CN" altLang="en-US"/>
          </a:p>
          <a:p>
            <a:pPr marL="228600" indent="-228600"/>
            <a:r>
              <a:rPr lang="zh-CN" altLang="en-US"/>
              <a:t>	先归约</a:t>
            </a:r>
            <a:r>
              <a:rPr lang="en-US" altLang="zh-CN"/>
              <a:t>1</a:t>
            </a:r>
            <a:r>
              <a:rPr lang="zh-CN" altLang="en-US"/>
              <a:t>并移进“</a:t>
            </a:r>
            <a:r>
              <a:rPr lang="en-US" altLang="zh-CN"/>
              <a:t>+2”</a:t>
            </a:r>
            <a:r>
              <a:rPr lang="zh-CN" altLang="en-US"/>
              <a:t>，栈顶为</a:t>
            </a:r>
            <a:r>
              <a:rPr lang="en-US" altLang="zh-CN"/>
              <a:t>E+E‘(E=1, E’=2)</a:t>
            </a:r>
            <a:r>
              <a:rPr lang="zh-CN" altLang="en-US"/>
              <a:t>，似乎是句柄，确定吗？ </a:t>
            </a:r>
            <a:endParaRPr lang="zh-CN" altLang="en-US"/>
          </a:p>
          <a:p>
            <a:pPr marL="228600" indent="-228600"/>
            <a:r>
              <a:rPr lang="zh-CN" altLang="en-US"/>
              <a:t>	此时看下一个记号*，由于*产生式优先级高于</a:t>
            </a:r>
            <a:r>
              <a:rPr lang="en-US" altLang="zh-CN"/>
              <a:t>+</a:t>
            </a:r>
            <a:r>
              <a:rPr lang="zh-CN" altLang="en-US"/>
              <a:t>产生式，所以先移进*</a:t>
            </a:r>
            <a:r>
              <a:rPr lang="en-US" altLang="zh-CN"/>
              <a:t>, </a:t>
            </a:r>
            <a:r>
              <a:rPr lang="zh-CN" altLang="en-US"/>
              <a:t>分析栈为</a:t>
            </a:r>
            <a:r>
              <a:rPr lang="en-US" altLang="zh-CN"/>
              <a:t>E+E’*;</a:t>
            </a:r>
            <a:endParaRPr lang="en-US" altLang="zh-CN"/>
          </a:p>
          <a:p>
            <a:pPr marL="228600" indent="-228600"/>
            <a:r>
              <a:rPr lang="en-US" altLang="zh-CN"/>
              <a:t>	</a:t>
            </a:r>
            <a:r>
              <a:rPr lang="zh-CN" altLang="en-US"/>
              <a:t>移进记号</a:t>
            </a:r>
            <a:r>
              <a:rPr lang="en-US" altLang="zh-CN"/>
              <a:t>3</a:t>
            </a:r>
            <a:r>
              <a:rPr lang="zh-CN" altLang="en-US"/>
              <a:t>时， 分析栈为</a:t>
            </a:r>
            <a:r>
              <a:rPr lang="en-US" altLang="zh-CN"/>
              <a:t>E+E’*3; </a:t>
            </a:r>
            <a:r>
              <a:rPr lang="zh-CN" altLang="en-US"/>
              <a:t>规约为：</a:t>
            </a:r>
            <a:r>
              <a:rPr lang="en-US" altLang="zh-CN"/>
              <a:t>E+E’*E,</a:t>
            </a:r>
            <a:r>
              <a:rPr lang="zh-CN" altLang="en-US"/>
              <a:t>再归约</a:t>
            </a:r>
            <a:r>
              <a:rPr lang="en-US" altLang="zh-CN"/>
              <a:t>:E+E’‘.</a:t>
            </a:r>
            <a:endParaRPr lang="en-US" altLang="zh-CN"/>
          </a:p>
          <a:p>
            <a:pPr marL="228600" indent="-228600"/>
            <a:r>
              <a:rPr lang="en-US" altLang="zh-CN"/>
              <a:t>--- </a:t>
            </a:r>
            <a:r>
              <a:rPr lang="zh-CN" altLang="en-US"/>
              <a:t>左结合意味着规约，右结合以为着移进。如</a:t>
            </a:r>
            <a:r>
              <a:rPr lang="en-US" altLang="zh-CN"/>
              <a:t>1+2+3</a:t>
            </a:r>
            <a:endParaRPr lang="en-US" altLang="zh-CN"/>
          </a:p>
          <a:p>
            <a:pPr marL="228600" indent="-228600"/>
            <a:r>
              <a:rPr lang="en-US" altLang="zh-CN"/>
              <a:t>     1+2</a:t>
            </a:r>
            <a:r>
              <a:rPr lang="zh-CN" altLang="en-US"/>
              <a:t>归约为</a:t>
            </a:r>
            <a:r>
              <a:rPr lang="en-US" altLang="zh-CN"/>
              <a:t>E+E</a:t>
            </a:r>
            <a:r>
              <a:rPr lang="zh-CN" altLang="en-US"/>
              <a:t>后，遇到第</a:t>
            </a:r>
            <a:r>
              <a:rPr lang="en-US" altLang="zh-CN"/>
              <a:t>2</a:t>
            </a:r>
            <a:r>
              <a:rPr lang="zh-CN" altLang="en-US"/>
              <a:t>个</a:t>
            </a:r>
            <a:r>
              <a:rPr lang="en-US" altLang="zh-CN"/>
              <a:t>+</a:t>
            </a:r>
            <a:r>
              <a:rPr lang="zh-CN" altLang="en-US"/>
              <a:t>，此时移进？归约？由于声明了</a:t>
            </a:r>
            <a:r>
              <a:rPr lang="en-US" altLang="zh-CN"/>
              <a:t>+</a:t>
            </a:r>
            <a:r>
              <a:rPr lang="zh-CN" altLang="en-US"/>
              <a:t>为左结合，所以先将栈顶句柄</a:t>
            </a:r>
            <a:r>
              <a:rPr lang="en-US" altLang="zh-CN"/>
              <a:t>E+E</a:t>
            </a:r>
            <a:r>
              <a:rPr lang="zh-CN" altLang="en-US"/>
              <a:t>归约为</a:t>
            </a:r>
            <a:r>
              <a:rPr lang="en-US" altLang="zh-CN"/>
              <a:t>E</a:t>
            </a:r>
            <a:r>
              <a:rPr lang="zh-CN" altLang="en-US"/>
              <a:t>，再继续分析。</a:t>
            </a:r>
            <a:endParaRPr lang="zh-CN" altLang="en-US"/>
          </a:p>
          <a:p>
            <a:pPr marL="228600" indent="-228600"/>
            <a:r>
              <a:rPr lang="zh-CN" altLang="en-US"/>
              <a:t>：： </a:t>
            </a:r>
            <a:r>
              <a:rPr lang="en-US" altLang="zh-CN"/>
              <a:t>-3*6  </a:t>
            </a:r>
            <a:r>
              <a:rPr lang="zh-CN" altLang="en-US"/>
              <a:t>和 </a:t>
            </a:r>
            <a:r>
              <a:rPr lang="en-US" altLang="zh-CN"/>
              <a:t>1 - - 3(</a:t>
            </a:r>
            <a:r>
              <a:rPr lang="zh-CN" altLang="en-US"/>
              <a:t>若无</a:t>
            </a:r>
            <a:r>
              <a:rPr lang="en-US" altLang="zh-CN"/>
              <a:t>%prec</a:t>
            </a:r>
            <a:r>
              <a:rPr lang="zh-CN" altLang="en-US"/>
              <a:t>，则语法分析器认为输入错误）</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25ECAF70-AD83-4C39-AF6F-F7F96DF79D4F}"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YACC</a:t>
            </a:r>
            <a:r>
              <a:rPr lang="zh-CN" altLang="en-US"/>
              <a:t>为支持语义处理，提供了语义栈（表示文法符号属性），且与分析栈并列。</a:t>
            </a:r>
            <a:endParaRPr lang="zh-CN" altLang="en-US"/>
          </a:p>
          <a:p>
            <a:r>
              <a:rPr lang="zh-CN" altLang="en-US"/>
              <a:t>此图说明了产生式</a:t>
            </a:r>
            <a:r>
              <a:rPr lang="en-US" altLang="zh-CN"/>
              <a:t>E </a:t>
            </a:r>
            <a:r>
              <a:rPr lang="en-US" altLang="zh-CN">
                <a:sym typeface="Wingdings" panose="05000000000000000000" pitchFamily="2" charset="2"/>
              </a:rPr>
              <a:t> E ‘+’ E</a:t>
            </a:r>
            <a:r>
              <a:rPr lang="zh-CN" altLang="en-US">
                <a:sym typeface="Wingdings" panose="05000000000000000000" pitchFamily="2" charset="2"/>
              </a:rPr>
              <a:t>规约前后的栈状态。</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919E5307-8CD0-4D53-9DA4-F2593AD74025}"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847D4262-C66A-46E3-AF3F-F24D7538C6EB}"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E9605797-7B6F-4E61-84BC-2ED9F38F003D}"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352CFE80-D995-4748-89C0-C6915810B4B1}"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%start  </a:t>
            </a:r>
            <a:r>
              <a:rPr lang="zh-CN" altLang="en-US"/>
              <a:t>表明文法开始符号，若没有，则取规则部分的第</a:t>
            </a:r>
            <a:r>
              <a:rPr lang="en-US" altLang="zh-CN"/>
              <a:t>1</a:t>
            </a:r>
            <a:r>
              <a:rPr lang="zh-CN" altLang="en-US"/>
              <a:t>个产生式左部为文法开始符号。</a:t>
            </a:r>
            <a:endParaRPr lang="zh-CN" altLang="en-US"/>
          </a:p>
          <a:p>
            <a:r>
              <a:rPr lang="en-US" altLang="zh-CN"/>
              <a:t>%left </a:t>
            </a:r>
            <a:r>
              <a:rPr lang="zh-CN" altLang="en-US"/>
              <a:t>表明运算符为左结合的。多个声明的顺序表明了这些运算符的优先级为从低到高。</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58863D08-03AF-4A89-8715-155DC786E2A9}"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D5B92408-32C3-4770-8212-23B66D8D25B3}"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BD6AB57C-5DEF-4B80-9053-F273572935A5}"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由于</a:t>
            </a:r>
            <a:r>
              <a:rPr lang="en-US" altLang="zh-CN"/>
              <a:t>yyparse()</a:t>
            </a:r>
            <a:r>
              <a:rPr lang="zh-CN" altLang="en-US"/>
              <a:t>使用函数</a:t>
            </a:r>
            <a:r>
              <a:rPr lang="en-US" altLang="zh-CN"/>
              <a:t>yylex</a:t>
            </a:r>
            <a:r>
              <a:rPr lang="zh-CN" altLang="en-US"/>
              <a:t>获得记号，且本例子不使用</a:t>
            </a:r>
            <a:r>
              <a:rPr lang="en-US" altLang="zh-CN"/>
              <a:t>LEX</a:t>
            </a:r>
            <a:r>
              <a:rPr lang="zh-CN" altLang="en-US"/>
              <a:t>，所以自定义的</a:t>
            </a:r>
            <a:r>
              <a:rPr lang="en-US" altLang="zh-CN"/>
              <a:t>yylex</a:t>
            </a:r>
            <a:r>
              <a:rPr lang="zh-CN" altLang="en-US"/>
              <a:t>替代。</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A4AD4E10-F812-4D1B-9DE9-88687C2089F1}"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1CFE6AE4-6099-49E8-9B7F-201CF166C141}"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6F32A2EF-D3CB-4C48-9762-152C3FD22EC5}"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 当语法分析程序识别出某个句型时，它即用相应的语法规则进行归约，</a:t>
            </a:r>
            <a:r>
              <a:rPr lang="en-US" altLang="zh-CN"/>
              <a:t>yscc</a:t>
            </a:r>
            <a:r>
              <a:rPr lang="zh-CN" altLang="en-US"/>
              <a:t>在进行归约之前，先完成用户提供的语义动作，这些语义动作可以是返回语法符号的语义值，也可以是求某些语法符号的语义值，或者是其他适当的动作如建立语法树，产生目标代玛，打印有关信息等。终结符的语义值是通过词法分析程序返回的，这个值由全局变量（</a:t>
            </a:r>
            <a:r>
              <a:rPr lang="en-US" altLang="zh-CN"/>
              <a:t>yacc</a:t>
            </a:r>
            <a:r>
              <a:rPr lang="zh-CN" altLang="en-US"/>
              <a:t>自动定义的） </a:t>
            </a:r>
            <a:r>
              <a:rPr lang="en-US" altLang="zh-CN"/>
              <a:t>yylval</a:t>
            </a:r>
            <a:r>
              <a:rPr lang="zh-CN" altLang="en-US"/>
              <a:t>带回，如果用户在词法分析程序识别出某终结符时，给</a:t>
            </a:r>
            <a:r>
              <a:rPr lang="en-US" altLang="zh-CN"/>
              <a:t>yylval</a:t>
            </a:r>
            <a:r>
              <a:rPr lang="zh-CN" altLang="en-US"/>
              <a:t>赋与相应的值，这个值就自动地作为该终结符的语义值。当语义值的类型不是</a:t>
            </a:r>
            <a:r>
              <a:rPr lang="en-US" altLang="zh-CN"/>
              <a:t>int</a:t>
            </a:r>
            <a:r>
              <a:rPr lang="zh-CN" altLang="en-US"/>
              <a:t>时，要注意</a:t>
            </a:r>
            <a:r>
              <a:rPr lang="en-US" altLang="zh-CN"/>
              <a:t>yylval</a:t>
            </a:r>
            <a:r>
              <a:rPr lang="zh-CN" altLang="en-US"/>
              <a:t>的值的类型须与相应的终结符的语义值类型一致。语义动作是用</a:t>
            </a:r>
            <a:r>
              <a:rPr lang="en-US" altLang="zh-CN"/>
              <a:t>C</a:t>
            </a:r>
            <a:r>
              <a:rPr lang="zh-CN" altLang="en-US"/>
              <a:t>语言的语句写成的，跟在相应的语法规则后面，用花括号括起来．例如：</a:t>
            </a: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02167EAF-DC3D-4BA2-BDB5-FA749B51F5D8}"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1A995A3A-F7F5-4CDB-967A-9C759D75915A}"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若指定</a:t>
            </a:r>
            <a:r>
              <a:rPr lang="en-US" altLang="zh-CN"/>
              <a:t>YACC</a:t>
            </a:r>
            <a:r>
              <a:rPr lang="zh-CN" altLang="en-US"/>
              <a:t>生成头文件，则</a:t>
            </a:r>
            <a:r>
              <a:rPr lang="en-US" altLang="zh-CN"/>
              <a:t>NUMBER </a:t>
            </a:r>
            <a:r>
              <a:rPr lang="zh-CN" altLang="en-US"/>
              <a:t>的定义，</a:t>
            </a:r>
            <a:r>
              <a:rPr lang="en-US" altLang="zh-CN"/>
              <a:t>#define YYSTYPE double</a:t>
            </a:r>
            <a:r>
              <a:rPr lang="zh-CN" altLang="en-US"/>
              <a:t>，</a:t>
            </a:r>
            <a:r>
              <a:rPr lang="en-US" altLang="zh-CN"/>
              <a:t>yylval</a:t>
            </a:r>
            <a:r>
              <a:rPr lang="zh-CN" altLang="en-US"/>
              <a:t>的声明均会出现在头文件中。</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93B04A94-7F36-4160-A7CD-54CBF8374A7D}"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0587C139-7C09-4AF0-B84F-4962DE79E069}"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FDF32F31-A188-4734-B14D-7D3E62EB821D}"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在</a:t>
            </a:r>
            <a:r>
              <a:rPr lang="en-US" altLang="zh-CN"/>
              <a:t>YACC</a:t>
            </a:r>
            <a:r>
              <a:rPr lang="zh-CN" altLang="en-US"/>
              <a:t>源文件的用户定义子程序中，使用</a:t>
            </a:r>
            <a:r>
              <a:rPr lang="en-US" altLang="zh-CN"/>
              <a:t>#include “</a:t>
            </a:r>
            <a:r>
              <a:rPr lang="zh-CN" altLang="en-US"/>
              <a:t>词法分析器源代码文件</a:t>
            </a:r>
            <a:r>
              <a:rPr lang="en-US" altLang="zh-CN"/>
              <a:t>.c”</a:t>
            </a:r>
            <a:endParaRPr lang="en-US" altLang="zh-CN"/>
          </a:p>
          <a:p>
            <a:r>
              <a:rPr lang="zh-CN" altLang="en-US"/>
              <a:t>这种用法中，</a:t>
            </a:r>
            <a:r>
              <a:rPr lang="en-US" altLang="zh-CN"/>
              <a:t>LEX</a:t>
            </a:r>
            <a:r>
              <a:rPr lang="zh-CN" altLang="en-US"/>
              <a:t>源程序中可以不用 </a:t>
            </a:r>
            <a:r>
              <a:rPr lang="en-US" altLang="zh-CN"/>
              <a:t>extern double …</a:t>
            </a:r>
            <a:r>
              <a:rPr lang="zh-CN" altLang="en-US"/>
              <a:t>，甚至可以无需 本页的 </a:t>
            </a:r>
            <a:r>
              <a:rPr lang="en-US" altLang="zh-CN"/>
              <a:t>#include &lt;…&gt;</a:t>
            </a:r>
            <a:r>
              <a:rPr lang="zh-CN" altLang="en-US"/>
              <a:t>。而是把需要的头文件统一在</a:t>
            </a:r>
            <a:r>
              <a:rPr lang="en-US" altLang="zh-CN"/>
              <a:t>YACC</a:t>
            </a:r>
            <a:r>
              <a:rPr lang="zh-CN" altLang="en-US"/>
              <a:t>源程序中 </a:t>
            </a:r>
            <a:r>
              <a:rPr lang="en-US" altLang="zh-CN"/>
              <a:t>#include </a:t>
            </a:r>
            <a:r>
              <a:rPr lang="zh-CN" altLang="en-US"/>
              <a:t>进来。</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ACA1A08B-D4AD-4445-8D59-E132CC86B0F9}"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EFBCB735-FD8D-4F0D-A702-9D7AE561DC98}"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E1A3AE79-D957-4B1C-AF75-2B65255AD351}" type="slidenum">
              <a:rPr lang="zh-CN" altLang="en-US" b="0" smtClean="0">
                <a:solidFill>
                  <a:schemeClr val="tx1"/>
                </a:solidFill>
                <a:latin typeface="Arial" panose="020B0604020202020204" pitchFamily="34" charset="0"/>
                <a:ea typeface="黑体" panose="02010609060101010101" pitchFamily="2" charset="-122"/>
              </a:rPr>
            </a:fld>
            <a:endParaRPr lang="zh-CN" altLang="en-US" b="0">
              <a:solidFill>
                <a:schemeClr val="tx1"/>
              </a:solidFill>
              <a:latin typeface="Arial" panose="020B0604020202020204" pitchFamily="34" charset="0"/>
              <a:ea typeface="黑体" panose="0201060906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6E98B859-707E-4BE5-9ABD-80E90E535AB9}"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337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FF991977-D8A7-4637-8DEF-A3E625F75D2C}"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  在</a:t>
            </a:r>
            <a:r>
              <a:rPr lang="en-US" altLang="zh-CN"/>
              <a:t>yacc</a:t>
            </a:r>
            <a:r>
              <a:rPr lang="zh-CN" altLang="en-US"/>
              <a:t>源程序中除了语法规则外，还要包括当这些语法规则被识别出来时，即用它们进行归约时要完成的语义动作，语义动作是用</a:t>
            </a:r>
            <a:r>
              <a:rPr lang="en-US" altLang="zh-CN"/>
              <a:t>C</a:t>
            </a:r>
            <a:r>
              <a:rPr lang="zh-CN" altLang="en-US"/>
              <a:t>语言写的程序段。语法分析的输出可能是一棵语法树，或生成的目标代码，或者就是关于输入串是否符合语法的信息。需要什么样的输出都是由语义动作和程序部分的程序段来实现的。</a:t>
            </a:r>
            <a:endParaRPr lang="en-US" altLang="zh-CN"/>
          </a:p>
          <a:p>
            <a:r>
              <a:rPr lang="zh-CN" altLang="en-US"/>
              <a:t>上述三部分中说明部分和程序段部分不必要时可省去，当没有程序段部分时，第二</a:t>
            </a:r>
            <a:endParaRPr lang="zh-CN" altLang="en-US"/>
          </a:p>
          <a:p>
            <a:r>
              <a:rPr lang="zh-CN" altLang="en-US"/>
              <a:t>个％％也可以省去。但是第一个％％是必须有的。</a:t>
            </a:r>
            <a:endParaRPr lang="zh-CN" altLang="en-US"/>
          </a:p>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37BDA473-701E-45CE-9C24-401D105B35BA}"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88923801-2298-4653-A91B-5DE1155B6269}"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Yyin</a:t>
            </a:r>
            <a:r>
              <a:rPr lang="zh-CN" altLang="en-US"/>
              <a:t>，</a:t>
            </a:r>
            <a:r>
              <a:rPr lang="en-US" altLang="zh-CN"/>
              <a:t>yyout</a:t>
            </a:r>
            <a:r>
              <a:rPr lang="zh-CN" altLang="en-US"/>
              <a:t>，</a:t>
            </a:r>
            <a:r>
              <a:rPr lang="en-US" altLang="zh-CN"/>
              <a:t>yytext</a:t>
            </a:r>
            <a:r>
              <a:rPr lang="zh-CN" altLang="en-US"/>
              <a:t>，</a:t>
            </a:r>
            <a:r>
              <a:rPr lang="en-US" altLang="zh-CN"/>
              <a:t>yyleng</a:t>
            </a:r>
            <a:r>
              <a:rPr lang="zh-CN" altLang="en-US"/>
              <a:t>，</a:t>
            </a:r>
            <a:r>
              <a:rPr lang="en-US" altLang="zh-CN"/>
              <a:t> yylineno</a:t>
            </a:r>
            <a:endParaRPr lang="en-US" altLang="zh-CN"/>
          </a:p>
          <a:p>
            <a:r>
              <a:rPr lang="en-US" altLang="zh-CN"/>
              <a:t>Yylex</a:t>
            </a:r>
            <a:r>
              <a:rPr lang="zh-CN" altLang="en-US"/>
              <a:t>函数，开始分析，自动生成，</a:t>
            </a:r>
            <a:endParaRPr lang="en-US" altLang="zh-CN"/>
          </a:p>
          <a:p>
            <a:r>
              <a:rPr lang="zh-CN" altLang="en-US"/>
              <a:t>模式不能缩进，而动作的开头一定要与模式在同一行。当动作是用一对花括号</a:t>
            </a:r>
            <a:r>
              <a:rPr lang="en-US" altLang="zh-CN"/>
              <a:t>{}</a:t>
            </a:r>
            <a:r>
              <a:rPr lang="zh-CN" altLang="en-US"/>
              <a:t>括起来时，可以将左花括号放在与规则相同的行，而其余部分则可以从下一行开始。</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BE9478AD-0CAE-40EE-A2E6-C46704E7B0AE}"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PL</a:t>
            </a:r>
            <a:r>
              <a:rPr lang="zh-CN" altLang="en-US"/>
              <a:t>中的多数表达式的语法结构类似，可能存在二义性。通常为消除二义性而引入一些非终结符，但将使得产生式个数增加，推导步骤增加，分析树的层次增加，从而分析效率降低。</a:t>
            </a:r>
            <a:endParaRPr lang="zh-CN" altLang="en-US"/>
          </a:p>
          <a:p>
            <a:r>
              <a:rPr lang="en-US" altLang="zh-CN"/>
              <a:t>YACC</a:t>
            </a:r>
            <a:r>
              <a:rPr lang="zh-CN" altLang="en-US"/>
              <a:t>中提供对终结符优先级和结合性说明，可以减少产生式的个数，以消除可能的二义性。</a:t>
            </a:r>
            <a:endParaRPr lang="zh-CN" altLang="en-US"/>
          </a:p>
          <a:p>
            <a:r>
              <a:rPr lang="en-US" altLang="zh-CN"/>
              <a:t>YACC</a:t>
            </a:r>
            <a:r>
              <a:rPr lang="zh-CN" altLang="en-US"/>
              <a:t>本身对优先级没有说明符，而是根据文法符号在说明结合性的语句序列中的位置确定，位置从上到下，优先级则从低到高。</a:t>
            </a:r>
            <a:endParaRPr lang="en-US" altLang="zh-CN"/>
          </a:p>
          <a:p>
            <a:r>
              <a:rPr lang="zh-CN" altLang="en-US"/>
              <a:t>上下文无关文法的开始符号是一个特殊的非终结符，所有的推导都从这个非终结符开始，在</a:t>
            </a:r>
            <a:r>
              <a:rPr lang="en-US" altLang="zh-CN"/>
              <a:t>yacc</a:t>
            </a:r>
            <a:r>
              <a:rPr lang="zh-CN" altLang="en-US"/>
              <a:t>中，语法开始符定义语句是：</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1993E53C-9B78-4680-A7A7-C45F7A295785}"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normAutofit lnSpcReduction="10000"/>
          </a:bodyPr>
          <a:lstStyle/>
          <a:p>
            <a:pPr>
              <a:defRPr/>
            </a:pPr>
            <a:r>
              <a:rPr lang="en-US" altLang="zh-CN"/>
              <a:t>YACC</a:t>
            </a:r>
            <a:r>
              <a:rPr lang="zh-CN" altLang="en-US"/>
              <a:t>允许产生式右部的文法符号序列中可嵌入语义动作，实现对继承属性的计算。</a:t>
            </a:r>
            <a:endParaRPr lang="zh-CN" altLang="en-US"/>
          </a:p>
          <a:p>
            <a:pPr>
              <a:defRPr/>
            </a:pPr>
            <a:r>
              <a:rPr lang="en-US" altLang="zh-CN"/>
              <a:t>Yacc permits an action to  be  written  in the middle of a rule as well as at the end.  </a:t>
            </a:r>
            <a:endParaRPr lang="en-US" altLang="zh-CN"/>
          </a:p>
          <a:p>
            <a:pPr>
              <a:defRPr/>
            </a:pPr>
            <a:r>
              <a:rPr lang="en-US" altLang="zh-CN"/>
              <a:t>This rule is assumed to return a value, accessible through the usual mechanism by  the actions  to  the  right of it.  </a:t>
            </a:r>
            <a:endParaRPr lang="en-US" altLang="zh-CN"/>
          </a:p>
          <a:p>
            <a:pPr>
              <a:defRPr/>
            </a:pPr>
            <a:r>
              <a:rPr lang="en-US" altLang="zh-CN"/>
              <a:t>In turn, it may access the values returned by the symbols to its left.  Thus, in the rule</a:t>
            </a:r>
            <a:endParaRPr lang="en-US" altLang="zh-CN"/>
          </a:p>
          <a:p>
            <a:pPr>
              <a:defRPr/>
            </a:pPr>
            <a:r>
              <a:rPr lang="en-US" altLang="zh-CN"/>
              <a:t>        A    :    B     {  $$ = 1;  }   C    {   x = $2;   y = $3;  }  ;</a:t>
            </a:r>
            <a:endParaRPr lang="en-US" altLang="zh-CN"/>
          </a:p>
          <a:p>
            <a:pPr>
              <a:defRPr/>
            </a:pPr>
            <a:r>
              <a:rPr lang="en-US" altLang="zh-CN"/>
              <a:t>the effect is to set x to 1, and y to the value returned by C.</a:t>
            </a:r>
            <a:endParaRPr lang="en-US" altLang="zh-CN"/>
          </a:p>
          <a:p>
            <a:pPr>
              <a:defRPr/>
            </a:pPr>
            <a:r>
              <a:rPr lang="en-US" altLang="zh-CN"/>
              <a:t>     Actions that do not terminate a rule are actually handled by Yacc  by  manufacturing  a new nonterminal symbol name, and a new rule matching this name to the empty string. </a:t>
            </a:r>
            <a:endParaRPr lang="en-US" altLang="zh-CN"/>
          </a:p>
          <a:p>
            <a:pPr>
              <a:defRPr/>
            </a:pPr>
            <a:r>
              <a:rPr lang="en-US" altLang="zh-CN"/>
              <a:t>The interior action is the action triggered off by recognizing this added rule.  Yacc actually treats the above example as if it had been written:</a:t>
            </a:r>
            <a:endParaRPr lang="en-US" altLang="zh-CN"/>
          </a:p>
          <a:p>
            <a:pPr>
              <a:defRPr/>
            </a:pPr>
            <a:r>
              <a:rPr lang="en-US" altLang="zh-CN"/>
              <a:t>        $ACT    :       /* empty */</a:t>
            </a:r>
            <a:endParaRPr lang="en-US" altLang="zh-CN"/>
          </a:p>
          <a:p>
            <a:pPr>
              <a:defRPr/>
            </a:pPr>
            <a:r>
              <a:rPr lang="en-US" altLang="zh-CN"/>
              <a:t>                                {  $$ = 1;  }</a:t>
            </a:r>
            <a:endParaRPr lang="en-US" altLang="zh-CN"/>
          </a:p>
          <a:p>
            <a:pPr>
              <a:defRPr/>
            </a:pPr>
            <a:r>
              <a:rPr lang="en-US" altLang="zh-CN"/>
              <a:t>                ;</a:t>
            </a:r>
            <a:endParaRPr lang="en-US" altLang="zh-CN"/>
          </a:p>
          <a:p>
            <a:pPr>
              <a:defRPr/>
            </a:pPr>
            <a:r>
              <a:rPr lang="en-US" altLang="zh-CN"/>
              <a:t>        A       :       B  $ACT  C</a:t>
            </a:r>
            <a:endParaRPr lang="en-US" altLang="zh-CN"/>
          </a:p>
          <a:p>
            <a:pPr>
              <a:defRPr/>
            </a:pPr>
            <a:r>
              <a:rPr lang="en-US" altLang="zh-CN"/>
              <a:t>                                {   x = $2;   y = $3;  }</a:t>
            </a:r>
            <a:endParaRPr lang="en-US" altLang="zh-CN"/>
          </a:p>
          <a:p>
            <a:pPr>
              <a:defRPr/>
            </a:pPr>
            <a:r>
              <a:rPr lang="en-US" altLang="zh-CN"/>
              <a:t>                ;</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bg1"/>
                </a:solidFill>
                <a:latin typeface="黑体" panose="02010609060101010101" pitchFamily="2" charset="-122"/>
                <a:ea typeface="宋体" panose="02010600030101010101" pitchFamily="2" charset="-122"/>
              </a:defRPr>
            </a:lvl1pPr>
            <a:lvl2pPr marL="742950" indent="-285750">
              <a:defRPr b="1">
                <a:solidFill>
                  <a:schemeClr val="bg1"/>
                </a:solidFill>
                <a:latin typeface="黑体" panose="02010609060101010101" pitchFamily="2" charset="-122"/>
                <a:ea typeface="宋体" panose="02010600030101010101" pitchFamily="2" charset="-122"/>
              </a:defRPr>
            </a:lvl2pPr>
            <a:lvl3pPr marL="1143000" indent="-228600">
              <a:defRPr b="1">
                <a:solidFill>
                  <a:schemeClr val="bg1"/>
                </a:solidFill>
                <a:latin typeface="黑体" panose="02010609060101010101" pitchFamily="2" charset="-122"/>
                <a:ea typeface="宋体" panose="02010600030101010101" pitchFamily="2" charset="-122"/>
              </a:defRPr>
            </a:lvl3pPr>
            <a:lvl4pPr marL="1600200" indent="-2286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fld id="{91280175-5F8A-4207-A616-F448A271FE6B}" type="slidenum">
              <a:rPr lang="en-US" altLang="zh-CN" b="0" smtClean="0">
                <a:solidFill>
                  <a:schemeClr val="tx1"/>
                </a:solidFill>
                <a:latin typeface="Arial" panose="020B0604020202020204" pitchFamily="34" charset="0"/>
                <a:ea typeface="黑体" panose="02010609060101010101" pitchFamily="2" charset="-122"/>
              </a:rPr>
            </a:fld>
            <a:endParaRPr lang="en-US" altLang="zh-CN" b="0">
              <a:solidFill>
                <a:schemeClr val="tx1"/>
              </a:solidFill>
              <a:latin typeface="Arial" panose="020B0604020202020204" pitchFamily="34" charset="0"/>
              <a:ea typeface="黑体" panose="02010609060101010101" pitchFamily="2" charset="-122"/>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典型的悬空</a:t>
            </a:r>
            <a:r>
              <a:rPr lang="en-US" altLang="zh-CN"/>
              <a:t>else</a:t>
            </a:r>
            <a:r>
              <a:rPr lang="zh-CN" altLang="en-US"/>
              <a:t>现象就是一个移进</a:t>
            </a:r>
            <a:r>
              <a:rPr lang="en-US" altLang="zh-CN"/>
              <a:t>/</a:t>
            </a:r>
            <a:r>
              <a:rPr lang="zh-CN" altLang="en-US"/>
              <a:t>规约冲突，但是由于</a:t>
            </a:r>
            <a:r>
              <a:rPr lang="en-US" altLang="zh-CN"/>
              <a:t>YACC</a:t>
            </a:r>
            <a:r>
              <a:rPr lang="zh-CN" altLang="en-US"/>
              <a:t>采用了移进优先的原则，即等价于该语句具有右结合性，因此自然地解决了这一问题。悬空</a:t>
            </a:r>
            <a:r>
              <a:rPr lang="en-US" altLang="zh-CN"/>
              <a:t>else</a:t>
            </a:r>
            <a:r>
              <a:rPr lang="zh-CN" altLang="en-US"/>
              <a:t>的文法</a:t>
            </a:r>
            <a:r>
              <a:rPr lang="en-US" altLang="zh-CN"/>
              <a:t>:</a:t>
            </a:r>
            <a:endParaRPr lang="en-US" altLang="zh-CN"/>
          </a:p>
          <a:p>
            <a:r>
              <a:rPr lang="en-US" altLang="zh-CN"/>
              <a:t>S </a:t>
            </a:r>
            <a:r>
              <a:rPr lang="en-US" altLang="zh-CN">
                <a:sym typeface="Wingdings" panose="05000000000000000000" pitchFamily="2" charset="2"/>
              </a:rPr>
              <a:t> if C then S            (1)</a:t>
            </a:r>
            <a:endParaRPr lang="en-US" altLang="zh-CN">
              <a:sym typeface="Wingdings" panose="05000000000000000000" pitchFamily="2" charset="2"/>
            </a:endParaRPr>
          </a:p>
          <a:p>
            <a:r>
              <a:rPr lang="en-US" altLang="zh-CN">
                <a:sym typeface="Wingdings" panose="05000000000000000000" pitchFamily="2" charset="2"/>
              </a:rPr>
              <a:t>    |  if C then S else S  (2)</a:t>
            </a:r>
            <a:endParaRPr lang="en-US" altLang="zh-CN">
              <a:sym typeface="Wingdings" panose="05000000000000000000" pitchFamily="2" charset="2"/>
            </a:endParaRPr>
          </a:p>
          <a:p>
            <a:r>
              <a:rPr lang="zh-CN" altLang="en-US"/>
              <a:t>对于句子</a:t>
            </a:r>
            <a:r>
              <a:rPr lang="en-US" altLang="zh-CN"/>
              <a:t>if x&lt;3 then if x&gt;0 then x=5 else x=-5; </a:t>
            </a:r>
            <a:r>
              <a:rPr lang="zh-CN" altLang="en-US"/>
              <a:t>其中的</a:t>
            </a:r>
            <a:r>
              <a:rPr lang="en-US" altLang="zh-CN"/>
              <a:t>else</a:t>
            </a:r>
            <a:r>
              <a:rPr lang="zh-CN" altLang="en-US"/>
              <a:t>与那个</a:t>
            </a:r>
            <a:r>
              <a:rPr lang="en-US" altLang="zh-CN"/>
              <a:t>then</a:t>
            </a:r>
            <a:r>
              <a:rPr lang="zh-CN" altLang="en-US"/>
              <a:t>匹配？（这就是</a:t>
            </a:r>
            <a:r>
              <a:rPr lang="en-US" altLang="zh-CN"/>
              <a:t>else</a:t>
            </a:r>
            <a:r>
              <a:rPr lang="zh-CN" altLang="en-US"/>
              <a:t>悬空问题）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10.jpe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08227"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308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4" name="Rectangle 5"/>
          <p:cNvSpPr>
            <a:spLocks noGrp="1" noChangeArrowheads="1"/>
          </p:cNvSpPr>
          <p:nvPr>
            <p:ph type="dt" sz="half" idx="10"/>
          </p:nvPr>
        </p:nvSpPr>
        <p:spPr>
          <a:xfrm>
            <a:off x="457200" y="6245225"/>
            <a:ext cx="2133600" cy="476250"/>
          </a:xfrm>
        </p:spPr>
        <p:txBody>
          <a:bodyPr/>
          <a:lstStyle>
            <a:lvl1pPr eaLnBrk="0" hangingPunct="0">
              <a:defRPr>
                <a:solidFill>
                  <a:srgbClr val="000000"/>
                </a:solidFill>
              </a:defRPr>
            </a:lvl1pPr>
          </a:lstStyle>
          <a:p>
            <a:pPr>
              <a:defRPr/>
            </a:pPr>
            <a:fld id="{5807FC17-1C9E-4F8C-88D9-D8DFD9B90ACA}" type="datetime1">
              <a:rPr lang="zh-CN" altLang="en-US"/>
            </a:fld>
            <a:endParaRPr lang="en-US" altLang="zh-CN"/>
          </a:p>
        </p:txBody>
      </p:sp>
      <p:sp>
        <p:nvSpPr>
          <p:cNvPr id="5" name="Rectangle 6"/>
          <p:cNvSpPr>
            <a:spLocks noGrp="1" noChangeArrowheads="1"/>
          </p:cNvSpPr>
          <p:nvPr>
            <p:ph type="ftr" sz="quarter" idx="11"/>
          </p:nvPr>
        </p:nvSpPr>
        <p:spPr>
          <a:xfrm>
            <a:off x="3124200" y="6245225"/>
            <a:ext cx="2895600" cy="476250"/>
          </a:xfrm>
        </p:spPr>
        <p:txBody>
          <a:bodyPr/>
          <a:lstStyle>
            <a:lvl1pPr eaLnBrk="0" hangingPunct="0">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p:spPr>
        <p:txBody>
          <a:bodyPr/>
          <a:lstStyle>
            <a:lvl1pPr eaLnBrk="0" hangingPunct="0">
              <a:defRPr/>
            </a:lvl1pPr>
          </a:lstStyle>
          <a:p>
            <a:pPr>
              <a:defRPr/>
            </a:pPr>
            <a:fld id="{A3AAA4EE-6B8F-411D-B87F-93A159326F00}"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fld id="{22AB5A83-C808-49D2-85F8-16A88CCA0D37}" type="datetime1">
              <a:rPr lang="zh-CN" altLang="en-US"/>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464A5DBD-A33A-4C1C-A1AB-EAA24CE91D93}"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44450"/>
            <a:ext cx="2160587" cy="62642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50825" y="44450"/>
            <a:ext cx="6329363" cy="62642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fld id="{83D344CE-E26C-45A2-8907-1CC7A50A90AC}" type="datetime1">
              <a:rPr lang="zh-CN" altLang="en-US"/>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7F6A5130-3728-4351-9C9E-1B8D7B7D05B2}"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50825" y="44450"/>
            <a:ext cx="8642350" cy="720725"/>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323850" y="981075"/>
            <a:ext cx="8569325" cy="53276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eaLnBrk="0" hangingPunct="0">
              <a:defRPr/>
            </a:lvl1pPr>
          </a:lstStyle>
          <a:p>
            <a:pPr>
              <a:defRPr/>
            </a:pPr>
            <a:fld id="{63B9EBCD-1500-4B34-B597-18BC8D59A588}" type="datetime1">
              <a:rPr lang="zh-CN" altLang="en-US"/>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C5868082-8011-4B9E-A200-46897186A183}"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lt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hasCustomPrompt="1"/>
          </p:nvPr>
        </p:nvSpPr>
        <p:spPr>
          <a:xfrm>
            <a:off x="0" y="1052736"/>
            <a:ext cx="9144000" cy="2232025"/>
          </a:xfrm>
        </p:spPr>
        <p:txBody>
          <a:bodyPr/>
          <a:lstStyle>
            <a:lvl1pPr>
              <a:defRPr sz="4000" b="0">
                <a:solidFill>
                  <a:srgbClr val="FF0000"/>
                </a:solidFill>
                <a:latin typeface="Garamond" panose="02020404030301010803" pitchFamily="18" charset="0"/>
                <a:ea typeface="+mj-ea"/>
              </a:defRPr>
            </a:lvl1pPr>
          </a:lstStyle>
          <a:p>
            <a:r>
              <a:rPr lang="en-US" altLang="ko-KR" dirty="0"/>
              <a:t>Click to edit Master title</a:t>
            </a:r>
            <a:endParaRPr lang="en-US" altLang="ko-KR" dirty="0"/>
          </a:p>
        </p:txBody>
      </p:sp>
      <p:sp>
        <p:nvSpPr>
          <p:cNvPr id="19459" name="Rectangle 3"/>
          <p:cNvSpPr>
            <a:spLocks noGrp="1" noChangeArrowheads="1"/>
          </p:cNvSpPr>
          <p:nvPr>
            <p:ph type="subTitle" idx="1" hasCustomPrompt="1"/>
          </p:nvPr>
        </p:nvSpPr>
        <p:spPr>
          <a:xfrm>
            <a:off x="250825" y="4221088"/>
            <a:ext cx="8686800" cy="492443"/>
          </a:xfrm>
        </p:spPr>
        <p:txBody>
          <a:bodyPr/>
          <a:lstStyle>
            <a:lvl1pPr marL="0" indent="0" algn="ctr">
              <a:buFont typeface="Wingdings" panose="05000000000000000000" pitchFamily="2" charset="2"/>
              <a:buNone/>
              <a:defRPr sz="2600">
                <a:solidFill>
                  <a:schemeClr val="bg2">
                    <a:lumMod val="75000"/>
                  </a:schemeClr>
                </a:solidFill>
              </a:defRPr>
            </a:lvl1pPr>
          </a:lstStyle>
          <a:p>
            <a:r>
              <a:rPr lang="en-US" altLang="ko-KR" dirty="0"/>
              <a:t>COMPANY LOGO</a:t>
            </a:r>
            <a:endParaRPr lang="en-US" altLang="ko-KR" dirty="0"/>
          </a:p>
        </p:txBody>
      </p:sp>
      <p:pic>
        <p:nvPicPr>
          <p:cNvPr id="12" name="Picture 2" descr="http://www.xjtu.edu.cn/img/logo_pic99.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384"/>
            <a:ext cx="1824137" cy="472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Cambria Math" panose="02040503050406030204" pitchFamily="18" charset="0"/>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250825" y="981074"/>
            <a:ext cx="8642350" cy="2234458"/>
          </a:xfrm>
        </p:spPr>
        <p:txBody>
          <a:bodyPr/>
          <a:lstStyle>
            <a:lvl1pPr marL="342900" indent="-342900">
              <a:buClr>
                <a:schemeClr val="bg2">
                  <a:lumMod val="50000"/>
                </a:schemeClr>
              </a:buClr>
              <a:buFont typeface="Cambria Math" panose="02040503050406030204" pitchFamily="18" charset="0"/>
              <a:buChar char="⌲"/>
              <a:defRPr sz="2400" b="0">
                <a:latin typeface="Cambria Math" panose="02040503050406030204" pitchFamily="18" charset="0"/>
                <a:ea typeface="仿宋" panose="02010609060101010101" charset="-122"/>
              </a:defRPr>
            </a:lvl1pPr>
            <a:lvl2pPr marL="742950" indent="-285750">
              <a:buClr>
                <a:schemeClr val="tx2">
                  <a:lumMod val="60000"/>
                  <a:lumOff val="40000"/>
                </a:schemeClr>
              </a:buClr>
              <a:buFont typeface="Cambria Math" panose="02040503050406030204" pitchFamily="18" charset="0"/>
              <a:buChar char="•"/>
              <a:defRPr sz="2400" b="0">
                <a:latin typeface="Cambria Math" panose="02040503050406030204" pitchFamily="18" charset="0"/>
                <a:ea typeface="仿宋" panose="02010609060101010101" charset="-122"/>
              </a:defRPr>
            </a:lvl2pPr>
            <a:lvl3pPr>
              <a:buClr>
                <a:schemeClr val="accent3">
                  <a:lumMod val="75000"/>
                </a:schemeClr>
              </a:buClr>
              <a:defRPr>
                <a:latin typeface="+mn-ea"/>
                <a:ea typeface="+mn-ea"/>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4" name="图片 3"/>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8592249" y="6597352"/>
            <a:ext cx="516255" cy="209550"/>
          </a:xfrm>
          <a:prstGeom prst="rect">
            <a:avLst/>
          </a:prstGeom>
        </p:spPr>
      </p:pic>
      <p:pic>
        <p:nvPicPr>
          <p:cNvPr id="5" name="图片 4"/>
          <p:cNvPicPr>
            <a:picLocks noChangeAspect="1"/>
          </p:cNvPicPr>
          <p:nvPr userDrawn="1"/>
        </p:nvPicPr>
        <p:blipFill rotWithShape="1">
          <a:blip r:embed="rId4" cstate="print">
            <a:duotone>
              <a:prstClr val="black"/>
              <a:srgbClr val="00B0F0">
                <a:tint val="45000"/>
                <a:satMod val="400000"/>
              </a:srgbClr>
            </a:duotone>
            <a:extLst>
              <a:ext uri="{28A0092B-C50C-407E-A947-70E740481C1C}">
                <a14:useLocalDpi xmlns:a14="http://schemas.microsoft.com/office/drawing/2010/main" val="0"/>
              </a:ext>
            </a:extLst>
          </a:blip>
          <a:srcRect l="5900" t="23318" r="10626" b="24722"/>
          <a:stretch>
            <a:fillRect/>
          </a:stretch>
        </p:blipFill>
        <p:spPr>
          <a:xfrm>
            <a:off x="8283332" y="44624"/>
            <a:ext cx="825172" cy="288032"/>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250825" y="981075"/>
            <a:ext cx="4244975" cy="234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81075"/>
            <a:ext cx="4244975" cy="234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713787" cy="765175"/>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250825" y="981075"/>
            <a:ext cx="8642350" cy="461665"/>
          </a:xfrm>
        </p:spPr>
        <p:txBody>
          <a:bodyPr/>
          <a:lstStyle>
            <a:lvl1pPr marL="342900" indent="-342900">
              <a:buFont typeface="Wingdings" panose="05000000000000000000" pitchFamily="2" charset="2"/>
              <a:buChar char="Ø"/>
              <a:defRPr/>
            </a:lvl1pPr>
          </a:lstStyle>
          <a:p>
            <a:pPr lvl="0"/>
            <a:endParaRPr lang="zh-CN"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fld id="{E541AF8D-B3D7-4FE9-8B08-D6E788EE449C}" type="datetime1">
              <a:rPr lang="zh-CN" altLang="en-US"/>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9075DC97-F21A-4696-89E7-FF9AD1993287}" type="slidenum">
              <a:rPr lang="zh-CN" altLang="en-US"/>
            </a:fld>
            <a:endParaRPr lang="en-US" altLang="zh-CN"/>
          </a:p>
        </p:txBody>
      </p:sp>
      <p:sp>
        <p:nvSpPr>
          <p:cNvPr id="7" name="TextBox 5"/>
          <p:cNvSpPr txBox="1"/>
          <p:nvPr userDrawn="1"/>
        </p:nvSpPr>
        <p:spPr>
          <a:xfrm>
            <a:off x="6839744" y="0"/>
            <a:ext cx="2304256" cy="584775"/>
          </a:xfrm>
          <a:prstGeom prst="rect">
            <a:avLst/>
          </a:prstGeom>
          <a:noFill/>
        </p:spPr>
        <p:txBody>
          <a:bodyPr wrap="square" rtlCol="0">
            <a:spAutoFit/>
          </a:bodyPr>
          <a:lstStyle>
            <a:defPPr>
              <a:defRPr lang="ko-KR"/>
            </a:defPPr>
            <a:lvl1pPr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umimoji="1" kern="1200">
                <a:solidFill>
                  <a:schemeClr val="tx1"/>
                </a:solidFill>
                <a:latin typeface="Gulim" pitchFamily="34" charset="-127"/>
                <a:ea typeface="Gulim" pitchFamily="34" charset="-127"/>
                <a:cs typeface="+mn-cs"/>
              </a:defRPr>
            </a:lvl5pPr>
            <a:lvl6pPr marL="2286000" algn="l" defTabSz="914400" rtl="0" eaLnBrk="1" latinLnBrk="0" hangingPunct="1">
              <a:defRPr kumimoji="1" kern="1200">
                <a:solidFill>
                  <a:schemeClr val="tx1"/>
                </a:solidFill>
                <a:latin typeface="Gulim" pitchFamily="34" charset="-127"/>
                <a:ea typeface="Gulim" pitchFamily="34" charset="-127"/>
                <a:cs typeface="+mn-cs"/>
              </a:defRPr>
            </a:lvl6pPr>
            <a:lvl7pPr marL="2743200" algn="l" defTabSz="914400" rtl="0" eaLnBrk="1" latinLnBrk="0" hangingPunct="1">
              <a:defRPr kumimoji="1" kern="1200">
                <a:solidFill>
                  <a:schemeClr val="tx1"/>
                </a:solidFill>
                <a:latin typeface="Gulim" pitchFamily="34" charset="-127"/>
                <a:ea typeface="Gulim" pitchFamily="34" charset="-127"/>
                <a:cs typeface="+mn-cs"/>
              </a:defRPr>
            </a:lvl7pPr>
            <a:lvl8pPr marL="3200400" algn="l" defTabSz="914400" rtl="0" eaLnBrk="1" latinLnBrk="0" hangingPunct="1">
              <a:defRPr kumimoji="1" kern="1200">
                <a:solidFill>
                  <a:schemeClr val="tx1"/>
                </a:solidFill>
                <a:latin typeface="Gulim" pitchFamily="34" charset="-127"/>
                <a:ea typeface="Gulim" pitchFamily="34" charset="-127"/>
                <a:cs typeface="+mn-cs"/>
              </a:defRPr>
            </a:lvl8pPr>
            <a:lvl9pPr marL="3657600" algn="l" defTabSz="914400" rtl="0" eaLnBrk="1" latinLnBrk="0" hangingPunct="1">
              <a:defRPr kumimoji="1" kern="1200">
                <a:solidFill>
                  <a:schemeClr val="tx1"/>
                </a:solidFill>
                <a:latin typeface="Gulim" pitchFamily="34" charset="-127"/>
                <a:ea typeface="Gulim" pitchFamily="34" charset="-127"/>
                <a:cs typeface="+mn-cs"/>
              </a:defRPr>
            </a:lvl9pPr>
          </a:lstStyle>
          <a:p>
            <a:pPr algn="ctr"/>
            <a:r>
              <a:rPr lang="zh-CN" altLang="en-US" sz="1600" dirty="0">
                <a:solidFill>
                  <a:srgbClr val="FFCCCC"/>
                </a:solidFill>
                <a:latin typeface="汉仪悠然体简" pitchFamily="18" charset="-122"/>
                <a:ea typeface="汉仪悠然体简" pitchFamily="18" charset="-122"/>
              </a:rPr>
              <a:t>西安交通大学赵银亮</a:t>
            </a:r>
            <a:endParaRPr lang="en-US" altLang="zh-CN" sz="1600" dirty="0">
              <a:solidFill>
                <a:srgbClr val="FFCCCC"/>
              </a:solidFill>
              <a:latin typeface="汉仪悠然体简" pitchFamily="18" charset="-122"/>
              <a:ea typeface="汉仪悠然体简" pitchFamily="18" charset="-122"/>
            </a:endParaRPr>
          </a:p>
          <a:p>
            <a:pPr algn="ctr"/>
            <a:r>
              <a:rPr lang="en-US" altLang="zh-CN" sz="1600" dirty="0">
                <a:solidFill>
                  <a:srgbClr val="FFCCCC"/>
                </a:solidFill>
                <a:latin typeface="汉仪悠然体简" pitchFamily="18" charset="-122"/>
                <a:ea typeface="汉仪悠然体简" pitchFamily="18" charset="-122"/>
              </a:rPr>
              <a:t>《</a:t>
            </a:r>
            <a:r>
              <a:rPr lang="zh-CN" altLang="en-US" sz="1600" dirty="0">
                <a:solidFill>
                  <a:srgbClr val="FFCCCC"/>
                </a:solidFill>
                <a:latin typeface="汉仪悠然体简" pitchFamily="18" charset="-122"/>
                <a:ea typeface="汉仪悠然体简" pitchFamily="18" charset="-122"/>
              </a:rPr>
              <a:t>形式语言与编译</a:t>
            </a:r>
            <a:r>
              <a:rPr lang="en-US" altLang="zh-CN" sz="1600" dirty="0">
                <a:solidFill>
                  <a:srgbClr val="FFCCCC"/>
                </a:solidFill>
                <a:latin typeface="汉仪悠然体简" pitchFamily="18" charset="-122"/>
                <a:ea typeface="汉仪悠然体简" pitchFamily="18" charset="-122"/>
              </a:rPr>
              <a:t>》</a:t>
            </a:r>
            <a:endParaRPr lang="zh-CN" altLang="en-US" sz="1600" dirty="0">
              <a:solidFill>
                <a:srgbClr val="FFCCCC"/>
              </a:solidFill>
              <a:latin typeface="汉仪悠然体简" pitchFamily="18" charset="-122"/>
              <a:ea typeface="汉仪悠然体简" pitchFamily="18"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fld id="{C89009D1-2B36-4D2C-9D4F-EEB90A38386D}" type="datetime1">
              <a:rPr lang="zh-CN" altLang="en-US"/>
            </a:fld>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BAC66141-66F2-4D3B-9360-5D7AD8B02C04}"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23850" y="981075"/>
            <a:ext cx="420846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4713" y="981075"/>
            <a:ext cx="420846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fld id="{456D98F9-3672-4225-BC10-03EFCF7A32DE}" type="datetime1">
              <a:rPr lang="zh-CN" altLang="en-US"/>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7BF9C476-AC91-4B5F-851C-25042C204740}"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eaLnBrk="0" hangingPunct="0">
              <a:defRPr/>
            </a:lvl1pPr>
          </a:lstStyle>
          <a:p>
            <a:pPr>
              <a:defRPr/>
            </a:pPr>
            <a:fld id="{0E6CB3B0-AC19-4BCA-AE85-B2397647BE23}" type="datetime1">
              <a:rPr lang="zh-CN" altLang="en-US"/>
            </a:fld>
            <a:endParaRPr lang="en-US" altLang="zh-CN"/>
          </a:p>
        </p:txBody>
      </p:sp>
      <p:sp>
        <p:nvSpPr>
          <p:cNvPr id="8"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a:lvl1pPr>
          </a:lstStyle>
          <a:p>
            <a:pPr>
              <a:defRPr/>
            </a:pPr>
            <a:fld id="{E76BCCD4-78BB-4A98-A30D-917DE64AA5D5}"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eaLnBrk="0" hangingPunct="0">
              <a:defRPr/>
            </a:lvl1pPr>
          </a:lstStyle>
          <a:p>
            <a:pPr>
              <a:defRPr/>
            </a:pPr>
            <a:fld id="{C223DC6B-EEF4-4C7D-A9D8-DEDB8153002C}" type="datetime1">
              <a:rPr lang="zh-CN" altLang="en-US"/>
            </a:fld>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918EBE35-3097-4DFB-84D4-CDEEA36BEF84}"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vl1pPr>
          </a:lstStyle>
          <a:p>
            <a:pPr>
              <a:defRPr/>
            </a:pPr>
            <a:fld id="{B0FC1E4C-9029-4E3A-8A14-797A659582D7}" type="datetime1">
              <a:rPr lang="zh-CN" altLang="en-US"/>
            </a:fld>
            <a:endParaRPr lang="en-US" altLang="zh-CN"/>
          </a:p>
        </p:txBody>
      </p:sp>
      <p:sp>
        <p:nvSpPr>
          <p:cNvPr id="3"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a:lvl1pPr>
          </a:lstStyle>
          <a:p>
            <a:pPr>
              <a:defRPr/>
            </a:pPr>
            <a:fld id="{D9A3ABF8-3BA0-4975-9C24-50B959923FF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fld id="{CC3716A0-C629-44EC-8886-F1982DF0A0FB}" type="datetime1">
              <a:rPr lang="zh-CN" altLang="en-US"/>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1D5A54F0-219B-4885-8816-1DCB2C22843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fld id="{3CED0AC1-BFD7-4B0A-869E-9AA162B4CDBF}" type="datetime1">
              <a:rPr lang="zh-CN" altLang="en-US"/>
            </a:fld>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640F4B0B-157D-4EFD-9B70-7D87B5033A25}"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7.png"/><Relationship Id="rId8" Type="http://schemas.microsoft.com/office/2007/relationships/hdphoto" Target="../media/image12.wdp"/><Relationship Id="rId7" Type="http://schemas.openxmlformats.org/officeDocument/2006/relationships/image" Target="../media/image11.png"/><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0"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AF5FE"/>
            </a:gs>
            <a:gs pos="50000">
              <a:srgbClr val="FFFFFF"/>
            </a:gs>
            <a:gs pos="100000">
              <a:srgbClr val="DAF5FE"/>
            </a:gs>
          </a:gsLst>
          <a:lin ang="2700000" scaled="1"/>
        </a:gradFill>
        <a:effectLst/>
      </p:bgPr>
    </p:bg>
    <p:spTree>
      <p:nvGrpSpPr>
        <p:cNvPr id="1" name=""/>
        <p:cNvGrpSpPr/>
        <p:nvPr/>
      </p:nvGrpSpPr>
      <p:grpSpPr>
        <a:xfrm>
          <a:off x="0" y="0"/>
          <a:ext cx="0" cy="0"/>
          <a:chOff x="0" y="0"/>
          <a:chExt cx="0" cy="0"/>
        </a:xfrm>
      </p:grpSpPr>
      <p:pic>
        <p:nvPicPr>
          <p:cNvPr id="2050" name="Picture 7" descr="图片1"/>
          <p:cNvPicPr>
            <a:picLocks noChangeAspect="1" noChangeArrowheads="1"/>
          </p:cNvPicPr>
          <p:nvPr userDrawn="1"/>
        </p:nvPicPr>
        <p:blipFill>
          <a:blip r:embed="rId13" cstate="print"/>
          <a:srcRect/>
          <a:stretch>
            <a:fillRect/>
          </a:stretch>
        </p:blipFill>
        <p:spPr bwMode="auto">
          <a:xfrm>
            <a:off x="0" y="0"/>
            <a:ext cx="9144000" cy="765175"/>
          </a:xfrm>
          <a:prstGeom prst="rect">
            <a:avLst/>
          </a:prstGeom>
          <a:noFill/>
          <a:ln w="9525">
            <a:noFill/>
            <a:miter lim="800000"/>
            <a:headEnd/>
            <a:tailEnd/>
          </a:ln>
        </p:spPr>
      </p:pic>
      <p:sp>
        <p:nvSpPr>
          <p:cNvPr id="2051" name="Rectangle 2"/>
          <p:cNvSpPr>
            <a:spLocks noGrp="1" noChangeArrowheads="1"/>
          </p:cNvSpPr>
          <p:nvPr>
            <p:ph type="title"/>
          </p:nvPr>
        </p:nvSpPr>
        <p:spPr bwMode="auto">
          <a:xfrm>
            <a:off x="250825" y="44450"/>
            <a:ext cx="8642350" cy="720725"/>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2" name="Rectangle 3"/>
          <p:cNvSpPr>
            <a:spLocks noGrp="1" noChangeArrowheads="1"/>
          </p:cNvSpPr>
          <p:nvPr>
            <p:ph type="body" idx="1"/>
          </p:nvPr>
        </p:nvSpPr>
        <p:spPr bwMode="auto">
          <a:xfrm>
            <a:off x="323850" y="981075"/>
            <a:ext cx="8569325" cy="53276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 第二级</a:t>
            </a:r>
            <a:endParaRPr lang="zh-CN" altLang="en-US"/>
          </a:p>
          <a:p>
            <a:pPr lvl="2"/>
            <a:r>
              <a:rPr lang="zh-CN" altLang="en-US"/>
              <a:t> 第三级</a:t>
            </a:r>
            <a:endParaRPr lang="zh-CN" altLang="en-US"/>
          </a:p>
          <a:p>
            <a:pPr lvl="3"/>
            <a:r>
              <a:rPr lang="zh-CN" altLang="en-US"/>
              <a:t>第四级</a:t>
            </a:r>
            <a:endParaRPr lang="zh-CN" altLang="en-US"/>
          </a:p>
          <a:p>
            <a:pPr lvl="4"/>
            <a:r>
              <a:rPr lang="zh-CN" altLang="en-US"/>
              <a:t>第五级</a:t>
            </a:r>
            <a:endParaRPr lang="zh-CN" altLang="en-US"/>
          </a:p>
        </p:txBody>
      </p:sp>
      <p:sp>
        <p:nvSpPr>
          <p:cNvPr id="306180" name="Rectangle 4"/>
          <p:cNvSpPr>
            <a:spLocks noGrp="1" noChangeArrowheads="1"/>
          </p:cNvSpPr>
          <p:nvPr>
            <p:ph type="dt" sz="half" idx="2"/>
          </p:nvPr>
        </p:nvSpPr>
        <p:spPr bwMode="auto">
          <a:xfrm>
            <a:off x="457200" y="6337300"/>
            <a:ext cx="2133600" cy="476250"/>
          </a:xfrm>
          <a:prstGeom prst="rect">
            <a:avLst/>
          </a:prstGeom>
          <a:noFill/>
          <a:ln w="9525">
            <a:noFill/>
            <a:miter lim="800000"/>
          </a:ln>
          <a:effectLst/>
        </p:spPr>
        <p:txBody>
          <a:bodyPr vert="horz" wrap="square" lIns="91440" tIns="45720" rIns="91440" bIns="45720" numCol="1" anchor="t" anchorCtr="0" compatLnSpc="1"/>
          <a:lstStyle>
            <a:lvl1pPr eaLnBrk="1" latinLnBrk="0" hangingPunct="1">
              <a:defRPr kumimoji="0" sz="1400">
                <a:solidFill>
                  <a:srgbClr val="99FFCC"/>
                </a:solidFill>
                <a:latin typeface="Arial" panose="020B0604020202020204" pitchFamily="34" charset="0"/>
                <a:ea typeface="宋体" panose="02010600030101010101" pitchFamily="2" charset="-122"/>
              </a:defRPr>
            </a:lvl1pPr>
          </a:lstStyle>
          <a:p>
            <a:pPr>
              <a:defRPr/>
            </a:pPr>
            <a:fld id="{8547A495-6F0F-40D1-8022-D8CF4A5D3462}" type="datetime1">
              <a:rPr lang="zh-CN" altLang="en-US"/>
            </a:fld>
            <a:endParaRPr lang="en-US" altLang="zh-CN"/>
          </a:p>
        </p:txBody>
      </p:sp>
      <p:sp>
        <p:nvSpPr>
          <p:cNvPr id="306181" name="Rectangle 5"/>
          <p:cNvSpPr>
            <a:spLocks noGrp="1" noChangeArrowheads="1"/>
          </p:cNvSpPr>
          <p:nvPr>
            <p:ph type="ftr" sz="quarter" idx="3"/>
          </p:nvPr>
        </p:nvSpPr>
        <p:spPr bwMode="auto">
          <a:xfrm>
            <a:off x="3124200" y="6337300"/>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latinLnBrk="0" hangingPunct="1">
              <a:defRPr kumimoji="0" sz="1400">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306182" name="Rectangle 6"/>
          <p:cNvSpPr>
            <a:spLocks noGrp="1" noChangeArrowheads="1"/>
          </p:cNvSpPr>
          <p:nvPr>
            <p:ph type="sldNum" sz="quarter" idx="4"/>
          </p:nvPr>
        </p:nvSpPr>
        <p:spPr bwMode="auto">
          <a:xfrm>
            <a:off x="6553200" y="6337300"/>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latinLnBrk="0" hangingPunct="1">
              <a:defRPr kumimoji="0" sz="1400">
                <a:solidFill>
                  <a:srgbClr val="000000"/>
                </a:solidFill>
                <a:latin typeface="Arial" panose="020B0604020202020204" pitchFamily="34" charset="0"/>
                <a:ea typeface="宋体" panose="02010600030101010101" pitchFamily="2" charset="-122"/>
              </a:defRPr>
            </a:lvl1pPr>
          </a:lstStyle>
          <a:p>
            <a:pPr>
              <a:defRPr/>
            </a:pPr>
            <a:fld id="{874C855A-3850-4EA8-9BE2-1AAA92189164}" type="slidenum">
              <a:rPr lang="zh-CN" altLang="en-US"/>
            </a:fld>
            <a:endParaRPr lang="en-US" altLang="zh-CN"/>
          </a:p>
        </p:txBody>
      </p:sp>
      <p:sp>
        <p:nvSpPr>
          <p:cNvPr id="306185" name="Rectangle 9"/>
          <p:cNvSpPr>
            <a:spLocks noChangeArrowheads="1"/>
          </p:cNvSpPr>
          <p:nvPr userDrawn="1"/>
        </p:nvSpPr>
        <p:spPr bwMode="auto">
          <a:xfrm>
            <a:off x="0" y="765175"/>
            <a:ext cx="9144000" cy="76200"/>
          </a:xfrm>
          <a:prstGeom prst="rect">
            <a:avLst/>
          </a:prstGeom>
          <a:gradFill rotWithShape="1">
            <a:gsLst>
              <a:gs pos="0">
                <a:srgbClr val="000068"/>
              </a:gs>
              <a:gs pos="100000">
                <a:srgbClr val="6600CC"/>
              </a:gs>
            </a:gsLst>
            <a:lin ang="2700000" scaled="1"/>
          </a:gradFill>
          <a:ln w="9525">
            <a:noFill/>
            <a:miter lim="800000"/>
          </a:ln>
          <a:effectLst/>
        </p:spPr>
        <p:txBody>
          <a:bodyPr wrap="none" anchor="ctr"/>
          <a:lstStyle/>
          <a:p>
            <a:pPr eaLnBrk="1" latinLnBrk="1" hangingPunct="1">
              <a:defRPr/>
            </a:pPr>
            <a:endParaRPr kumimoji="1" lang="zh-CN" altLang="en-US" sz="1800">
              <a:solidFill>
                <a:srgbClr val="000000"/>
              </a:solidFill>
              <a:latin typeface="Gulim" pitchFamily="34" charset="-127"/>
              <a:ea typeface="Gulim" pitchFamily="34"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2pPr>
      <a:lvl3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3pPr>
      <a:lvl4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4pPr>
      <a:lvl5pPr algn="ctr" rtl="0" eaLnBrk="0" fontAlgn="base" hangingPunct="0">
        <a:spcBef>
          <a:spcPct val="0"/>
        </a:spcBef>
        <a:spcAft>
          <a:spcPct val="0"/>
        </a:spcAft>
        <a:defRPr sz="3600">
          <a:solidFill>
            <a:schemeClr val="tx2"/>
          </a:solidFill>
          <a:latin typeface="New Century Schoolbook" pitchFamily="18" charset="0"/>
          <a:ea typeface="仿宋_GB2312" pitchFamily="49" charset="-122"/>
        </a:defRPr>
      </a:lvl5pPr>
      <a:lvl6pPr marL="457200" algn="ctr" rtl="0" fontAlgn="base">
        <a:spcBef>
          <a:spcPct val="0"/>
        </a:spcBef>
        <a:spcAft>
          <a:spcPct val="0"/>
        </a:spcAft>
        <a:defRPr sz="3600">
          <a:solidFill>
            <a:schemeClr val="tx2"/>
          </a:solidFill>
          <a:latin typeface="New Century Schoolbook" pitchFamily="18" charset="0"/>
          <a:ea typeface="仿宋_GB2312" pitchFamily="49" charset="-122"/>
        </a:defRPr>
      </a:lvl6pPr>
      <a:lvl7pPr marL="914400" algn="ctr" rtl="0" fontAlgn="base">
        <a:spcBef>
          <a:spcPct val="0"/>
        </a:spcBef>
        <a:spcAft>
          <a:spcPct val="0"/>
        </a:spcAft>
        <a:defRPr sz="3600">
          <a:solidFill>
            <a:schemeClr val="tx2"/>
          </a:solidFill>
          <a:latin typeface="New Century Schoolbook" pitchFamily="18" charset="0"/>
          <a:ea typeface="仿宋_GB2312" pitchFamily="49" charset="-122"/>
        </a:defRPr>
      </a:lvl7pPr>
      <a:lvl8pPr marL="1371600" algn="ctr" rtl="0" fontAlgn="base">
        <a:spcBef>
          <a:spcPct val="0"/>
        </a:spcBef>
        <a:spcAft>
          <a:spcPct val="0"/>
        </a:spcAft>
        <a:defRPr sz="3600">
          <a:solidFill>
            <a:schemeClr val="tx2"/>
          </a:solidFill>
          <a:latin typeface="New Century Schoolbook" pitchFamily="18" charset="0"/>
          <a:ea typeface="仿宋_GB2312" pitchFamily="49" charset="-122"/>
        </a:defRPr>
      </a:lvl8pPr>
      <a:lvl9pPr marL="1828800" algn="ctr" rtl="0" fontAlgn="base">
        <a:spcBef>
          <a:spcPct val="0"/>
        </a:spcBef>
        <a:spcAft>
          <a:spcPct val="0"/>
        </a:spcAft>
        <a:defRPr sz="3600">
          <a:solidFill>
            <a:schemeClr val="tx2"/>
          </a:solidFill>
          <a:latin typeface="New Century Schoolbook" pitchFamily="18" charset="0"/>
          <a:ea typeface="仿宋_GB2312" pitchFamily="49" charset="-122"/>
        </a:defRPr>
      </a:lvl9pPr>
    </p:titleStyle>
    <p:bodyStyle>
      <a:lvl1pPr marL="342900" indent="-342900" algn="l" rtl="0" eaLnBrk="0" fontAlgn="base" hangingPunct="0">
        <a:spcBef>
          <a:spcPct val="20000"/>
        </a:spcBef>
        <a:spcAft>
          <a:spcPct val="10000"/>
        </a:spcAft>
        <a:buBlip>
          <a:blip r:embed="rId14"/>
        </a:buBlip>
        <a:defRPr sz="2800">
          <a:solidFill>
            <a:schemeClr val="tx1"/>
          </a:solidFill>
          <a:latin typeface="+mn-lt"/>
          <a:ea typeface="+mn-ea"/>
          <a:cs typeface="+mn-cs"/>
        </a:defRPr>
      </a:lvl1pPr>
      <a:lvl2pPr marL="742950" indent="-285750" algn="l" rtl="0" eaLnBrk="0" fontAlgn="base" hangingPunct="0">
        <a:spcBef>
          <a:spcPct val="10000"/>
        </a:spcBef>
        <a:spcAft>
          <a:spcPct val="10000"/>
        </a:spcAft>
        <a:buBlip>
          <a:blip r:embed="rId15"/>
        </a:buBlip>
        <a:defRPr sz="2600">
          <a:solidFill>
            <a:schemeClr val="tx1"/>
          </a:solidFill>
          <a:latin typeface="+mn-lt"/>
          <a:ea typeface="楷体_GB2312" pitchFamily="49" charset="-122"/>
        </a:defRPr>
      </a:lvl2pPr>
      <a:lvl3pPr marL="1143000" indent="-228600" algn="l" rtl="0" eaLnBrk="0" fontAlgn="base" hangingPunct="0">
        <a:spcBef>
          <a:spcPct val="5000"/>
        </a:spcBef>
        <a:spcAft>
          <a:spcPct val="5000"/>
        </a:spcAft>
        <a:buClr>
          <a:srgbClr val="FF9900"/>
        </a:buClr>
        <a:buFont typeface="Wingdings" panose="05000000000000000000" pitchFamily="2" charset="2"/>
        <a:buBlip>
          <a:blip r:embed="rId16"/>
        </a:buBlip>
        <a:defRPr sz="24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pic>
        <p:nvPicPr>
          <p:cNvPr id="1026" name="Picture 39" descr="图片1"/>
          <p:cNvPicPr>
            <a:picLocks noChangeAspect="1" noChangeArrowheads="1"/>
          </p:cNvPicPr>
          <p:nvPr userDrawn="1"/>
        </p:nvPicPr>
        <p:blipFill>
          <a:blip r:embed="rId7" cstate="print">
            <a:extLst>
              <a:ext uri="{BEBA8EAE-BF5A-486C-A8C5-ECC9F3942E4B}">
                <a14:imgProps xmlns:a14="http://schemas.microsoft.com/office/drawing/2010/main">
                  <a14:imgLayer r:embed="rId8">
                    <a14:imgEffect>
                      <a14:colorTemperature colorTemp="6452"/>
                    </a14:imgEffect>
                  </a14:imgLayer>
                </a14:imgProps>
              </a:ext>
            </a:extLst>
          </a:blip>
          <a:srcRect/>
          <a:stretch>
            <a:fillRect/>
          </a:stretch>
        </p:blipFill>
        <p:spPr bwMode="auto">
          <a:xfrm>
            <a:off x="0" y="0"/>
            <a:ext cx="9144000" cy="765175"/>
          </a:xfrm>
          <a:prstGeom prst="rect">
            <a:avLst/>
          </a:prstGeom>
          <a:noFill/>
          <a:ln w="9525">
            <a:noFill/>
            <a:miter lim="800000"/>
            <a:headEnd/>
            <a:tailEnd/>
          </a:ln>
          <a:effectLst>
            <a:softEdge rad="31750"/>
          </a:effectLst>
        </p:spPr>
      </p:pic>
      <p:sp>
        <p:nvSpPr>
          <p:cNvPr id="1027" name="Rectangle 2"/>
          <p:cNvSpPr>
            <a:spLocks noGrp="1" noChangeArrowheads="1"/>
          </p:cNvSpPr>
          <p:nvPr>
            <p:ph type="title"/>
          </p:nvPr>
        </p:nvSpPr>
        <p:spPr bwMode="white">
          <a:xfrm>
            <a:off x="179388" y="0"/>
            <a:ext cx="8713787" cy="765175"/>
          </a:xfrm>
          <a:prstGeom prst="rect">
            <a:avLst/>
          </a:prstGeom>
          <a:noFill/>
          <a:ln w="9525">
            <a:noFill/>
            <a:miter lim="800000"/>
          </a:ln>
        </p:spPr>
        <p:txBody>
          <a:bodyPr vert="horz" wrap="square" lIns="91440" tIns="45720" rIns="91440" bIns="45720" numCol="1" anchor="ctr" anchorCtr="0" compatLnSpc="1"/>
          <a:lstStyle/>
          <a:p>
            <a:pPr lvl="0"/>
            <a:r>
              <a:rPr lang="en-US" altLang="ko-KR" dirty="0"/>
              <a:t>Click to edit Master title</a:t>
            </a:r>
            <a:endParaRPr lang="en-US" altLang="ko-KR" dirty="0"/>
          </a:p>
        </p:txBody>
      </p:sp>
      <p:sp>
        <p:nvSpPr>
          <p:cNvPr id="1028" name="Rectangle 3"/>
          <p:cNvSpPr>
            <a:spLocks noGrp="1" noChangeArrowheads="1"/>
          </p:cNvSpPr>
          <p:nvPr>
            <p:ph type="body" idx="1"/>
          </p:nvPr>
        </p:nvSpPr>
        <p:spPr bwMode="auto">
          <a:xfrm>
            <a:off x="250825" y="981075"/>
            <a:ext cx="8642350" cy="1791260"/>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dirty="0"/>
              <a:t> </a:t>
            </a:r>
            <a:r>
              <a:rPr lang="en-US" altLang="zh-CN" dirty="0"/>
              <a:t>Click to edit Master text</a:t>
            </a:r>
            <a:endParaRPr lang="en-US" altLang="zh-CN" dirty="0"/>
          </a:p>
          <a:p>
            <a:pPr lvl="1"/>
            <a:r>
              <a:rPr lang="en-US" altLang="zh-CN" dirty="0"/>
              <a:t>Second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pic>
        <p:nvPicPr>
          <p:cNvPr id="7" name="Picture 2" descr="http://www.xjtu.edu.cn/img/logo_pic99.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27384"/>
            <a:ext cx="1824137" cy="4729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ftr="0" dt="0"/>
  <p:txStyles>
    <p:titleStyle>
      <a:lvl1pPr algn="ctr" rtl="0" eaLnBrk="0" fontAlgn="base" hangingPunct="0">
        <a:spcBef>
          <a:spcPct val="0"/>
        </a:spcBef>
        <a:spcAft>
          <a:spcPct val="0"/>
        </a:spcAft>
        <a:defRPr kumimoji="1" sz="3200">
          <a:solidFill>
            <a:schemeClr val="accent1"/>
          </a:solidFill>
          <a:latin typeface="Cambria Math" panose="02040503050406030204" pitchFamily="18" charset="0"/>
          <a:ea typeface="+mj-ea"/>
          <a:cs typeface="+mj-cs"/>
        </a:defRPr>
      </a:lvl1pPr>
      <a:lvl2pPr algn="ctr" rtl="0" eaLnBrk="0" fontAlgn="base" hangingPunct="0">
        <a:spcBef>
          <a:spcPct val="0"/>
        </a:spcBef>
        <a:spcAft>
          <a:spcPct val="0"/>
        </a:spcAft>
        <a:defRPr kumimoji="1" sz="3600">
          <a:solidFill>
            <a:schemeClr val="accent1"/>
          </a:solidFill>
          <a:latin typeface="New Century Schoolbook" pitchFamily="18" charset="0"/>
          <a:ea typeface="黑体" panose="02010609060101010101" pitchFamily="2" charset="-122"/>
        </a:defRPr>
      </a:lvl2pPr>
      <a:lvl3pPr algn="ctr" rtl="0" eaLnBrk="0" fontAlgn="base" hangingPunct="0">
        <a:spcBef>
          <a:spcPct val="0"/>
        </a:spcBef>
        <a:spcAft>
          <a:spcPct val="0"/>
        </a:spcAft>
        <a:defRPr kumimoji="1" sz="3600">
          <a:solidFill>
            <a:schemeClr val="accent1"/>
          </a:solidFill>
          <a:latin typeface="New Century Schoolbook" pitchFamily="18" charset="0"/>
          <a:ea typeface="黑体" panose="02010609060101010101" pitchFamily="2" charset="-122"/>
        </a:defRPr>
      </a:lvl3pPr>
      <a:lvl4pPr algn="ctr" rtl="0" eaLnBrk="0" fontAlgn="base" hangingPunct="0">
        <a:spcBef>
          <a:spcPct val="0"/>
        </a:spcBef>
        <a:spcAft>
          <a:spcPct val="0"/>
        </a:spcAft>
        <a:defRPr kumimoji="1" sz="3600">
          <a:solidFill>
            <a:schemeClr val="accent1"/>
          </a:solidFill>
          <a:latin typeface="New Century Schoolbook" pitchFamily="18" charset="0"/>
          <a:ea typeface="黑体" panose="02010609060101010101" pitchFamily="2" charset="-122"/>
        </a:defRPr>
      </a:lvl4pPr>
      <a:lvl5pPr algn="ctr" rtl="0" eaLnBrk="0" fontAlgn="base" hangingPunct="0">
        <a:spcBef>
          <a:spcPct val="0"/>
        </a:spcBef>
        <a:spcAft>
          <a:spcPct val="0"/>
        </a:spcAft>
        <a:defRPr kumimoji="1" sz="3600">
          <a:solidFill>
            <a:schemeClr val="accent1"/>
          </a:solidFill>
          <a:latin typeface="New Century Schoolbook" pitchFamily="18" charset="0"/>
          <a:ea typeface="黑体" panose="02010609060101010101" pitchFamily="2" charset="-122"/>
        </a:defRPr>
      </a:lvl5pPr>
      <a:lvl6pPr marL="457200" algn="ctr" rtl="0" fontAlgn="base">
        <a:spcBef>
          <a:spcPct val="0"/>
        </a:spcBef>
        <a:spcAft>
          <a:spcPct val="0"/>
        </a:spcAft>
        <a:defRPr kumimoji="1" sz="3600">
          <a:solidFill>
            <a:schemeClr val="accent1"/>
          </a:solidFill>
          <a:latin typeface="New Century Schoolbook" pitchFamily="18" charset="0"/>
          <a:ea typeface="黑体" panose="02010609060101010101" pitchFamily="2" charset="-122"/>
        </a:defRPr>
      </a:lvl6pPr>
      <a:lvl7pPr marL="914400" algn="ctr" rtl="0" fontAlgn="base">
        <a:spcBef>
          <a:spcPct val="0"/>
        </a:spcBef>
        <a:spcAft>
          <a:spcPct val="0"/>
        </a:spcAft>
        <a:defRPr kumimoji="1" sz="3600">
          <a:solidFill>
            <a:schemeClr val="accent1"/>
          </a:solidFill>
          <a:latin typeface="New Century Schoolbook" pitchFamily="18" charset="0"/>
          <a:ea typeface="黑体" panose="02010609060101010101" pitchFamily="2" charset="-122"/>
        </a:defRPr>
      </a:lvl7pPr>
      <a:lvl8pPr marL="1371600" algn="ctr" rtl="0" fontAlgn="base">
        <a:spcBef>
          <a:spcPct val="0"/>
        </a:spcBef>
        <a:spcAft>
          <a:spcPct val="0"/>
        </a:spcAft>
        <a:defRPr kumimoji="1" sz="3600">
          <a:solidFill>
            <a:schemeClr val="accent1"/>
          </a:solidFill>
          <a:latin typeface="New Century Schoolbook" pitchFamily="18" charset="0"/>
          <a:ea typeface="黑体" panose="02010609060101010101" pitchFamily="2" charset="-122"/>
        </a:defRPr>
      </a:lvl8pPr>
      <a:lvl9pPr marL="1828800" algn="ctr" rtl="0" fontAlgn="base">
        <a:spcBef>
          <a:spcPct val="0"/>
        </a:spcBef>
        <a:spcAft>
          <a:spcPct val="0"/>
        </a:spcAft>
        <a:defRPr kumimoji="1" sz="3600">
          <a:solidFill>
            <a:schemeClr val="accent1"/>
          </a:solidFill>
          <a:latin typeface="New Century Schoolbook"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lrTx/>
        <a:buFont typeface="Cambria Math" panose="02040503050406030204" pitchFamily="18" charset="0"/>
        <a:buChar char="▻"/>
        <a:defRPr kumimoji="1" sz="2400" b="0">
          <a:solidFill>
            <a:schemeClr val="tx1"/>
          </a:solidFill>
          <a:latin typeface="Cambria Math" panose="02040503050406030204" pitchFamily="18" charset="0"/>
          <a:ea typeface="仿宋" panose="02010609060101010101" charset="-122"/>
          <a:cs typeface="+mn-cs"/>
        </a:defRPr>
      </a:lvl1pPr>
      <a:lvl2pPr marL="742950" indent="-285750" algn="l" rtl="0" eaLnBrk="0" fontAlgn="base" hangingPunct="0">
        <a:spcBef>
          <a:spcPct val="20000"/>
        </a:spcBef>
        <a:spcAft>
          <a:spcPct val="0"/>
        </a:spcAft>
        <a:buClr>
          <a:srgbClr val="800080"/>
        </a:buClr>
        <a:buFont typeface="Cambria Math" panose="02040503050406030204" pitchFamily="18" charset="0"/>
        <a:buChar char="⥼"/>
        <a:defRPr kumimoji="1" sz="2400" b="0">
          <a:solidFill>
            <a:srgbClr val="000000"/>
          </a:solidFill>
          <a:latin typeface="Cambria Math" panose="02040503050406030204" pitchFamily="18" charset="0"/>
          <a:ea typeface="仿宋" panose="02010609060101010101" charset="-122"/>
        </a:defRPr>
      </a:lvl2pPr>
      <a:lvl3pPr marL="1143000" indent="-228600" algn="l" rtl="0" eaLnBrk="0" fontAlgn="base" hangingPunct="0">
        <a:spcBef>
          <a:spcPct val="20000"/>
        </a:spcBef>
        <a:spcAft>
          <a:spcPct val="0"/>
        </a:spcAft>
        <a:buFont typeface="Wingdings" panose="05000000000000000000" pitchFamily="2" charset="2"/>
        <a:buChar char="§"/>
        <a:defRPr kumimoji="1" sz="2400">
          <a:solidFill>
            <a:srgbClr val="000000"/>
          </a:solidFill>
          <a:latin typeface="Verdana" panose="020B0604030504040204" pitchFamily="34" charset="0"/>
          <a:ea typeface="Gulim" pitchFamily="34" charset="-127"/>
        </a:defRPr>
      </a:lvl3pPr>
      <a:lvl4pPr marL="1562100" indent="-228600" algn="l" rtl="0" eaLnBrk="0" fontAlgn="base" hangingPunct="0">
        <a:spcBef>
          <a:spcPct val="20000"/>
        </a:spcBef>
        <a:spcAft>
          <a:spcPct val="0"/>
        </a:spcAft>
        <a:buChar char="–"/>
        <a:defRPr kumimoji="1" sz="2400" b="0">
          <a:solidFill>
            <a:srgbClr val="000000"/>
          </a:solidFill>
          <a:latin typeface="Garamond" panose="02020404030301010803" pitchFamily="18" charset="0"/>
          <a:ea typeface="Garamond" panose="02020404030301010803" pitchFamily="18" charset="0"/>
        </a:defRPr>
      </a:lvl4pPr>
      <a:lvl5pPr marL="1981200" indent="-228600" algn="l" rtl="0" eaLnBrk="0" fontAlgn="base" hangingPunct="0">
        <a:spcBef>
          <a:spcPct val="20000"/>
        </a:spcBef>
        <a:spcAft>
          <a:spcPct val="0"/>
        </a:spcAft>
        <a:buFont typeface="Wingdings" panose="05000000000000000000" pitchFamily="2" charset="2"/>
        <a:buChar char="§"/>
        <a:defRPr kumimoji="1" sz="2400">
          <a:solidFill>
            <a:srgbClr val="000000"/>
          </a:solidFill>
          <a:latin typeface="Verdana" panose="020B0604030504040204" pitchFamily="34" charset="0"/>
          <a:ea typeface="Gulim" pitchFamily="34" charset="-127"/>
        </a:defRPr>
      </a:lvl5pPr>
      <a:lvl6pPr marL="2438400" indent="-228600" algn="l" rtl="0" fontAlgn="base">
        <a:spcBef>
          <a:spcPct val="20000"/>
        </a:spcBef>
        <a:spcAft>
          <a:spcPct val="0"/>
        </a:spcAft>
        <a:buFont typeface="Wingdings" panose="05000000000000000000" pitchFamily="2" charset="2"/>
        <a:buChar char="§"/>
        <a:defRPr kumimoji="1" sz="2400">
          <a:solidFill>
            <a:srgbClr val="000000"/>
          </a:solidFill>
          <a:latin typeface="Verdana" panose="020B0604030504040204" pitchFamily="34" charset="0"/>
          <a:ea typeface="Gulim" pitchFamily="34" charset="-127"/>
        </a:defRPr>
      </a:lvl6pPr>
      <a:lvl7pPr marL="2895600" indent="-228600" algn="l" rtl="0" fontAlgn="base">
        <a:spcBef>
          <a:spcPct val="20000"/>
        </a:spcBef>
        <a:spcAft>
          <a:spcPct val="0"/>
        </a:spcAft>
        <a:buFont typeface="Wingdings" panose="05000000000000000000" pitchFamily="2" charset="2"/>
        <a:buChar char="§"/>
        <a:defRPr kumimoji="1" sz="2400">
          <a:solidFill>
            <a:srgbClr val="000000"/>
          </a:solidFill>
          <a:latin typeface="Verdana" panose="020B0604030504040204" pitchFamily="34" charset="0"/>
          <a:ea typeface="Gulim" pitchFamily="34" charset="-127"/>
        </a:defRPr>
      </a:lvl7pPr>
      <a:lvl8pPr marL="3352800" indent="-228600" algn="l" rtl="0" fontAlgn="base">
        <a:spcBef>
          <a:spcPct val="20000"/>
        </a:spcBef>
        <a:spcAft>
          <a:spcPct val="0"/>
        </a:spcAft>
        <a:buFont typeface="Wingdings" panose="05000000000000000000" pitchFamily="2" charset="2"/>
        <a:buChar char="§"/>
        <a:defRPr kumimoji="1" sz="2400">
          <a:solidFill>
            <a:srgbClr val="000000"/>
          </a:solidFill>
          <a:latin typeface="Verdana" panose="020B0604030504040204" pitchFamily="34" charset="0"/>
          <a:ea typeface="Gulim" pitchFamily="34" charset="-127"/>
        </a:defRPr>
      </a:lvl8pPr>
      <a:lvl9pPr marL="3810000" indent="-228600" algn="l" rtl="0" fontAlgn="base">
        <a:spcBef>
          <a:spcPct val="20000"/>
        </a:spcBef>
        <a:spcAft>
          <a:spcPct val="0"/>
        </a:spcAft>
        <a:buFont typeface="Wingdings" panose="05000000000000000000" pitchFamily="2" charset="2"/>
        <a:buChar char="§"/>
        <a:defRPr kumimoji="1" sz="2400">
          <a:solidFill>
            <a:srgbClr val="000000"/>
          </a:solidFill>
          <a:latin typeface="Verdana" panose="020B0604030504040204" pitchFamily="34" charset="0"/>
          <a:ea typeface="Gulim" pitchFamily="34" charset="-127"/>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2.vml"/><Relationship Id="rId5" Type="http://schemas.openxmlformats.org/officeDocument/2006/relationships/slideLayout" Target="../slideLayouts/slideLayout14.xml"/><Relationship Id="rId4" Type="http://schemas.openxmlformats.org/officeDocument/2006/relationships/image" Target="../media/image19.emf"/><Relationship Id="rId3" Type="http://schemas.openxmlformats.org/officeDocument/2006/relationships/oleObject" Target="../embeddings/oleObject5.bin"/><Relationship Id="rId2" Type="http://schemas.openxmlformats.org/officeDocument/2006/relationships/image" Target="../media/image18.e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3.vml"/><Relationship Id="rId4" Type="http://schemas.openxmlformats.org/officeDocument/2006/relationships/slideLayout" Target="../slideLayouts/slideLayout14.xml"/><Relationship Id="rId3" Type="http://schemas.openxmlformats.org/officeDocument/2006/relationships/oleObject" Target="../embeddings/oleObject7.bin"/><Relationship Id="rId2" Type="http://schemas.openxmlformats.org/officeDocument/2006/relationships/image" Target="../media/image19.e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14.x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image" Target="../media/image16.emf"/><Relationship Id="rId3" Type="http://schemas.openxmlformats.org/officeDocument/2006/relationships/oleObject" Target="../embeddings/oleObject2.bin"/><Relationship Id="rId2" Type="http://schemas.openxmlformats.org/officeDocument/2006/relationships/image" Target="../media/image15.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250825" y="4005263"/>
            <a:ext cx="8686800" cy="2160587"/>
          </a:xfrm>
        </p:spPr>
        <p:txBody>
          <a:bodyPr/>
          <a:lstStyle/>
          <a:p>
            <a:pPr eaLnBrk="1" hangingPunct="1"/>
            <a:endParaRPr lang="en-US" altLang="zh-CN" sz="2400" dirty="0">
              <a:latin typeface="Cambria" panose="02040503050406030204" pitchFamily="18" charset="0"/>
              <a:ea typeface="Cambria" panose="02040503050406030204" pitchFamily="18" charset="0"/>
            </a:endParaRPr>
          </a:p>
          <a:p>
            <a:pPr eaLnBrk="1" hangingPunct="1"/>
            <a:r>
              <a:rPr lang="en-US" altLang="zh-CN" sz="2400" dirty="0" smtClean="0">
                <a:latin typeface="Cambria" panose="02040503050406030204" pitchFamily="18" charset="0"/>
                <a:ea typeface="Cambria" panose="02040503050406030204" pitchFamily="18" charset="0"/>
              </a:rPr>
              <a:t>2024.05</a:t>
            </a:r>
            <a:endParaRPr lang="en-US" altLang="zh-CN" dirty="0">
              <a:latin typeface="Cambria" panose="02040503050406030204" pitchFamily="18" charset="0"/>
              <a:ea typeface="Cambria" panose="02040503050406030204" pitchFamily="18" charset="0"/>
            </a:endParaRPr>
          </a:p>
        </p:txBody>
      </p:sp>
      <p:sp>
        <p:nvSpPr>
          <p:cNvPr id="16387" name="Rectangle 4"/>
          <p:cNvSpPr>
            <a:spLocks noGrp="1" noChangeArrowheads="1"/>
          </p:cNvSpPr>
          <p:nvPr>
            <p:ph type="ctrTitle"/>
          </p:nvPr>
        </p:nvSpPr>
        <p:spPr/>
        <p:txBody>
          <a:bodyPr/>
          <a:lstStyle/>
          <a:p>
            <a:pPr eaLnBrk="1" hangingPunct="1"/>
            <a:r>
              <a:rPr lang="zh-CN" altLang="en-US" dirty="0">
                <a:latin typeface="Cambria" panose="02040503050406030204" pitchFamily="18" charset="0"/>
                <a:ea typeface="Cambria" panose="02040503050406030204" pitchFamily="18" charset="0"/>
              </a:rPr>
              <a:t>编译器设计专题实验课</a:t>
            </a:r>
            <a:r>
              <a:rPr lang="en-US" altLang="zh-CN" dirty="0">
                <a:latin typeface="Cambria" panose="02040503050406030204" pitchFamily="18" charset="0"/>
                <a:ea typeface="Cambria" panose="02040503050406030204" pitchFamily="18" charset="0"/>
              </a:rPr>
              <a:t>2024</a:t>
            </a:r>
            <a:endParaRPr lang="en-US" altLang="zh-CN"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FED68D9C-9A8A-4C6A-864C-162F1A12703B}"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32771" name="Rectangle 4"/>
          <p:cNvSpPr>
            <a:spLocks noChangeArrowheads="1"/>
          </p:cNvSpPr>
          <p:nvPr/>
        </p:nvSpPr>
        <p:spPr bwMode="auto">
          <a:xfrm>
            <a:off x="762000" y="835968"/>
            <a:ext cx="4647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dirty="0">
                <a:solidFill>
                  <a:srgbClr val="990000"/>
                </a:solidFill>
                <a:latin typeface="隶书" panose="02010509060101010101" pitchFamily="49" charset="-122"/>
                <a:ea typeface="隶书" panose="02010509060101010101" pitchFamily="49" charset="-122"/>
              </a:rPr>
              <a:t>.y</a:t>
            </a:r>
            <a:r>
              <a:rPr lang="zh-CN" altLang="en-US" dirty="0">
                <a:solidFill>
                  <a:srgbClr val="990000"/>
                </a:solidFill>
                <a:latin typeface="隶书" panose="02010509060101010101" pitchFamily="49" charset="-122"/>
                <a:ea typeface="隶书" panose="02010509060101010101" pitchFamily="49" charset="-122"/>
              </a:rPr>
              <a:t>文件所</a:t>
            </a:r>
            <a:r>
              <a:rPr lang="zh-CN" altLang="en-US" b="0" dirty="0">
                <a:solidFill>
                  <a:srgbClr val="990000"/>
                </a:solidFill>
                <a:latin typeface="隶书" panose="02010509060101010101" pitchFamily="49" charset="-122"/>
                <a:ea typeface="隶书" panose="02010509060101010101" pitchFamily="49" charset="-122"/>
              </a:rPr>
              <a:t>生成的语法分析器框架</a:t>
            </a:r>
            <a:endParaRPr lang="zh-CN" altLang="en-US" b="0" dirty="0">
              <a:solidFill>
                <a:srgbClr val="990000"/>
              </a:solidFill>
              <a:latin typeface="隶书" panose="02010509060101010101" pitchFamily="49" charset="-122"/>
              <a:ea typeface="隶书" panose="02010509060101010101" pitchFamily="49" charset="-122"/>
            </a:endParaRPr>
          </a:p>
        </p:txBody>
      </p:sp>
      <p:grpSp>
        <p:nvGrpSpPr>
          <p:cNvPr id="32773" name="Group 14"/>
          <p:cNvGrpSpPr/>
          <p:nvPr/>
        </p:nvGrpSpPr>
        <p:grpSpPr bwMode="auto">
          <a:xfrm>
            <a:off x="1258888" y="1468438"/>
            <a:ext cx="5892800" cy="1727200"/>
            <a:chOff x="-3" y="-3"/>
            <a:chExt cx="1532" cy="869"/>
          </a:xfrm>
        </p:grpSpPr>
        <p:grpSp>
          <p:nvGrpSpPr>
            <p:cNvPr id="32774" name="Group 12"/>
            <p:cNvGrpSpPr/>
            <p:nvPr/>
          </p:nvGrpSpPr>
          <p:grpSpPr bwMode="auto">
            <a:xfrm>
              <a:off x="0" y="0"/>
              <a:ext cx="1526" cy="863"/>
              <a:chOff x="0" y="0"/>
              <a:chExt cx="1526" cy="863"/>
            </a:xfrm>
          </p:grpSpPr>
          <p:sp>
            <p:nvSpPr>
              <p:cNvPr id="32776" name="Rectangle 10"/>
              <p:cNvSpPr>
                <a:spLocks noChangeArrowheads="1"/>
              </p:cNvSpPr>
              <p:nvPr/>
            </p:nvSpPr>
            <p:spPr bwMode="auto">
              <a:xfrm>
                <a:off x="43" y="0"/>
                <a:ext cx="1440"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just">
                  <a:lnSpc>
                    <a:spcPct val="110000"/>
                  </a:lnSpc>
                  <a:spcBef>
                    <a:spcPct val="0"/>
                  </a:spcBef>
                  <a:spcAft>
                    <a:spcPct val="0"/>
                  </a:spcAft>
                  <a:buClrTx/>
                  <a:buSzTx/>
                  <a:buFontTx/>
                  <a:buNone/>
                </a:pPr>
                <a:r>
                  <a:rPr lang="zh-CN" altLang="en-US" b="0">
                    <a:solidFill>
                      <a:schemeClr val="tx1"/>
                    </a:solidFill>
                    <a:latin typeface="隶书" panose="02010509060101010101" pitchFamily="49" charset="-122"/>
                    <a:ea typeface="隶书" panose="02010509060101010101" pitchFamily="49" charset="-122"/>
                  </a:rPr>
                  <a:t>（</a:t>
                </a:r>
                <a:r>
                  <a:rPr lang="en-US" altLang="zh-CN" b="0">
                    <a:solidFill>
                      <a:schemeClr val="tx1"/>
                    </a:solidFill>
                    <a:latin typeface="隶书" panose="02010509060101010101" pitchFamily="49" charset="-122"/>
                    <a:ea typeface="隶书" panose="02010509060101010101" pitchFamily="49" charset="-122"/>
                  </a:rPr>
                  <a:t>1</a:t>
                </a:r>
                <a:r>
                  <a:rPr lang="zh-CN" altLang="en-US" b="0">
                    <a:solidFill>
                      <a:schemeClr val="tx1"/>
                    </a:solidFill>
                    <a:latin typeface="隶书" panose="02010509060101010101" pitchFamily="49" charset="-122"/>
                    <a:ea typeface="隶书" panose="02010509060101010101" pitchFamily="49" charset="-122"/>
                  </a:rPr>
                  <a:t>）声明与定义</a:t>
                </a:r>
                <a:endParaRPr lang="zh-CN" altLang="en-US" b="0">
                  <a:solidFill>
                    <a:schemeClr val="tx1"/>
                  </a:solidFill>
                  <a:latin typeface="隶书" panose="02010509060101010101" pitchFamily="49" charset="-122"/>
                  <a:ea typeface="隶书" panose="02010509060101010101" pitchFamily="49" charset="-122"/>
                </a:endParaRPr>
              </a:p>
              <a:p>
                <a:pPr algn="just">
                  <a:lnSpc>
                    <a:spcPct val="110000"/>
                  </a:lnSpc>
                  <a:spcBef>
                    <a:spcPct val="0"/>
                  </a:spcBef>
                  <a:spcAft>
                    <a:spcPct val="0"/>
                  </a:spcAft>
                  <a:buClrTx/>
                  <a:buSzTx/>
                  <a:buFontTx/>
                  <a:buNone/>
                </a:pPr>
                <a:r>
                  <a:rPr lang="zh-CN" altLang="en-US" b="0">
                    <a:solidFill>
                      <a:schemeClr val="tx1"/>
                    </a:solidFill>
                    <a:latin typeface="隶书" panose="02010509060101010101" pitchFamily="49" charset="-122"/>
                    <a:ea typeface="隶书" panose="02010509060101010101" pitchFamily="49" charset="-122"/>
                  </a:rPr>
                  <a:t>（</a:t>
                </a:r>
                <a:r>
                  <a:rPr lang="en-US" altLang="zh-CN" b="0">
                    <a:solidFill>
                      <a:schemeClr val="tx1"/>
                    </a:solidFill>
                    <a:latin typeface="隶书" panose="02010509060101010101" pitchFamily="49" charset="-122"/>
                    <a:ea typeface="隶书" panose="02010509060101010101" pitchFamily="49" charset="-122"/>
                  </a:rPr>
                  <a:t>2</a:t>
                </a:r>
                <a:r>
                  <a:rPr lang="zh-CN" altLang="en-US" b="0">
                    <a:solidFill>
                      <a:schemeClr val="tx1"/>
                    </a:solidFill>
                    <a:latin typeface="隶书" panose="02010509060101010101" pitchFamily="49" charset="-122"/>
                    <a:ea typeface="隶书" panose="02010509060101010101" pitchFamily="49" charset="-122"/>
                  </a:rPr>
                  <a:t>）分析表（ </a:t>
                </a:r>
                <a:r>
                  <a:rPr lang="en-US" altLang="zh-CN" b="0">
                    <a:solidFill>
                      <a:schemeClr val="tx1"/>
                    </a:solidFill>
                    <a:latin typeface="黑体" panose="02010609060101010101" pitchFamily="2" charset="-122"/>
                    <a:ea typeface="黑体" panose="02010609060101010101" pitchFamily="2" charset="-122"/>
                  </a:rPr>
                  <a:t>LALR(1)</a:t>
                </a:r>
                <a:r>
                  <a:rPr lang="zh-CN" altLang="en-US" b="0">
                    <a:solidFill>
                      <a:schemeClr val="tx1"/>
                    </a:solidFill>
                    <a:latin typeface="隶书" panose="02010509060101010101" pitchFamily="49" charset="-122"/>
                    <a:ea typeface="隶书" panose="02010509060101010101" pitchFamily="49" charset="-122"/>
                  </a:rPr>
                  <a:t>）</a:t>
                </a:r>
                <a:endParaRPr lang="zh-CN" altLang="en-US" b="0">
                  <a:solidFill>
                    <a:schemeClr val="tx1"/>
                  </a:solidFill>
                  <a:latin typeface="隶书" panose="02010509060101010101" pitchFamily="49" charset="-122"/>
                  <a:ea typeface="隶书" panose="02010509060101010101" pitchFamily="49" charset="-122"/>
                </a:endParaRPr>
              </a:p>
              <a:p>
                <a:pPr algn="just">
                  <a:lnSpc>
                    <a:spcPct val="110000"/>
                  </a:lnSpc>
                  <a:spcBef>
                    <a:spcPct val="0"/>
                  </a:spcBef>
                  <a:spcAft>
                    <a:spcPct val="0"/>
                  </a:spcAft>
                  <a:buClrTx/>
                  <a:buSzTx/>
                  <a:buFontTx/>
                  <a:buNone/>
                </a:pPr>
                <a:r>
                  <a:rPr lang="zh-CN" altLang="en-US" b="0">
                    <a:solidFill>
                      <a:schemeClr val="tx1"/>
                    </a:solidFill>
                    <a:latin typeface="隶书" panose="02010509060101010101" pitchFamily="49" charset="-122"/>
                    <a:ea typeface="隶书" panose="02010509060101010101" pitchFamily="49" charset="-122"/>
                  </a:rPr>
                  <a:t>（</a:t>
                </a:r>
                <a:r>
                  <a:rPr lang="en-US" altLang="zh-CN" b="0">
                    <a:solidFill>
                      <a:schemeClr val="tx1"/>
                    </a:solidFill>
                    <a:latin typeface="隶书" panose="02010509060101010101" pitchFamily="49" charset="-122"/>
                    <a:ea typeface="隶书" panose="02010509060101010101" pitchFamily="49" charset="-122"/>
                  </a:rPr>
                  <a:t>3</a:t>
                </a:r>
                <a:r>
                  <a:rPr lang="zh-CN" altLang="en-US" b="0">
                    <a:solidFill>
                      <a:schemeClr val="tx1"/>
                    </a:solidFill>
                    <a:latin typeface="隶书" panose="02010509060101010101" pitchFamily="49" charset="-122"/>
                    <a:ea typeface="隶书" panose="02010509060101010101" pitchFamily="49" charset="-122"/>
                  </a:rPr>
                  <a:t>）分析表的驱动器（</a:t>
                </a:r>
                <a:r>
                  <a:rPr lang="en-US" altLang="zh-CN" b="0">
                    <a:solidFill>
                      <a:schemeClr val="tx1"/>
                    </a:solidFill>
                    <a:latin typeface="黑体" panose="02010609060101010101" pitchFamily="2" charset="-122"/>
                    <a:ea typeface="黑体" panose="02010609060101010101" pitchFamily="2" charset="-122"/>
                  </a:rPr>
                  <a:t>yyparse()</a:t>
                </a:r>
                <a:r>
                  <a:rPr lang="zh-CN" altLang="en-US" b="0">
                    <a:solidFill>
                      <a:schemeClr val="tx1"/>
                    </a:solidFill>
                    <a:latin typeface="隶书" panose="02010509060101010101" pitchFamily="49" charset="-122"/>
                    <a:ea typeface="隶书" panose="02010509060101010101" pitchFamily="49" charset="-122"/>
                  </a:rPr>
                  <a:t>）</a:t>
                </a:r>
                <a:endParaRPr lang="zh-CN" altLang="en-US" b="0">
                  <a:solidFill>
                    <a:schemeClr val="tx1"/>
                  </a:solidFill>
                  <a:latin typeface="隶书" panose="02010509060101010101" pitchFamily="49" charset="-122"/>
                  <a:ea typeface="隶书" panose="02010509060101010101" pitchFamily="49" charset="-122"/>
                </a:endParaRPr>
              </a:p>
              <a:p>
                <a:pPr algn="just">
                  <a:lnSpc>
                    <a:spcPct val="110000"/>
                  </a:lnSpc>
                  <a:spcBef>
                    <a:spcPct val="0"/>
                  </a:spcBef>
                  <a:spcAft>
                    <a:spcPct val="0"/>
                  </a:spcAft>
                  <a:buClrTx/>
                  <a:buSzTx/>
                  <a:buFontTx/>
                  <a:buNone/>
                </a:pPr>
                <a:r>
                  <a:rPr lang="zh-CN" altLang="en-US" b="0">
                    <a:solidFill>
                      <a:schemeClr val="tx1"/>
                    </a:solidFill>
                    <a:latin typeface="隶书" panose="02010509060101010101" pitchFamily="49" charset="-122"/>
                    <a:ea typeface="隶书" panose="02010509060101010101" pitchFamily="49" charset="-122"/>
                  </a:rPr>
                  <a:t>（</a:t>
                </a:r>
                <a:r>
                  <a:rPr lang="en-US" altLang="zh-CN" b="0">
                    <a:solidFill>
                      <a:schemeClr val="tx1"/>
                    </a:solidFill>
                    <a:latin typeface="隶书" panose="02010509060101010101" pitchFamily="49" charset="-122"/>
                    <a:ea typeface="隶书" panose="02010509060101010101" pitchFamily="49" charset="-122"/>
                  </a:rPr>
                  <a:t>4</a:t>
                </a:r>
                <a:r>
                  <a:rPr lang="zh-CN" altLang="en-US" b="0">
                    <a:solidFill>
                      <a:schemeClr val="tx1"/>
                    </a:solidFill>
                    <a:latin typeface="隶书" panose="02010509060101010101" pitchFamily="49" charset="-122"/>
                    <a:ea typeface="隶书" panose="02010509060101010101" pitchFamily="49" charset="-122"/>
                  </a:rPr>
                  <a:t>）用户定义子程序</a:t>
                </a:r>
                <a:endParaRPr lang="zh-CN" altLang="en-US" b="0">
                  <a:solidFill>
                    <a:schemeClr val="tx1"/>
                  </a:solidFill>
                  <a:latin typeface="隶书" panose="02010509060101010101" pitchFamily="49" charset="-122"/>
                  <a:ea typeface="隶书" panose="02010509060101010101" pitchFamily="49" charset="-122"/>
                </a:endParaRPr>
              </a:p>
            </p:txBody>
          </p:sp>
          <p:sp>
            <p:nvSpPr>
              <p:cNvPr id="32777" name="Rectangle 11"/>
              <p:cNvSpPr>
                <a:spLocks noChangeArrowheads="1"/>
              </p:cNvSpPr>
              <p:nvPr/>
            </p:nvSpPr>
            <p:spPr bwMode="auto">
              <a:xfrm>
                <a:off x="0" y="0"/>
                <a:ext cx="1526" cy="86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sp>
          <p:nvSpPr>
            <p:cNvPr id="32775" name="Rectangle 13"/>
            <p:cNvSpPr>
              <a:spLocks noChangeArrowheads="1"/>
            </p:cNvSpPr>
            <p:nvPr/>
          </p:nvSpPr>
          <p:spPr bwMode="auto">
            <a:xfrm>
              <a:off x="-3" y="-3"/>
              <a:ext cx="1532" cy="869"/>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sp>
        <p:nvSpPr>
          <p:cNvPr id="10" name="标题 1"/>
          <p:cNvSpPr>
            <a:spLocks noGrp="1"/>
          </p:cNvSpPr>
          <p:nvPr>
            <p:ph type="title"/>
          </p:nvPr>
        </p:nvSpPr>
        <p:spPr>
          <a:xfrm>
            <a:off x="554038" y="0"/>
            <a:ext cx="7886700" cy="803275"/>
          </a:xfrm>
        </p:spPr>
        <p:txBody>
          <a:bodyPr/>
          <a:lstStyle/>
          <a:p>
            <a:r>
              <a:rPr lang="en-US" altLang="zh-CN" sz="3600" dirty="0">
                <a:ln>
                  <a:noFill/>
                </a:ln>
              </a:rPr>
              <a:t>YACC/Bison</a:t>
            </a:r>
            <a:r>
              <a:rPr lang="zh-CN" altLang="en-US" sz="3600" dirty="0">
                <a:ln>
                  <a:noFill/>
                </a:ln>
              </a:rPr>
              <a:t>文件结构</a:t>
            </a:r>
            <a:endParaRPr lang="zh-CN" altLang="en-US" sz="3600" dirty="0">
              <a:ln>
                <a:noFill/>
              </a:ln>
            </a:endParaRPr>
          </a:p>
        </p:txBody>
      </p:sp>
      <p:sp>
        <p:nvSpPr>
          <p:cNvPr id="11" name="Rectangle 5"/>
          <p:cNvSpPr>
            <a:spLocks noChangeArrowheads="1"/>
          </p:cNvSpPr>
          <p:nvPr/>
        </p:nvSpPr>
        <p:spPr bwMode="auto">
          <a:xfrm>
            <a:off x="1258888" y="3662363"/>
            <a:ext cx="6270625"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dirty="0">
                <a:solidFill>
                  <a:schemeClr val="hlink"/>
                </a:solidFill>
                <a:latin typeface="黑体" panose="02010609060101010101" pitchFamily="2" charset="-122"/>
                <a:ea typeface="黑体" panose="02010609060101010101" pitchFamily="2" charset="-122"/>
              </a:rPr>
              <a:t>[</a:t>
            </a:r>
            <a:r>
              <a:rPr lang="zh-CN" altLang="en-US" sz="1800" b="0" dirty="0">
                <a:solidFill>
                  <a:schemeClr val="tx1"/>
                </a:solidFill>
                <a:latin typeface="隶书" panose="02010509060101010101" pitchFamily="49" charset="-122"/>
                <a:ea typeface="隶书" panose="02010509060101010101" pitchFamily="49" charset="-122"/>
              </a:rPr>
              <a:t>声明</a:t>
            </a:r>
            <a:r>
              <a:rPr lang="zh-CN" altLang="en-US" sz="1800" b="0" dirty="0">
                <a:solidFill>
                  <a:schemeClr val="tx1"/>
                </a:solidFill>
                <a:latin typeface="黑体" panose="02010609060101010101" pitchFamily="2" charset="-122"/>
                <a:ea typeface="黑体" panose="02010609060101010101" pitchFamily="2" charset="-122"/>
              </a:rPr>
              <a:t>（</a:t>
            </a:r>
            <a:r>
              <a:rPr lang="en-US" altLang="zh-CN" sz="1800" b="0" dirty="0">
                <a:solidFill>
                  <a:schemeClr val="tx1"/>
                </a:solidFill>
                <a:latin typeface="黑体" panose="02010609060101010101" pitchFamily="2" charset="-122"/>
                <a:ea typeface="黑体" panose="02010609060101010101" pitchFamily="2" charset="-122"/>
              </a:rPr>
              <a:t>declarations</a:t>
            </a:r>
            <a:r>
              <a:rPr lang="zh-CN" altLang="en-US" sz="1800" b="0" dirty="0">
                <a:solidFill>
                  <a:schemeClr val="tx1"/>
                </a:solidFill>
                <a:latin typeface="黑体" panose="02010609060101010101" pitchFamily="2" charset="-122"/>
                <a:ea typeface="黑体" panose="02010609060101010101" pitchFamily="2" charset="-122"/>
              </a:rPr>
              <a:t>）</a:t>
            </a:r>
            <a:r>
              <a:rPr lang="en-US" altLang="zh-CN" sz="1800" dirty="0">
                <a:solidFill>
                  <a:schemeClr val="hlink"/>
                </a:solidFill>
                <a:latin typeface="黑体" panose="02010609060101010101" pitchFamily="2" charset="-122"/>
                <a:ea typeface="黑体" panose="02010609060101010101" pitchFamily="2" charset="-122"/>
              </a:rPr>
              <a:t>]</a:t>
            </a:r>
            <a:endParaRPr lang="en-US" altLang="zh-CN" sz="1800" dirty="0">
              <a:solidFill>
                <a:schemeClr val="hlink"/>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1800" b="0" dirty="0">
                <a:solidFill>
                  <a:schemeClr val="accent2"/>
                </a:solidFill>
                <a:latin typeface="黑体" panose="02010609060101010101" pitchFamily="2" charset="-122"/>
                <a:ea typeface="黑体" panose="02010609060101010101" pitchFamily="2" charset="-122"/>
              </a:rPr>
              <a:t>%%</a:t>
            </a:r>
            <a:endParaRPr lang="en-US" altLang="zh-CN" sz="1800" b="0" dirty="0">
              <a:solidFill>
                <a:schemeClr val="accent2"/>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1800" dirty="0">
                <a:solidFill>
                  <a:schemeClr val="hlink"/>
                </a:solidFill>
                <a:latin typeface="黑体" panose="02010609060101010101" pitchFamily="2" charset="-122"/>
                <a:ea typeface="黑体" panose="02010609060101010101" pitchFamily="2" charset="-122"/>
              </a:rPr>
              <a:t>[</a:t>
            </a:r>
            <a:r>
              <a:rPr lang="zh-CN" altLang="en-US" sz="1800" b="0" dirty="0">
                <a:solidFill>
                  <a:schemeClr val="tx1"/>
                </a:solidFill>
                <a:latin typeface="隶书" panose="02010509060101010101" pitchFamily="49" charset="-122"/>
                <a:ea typeface="隶书" panose="02010509060101010101" pitchFamily="49" charset="-122"/>
              </a:rPr>
              <a:t>翻译规则</a:t>
            </a:r>
            <a:r>
              <a:rPr lang="en-US" altLang="zh-CN" sz="1800" b="0" dirty="0">
                <a:solidFill>
                  <a:schemeClr val="tx1"/>
                </a:solidFill>
                <a:latin typeface="黑体" panose="02010609060101010101" pitchFamily="2" charset="-122"/>
                <a:ea typeface="黑体" panose="02010609060101010101" pitchFamily="2" charset="-122"/>
              </a:rPr>
              <a:t>(translation rules)</a:t>
            </a:r>
            <a:r>
              <a:rPr lang="en-US" altLang="zh-CN" sz="1800" dirty="0">
                <a:solidFill>
                  <a:schemeClr val="hlink"/>
                </a:solidFill>
                <a:latin typeface="黑体" panose="02010609060101010101" pitchFamily="2" charset="-122"/>
                <a:ea typeface="黑体" panose="02010609060101010101" pitchFamily="2" charset="-122"/>
              </a:rPr>
              <a:t> ]</a:t>
            </a:r>
            <a:endParaRPr lang="en-US" altLang="zh-CN" sz="18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1800" b="0" dirty="0">
                <a:solidFill>
                  <a:schemeClr val="accent2"/>
                </a:solidFill>
                <a:latin typeface="黑体" panose="02010609060101010101" pitchFamily="2" charset="-122"/>
                <a:ea typeface="黑体" panose="02010609060101010101" pitchFamily="2" charset="-122"/>
              </a:rPr>
              <a:t>%%</a:t>
            </a:r>
            <a:endParaRPr lang="en-US" altLang="zh-CN" sz="1800" b="0" dirty="0">
              <a:solidFill>
                <a:schemeClr val="accent2"/>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用户定义子程序</a:t>
            </a:r>
            <a:r>
              <a:rPr lang="zh-CN" altLang="en-US" sz="1800" b="0" dirty="0">
                <a:solidFill>
                  <a:schemeClr val="tx1"/>
                </a:solidFill>
                <a:latin typeface="黑体" panose="02010609060101010101" pitchFamily="2" charset="-122"/>
                <a:ea typeface="黑体" panose="02010609060101010101" pitchFamily="2" charset="-122"/>
              </a:rPr>
              <a:t>（</a:t>
            </a:r>
            <a:r>
              <a:rPr lang="en-US" altLang="zh-CN" sz="1800" b="0" dirty="0">
                <a:solidFill>
                  <a:schemeClr val="tx1"/>
                </a:solidFill>
                <a:latin typeface="黑体" panose="02010609060101010101" pitchFamily="2" charset="-122"/>
                <a:ea typeface="黑体" panose="02010609060101010101" pitchFamily="2" charset="-122"/>
              </a:rPr>
              <a:t>user defined routines</a:t>
            </a:r>
            <a:r>
              <a:rPr lang="zh-CN" altLang="en-US" sz="1800" b="0" dirty="0">
                <a:solidFill>
                  <a:schemeClr val="tx1"/>
                </a:solidFill>
                <a:latin typeface="黑体" panose="02010609060101010101" pitchFamily="2" charset="-122"/>
                <a:ea typeface="黑体" panose="02010609060101010101" pitchFamily="2" charset="-122"/>
              </a:rPr>
              <a:t>）</a:t>
            </a:r>
            <a:r>
              <a:rPr lang="en-US" altLang="zh-CN" sz="1800" dirty="0">
                <a:solidFill>
                  <a:schemeClr val="hlink"/>
                </a:solidFill>
                <a:latin typeface="黑体" panose="02010609060101010101" pitchFamily="2" charset="-122"/>
                <a:ea typeface="黑体" panose="02010609060101010101" pitchFamily="2" charset="-122"/>
              </a:rPr>
              <a:t>]</a:t>
            </a:r>
            <a:endParaRPr lang="en-US" altLang="zh-CN" sz="1800" dirty="0">
              <a:solidFill>
                <a:schemeClr val="hlink"/>
              </a:solidFill>
              <a:latin typeface="黑体" panose="02010609060101010101" pitchFamily="2" charset="-122"/>
              <a:ea typeface="黑体" panose="02010609060101010101" pitchFamily="2" charset="-122"/>
            </a:endParaRPr>
          </a:p>
        </p:txBody>
      </p:sp>
      <p:sp>
        <p:nvSpPr>
          <p:cNvPr id="2" name="矩形 1"/>
          <p:cNvSpPr/>
          <p:nvPr/>
        </p:nvSpPr>
        <p:spPr>
          <a:xfrm>
            <a:off x="1676400" y="5383599"/>
            <a:ext cx="4572000" cy="830997"/>
          </a:xfrm>
          <a:prstGeom prst="rect">
            <a:avLst/>
          </a:prstGeom>
        </p:spPr>
        <p:txBody>
          <a:bodyPr>
            <a:spAutoFit/>
          </a:bodyPr>
          <a:lstStyle/>
          <a:p>
            <a:r>
              <a:rPr lang="zh-CN" altLang="en-US" dirty="0">
                <a:solidFill>
                  <a:srgbClr val="990000"/>
                </a:solidFill>
                <a:latin typeface="隶书" panose="02010509060101010101" pitchFamily="49" charset="-122"/>
                <a:ea typeface="隶书" panose="02010509060101010101" pitchFamily="49" charset="-122"/>
              </a:rPr>
              <a:t>与</a:t>
            </a:r>
            <a:r>
              <a:rPr lang="en-US" altLang="zh-CN" dirty="0">
                <a:solidFill>
                  <a:srgbClr val="990000"/>
                </a:solidFill>
                <a:latin typeface="黑体" panose="02010609060101010101" pitchFamily="2" charset="-122"/>
                <a:ea typeface="黑体" panose="02010609060101010101" pitchFamily="2" charset="-122"/>
              </a:rPr>
              <a:t>LEX</a:t>
            </a:r>
            <a:r>
              <a:rPr lang="zh-CN" altLang="en-US" dirty="0">
                <a:solidFill>
                  <a:srgbClr val="990000"/>
                </a:solidFill>
                <a:latin typeface="隶书" panose="02010509060101010101" pitchFamily="49" charset="-122"/>
                <a:ea typeface="隶书" panose="02010509060101010101" pitchFamily="49" charset="-122"/>
              </a:rPr>
              <a:t>的区别：</a:t>
            </a:r>
            <a:endParaRPr lang="zh-CN" altLang="en-US" dirty="0">
              <a:solidFill>
                <a:srgbClr val="990000"/>
              </a:solidFill>
              <a:latin typeface="隶书" panose="02010509060101010101" pitchFamily="49" charset="-122"/>
              <a:ea typeface="隶书" panose="02010509060101010101" pitchFamily="49" charset="-122"/>
            </a:endParaRPr>
          </a:p>
          <a:p>
            <a:r>
              <a:rPr lang="zh-CN" altLang="en-US" dirty="0">
                <a:solidFill>
                  <a:srgbClr val="990000"/>
                </a:solidFill>
                <a:latin typeface="隶书" panose="02010509060101010101" pitchFamily="49" charset="-122"/>
                <a:ea typeface="隶书" panose="02010509060101010101" pitchFamily="49" charset="-122"/>
              </a:rPr>
              <a:t>  至少一条翻译规则</a:t>
            </a:r>
            <a:endParaRPr lang="zh-CN" altLang="en-US" dirty="0">
              <a:solidFill>
                <a:srgbClr val="9900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A2315BD-D635-45DF-B8F4-A2DCF86BACB0}"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34819" name="Rectangle 2"/>
          <p:cNvSpPr>
            <a:spLocks noChangeArrowheads="1"/>
          </p:cNvSpPr>
          <p:nvPr/>
        </p:nvSpPr>
        <p:spPr bwMode="auto">
          <a:xfrm>
            <a:off x="857250" y="23813"/>
            <a:ext cx="4578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800" b="0" dirty="0">
                <a:solidFill>
                  <a:srgbClr val="990000"/>
                </a:solidFill>
                <a:latin typeface="黑体" panose="02010609060101010101" pitchFamily="2" charset="-122"/>
                <a:ea typeface="黑体" panose="02010609060101010101" pitchFamily="2" charset="-122"/>
              </a:rPr>
              <a:t>YACC </a:t>
            </a:r>
            <a:r>
              <a:rPr lang="zh-CN" altLang="en-US" sz="2800" b="0" dirty="0">
                <a:solidFill>
                  <a:srgbClr val="990000"/>
                </a:solidFill>
                <a:latin typeface="隶书" panose="02010509060101010101" pitchFamily="49" charset="-122"/>
                <a:ea typeface="隶书" panose="02010509060101010101" pitchFamily="49" charset="-122"/>
              </a:rPr>
              <a:t>源程序的基本结构</a:t>
            </a:r>
            <a:endParaRPr lang="zh-CN" altLang="en-US" sz="2800" b="0" dirty="0">
              <a:solidFill>
                <a:srgbClr val="990000"/>
              </a:solidFill>
              <a:latin typeface="隶书" panose="02010509060101010101" pitchFamily="49" charset="-122"/>
              <a:ea typeface="隶书" panose="02010509060101010101" pitchFamily="49" charset="-122"/>
            </a:endParaRPr>
          </a:p>
        </p:txBody>
      </p:sp>
      <p:sp>
        <p:nvSpPr>
          <p:cNvPr id="2" name="矩形 1"/>
          <p:cNvSpPr/>
          <p:nvPr/>
        </p:nvSpPr>
        <p:spPr>
          <a:xfrm>
            <a:off x="857250" y="990600"/>
            <a:ext cx="7712075" cy="3416300"/>
          </a:xfrm>
          <a:prstGeom prst="rect">
            <a:avLst/>
          </a:prstGeom>
        </p:spPr>
        <p:txBody>
          <a:bodyPr>
            <a:spAutoFit/>
          </a:bodyPr>
          <a:lstStyle/>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Flex</a:t>
            </a:r>
            <a:r>
              <a:rPr lang="zh-CN" altLang="zh-CN" kern="0" dirty="0">
                <a:solidFill>
                  <a:schemeClr val="tx1"/>
                </a:solidFill>
                <a:latin typeface="Times New Roman" panose="02020603050405020304" pitchFamily="18" charset="0"/>
                <a:cs typeface="宋体" panose="02010600030101010101" pitchFamily="2" charset="-122"/>
              </a:rPr>
              <a:t>的主要用途之一就是与</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分析生成器一起使用。</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分析器将会调用名字为</a:t>
            </a:r>
            <a:r>
              <a:rPr lang="en-US" altLang="zh-CN" kern="0" dirty="0">
                <a:solidFill>
                  <a:schemeClr val="tx1"/>
                </a:solidFill>
                <a:latin typeface="Times New Roman" panose="02020603050405020304" pitchFamily="18" charset="0"/>
                <a:cs typeface="宋体" panose="02010600030101010101" pitchFamily="2" charset="-122"/>
              </a:rPr>
              <a:t>‘</a:t>
            </a:r>
            <a:r>
              <a:rPr lang="en-US" altLang="zh-CN" kern="0" dirty="0" err="1">
                <a:solidFill>
                  <a:schemeClr val="tx1"/>
                </a:solidFill>
                <a:latin typeface="Times New Roman" panose="02020603050405020304" pitchFamily="18" charset="0"/>
                <a:cs typeface="宋体" panose="02010600030101010101" pitchFamily="2" charset="-122"/>
              </a:rPr>
              <a:t>yylex</a:t>
            </a:r>
            <a:r>
              <a:rPr lang="en-US" altLang="zh-CN" kern="0" dirty="0">
                <a:solidFill>
                  <a:schemeClr val="tx1"/>
                </a:solidFill>
                <a:latin typeface="Times New Roman" panose="02020603050405020304" pitchFamily="18" charset="0"/>
                <a:cs typeface="宋体" panose="02010600030101010101" pitchFamily="2" charset="-122"/>
              </a:rPr>
              <a:t>()’</a:t>
            </a:r>
            <a:r>
              <a:rPr lang="zh-CN" altLang="zh-CN" kern="0" dirty="0">
                <a:solidFill>
                  <a:schemeClr val="tx1"/>
                </a:solidFill>
                <a:latin typeface="Times New Roman" panose="02020603050405020304" pitchFamily="18" charset="0"/>
                <a:cs typeface="宋体" panose="02010600030101010101" pitchFamily="2" charset="-122"/>
              </a:rPr>
              <a:t>的函数来获得下一个输入标识。该函数应该返回下一个输入标识的类型，并且将关联的值放在全局变量</a:t>
            </a:r>
            <a:r>
              <a:rPr lang="en-US" altLang="zh-CN" kern="0" dirty="0" err="1">
                <a:solidFill>
                  <a:schemeClr val="tx1"/>
                </a:solidFill>
                <a:latin typeface="Times New Roman" panose="02020603050405020304" pitchFamily="18" charset="0"/>
                <a:cs typeface="宋体" panose="02010600030101010101" pitchFamily="2" charset="-122"/>
              </a:rPr>
              <a:t>yyval</a:t>
            </a:r>
            <a:r>
              <a:rPr lang="zh-CN" altLang="zh-CN" kern="0" dirty="0">
                <a:solidFill>
                  <a:schemeClr val="tx1"/>
                </a:solidFill>
                <a:latin typeface="Times New Roman" panose="02020603050405020304" pitchFamily="18" charset="0"/>
                <a:cs typeface="宋体" panose="02010600030101010101" pitchFamily="2" charset="-122"/>
              </a:rPr>
              <a:t>中。若要使用与</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一起使用</a:t>
            </a:r>
            <a:r>
              <a:rPr lang="en-US" altLang="zh-CN" kern="0" dirty="0">
                <a:solidFill>
                  <a:schemeClr val="tx1"/>
                </a:solidFill>
                <a:latin typeface="Times New Roman" panose="02020603050405020304" pitchFamily="18" charset="0"/>
                <a:cs typeface="宋体" panose="02010600030101010101" pitchFamily="2" charset="-122"/>
              </a:rPr>
              <a:t>flex</a:t>
            </a:r>
            <a:r>
              <a:rPr lang="zh-CN" altLang="zh-CN" kern="0" dirty="0">
                <a:solidFill>
                  <a:schemeClr val="tx1"/>
                </a:solidFill>
                <a:latin typeface="Times New Roman" panose="02020603050405020304" pitchFamily="18" charset="0"/>
                <a:cs typeface="宋体" panose="02010600030101010101" pitchFamily="2" charset="-122"/>
              </a:rPr>
              <a:t>，需要给</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使用</a:t>
            </a:r>
            <a:r>
              <a:rPr lang="en-US" altLang="zh-CN" kern="0" dirty="0">
                <a:solidFill>
                  <a:schemeClr val="tx1"/>
                </a:solidFill>
                <a:latin typeface="Times New Roman" panose="02020603050405020304" pitchFamily="18" charset="0"/>
                <a:cs typeface="宋体" panose="02010600030101010101" pitchFamily="2" charset="-122"/>
              </a:rPr>
              <a:t>‘-d’</a:t>
            </a:r>
            <a:r>
              <a:rPr lang="zh-CN" altLang="zh-CN" kern="0" dirty="0">
                <a:solidFill>
                  <a:schemeClr val="tx1"/>
                </a:solidFill>
                <a:latin typeface="Times New Roman" panose="02020603050405020304" pitchFamily="18" charset="0"/>
                <a:cs typeface="宋体" panose="02010600030101010101" pitchFamily="2" charset="-122"/>
              </a:rPr>
              <a:t>选项，用来指示生成包含出现在</a:t>
            </a:r>
            <a:r>
              <a:rPr lang="en-US" altLang="zh-CN" kern="0" dirty="0" err="1">
                <a:solidFill>
                  <a:schemeClr val="tx1"/>
                </a:solidFill>
                <a:latin typeface="Times New Roman" panose="02020603050405020304" pitchFamily="18" charset="0"/>
                <a:cs typeface="宋体" panose="02010600030101010101" pitchFamily="2" charset="-122"/>
              </a:rPr>
              <a:t>yacc</a:t>
            </a:r>
            <a:r>
              <a:rPr lang="zh-CN" altLang="zh-CN" kern="0" dirty="0">
                <a:solidFill>
                  <a:schemeClr val="tx1"/>
                </a:solidFill>
                <a:latin typeface="Times New Roman" panose="02020603050405020304" pitchFamily="18" charset="0"/>
                <a:cs typeface="宋体" panose="02010600030101010101" pitchFamily="2" charset="-122"/>
              </a:rPr>
              <a:t>输入中的所有</a:t>
            </a:r>
            <a:r>
              <a:rPr lang="en-US" altLang="zh-CN" kern="0" dirty="0">
                <a:solidFill>
                  <a:schemeClr val="tx1"/>
                </a:solidFill>
                <a:latin typeface="Times New Roman" panose="02020603050405020304" pitchFamily="18" charset="0"/>
                <a:cs typeface="宋体" panose="02010600030101010101" pitchFamily="2" charset="-122"/>
              </a:rPr>
              <a:t>‘%</a:t>
            </a:r>
            <a:r>
              <a:rPr lang="en-US" altLang="zh-CN" kern="0" dirty="0" err="1">
                <a:solidFill>
                  <a:schemeClr val="tx1"/>
                </a:solidFill>
                <a:latin typeface="Times New Roman" panose="02020603050405020304" pitchFamily="18" charset="0"/>
                <a:cs typeface="宋体" panose="02010600030101010101" pitchFamily="2" charset="-122"/>
              </a:rPr>
              <a:t>tokans</a:t>
            </a:r>
            <a:r>
              <a:rPr lang="en-US" altLang="zh-CN" kern="0" dirty="0">
                <a:solidFill>
                  <a:schemeClr val="tx1"/>
                </a:solidFill>
                <a:latin typeface="Times New Roman" panose="02020603050405020304" pitchFamily="18" charset="0"/>
                <a:cs typeface="宋体" panose="02010600030101010101" pitchFamily="2" charset="-122"/>
              </a:rPr>
              <a:t>’</a:t>
            </a:r>
            <a:r>
              <a:rPr lang="zh-CN" altLang="zh-CN" kern="0" dirty="0">
                <a:solidFill>
                  <a:schemeClr val="tx1"/>
                </a:solidFill>
                <a:latin typeface="Times New Roman" panose="02020603050405020304" pitchFamily="18" charset="0"/>
                <a:cs typeface="宋体" panose="02010600030101010101" pitchFamily="2" charset="-122"/>
              </a:rPr>
              <a:t>的定义的文件</a:t>
            </a:r>
            <a:r>
              <a:rPr lang="en-US" altLang="zh-CN" kern="0" dirty="0">
                <a:solidFill>
                  <a:schemeClr val="tx1"/>
                </a:solidFill>
                <a:latin typeface="Times New Roman" panose="02020603050405020304" pitchFamily="18" charset="0"/>
                <a:cs typeface="宋体" panose="02010600030101010101" pitchFamily="2" charset="-122"/>
              </a:rPr>
              <a:t>‘</a:t>
            </a:r>
            <a:r>
              <a:rPr lang="en-US" altLang="zh-CN" kern="0" dirty="0" err="1">
                <a:solidFill>
                  <a:schemeClr val="tx1"/>
                </a:solidFill>
                <a:latin typeface="Times New Roman" panose="02020603050405020304" pitchFamily="18" charset="0"/>
                <a:cs typeface="宋体" panose="02010600030101010101" pitchFamily="2" charset="-122"/>
              </a:rPr>
              <a:t>y.tab.h</a:t>
            </a:r>
            <a:r>
              <a:rPr lang="en-US" altLang="zh-CN" kern="0" dirty="0">
                <a:solidFill>
                  <a:schemeClr val="tx1"/>
                </a:solidFill>
                <a:latin typeface="Times New Roman" panose="02020603050405020304" pitchFamily="18" charset="0"/>
                <a:cs typeface="宋体" panose="02010600030101010101" pitchFamily="2" charset="-122"/>
              </a:rPr>
              <a:t>’</a:t>
            </a:r>
            <a:r>
              <a:rPr lang="zh-CN" altLang="zh-CN" kern="0" dirty="0">
                <a:solidFill>
                  <a:schemeClr val="tx1"/>
                </a:solidFill>
                <a:latin typeface="Times New Roman" panose="02020603050405020304" pitchFamily="18" charset="0"/>
                <a:cs typeface="宋体" panose="02010600030101010101" pitchFamily="2" charset="-122"/>
              </a:rPr>
              <a:t>。然后将该文件包含在</a:t>
            </a:r>
            <a:r>
              <a:rPr lang="en-US" altLang="zh-CN" kern="0" dirty="0">
                <a:solidFill>
                  <a:schemeClr val="tx1"/>
                </a:solidFill>
                <a:latin typeface="Times New Roman" panose="02020603050405020304" pitchFamily="18" charset="0"/>
                <a:cs typeface="宋体" panose="02010600030101010101" pitchFamily="2" charset="-122"/>
              </a:rPr>
              <a:t>flex</a:t>
            </a:r>
            <a:r>
              <a:rPr lang="zh-CN" altLang="zh-CN" kern="0" dirty="0">
                <a:solidFill>
                  <a:schemeClr val="tx1"/>
                </a:solidFill>
                <a:latin typeface="Times New Roman" panose="02020603050405020304" pitchFamily="18" charset="0"/>
                <a:cs typeface="宋体" panose="02010600030101010101" pitchFamily="2" charset="-122"/>
              </a:rPr>
              <a:t>扫描器中。例如，如果其中一个标识为</a:t>
            </a:r>
            <a:r>
              <a:rPr lang="en-US" altLang="zh-CN" kern="0" dirty="0">
                <a:solidFill>
                  <a:schemeClr val="tx1"/>
                </a:solidFill>
                <a:latin typeface="Times New Roman" panose="02020603050405020304" pitchFamily="18" charset="0"/>
                <a:cs typeface="宋体" panose="02010600030101010101" pitchFamily="2" charset="-122"/>
              </a:rPr>
              <a:t>"TOK_NUMBER"</a:t>
            </a:r>
            <a:r>
              <a:rPr lang="zh-CN" altLang="zh-CN" kern="0" dirty="0">
                <a:solidFill>
                  <a:schemeClr val="tx1"/>
                </a:solidFill>
                <a:latin typeface="Times New Roman" panose="02020603050405020304" pitchFamily="18" charset="0"/>
                <a:cs typeface="宋体" panose="02010600030101010101" pitchFamily="2" charset="-122"/>
              </a:rPr>
              <a:t>，则扫描器的部分内容可能为：</a:t>
            </a:r>
            <a:r>
              <a:rPr lang="en-US" altLang="zh-CN" kern="0" dirty="0">
                <a:solidFill>
                  <a:schemeClr val="tx1"/>
                </a:solidFill>
                <a:latin typeface="Times New Roman" panose="02020603050405020304" pitchFamily="18" charset="0"/>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tabLst>
                <a:tab pos="457200" algn="l"/>
              </a:tabLst>
              <a:defRPr/>
            </a:pPr>
            <a:r>
              <a:rPr lang="en-US" altLang="zh-CN" kern="0" dirty="0">
                <a:solidFill>
                  <a:schemeClr val="tx1"/>
                </a:solidFill>
                <a:latin typeface="宋体" panose="02010600030101010101" pitchFamily="2" charset="-122"/>
                <a:cs typeface="宋体" panose="02010600030101010101" pitchFamily="2" charset="-122"/>
              </a:rPr>
              <a:t>    include "</a:t>
            </a:r>
            <a:r>
              <a:rPr lang="en-US" altLang="zh-CN" kern="0" dirty="0" err="1">
                <a:solidFill>
                  <a:schemeClr val="tx1"/>
                </a:solidFill>
                <a:latin typeface="宋体" panose="02010600030101010101" pitchFamily="2" charset="-122"/>
                <a:cs typeface="宋体" panose="02010600030101010101" pitchFamily="2" charset="-122"/>
              </a:rPr>
              <a:t>y.tab.h</a:t>
            </a:r>
            <a:r>
              <a:rPr lang="en-US" altLang="zh-CN" kern="0" dirty="0">
                <a:solidFill>
                  <a:schemeClr val="tx1"/>
                </a:solidFill>
                <a:latin typeface="宋体" panose="02010600030101010101" pitchFamily="2" charset="-122"/>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 </a:t>
            </a:r>
            <a:endParaRPr lang="zh-CN" altLang="zh-CN" sz="1400" kern="100" dirty="0">
              <a:solidFill>
                <a:schemeClr val="tx1"/>
              </a:solidFill>
              <a:latin typeface="Times New Roman" panose="02020603050405020304" pitchFamily="18" charset="0"/>
            </a:endParaRPr>
          </a:p>
          <a:p>
            <a:pPr>
              <a:spcAft>
                <a:spcPts val="0"/>
              </a:spcAft>
              <a:defRPr/>
            </a:pPr>
            <a:r>
              <a:rPr lang="en-US" altLang="zh-CN" kern="0" dirty="0">
                <a:solidFill>
                  <a:schemeClr val="tx1"/>
                </a:solidFill>
                <a:latin typeface="宋体" panose="02010600030101010101" pitchFamily="2" charset="-122"/>
                <a:cs typeface="宋体" panose="02010600030101010101" pitchFamily="2" charset="-122"/>
              </a:rPr>
              <a:t>[0-9]+ </a:t>
            </a:r>
            <a:r>
              <a:rPr lang="en-US" altLang="zh-CN" kern="0" dirty="0" err="1">
                <a:solidFill>
                  <a:schemeClr val="tx1"/>
                </a:solidFill>
                <a:latin typeface="宋体" panose="02010600030101010101" pitchFamily="2" charset="-122"/>
                <a:cs typeface="宋体" panose="02010600030101010101" pitchFamily="2" charset="-122"/>
              </a:rPr>
              <a:t>yylval</a:t>
            </a:r>
            <a:r>
              <a:rPr lang="en-US" altLang="zh-CN" kern="0" dirty="0">
                <a:solidFill>
                  <a:schemeClr val="tx1"/>
                </a:solidFill>
                <a:latin typeface="宋体" panose="02010600030101010101" pitchFamily="2" charset="-122"/>
                <a:cs typeface="宋体" panose="02010600030101010101" pitchFamily="2" charset="-122"/>
              </a:rPr>
              <a:t> = </a:t>
            </a:r>
            <a:r>
              <a:rPr lang="en-US" altLang="zh-CN" kern="0" dirty="0" err="1">
                <a:solidFill>
                  <a:schemeClr val="tx1"/>
                </a:solidFill>
                <a:latin typeface="宋体" panose="02010600030101010101" pitchFamily="2" charset="-122"/>
                <a:cs typeface="宋体" panose="02010600030101010101" pitchFamily="2" charset="-122"/>
              </a:rPr>
              <a:t>atoi</a:t>
            </a:r>
            <a:r>
              <a:rPr lang="en-US" altLang="zh-CN" kern="0" dirty="0">
                <a:solidFill>
                  <a:schemeClr val="tx1"/>
                </a:solidFill>
                <a:latin typeface="宋体" panose="02010600030101010101" pitchFamily="2" charset="-122"/>
                <a:cs typeface="宋体" panose="02010600030101010101" pitchFamily="2" charset="-122"/>
              </a:rPr>
              <a:t>( </a:t>
            </a:r>
            <a:r>
              <a:rPr lang="en-US" altLang="zh-CN" kern="0" dirty="0" err="1">
                <a:solidFill>
                  <a:schemeClr val="tx1"/>
                </a:solidFill>
                <a:latin typeface="宋体" panose="02010600030101010101" pitchFamily="2" charset="-122"/>
                <a:cs typeface="宋体" panose="02010600030101010101" pitchFamily="2" charset="-122"/>
              </a:rPr>
              <a:t>yytext</a:t>
            </a:r>
            <a:r>
              <a:rPr lang="en-US" altLang="zh-CN" kern="0" dirty="0">
                <a:solidFill>
                  <a:schemeClr val="tx1"/>
                </a:solidFill>
                <a:latin typeface="宋体" panose="02010600030101010101" pitchFamily="2" charset="-122"/>
                <a:cs typeface="宋体" panose="02010600030101010101" pitchFamily="2" charset="-122"/>
              </a:rPr>
              <a:t> ); return TOK_NUMBER; </a:t>
            </a:r>
            <a:endParaRPr lang="zh-CN" altLang="zh-CN" sz="1400" kern="1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bwMode="auto">
          <a:xfrm>
            <a:off x="7204075" y="65008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6D8D14C-5A45-44CB-9507-148D0A1331E8}"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36867" name="Rectangle 2"/>
          <p:cNvSpPr>
            <a:spLocks noChangeArrowheads="1"/>
          </p:cNvSpPr>
          <p:nvPr/>
        </p:nvSpPr>
        <p:spPr bwMode="auto">
          <a:xfrm>
            <a:off x="4500563" y="4292600"/>
            <a:ext cx="4032250"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800">
                <a:solidFill>
                  <a:srgbClr val="800000"/>
                </a:solidFill>
                <a:latin typeface="黑体" panose="02010609060101010101" pitchFamily="2" charset="-122"/>
                <a:ea typeface="黑体" panose="02010609060101010101" pitchFamily="2" charset="-122"/>
              </a:rPr>
              <a:t>C</a:t>
            </a:r>
            <a:r>
              <a:rPr lang="zh-CN" altLang="en-US" sz="2800">
                <a:solidFill>
                  <a:srgbClr val="800000"/>
                </a:solidFill>
                <a:latin typeface="隶书" panose="02010509060101010101" pitchFamily="49" charset="-122"/>
                <a:ea typeface="隶书" panose="02010509060101010101" pitchFamily="49" charset="-122"/>
              </a:rPr>
              <a:t>源程序</a:t>
            </a:r>
            <a:r>
              <a:rPr lang="en-US" altLang="zh-CN" sz="2800">
                <a:solidFill>
                  <a:srgbClr val="800000"/>
                </a:solidFill>
                <a:latin typeface="隶书" panose="02010509060101010101" pitchFamily="49" charset="-122"/>
                <a:ea typeface="隶书" panose="02010509060101010101" pitchFamily="49" charset="-122"/>
              </a:rPr>
              <a:t>(yy.tab.c)</a:t>
            </a:r>
            <a:r>
              <a:rPr lang="zh-CN" altLang="en-US" sz="2800">
                <a:solidFill>
                  <a:srgbClr val="800000"/>
                </a:solidFill>
                <a:latin typeface="隶书" panose="02010509060101010101" pitchFamily="49" charset="-122"/>
                <a:ea typeface="隶书" panose="02010509060101010101" pitchFamily="49" charset="-122"/>
              </a:rPr>
              <a:t>：</a:t>
            </a:r>
            <a:endParaRPr lang="zh-CN" altLang="en-US" sz="2800">
              <a:solidFill>
                <a:srgbClr val="800000"/>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en-US" altLang="zh-CN" sz="1800" b="0">
                <a:solidFill>
                  <a:schemeClr val="tx1"/>
                </a:solidFill>
                <a:latin typeface="隶书" panose="02010509060101010101" pitchFamily="49" charset="-122"/>
                <a:ea typeface="隶书" panose="02010509060101010101" pitchFamily="49" charset="-122"/>
              </a:rPr>
              <a:t>C</a:t>
            </a:r>
            <a:r>
              <a:rPr lang="zh-CN" altLang="en-US" sz="1800" b="0">
                <a:solidFill>
                  <a:schemeClr val="tx1"/>
                </a:solidFill>
                <a:latin typeface="隶书" panose="02010509060101010101" pitchFamily="49" charset="-122"/>
                <a:ea typeface="隶书" panose="02010509060101010101" pitchFamily="49" charset="-122"/>
              </a:rPr>
              <a:t>语言声明部分</a:t>
            </a:r>
            <a:endParaRPr lang="zh-CN" altLang="en-US"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分析表</a:t>
            </a:r>
            <a:endParaRPr lang="zh-CN" altLang="en-US"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驱动器（</a:t>
            </a:r>
            <a:r>
              <a:rPr lang="en-US" altLang="zh-CN" sz="1800" b="0">
                <a:solidFill>
                  <a:schemeClr val="tx1"/>
                </a:solidFill>
                <a:latin typeface="黑体" panose="02010609060101010101" pitchFamily="2" charset="-122"/>
                <a:ea typeface="黑体" panose="02010609060101010101" pitchFamily="2" charset="-122"/>
              </a:rPr>
              <a:t>yyparse()</a:t>
            </a:r>
            <a:r>
              <a:rPr lang="zh-CN" altLang="en-US" sz="1800" b="0">
                <a:solidFill>
                  <a:schemeClr val="tx1"/>
                </a:solidFill>
                <a:latin typeface="隶书" panose="02010509060101010101" pitchFamily="49" charset="-122"/>
                <a:ea typeface="隶书" panose="02010509060101010101" pitchFamily="49" charset="-122"/>
              </a:rPr>
              <a:t>）</a:t>
            </a:r>
            <a:endParaRPr lang="zh-CN" altLang="en-US"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用户定义子程序</a:t>
            </a:r>
            <a:endParaRPr lang="zh-CN" altLang="en-US" sz="1800" b="0">
              <a:solidFill>
                <a:schemeClr val="tx1"/>
              </a:solidFill>
              <a:latin typeface="隶书" panose="02010509060101010101" pitchFamily="49" charset="-122"/>
              <a:ea typeface="隶书" panose="02010509060101010101" pitchFamily="49" charset="-122"/>
            </a:endParaRPr>
          </a:p>
        </p:txBody>
      </p:sp>
      <p:sp>
        <p:nvSpPr>
          <p:cNvPr id="36868" name="Rectangle 3"/>
          <p:cNvSpPr>
            <a:spLocks noChangeArrowheads="1"/>
          </p:cNvSpPr>
          <p:nvPr/>
        </p:nvSpPr>
        <p:spPr bwMode="auto">
          <a:xfrm>
            <a:off x="523875" y="508000"/>
            <a:ext cx="649605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800">
                <a:solidFill>
                  <a:schemeClr val="tx1"/>
                </a:solidFill>
                <a:latin typeface="黑体" panose="02010609060101010101" pitchFamily="2" charset="-122"/>
                <a:ea typeface="黑体" panose="02010609060101010101" pitchFamily="2" charset="-122"/>
              </a:rPr>
              <a:t>YACC </a:t>
            </a:r>
            <a:r>
              <a:rPr lang="zh-CN" altLang="en-US" sz="2800">
                <a:solidFill>
                  <a:schemeClr val="tx1"/>
                </a:solidFill>
                <a:latin typeface="隶书" panose="02010509060101010101" pitchFamily="49" charset="-122"/>
                <a:ea typeface="隶书" panose="02010509060101010101" pitchFamily="49" charset="-122"/>
              </a:rPr>
              <a:t>源程序</a:t>
            </a:r>
            <a:r>
              <a:rPr lang="en-US" altLang="zh-CN" sz="2800">
                <a:solidFill>
                  <a:schemeClr val="tx1"/>
                </a:solidFill>
                <a:latin typeface="隶书" panose="02010509060101010101" pitchFamily="49" charset="-122"/>
                <a:ea typeface="隶书" panose="02010509060101010101" pitchFamily="49" charset="-122"/>
              </a:rPr>
              <a:t>(*.y)</a:t>
            </a:r>
            <a:r>
              <a:rPr lang="zh-CN" altLang="en-US" sz="2800">
                <a:solidFill>
                  <a:schemeClr val="tx1"/>
                </a:solidFill>
                <a:latin typeface="隶书" panose="02010509060101010101" pitchFamily="49" charset="-122"/>
                <a:ea typeface="隶书" panose="02010509060101010101" pitchFamily="49" charset="-122"/>
              </a:rPr>
              <a:t>：</a:t>
            </a:r>
            <a:endParaRPr lang="zh-CN" altLang="en-US" sz="280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en-US" altLang="zh-CN" sz="1800">
                <a:solidFill>
                  <a:schemeClr val="tx1"/>
                </a:solidFill>
                <a:latin typeface="隶书" panose="02010509060101010101" pitchFamily="49" charset="-122"/>
                <a:ea typeface="隶书" panose="02010509060101010101" pitchFamily="49" charset="-122"/>
              </a:rPr>
              <a:t>[</a:t>
            </a:r>
            <a:r>
              <a:rPr lang="zh-CN" altLang="en-US" sz="1800" b="0">
                <a:solidFill>
                  <a:schemeClr val="tx1"/>
                </a:solidFill>
                <a:latin typeface="隶书" panose="02010509060101010101" pitchFamily="49" charset="-122"/>
                <a:ea typeface="隶书" panose="02010509060101010101" pitchFamily="49" charset="-122"/>
              </a:rPr>
              <a:t>声明（</a:t>
            </a:r>
            <a:r>
              <a:rPr lang="en-US" altLang="zh-CN" sz="1800" b="0">
                <a:solidFill>
                  <a:schemeClr val="tx1"/>
                </a:solidFill>
                <a:latin typeface="黑体" panose="02010609060101010101" pitchFamily="2" charset="-122"/>
                <a:ea typeface="黑体" panose="02010609060101010101" pitchFamily="2" charset="-122"/>
              </a:rPr>
              <a:t>declaration</a:t>
            </a:r>
            <a:r>
              <a:rPr lang="zh-CN" altLang="en-US" sz="1800" b="0">
                <a:solidFill>
                  <a:schemeClr val="tx1"/>
                </a:solidFill>
                <a:latin typeface="隶书" panose="02010509060101010101" pitchFamily="49" charset="-122"/>
                <a:ea typeface="隶书" panose="02010509060101010101" pitchFamily="49" charset="-122"/>
              </a:rPr>
              <a:t>）</a:t>
            </a:r>
            <a:r>
              <a:rPr lang="en-US" altLang="zh-CN" sz="1800">
                <a:solidFill>
                  <a:schemeClr val="tx1"/>
                </a:solidFill>
                <a:latin typeface="隶书" panose="02010509060101010101" pitchFamily="49" charset="-122"/>
                <a:ea typeface="隶书" panose="02010509060101010101" pitchFamily="49" charset="-122"/>
              </a:rPr>
              <a:t>]</a:t>
            </a:r>
            <a:endParaRPr lang="en-US" altLang="zh-CN" sz="180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en-US" altLang="zh-CN" sz="1800" b="0">
                <a:solidFill>
                  <a:schemeClr val="tx1"/>
                </a:solidFill>
                <a:latin typeface="隶书" panose="02010509060101010101" pitchFamily="49" charset="-122"/>
                <a:ea typeface="隶书" panose="02010509060101010101" pitchFamily="49" charset="-122"/>
              </a:rPr>
              <a:t>%%	</a:t>
            </a:r>
            <a:endParaRPr lang="en-US" altLang="zh-CN"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翻译规则（</a:t>
            </a:r>
            <a:r>
              <a:rPr lang="en-US" altLang="zh-CN" sz="1800" b="0">
                <a:solidFill>
                  <a:schemeClr val="tx1"/>
                </a:solidFill>
                <a:latin typeface="黑体" panose="02010609060101010101" pitchFamily="2" charset="-122"/>
                <a:ea typeface="黑体" panose="02010609060101010101" pitchFamily="2" charset="-122"/>
              </a:rPr>
              <a:t>translation rules</a:t>
            </a:r>
            <a:r>
              <a:rPr lang="zh-CN" altLang="en-US" sz="1800" b="0">
                <a:solidFill>
                  <a:schemeClr val="tx1"/>
                </a:solidFill>
                <a:latin typeface="隶书" panose="02010509060101010101" pitchFamily="49" charset="-122"/>
                <a:ea typeface="隶书" panose="02010509060101010101" pitchFamily="49" charset="-122"/>
              </a:rPr>
              <a:t>）</a:t>
            </a:r>
            <a:endParaRPr lang="zh-CN" altLang="en-US"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en-US" altLang="zh-CN" sz="1800">
                <a:solidFill>
                  <a:schemeClr val="tx1"/>
                </a:solidFill>
                <a:latin typeface="隶书" panose="02010509060101010101" pitchFamily="49" charset="-122"/>
                <a:ea typeface="隶书" panose="02010509060101010101" pitchFamily="49" charset="-122"/>
              </a:rPr>
              <a:t>[</a:t>
            </a:r>
            <a:r>
              <a:rPr lang="en-US" altLang="zh-CN" sz="1800" b="0">
                <a:solidFill>
                  <a:schemeClr val="tx1"/>
                </a:solidFill>
                <a:latin typeface="隶书" panose="02010509060101010101" pitchFamily="49" charset="-122"/>
                <a:ea typeface="隶书" panose="02010509060101010101" pitchFamily="49" charset="-122"/>
              </a:rPr>
              <a:t>%%</a:t>
            </a:r>
            <a:endParaRPr lang="en-US" altLang="zh-CN"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用户定义子程序（</a:t>
            </a:r>
            <a:r>
              <a:rPr lang="en-US" altLang="zh-CN" sz="1800" b="0">
                <a:solidFill>
                  <a:schemeClr val="tx1"/>
                </a:solidFill>
                <a:latin typeface="黑体" panose="02010609060101010101" pitchFamily="2" charset="-122"/>
                <a:ea typeface="黑体" panose="02010609060101010101" pitchFamily="2" charset="-122"/>
              </a:rPr>
              <a:t>user defined routines</a:t>
            </a:r>
            <a:r>
              <a:rPr lang="zh-CN" altLang="en-US" sz="1800" b="0">
                <a:solidFill>
                  <a:schemeClr val="tx1"/>
                </a:solidFill>
                <a:latin typeface="隶书" panose="02010509060101010101" pitchFamily="49" charset="-122"/>
                <a:ea typeface="隶书" panose="02010509060101010101" pitchFamily="49" charset="-122"/>
              </a:rPr>
              <a:t>）</a:t>
            </a:r>
            <a:r>
              <a:rPr lang="en-US" altLang="zh-CN" sz="1800">
                <a:solidFill>
                  <a:schemeClr val="hlink"/>
                </a:solidFill>
                <a:latin typeface="隶书" panose="02010509060101010101" pitchFamily="49" charset="-122"/>
                <a:ea typeface="隶书" panose="02010509060101010101" pitchFamily="49" charset="-122"/>
              </a:rPr>
              <a:t>]</a:t>
            </a:r>
            <a:endParaRPr lang="en-US" altLang="zh-CN" sz="1800">
              <a:solidFill>
                <a:schemeClr val="hlink"/>
              </a:solidFill>
              <a:latin typeface="隶书" panose="02010509060101010101" pitchFamily="49" charset="-122"/>
              <a:ea typeface="隶书" panose="02010509060101010101" pitchFamily="49" charset="-122"/>
            </a:endParaRPr>
          </a:p>
        </p:txBody>
      </p:sp>
      <p:sp>
        <p:nvSpPr>
          <p:cNvPr id="36869" name="Rectangle 5"/>
          <p:cNvSpPr>
            <a:spLocks noChangeArrowheads="1"/>
          </p:cNvSpPr>
          <p:nvPr/>
        </p:nvSpPr>
        <p:spPr bwMode="auto">
          <a:xfrm>
            <a:off x="539750" y="981075"/>
            <a:ext cx="6480175" cy="1871663"/>
          </a:xfrm>
          <a:prstGeom prst="rect">
            <a:avLst/>
          </a:prstGeom>
          <a:noFill/>
          <a:ln w="1905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36870" name="Rectangle 6"/>
          <p:cNvSpPr>
            <a:spLocks noChangeArrowheads="1"/>
          </p:cNvSpPr>
          <p:nvPr/>
        </p:nvSpPr>
        <p:spPr bwMode="auto">
          <a:xfrm>
            <a:off x="4284663" y="4797425"/>
            <a:ext cx="4535487" cy="1655763"/>
          </a:xfrm>
          <a:prstGeom prst="rect">
            <a:avLst/>
          </a:prstGeom>
          <a:noFill/>
          <a:ln w="1905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94568" name="Rectangle 8"/>
          <p:cNvSpPr>
            <a:spLocks noChangeArrowheads="1"/>
          </p:cNvSpPr>
          <p:nvPr/>
        </p:nvSpPr>
        <p:spPr bwMode="auto">
          <a:xfrm rot="2109424">
            <a:off x="1979613" y="3573463"/>
            <a:ext cx="2087562" cy="71913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2" charset="-122"/>
                <a:ea typeface="黑体" panose="02010609060101010101" pitchFamily="2" charset="-122"/>
              </a:rPr>
              <a:t>YACC </a:t>
            </a:r>
            <a:r>
              <a:rPr lang="zh-CN" altLang="en-US" sz="1800" b="0">
                <a:solidFill>
                  <a:schemeClr val="tx1"/>
                </a:solidFill>
                <a:latin typeface="黑体" panose="02010609060101010101" pitchFamily="2" charset="-122"/>
                <a:ea typeface="黑体" panose="02010609060101010101" pitchFamily="2" charset="-122"/>
              </a:rPr>
              <a:t>编译器</a:t>
            </a:r>
            <a:endParaRPr lang="zh-CN" altLang="en-US" sz="1800" b="0">
              <a:solidFill>
                <a:schemeClr val="tx1"/>
              </a:solidFill>
              <a:latin typeface="黑体" panose="02010609060101010101" pitchFamily="2" charset="-122"/>
              <a:ea typeface="黑体" panose="02010609060101010101" pitchFamily="2" charset="-122"/>
            </a:endParaRPr>
          </a:p>
        </p:txBody>
      </p:sp>
      <p:sp>
        <p:nvSpPr>
          <p:cNvPr id="194569" name="AutoShape 9"/>
          <p:cNvSpPr>
            <a:spLocks noChangeArrowheads="1"/>
          </p:cNvSpPr>
          <p:nvPr/>
        </p:nvSpPr>
        <p:spPr bwMode="auto">
          <a:xfrm rot="2378651">
            <a:off x="1763713" y="2852738"/>
            <a:ext cx="504825" cy="431800"/>
          </a:xfrm>
          <a:prstGeom prst="rightArrow">
            <a:avLst>
              <a:gd name="adj1" fmla="val 50000"/>
              <a:gd name="adj2" fmla="val 29228"/>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94570" name="AutoShape 10"/>
          <p:cNvSpPr>
            <a:spLocks noChangeArrowheads="1"/>
          </p:cNvSpPr>
          <p:nvPr/>
        </p:nvSpPr>
        <p:spPr bwMode="auto">
          <a:xfrm rot="2378651">
            <a:off x="3851275" y="4508500"/>
            <a:ext cx="504825" cy="431800"/>
          </a:xfrm>
          <a:prstGeom prst="rightArrow">
            <a:avLst>
              <a:gd name="adj1" fmla="val 50000"/>
              <a:gd name="adj2" fmla="val 29228"/>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94571" name="Freeform 11"/>
          <p:cNvSpPr/>
          <p:nvPr/>
        </p:nvSpPr>
        <p:spPr bwMode="auto">
          <a:xfrm>
            <a:off x="3924300" y="1106488"/>
            <a:ext cx="4054475" cy="3978275"/>
          </a:xfrm>
          <a:custGeom>
            <a:avLst/>
            <a:gdLst>
              <a:gd name="T0" fmla="*/ 0 w 2554"/>
              <a:gd name="T1" fmla="*/ 2147483646 h 2506"/>
              <a:gd name="T2" fmla="*/ 2147483646 w 2554"/>
              <a:gd name="T3" fmla="*/ 0 h 2506"/>
              <a:gd name="T4" fmla="*/ 2147483646 w 2554"/>
              <a:gd name="T5" fmla="*/ 2147483646 h 2506"/>
              <a:gd name="T6" fmla="*/ 2147483646 w 2554"/>
              <a:gd name="T7" fmla="*/ 2147483646 h 2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54" h="2506">
                <a:moveTo>
                  <a:pt x="0" y="12"/>
                </a:moveTo>
                <a:lnTo>
                  <a:pt x="2508" y="0"/>
                </a:lnTo>
                <a:lnTo>
                  <a:pt x="2554" y="2499"/>
                </a:lnTo>
                <a:lnTo>
                  <a:pt x="1723" y="2506"/>
                </a:lnTo>
              </a:path>
            </a:pathLst>
          </a:custGeom>
          <a:noFill/>
          <a:ln w="25400" cap="flat">
            <a:solidFill>
              <a:srgbClr val="008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572" name="Freeform 12"/>
          <p:cNvSpPr/>
          <p:nvPr/>
        </p:nvSpPr>
        <p:spPr bwMode="auto">
          <a:xfrm>
            <a:off x="971550" y="2728913"/>
            <a:ext cx="3584575" cy="3435350"/>
          </a:xfrm>
          <a:custGeom>
            <a:avLst/>
            <a:gdLst>
              <a:gd name="T0" fmla="*/ 0 w 2258"/>
              <a:gd name="T1" fmla="*/ 0 h 2164"/>
              <a:gd name="T2" fmla="*/ 2147483646 w 2258"/>
              <a:gd name="T3" fmla="*/ 2147483646 h 2164"/>
              <a:gd name="T4" fmla="*/ 0 60000 65536"/>
              <a:gd name="T5" fmla="*/ 0 60000 65536"/>
            </a:gdLst>
            <a:ahLst/>
            <a:cxnLst>
              <a:cxn ang="T4">
                <a:pos x="T0" y="T1"/>
              </a:cxn>
              <a:cxn ang="T5">
                <a:pos x="T2" y="T3"/>
              </a:cxn>
            </a:cxnLst>
            <a:rect l="0" t="0" r="r" b="b"/>
            <a:pathLst>
              <a:path w="2258" h="2164">
                <a:moveTo>
                  <a:pt x="0" y="0"/>
                </a:moveTo>
                <a:lnTo>
                  <a:pt x="2258" y="2164"/>
                </a:lnTo>
              </a:path>
            </a:pathLst>
          </a:custGeom>
          <a:noFill/>
          <a:ln w="25400">
            <a:solidFill>
              <a:schemeClr val="accent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573" name="Freeform 13"/>
          <p:cNvSpPr/>
          <p:nvPr/>
        </p:nvSpPr>
        <p:spPr bwMode="auto">
          <a:xfrm>
            <a:off x="5580063" y="1905000"/>
            <a:ext cx="2728912" cy="3468688"/>
          </a:xfrm>
          <a:custGeom>
            <a:avLst/>
            <a:gdLst>
              <a:gd name="T0" fmla="*/ 0 w 1719"/>
              <a:gd name="T1" fmla="*/ 2147483646 h 2185"/>
              <a:gd name="T2" fmla="*/ 2147483646 w 1719"/>
              <a:gd name="T3" fmla="*/ 0 h 2185"/>
              <a:gd name="T4" fmla="*/ 2147483646 w 1719"/>
              <a:gd name="T5" fmla="*/ 2147483646 h 2185"/>
              <a:gd name="T6" fmla="*/ 0 60000 65536"/>
              <a:gd name="T7" fmla="*/ 0 60000 65536"/>
              <a:gd name="T8" fmla="*/ 0 60000 65536"/>
            </a:gdLst>
            <a:ahLst/>
            <a:cxnLst>
              <a:cxn ang="T6">
                <a:pos x="T0" y="T1"/>
              </a:cxn>
              <a:cxn ang="T7">
                <a:pos x="T2" y="T3"/>
              </a:cxn>
              <a:cxn ang="T8">
                <a:pos x="T4" y="T5"/>
              </a:cxn>
            </a:cxnLst>
            <a:rect l="0" t="0" r="r" b="b"/>
            <a:pathLst>
              <a:path w="1719" h="2185">
                <a:moveTo>
                  <a:pt x="0" y="2"/>
                </a:moveTo>
                <a:lnTo>
                  <a:pt x="1669" y="0"/>
                </a:lnTo>
                <a:lnTo>
                  <a:pt x="1719" y="2185"/>
                </a:lnTo>
              </a:path>
            </a:pathLst>
          </a:custGeom>
          <a:noFill/>
          <a:ln w="254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574" name="Line 14"/>
          <p:cNvSpPr>
            <a:spLocks noChangeShapeType="1"/>
          </p:cNvSpPr>
          <p:nvPr/>
        </p:nvSpPr>
        <p:spPr bwMode="auto">
          <a:xfrm flipH="1">
            <a:off x="6443663" y="5373688"/>
            <a:ext cx="1873250" cy="0"/>
          </a:xfrm>
          <a:prstGeom prst="line">
            <a:avLst/>
          </a:prstGeom>
          <a:noFill/>
          <a:ln w="254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575" name="Line 15"/>
          <p:cNvSpPr>
            <a:spLocks noChangeShapeType="1"/>
          </p:cNvSpPr>
          <p:nvPr/>
        </p:nvSpPr>
        <p:spPr bwMode="auto">
          <a:xfrm flipH="1">
            <a:off x="8101013" y="5373688"/>
            <a:ext cx="215900" cy="144462"/>
          </a:xfrm>
          <a:prstGeom prst="line">
            <a:avLst/>
          </a:prstGeom>
          <a:noFill/>
          <a:ln w="254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9" name="Rectangle 17"/>
          <p:cNvSpPr>
            <a:spLocks noChangeArrowheads="1"/>
          </p:cNvSpPr>
          <p:nvPr/>
        </p:nvSpPr>
        <p:spPr bwMode="auto">
          <a:xfrm>
            <a:off x="857250" y="23813"/>
            <a:ext cx="5875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800" b="0">
                <a:solidFill>
                  <a:srgbClr val="990000"/>
                </a:solidFill>
                <a:latin typeface="黑体" panose="02010609060101010101" pitchFamily="2" charset="-122"/>
                <a:ea typeface="黑体" panose="02010609060101010101" pitchFamily="2" charset="-122"/>
              </a:rPr>
              <a:t>2 YACC </a:t>
            </a:r>
            <a:r>
              <a:rPr lang="zh-CN" altLang="en-US" sz="2800" b="0">
                <a:solidFill>
                  <a:srgbClr val="990000"/>
                </a:solidFill>
                <a:latin typeface="隶书" panose="02010509060101010101" pitchFamily="49" charset="-122"/>
                <a:ea typeface="隶书" panose="02010509060101010101" pitchFamily="49" charset="-122"/>
              </a:rPr>
              <a:t>源程序的基本结构</a:t>
            </a:r>
            <a:endParaRPr lang="zh-CN" altLang="en-US" sz="2800" b="0">
              <a:solidFill>
                <a:srgbClr val="9900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69"/>
                                        </p:tgtEl>
                                        <p:attrNameLst>
                                          <p:attrName>style.visibility</p:attrName>
                                        </p:attrNameLst>
                                      </p:cBhvr>
                                      <p:to>
                                        <p:strVal val="visible"/>
                                      </p:to>
                                    </p:set>
                                    <p:animEffect transition="in" filter="wipe(up)">
                                      <p:cBhvr>
                                        <p:cTn id="7" dur="500"/>
                                        <p:tgtEl>
                                          <p:spTgt spid="19456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568"/>
                                        </p:tgtEl>
                                        <p:attrNameLst>
                                          <p:attrName>style.visibility</p:attrName>
                                        </p:attrNameLst>
                                      </p:cBhvr>
                                      <p:to>
                                        <p:strVal val="visible"/>
                                      </p:to>
                                    </p:set>
                                    <p:animEffect transition="in" filter="wipe(up)">
                                      <p:cBhvr>
                                        <p:cTn id="11" dur="500"/>
                                        <p:tgtEl>
                                          <p:spTgt spid="19456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4570"/>
                                        </p:tgtEl>
                                        <p:attrNameLst>
                                          <p:attrName>style.visibility</p:attrName>
                                        </p:attrNameLst>
                                      </p:cBhvr>
                                      <p:to>
                                        <p:strVal val="visible"/>
                                      </p:to>
                                    </p:set>
                                    <p:animEffect transition="in" filter="wipe(up)">
                                      <p:cBhvr>
                                        <p:cTn id="15" dur="500"/>
                                        <p:tgtEl>
                                          <p:spTgt spid="1945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94571"/>
                                        </p:tgtEl>
                                        <p:attrNameLst>
                                          <p:attrName>style.visibility</p:attrName>
                                        </p:attrNameLst>
                                      </p:cBhvr>
                                      <p:to>
                                        <p:strVal val="visible"/>
                                      </p:to>
                                    </p:set>
                                    <p:animEffect transition="in" filter="wipe(up)">
                                      <p:cBhvr>
                                        <p:cTn id="20" dur="500"/>
                                        <p:tgtEl>
                                          <p:spTgt spid="19457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4573"/>
                                        </p:tgtEl>
                                        <p:attrNameLst>
                                          <p:attrName>style.visibility</p:attrName>
                                        </p:attrNameLst>
                                      </p:cBhvr>
                                      <p:to>
                                        <p:strVal val="visible"/>
                                      </p:to>
                                    </p:set>
                                    <p:animEffect transition="in" filter="wipe(up)">
                                      <p:cBhvr>
                                        <p:cTn id="25" dur="500"/>
                                        <p:tgtEl>
                                          <p:spTgt spid="194573"/>
                                        </p:tgtEl>
                                      </p:cBhvr>
                                    </p:animEffect>
                                  </p:childTnLst>
                                </p:cTn>
                              </p:par>
                              <p:par>
                                <p:cTn id="26" presetID="22" presetClass="entr" presetSubtype="1" fill="hold" nodeType="withEffect">
                                  <p:stCondLst>
                                    <p:cond delay="0"/>
                                  </p:stCondLst>
                                  <p:childTnLst>
                                    <p:set>
                                      <p:cBhvr>
                                        <p:cTn id="27" dur="1" fill="hold">
                                          <p:stCondLst>
                                            <p:cond delay="0"/>
                                          </p:stCondLst>
                                        </p:cTn>
                                        <p:tgtEl>
                                          <p:spTgt spid="194574"/>
                                        </p:tgtEl>
                                        <p:attrNameLst>
                                          <p:attrName>style.visibility</p:attrName>
                                        </p:attrNameLst>
                                      </p:cBhvr>
                                      <p:to>
                                        <p:strVal val="visible"/>
                                      </p:to>
                                    </p:set>
                                    <p:animEffect transition="in" filter="wipe(up)">
                                      <p:cBhvr>
                                        <p:cTn id="28" dur="500"/>
                                        <p:tgtEl>
                                          <p:spTgt spid="194574"/>
                                        </p:tgtEl>
                                      </p:cBhvr>
                                    </p:animEffect>
                                  </p:childTnLst>
                                </p:cTn>
                              </p:par>
                              <p:par>
                                <p:cTn id="29" presetID="22" presetClass="entr" presetSubtype="1" fill="hold" nodeType="withEffect">
                                  <p:stCondLst>
                                    <p:cond delay="0"/>
                                  </p:stCondLst>
                                  <p:childTnLst>
                                    <p:set>
                                      <p:cBhvr>
                                        <p:cTn id="30" dur="1" fill="hold">
                                          <p:stCondLst>
                                            <p:cond delay="0"/>
                                          </p:stCondLst>
                                        </p:cTn>
                                        <p:tgtEl>
                                          <p:spTgt spid="194575"/>
                                        </p:tgtEl>
                                        <p:attrNameLst>
                                          <p:attrName>style.visibility</p:attrName>
                                        </p:attrNameLst>
                                      </p:cBhvr>
                                      <p:to>
                                        <p:strVal val="visible"/>
                                      </p:to>
                                    </p:set>
                                    <p:animEffect transition="in" filter="wipe(up)">
                                      <p:cBhvr>
                                        <p:cTn id="31" dur="500"/>
                                        <p:tgtEl>
                                          <p:spTgt spid="19457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94572"/>
                                        </p:tgtEl>
                                        <p:attrNameLst>
                                          <p:attrName>style.visibility</p:attrName>
                                        </p:attrNameLst>
                                      </p:cBhvr>
                                      <p:to>
                                        <p:strVal val="visible"/>
                                      </p:to>
                                    </p:set>
                                    <p:animEffect transition="in" filter="wipe(up)">
                                      <p:cBhvr>
                                        <p:cTn id="36" dur="500"/>
                                        <p:tgtEl>
                                          <p:spTgt spid="194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8" grpId="0" animBg="1"/>
      <p:bldP spid="194569" grpId="0" animBg="1"/>
      <p:bldP spid="1945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C72B8A3-C696-4387-8B73-499BD42BBAA6}"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46083" name="Rectangle 6"/>
          <p:cNvSpPr>
            <a:spLocks noChangeArrowheads="1"/>
          </p:cNvSpPr>
          <p:nvPr/>
        </p:nvSpPr>
        <p:spPr bwMode="auto">
          <a:xfrm>
            <a:off x="412750" y="205154"/>
            <a:ext cx="74041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例子：简单的</a:t>
            </a:r>
            <a:r>
              <a:rPr lang="en-US" altLang="zh-CN" sz="1800" b="0" dirty="0">
                <a:solidFill>
                  <a:schemeClr val="tx1"/>
                </a:solidFill>
                <a:latin typeface="黑体" panose="02010609060101010101" pitchFamily="2" charset="-122"/>
                <a:ea typeface="黑体" panose="02010609060101010101" pitchFamily="2" charset="-122"/>
              </a:rPr>
              <a:t>YACC</a:t>
            </a:r>
            <a:r>
              <a:rPr lang="zh-CN" altLang="en-US" sz="1800" b="0" dirty="0">
                <a:solidFill>
                  <a:schemeClr val="tx1"/>
                </a:solidFill>
                <a:latin typeface="隶书" panose="02010509060101010101" pitchFamily="49" charset="-122"/>
                <a:ea typeface="隶书" panose="02010509060101010101" pitchFamily="49" charset="-122"/>
              </a:rPr>
              <a:t>源程序：</a:t>
            </a:r>
            <a:r>
              <a:rPr lang="en-US" altLang="zh-CN" sz="1800" b="0" dirty="0">
                <a:solidFill>
                  <a:schemeClr val="tx1"/>
                </a:solidFill>
                <a:latin typeface="隶书" panose="02010509060101010101" pitchFamily="49" charset="-122"/>
                <a:ea typeface="隶书" panose="02010509060101010101" pitchFamily="49" charset="-122"/>
              </a:rPr>
              <a:t>1</a:t>
            </a:r>
            <a:r>
              <a:rPr lang="zh-CN" altLang="en-US" sz="1800" b="0" dirty="0">
                <a:solidFill>
                  <a:schemeClr val="tx1"/>
                </a:solidFill>
                <a:latin typeface="隶书" panose="02010509060101010101" pitchFamily="49" charset="-122"/>
                <a:ea typeface="隶书" panose="02010509060101010101" pitchFamily="49" charset="-122"/>
              </a:rPr>
              <a:t>位数字的 </a:t>
            </a:r>
            <a:r>
              <a:rPr lang="en-US" altLang="zh-CN" sz="1800" b="0" dirty="0">
                <a:solidFill>
                  <a:schemeClr val="tx1"/>
                </a:solidFill>
                <a:latin typeface="隶书" panose="02010509060101010101" pitchFamily="49" charset="-122"/>
                <a:ea typeface="隶书" panose="02010509060101010101" pitchFamily="49" charset="-122"/>
              </a:rPr>
              <a:t>-</a:t>
            </a:r>
            <a:r>
              <a:rPr lang="zh-CN" altLang="en-US" sz="1800" b="0" dirty="0">
                <a:solidFill>
                  <a:schemeClr val="tx1"/>
                </a:solidFill>
                <a:latin typeface="隶书" panose="02010509060101010101" pitchFamily="49" charset="-122"/>
                <a:ea typeface="隶书" panose="02010509060101010101" pitchFamily="49" charset="-122"/>
              </a:rPr>
              <a:t>、 * 运算</a:t>
            </a:r>
            <a:endParaRPr lang="zh-CN" altLang="en-US" sz="1800" b="0" dirty="0">
              <a:solidFill>
                <a:schemeClr val="tx1"/>
              </a:solidFill>
              <a:latin typeface="隶书" panose="02010509060101010101" pitchFamily="49" charset="-122"/>
              <a:ea typeface="隶书" panose="02010509060101010101" pitchFamily="49" charset="-122"/>
            </a:endParaRPr>
          </a:p>
        </p:txBody>
      </p:sp>
      <p:sp>
        <p:nvSpPr>
          <p:cNvPr id="6151" name="Rectangle 7"/>
          <p:cNvSpPr>
            <a:spLocks noChangeArrowheads="1"/>
          </p:cNvSpPr>
          <p:nvPr/>
        </p:nvSpPr>
        <p:spPr bwMode="auto">
          <a:xfrm>
            <a:off x="304800" y="685800"/>
            <a:ext cx="3810000"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90000"/>
              </a:lnSpc>
              <a:spcBef>
                <a:spcPct val="0"/>
              </a:spcBef>
              <a:spcAft>
                <a:spcPct val="0"/>
              </a:spcAft>
              <a:buClrTx/>
              <a:buSzTx/>
              <a:buFontTx/>
              <a:buNone/>
            </a:pPr>
            <a:r>
              <a:rPr lang="en-US" altLang="zh-CN" sz="2200" b="0" dirty="0">
                <a:solidFill>
                  <a:schemeClr val="accent2"/>
                </a:solidFill>
                <a:latin typeface="黑体" panose="02010609060101010101" pitchFamily="2" charset="-122"/>
                <a:ea typeface="黑体" panose="02010609060101010101" pitchFamily="2" charset="-122"/>
              </a:rPr>
              <a:t>%{</a:t>
            </a:r>
            <a:endParaRPr lang="en-US" altLang="zh-CN" sz="2200" b="0" dirty="0">
              <a:solidFill>
                <a:schemeClr val="accent2"/>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#include &lt;</a:t>
            </a:r>
            <a:r>
              <a:rPr lang="en-US" altLang="zh-CN" sz="2200" b="0" dirty="0" err="1">
                <a:solidFill>
                  <a:schemeClr val="tx1"/>
                </a:solidFill>
                <a:latin typeface="黑体" panose="02010609060101010101" pitchFamily="2" charset="-122"/>
                <a:ea typeface="黑体" panose="02010609060101010101" pitchFamily="2" charset="-122"/>
              </a:rPr>
              <a:t>ctype.h</a:t>
            </a:r>
            <a:r>
              <a:rPr lang="en-US" altLang="zh-CN" sz="2200" b="0" dirty="0">
                <a:solidFill>
                  <a:schemeClr val="tx1"/>
                </a:solidFill>
                <a:latin typeface="黑体" panose="02010609060101010101" pitchFamily="2" charset="-122"/>
                <a:ea typeface="黑体" panose="02010609060101010101" pitchFamily="2" charset="-122"/>
              </a:rPr>
              <a:t>&gt;</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#include &lt;</a:t>
            </a:r>
            <a:r>
              <a:rPr lang="en-US" altLang="zh-CN" sz="2200" b="0" dirty="0" err="1">
                <a:solidFill>
                  <a:schemeClr val="tx1"/>
                </a:solidFill>
                <a:latin typeface="黑体" panose="02010609060101010101" pitchFamily="2" charset="-122"/>
                <a:ea typeface="黑体" panose="02010609060101010101" pitchFamily="2" charset="-122"/>
              </a:rPr>
              <a:t>stdio.h</a:t>
            </a:r>
            <a:r>
              <a:rPr lang="en-US" altLang="zh-CN" sz="2200" b="0" dirty="0">
                <a:solidFill>
                  <a:schemeClr val="tx1"/>
                </a:solidFill>
                <a:latin typeface="黑体" panose="02010609060101010101" pitchFamily="2" charset="-122"/>
                <a:ea typeface="黑体" panose="02010609060101010101" pitchFamily="2" charset="-122"/>
              </a:rPr>
              <a:t>&gt;</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accent2"/>
                </a:solidFill>
                <a:latin typeface="黑体" panose="02010609060101010101" pitchFamily="2" charset="-122"/>
                <a:ea typeface="黑体" panose="02010609060101010101" pitchFamily="2" charset="-122"/>
              </a:rPr>
              <a:t>%}</a:t>
            </a:r>
            <a:endParaRPr lang="en-US" altLang="zh-CN" sz="2200" b="0" dirty="0">
              <a:solidFill>
                <a:schemeClr val="accent2"/>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%token    </a:t>
            </a:r>
            <a:r>
              <a:rPr lang="en-US" altLang="zh-CN" sz="2200" b="0" dirty="0">
                <a:solidFill>
                  <a:schemeClr val="hlink"/>
                </a:solidFill>
                <a:latin typeface="黑体" panose="02010609060101010101" pitchFamily="2" charset="-122"/>
                <a:ea typeface="黑体" panose="02010609060101010101" pitchFamily="2" charset="-122"/>
              </a:rPr>
              <a:t>NUM</a:t>
            </a:r>
            <a:endParaRPr lang="en-US" altLang="zh-CN" sz="2200" b="0" dirty="0">
              <a:solidFill>
                <a:schemeClr val="hlink"/>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%left     '-'</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%left     '*'</a:t>
            </a:r>
            <a:endParaRPr lang="en-US" altLang="zh-CN" sz="2200" b="0" dirty="0">
              <a:solidFill>
                <a:schemeClr val="tx1"/>
              </a:solidFill>
              <a:latin typeface="黑体" panose="02010609060101010101" pitchFamily="2" charset="-122"/>
              <a:ea typeface="黑体" panose="02010609060101010101" pitchFamily="2" charset="-122"/>
            </a:endParaRPr>
          </a:p>
        </p:txBody>
      </p:sp>
      <p:sp>
        <p:nvSpPr>
          <p:cNvPr id="6152" name="Rectangle 8"/>
          <p:cNvSpPr>
            <a:spLocks noChangeArrowheads="1"/>
          </p:cNvSpPr>
          <p:nvPr/>
        </p:nvSpPr>
        <p:spPr bwMode="auto">
          <a:xfrm>
            <a:off x="139700" y="2889250"/>
            <a:ext cx="45720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90000"/>
              </a:lnSpc>
              <a:spcBef>
                <a:spcPct val="0"/>
              </a:spcBef>
              <a:spcAft>
                <a:spcPct val="0"/>
              </a:spcAft>
              <a:buClrTx/>
              <a:buSzTx/>
              <a:buFontTx/>
              <a:buNone/>
            </a:pPr>
            <a:r>
              <a:rPr lang="en-US" altLang="zh-CN" sz="2200" b="0">
                <a:solidFill>
                  <a:schemeClr val="accent2"/>
                </a:solidFill>
                <a:latin typeface="黑体" panose="02010609060101010101" pitchFamily="2" charset="-122"/>
                <a:ea typeface="黑体" panose="02010609060101010101" pitchFamily="2" charset="-122"/>
              </a:rPr>
              <a:t>%%</a:t>
            </a:r>
            <a:endParaRPr lang="en-US" altLang="zh-CN" sz="2200" b="0">
              <a:solidFill>
                <a:schemeClr val="accent2"/>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2" charset="-122"/>
                <a:ea typeface="黑体" panose="02010609060101010101" pitchFamily="2" charset="-122"/>
              </a:rPr>
              <a:t>LS  </a:t>
            </a:r>
            <a:r>
              <a:rPr lang="zh-CN" altLang="en-US" sz="2200" b="0">
                <a:solidFill>
                  <a:srgbClr val="990000"/>
                </a:solidFill>
                <a:latin typeface="黑体" panose="02010609060101010101" pitchFamily="2" charset="-122"/>
                <a:ea typeface="黑体" panose="02010609060101010101" pitchFamily="2" charset="-122"/>
              </a:rPr>
              <a:t>：</a:t>
            </a:r>
            <a:r>
              <a:rPr lang="en-US" altLang="zh-CN" sz="2200" b="0">
                <a:solidFill>
                  <a:srgbClr val="990000"/>
                </a:solidFill>
                <a:latin typeface="黑体" panose="02010609060101010101" pitchFamily="2" charset="-122"/>
                <a:ea typeface="黑体" panose="02010609060101010101" pitchFamily="2" charset="-122"/>
              </a:rPr>
              <a:t>LS E '\n'</a:t>
            </a:r>
            <a:endParaRPr lang="en-US" altLang="zh-CN" sz="2200" b="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a:t>
            </a:r>
            <a:endParaRPr lang="en-US" altLang="zh-CN" sz="2200" b="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2" charset="-122"/>
                <a:ea typeface="黑体" panose="02010609060101010101" pitchFamily="2" charset="-122"/>
              </a:rPr>
              <a:t>    | E '\n'</a:t>
            </a:r>
            <a:endParaRPr lang="en-US" altLang="zh-CN" sz="2200" b="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a:t>
            </a:r>
            <a:endParaRPr lang="en-US" altLang="zh-CN" sz="2200" b="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a:t>
            </a:r>
            <a:endParaRPr lang="en-US" altLang="zh-CN" sz="2200" b="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2" charset="-122"/>
                <a:ea typeface="黑体" panose="02010609060101010101" pitchFamily="2" charset="-122"/>
              </a:rPr>
              <a:t>E   </a:t>
            </a:r>
            <a:r>
              <a:rPr lang="zh-CN" altLang="en-US" sz="2200" b="0">
                <a:solidFill>
                  <a:srgbClr val="990000"/>
                </a:solidFill>
                <a:latin typeface="黑体" panose="02010609060101010101" pitchFamily="2" charset="-122"/>
                <a:ea typeface="黑体" panose="02010609060101010101" pitchFamily="2" charset="-122"/>
              </a:rPr>
              <a:t>：</a:t>
            </a:r>
            <a:r>
              <a:rPr lang="en-US" altLang="zh-CN" sz="2200" b="0">
                <a:solidFill>
                  <a:srgbClr val="990000"/>
                </a:solidFill>
                <a:latin typeface="黑体" panose="02010609060101010101" pitchFamily="2" charset="-122"/>
                <a:ea typeface="黑体" panose="02010609060101010101" pitchFamily="2" charset="-122"/>
              </a:rPr>
              <a:t>E '-' E</a:t>
            </a:r>
            <a:endParaRPr lang="en-US" altLang="zh-CN" sz="2200" b="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2" charset="-122"/>
                <a:ea typeface="黑体" panose="02010609060101010101" pitchFamily="2" charset="-122"/>
              </a:rPr>
              <a:t>    | E '*' E</a:t>
            </a:r>
            <a:endParaRPr lang="en-US" altLang="zh-CN" sz="2200" b="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rgbClr val="990000"/>
                </a:solidFill>
                <a:latin typeface="黑体" panose="02010609060101010101" pitchFamily="2" charset="-122"/>
                <a:ea typeface="黑体" panose="02010609060101010101" pitchFamily="2" charset="-122"/>
              </a:rPr>
              <a:t>    | NUM</a:t>
            </a:r>
            <a:endParaRPr lang="en-US" altLang="zh-CN" sz="2200" b="0">
              <a:solidFill>
                <a:srgbClr val="990000"/>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a:t>
            </a:r>
            <a:endParaRPr lang="en-US" altLang="zh-CN" sz="2200" b="0">
              <a:solidFill>
                <a:schemeClr val="tx1"/>
              </a:solidFill>
              <a:latin typeface="黑体" panose="02010609060101010101" pitchFamily="2" charset="-122"/>
              <a:ea typeface="黑体" panose="02010609060101010101" pitchFamily="2" charset="-122"/>
            </a:endParaRPr>
          </a:p>
        </p:txBody>
      </p:sp>
      <p:sp>
        <p:nvSpPr>
          <p:cNvPr id="6153" name="Rectangle 9"/>
          <p:cNvSpPr>
            <a:spLocks noChangeArrowheads="1"/>
          </p:cNvSpPr>
          <p:nvPr/>
        </p:nvSpPr>
        <p:spPr bwMode="auto">
          <a:xfrm>
            <a:off x="4762500" y="666750"/>
            <a:ext cx="47244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90000"/>
              </a:lnSpc>
              <a:spcBef>
                <a:spcPct val="0"/>
              </a:spcBef>
              <a:spcAft>
                <a:spcPct val="0"/>
              </a:spcAft>
              <a:buClrTx/>
              <a:buSzTx/>
              <a:buFontTx/>
              <a:buNone/>
            </a:pPr>
            <a:r>
              <a:rPr lang="en-US" altLang="zh-CN" sz="2200" dirty="0">
                <a:solidFill>
                  <a:schemeClr val="accent2"/>
                </a:solidFill>
                <a:latin typeface="黑体" panose="02010609060101010101" pitchFamily="2" charset="-122"/>
                <a:ea typeface="黑体" panose="02010609060101010101" pitchFamily="2" charset="-122"/>
              </a:rPr>
              <a:t>%%</a:t>
            </a:r>
            <a:endParaRPr lang="en-US" altLang="zh-CN" sz="2200" dirty="0">
              <a:solidFill>
                <a:schemeClr val="accent2"/>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rgbClr val="FF3300"/>
                </a:solidFill>
                <a:latin typeface="黑体" panose="02010609060101010101" pitchFamily="2" charset="-122"/>
                <a:ea typeface="黑体" panose="02010609060101010101" pitchFamily="2" charset="-122"/>
              </a:rPr>
              <a:t>int </a:t>
            </a:r>
            <a:r>
              <a:rPr lang="en-US" altLang="zh-CN" sz="2200" b="0" dirty="0" err="1">
                <a:solidFill>
                  <a:srgbClr val="FF3300"/>
                </a:solidFill>
                <a:latin typeface="黑体" panose="02010609060101010101" pitchFamily="2" charset="-122"/>
                <a:ea typeface="黑体" panose="02010609060101010101" pitchFamily="2" charset="-122"/>
              </a:rPr>
              <a:t>yylex</a:t>
            </a:r>
            <a:r>
              <a:rPr lang="en-US" altLang="zh-CN" sz="2200" b="0" dirty="0">
                <a:solidFill>
                  <a:srgbClr val="FF3300"/>
                </a:solidFill>
                <a:latin typeface="黑体" panose="02010609060101010101" pitchFamily="2" charset="-122"/>
                <a:ea typeface="黑体" panose="02010609060101010101" pitchFamily="2" charset="-122"/>
              </a:rPr>
              <a:t>()</a:t>
            </a:r>
            <a:endParaRPr lang="en-US" altLang="zh-CN" sz="2200" b="0" dirty="0">
              <a:solidFill>
                <a:srgbClr val="FF3300"/>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  int c;</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   while ((c=</a:t>
            </a:r>
            <a:r>
              <a:rPr lang="en-US" altLang="zh-CN" sz="2200" b="0" dirty="0" err="1">
                <a:solidFill>
                  <a:schemeClr val="tx1"/>
                </a:solidFill>
                <a:latin typeface="黑体" panose="02010609060101010101" pitchFamily="2" charset="-122"/>
                <a:ea typeface="黑体" panose="02010609060101010101" pitchFamily="2" charset="-122"/>
              </a:rPr>
              <a:t>getchar</a:t>
            </a:r>
            <a:r>
              <a:rPr lang="en-US" altLang="zh-CN" sz="2200" b="0" dirty="0">
                <a:solidFill>
                  <a:schemeClr val="tx1"/>
                </a:solidFill>
                <a:latin typeface="黑体" panose="02010609060101010101" pitchFamily="2" charset="-122"/>
                <a:ea typeface="黑体" panose="02010609060101010101" pitchFamily="2" charset="-122"/>
              </a:rPr>
              <a:t>())==' ');</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   if  (</a:t>
            </a:r>
            <a:r>
              <a:rPr lang="en-US" altLang="zh-CN" sz="2200" b="0" dirty="0" err="1">
                <a:solidFill>
                  <a:schemeClr val="tx1"/>
                </a:solidFill>
                <a:latin typeface="黑体" panose="02010609060101010101" pitchFamily="2" charset="-122"/>
                <a:ea typeface="黑体" panose="02010609060101010101" pitchFamily="2" charset="-122"/>
              </a:rPr>
              <a:t>isdigit</a:t>
            </a:r>
            <a:r>
              <a:rPr lang="en-US" altLang="zh-CN" sz="2200" b="0" dirty="0">
                <a:solidFill>
                  <a:schemeClr val="tx1"/>
                </a:solidFill>
                <a:latin typeface="黑体" panose="02010609060101010101" pitchFamily="2" charset="-122"/>
                <a:ea typeface="黑体" panose="02010609060101010101" pitchFamily="2" charset="-122"/>
              </a:rPr>
              <a:t>(c))</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   { </a:t>
            </a:r>
            <a:r>
              <a:rPr lang="en-US" altLang="zh-CN" sz="2200" b="0" dirty="0" err="1">
                <a:solidFill>
                  <a:schemeClr val="tx1"/>
                </a:solidFill>
                <a:latin typeface="黑体" panose="02010609060101010101" pitchFamily="2" charset="-122"/>
                <a:ea typeface="黑体" panose="02010609060101010101" pitchFamily="2" charset="-122"/>
              </a:rPr>
              <a:t>yylval</a:t>
            </a:r>
            <a:r>
              <a:rPr lang="en-US" altLang="zh-CN" sz="2200" b="0" dirty="0">
                <a:solidFill>
                  <a:schemeClr val="tx1"/>
                </a:solidFill>
                <a:latin typeface="黑体" panose="02010609060101010101" pitchFamily="2" charset="-122"/>
                <a:ea typeface="黑体" panose="02010609060101010101" pitchFamily="2" charset="-122"/>
              </a:rPr>
              <a:t> = c </a:t>
            </a:r>
            <a:r>
              <a:rPr lang="en-US" altLang="zh-CN" sz="2200" b="0" dirty="0">
                <a:solidFill>
                  <a:schemeClr val="tx1"/>
                </a:solidFill>
                <a:latin typeface="Arial" panose="020B0604020202020204" pitchFamily="34" charset="0"/>
                <a:ea typeface="黑体" panose="02010609060101010101" pitchFamily="2" charset="-122"/>
              </a:rPr>
              <a:t>–</a:t>
            </a:r>
            <a:r>
              <a:rPr lang="en-US" altLang="zh-CN" sz="2200" b="0" dirty="0">
                <a:solidFill>
                  <a:schemeClr val="tx1"/>
                </a:solidFill>
                <a:latin typeface="黑体" panose="02010609060101010101" pitchFamily="2" charset="-122"/>
                <a:ea typeface="黑体" panose="02010609060101010101" pitchFamily="2" charset="-122"/>
              </a:rPr>
              <a:t> </a:t>
            </a:r>
            <a:r>
              <a:rPr lang="en-US" altLang="zh-CN" sz="2200" b="0" dirty="0">
                <a:solidFill>
                  <a:schemeClr val="tx1"/>
                </a:solidFill>
                <a:latin typeface="Arial" panose="020B0604020202020204" pitchFamily="34" charset="0"/>
                <a:ea typeface="黑体" panose="02010609060101010101" pitchFamily="2" charset="-122"/>
              </a:rPr>
              <a:t>‘</a:t>
            </a:r>
            <a:r>
              <a:rPr lang="en-US" altLang="zh-CN" sz="2200" b="0" dirty="0">
                <a:solidFill>
                  <a:schemeClr val="tx1"/>
                </a:solidFill>
                <a:latin typeface="黑体" panose="02010609060101010101" pitchFamily="2" charset="-122"/>
                <a:ea typeface="黑体" panose="02010609060101010101" pitchFamily="2" charset="-122"/>
              </a:rPr>
              <a:t>0</a:t>
            </a:r>
            <a:r>
              <a:rPr lang="en-US" altLang="zh-CN" sz="2200" b="0" dirty="0">
                <a:solidFill>
                  <a:schemeClr val="tx1"/>
                </a:solidFill>
                <a:latin typeface="Arial" panose="020B0604020202020204" pitchFamily="34" charset="0"/>
                <a:ea typeface="黑体" panose="02010609060101010101" pitchFamily="2" charset="-122"/>
              </a:rPr>
              <a:t>’</a:t>
            </a:r>
            <a:r>
              <a:rPr lang="en-US" altLang="zh-CN" sz="2200" b="0" dirty="0">
                <a:solidFill>
                  <a:schemeClr val="tx1"/>
                </a:solidFill>
                <a:latin typeface="黑体" panose="02010609060101010101" pitchFamily="2" charset="-122"/>
                <a:ea typeface="黑体" panose="02010609060101010101" pitchFamily="2" charset="-122"/>
              </a:rPr>
              <a:t>;</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    return </a:t>
            </a:r>
            <a:r>
              <a:rPr lang="en-US" altLang="zh-CN" sz="2200" b="0" dirty="0">
                <a:solidFill>
                  <a:schemeClr val="hlink"/>
                </a:solidFill>
                <a:latin typeface="黑体" panose="02010609060101010101" pitchFamily="2" charset="-122"/>
                <a:ea typeface="黑体" panose="02010609060101010101" pitchFamily="2" charset="-122"/>
              </a:rPr>
              <a:t>NUM</a:t>
            </a:r>
            <a:r>
              <a:rPr lang="en-US" altLang="zh-CN" sz="2200" b="0" dirty="0">
                <a:solidFill>
                  <a:schemeClr val="tx1"/>
                </a:solidFill>
                <a:latin typeface="黑体" panose="02010609060101010101" pitchFamily="2" charset="-122"/>
                <a:ea typeface="黑体" panose="02010609060101010101" pitchFamily="2" charset="-122"/>
              </a:rPr>
              <a:t>;</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   }</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   return c;</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a:t>
            </a:r>
            <a:endParaRPr lang="en-US" altLang="zh-CN" sz="2200" b="0" dirty="0">
              <a:solidFill>
                <a:schemeClr val="tx1"/>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2200" b="0" dirty="0">
                <a:solidFill>
                  <a:schemeClr val="tx1"/>
                </a:solidFill>
                <a:latin typeface="黑体" panose="02010609060101010101" pitchFamily="2" charset="-122"/>
                <a:ea typeface="黑体" panose="02010609060101010101" pitchFamily="2" charset="-122"/>
              </a:rPr>
              <a:t>void main(){ </a:t>
            </a:r>
            <a:r>
              <a:rPr lang="en-US" altLang="zh-CN" sz="2200" b="0" dirty="0" err="1">
                <a:solidFill>
                  <a:schemeClr val="tx1"/>
                </a:solidFill>
                <a:latin typeface="黑体" panose="02010609060101010101" pitchFamily="2" charset="-122"/>
                <a:ea typeface="黑体" panose="02010609060101010101" pitchFamily="2" charset="-122"/>
              </a:rPr>
              <a:t>yyparse</a:t>
            </a:r>
            <a:r>
              <a:rPr lang="en-US" altLang="zh-CN" sz="2200" b="0" dirty="0">
                <a:solidFill>
                  <a:schemeClr val="tx1"/>
                </a:solidFill>
                <a:latin typeface="黑体" panose="02010609060101010101" pitchFamily="2" charset="-122"/>
                <a:ea typeface="黑体" panose="02010609060101010101" pitchFamily="2" charset="-122"/>
              </a:rPr>
              <a:t>( ); }</a:t>
            </a:r>
            <a:endParaRPr lang="en-US" altLang="zh-CN" sz="2200" b="0" dirty="0">
              <a:solidFill>
                <a:schemeClr val="tx1"/>
              </a:solidFill>
              <a:latin typeface="黑体" panose="02010609060101010101" pitchFamily="2" charset="-122"/>
              <a:ea typeface="黑体" panose="02010609060101010101" pitchFamily="2" charset="-122"/>
            </a:endParaRPr>
          </a:p>
        </p:txBody>
      </p:sp>
      <p:sp>
        <p:nvSpPr>
          <p:cNvPr id="6154" name="Rectangle 10"/>
          <p:cNvSpPr>
            <a:spLocks noChangeArrowheads="1"/>
          </p:cNvSpPr>
          <p:nvPr/>
        </p:nvSpPr>
        <p:spPr bwMode="auto">
          <a:xfrm>
            <a:off x="4716463" y="4149725"/>
            <a:ext cx="4038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accent2"/>
                </a:solidFill>
                <a:latin typeface="隶书" panose="02010509060101010101" pitchFamily="49" charset="-122"/>
                <a:ea typeface="隶书" panose="02010509060101010101" pitchFamily="49" charset="-122"/>
              </a:rPr>
              <a:t>    </a:t>
            </a:r>
            <a:r>
              <a:rPr lang="zh-CN" altLang="en-US" sz="1800" b="0">
                <a:solidFill>
                  <a:schemeClr val="accent2"/>
                </a:solidFill>
                <a:latin typeface="隶书" panose="02010509060101010101" pitchFamily="49" charset="-122"/>
                <a:ea typeface="隶书" panose="02010509060101010101" pitchFamily="49" charset="-122"/>
              </a:rPr>
              <a:t>用户编写的词法分析器应与</a:t>
            </a:r>
            <a:r>
              <a:rPr lang="en-US" altLang="zh-CN" sz="1800" b="0">
                <a:solidFill>
                  <a:schemeClr val="accent2"/>
                </a:solidFill>
                <a:latin typeface="黑体" panose="02010609060101010101" pitchFamily="2" charset="-122"/>
                <a:ea typeface="黑体" panose="02010609060101010101" pitchFamily="2" charset="-122"/>
              </a:rPr>
              <a:t>LEX</a:t>
            </a:r>
            <a:r>
              <a:rPr lang="zh-CN" altLang="en-US" sz="1800" b="0">
                <a:solidFill>
                  <a:schemeClr val="accent2"/>
                </a:solidFill>
                <a:latin typeface="隶书" panose="02010509060101010101" pitchFamily="49" charset="-122"/>
                <a:ea typeface="隶书" panose="02010509060101010101" pitchFamily="49" charset="-122"/>
              </a:rPr>
              <a:t>产生的词法分析器有相同的界面，以供语法分析器使用，它们包括：</a:t>
            </a:r>
            <a:r>
              <a:rPr lang="en-US" altLang="zh-CN" sz="1800" b="0">
                <a:solidFill>
                  <a:srgbClr val="990000"/>
                </a:solidFill>
                <a:latin typeface="黑体" panose="02010609060101010101" pitchFamily="2" charset="-122"/>
                <a:ea typeface="黑体" panose="02010609060101010101" pitchFamily="2" charset="-122"/>
              </a:rPr>
              <a:t>yylex()</a:t>
            </a:r>
            <a:r>
              <a:rPr lang="zh-CN" altLang="en-US" sz="1800" b="0">
                <a:solidFill>
                  <a:schemeClr val="accent2"/>
                </a:solidFill>
                <a:latin typeface="黑体" panose="02010609060101010101" pitchFamily="2" charset="-122"/>
                <a:ea typeface="黑体" panose="02010609060101010101" pitchFamily="2" charset="-122"/>
              </a:rPr>
              <a:t>、</a:t>
            </a:r>
            <a:r>
              <a:rPr lang="en-US" altLang="zh-CN" sz="1800" b="0">
                <a:solidFill>
                  <a:srgbClr val="990000"/>
                </a:solidFill>
                <a:latin typeface="黑体" panose="02010609060101010101" pitchFamily="2" charset="-122"/>
                <a:ea typeface="黑体" panose="02010609060101010101" pitchFamily="2" charset="-122"/>
              </a:rPr>
              <a:t>yytext</a:t>
            </a:r>
            <a:r>
              <a:rPr lang="zh-CN" altLang="en-US" sz="1800" b="0">
                <a:solidFill>
                  <a:schemeClr val="accent2"/>
                </a:solidFill>
                <a:latin typeface="隶书" panose="02010509060101010101" pitchFamily="49" charset="-122"/>
                <a:ea typeface="隶书" panose="02010509060101010101" pitchFamily="49" charset="-122"/>
              </a:rPr>
              <a:t>、</a:t>
            </a:r>
            <a:r>
              <a:rPr lang="en-US" altLang="zh-CN" sz="1800" b="0">
                <a:solidFill>
                  <a:srgbClr val="990000"/>
                </a:solidFill>
                <a:latin typeface="黑体" panose="02010609060101010101" pitchFamily="2" charset="-122"/>
                <a:ea typeface="黑体" panose="02010609060101010101" pitchFamily="2" charset="-122"/>
              </a:rPr>
              <a:t>yyleng</a:t>
            </a:r>
            <a:r>
              <a:rPr lang="zh-CN" altLang="en-US" sz="1800" b="0">
                <a:solidFill>
                  <a:schemeClr val="accent2"/>
                </a:solidFill>
                <a:latin typeface="隶书" panose="02010509060101010101" pitchFamily="49" charset="-122"/>
                <a:ea typeface="隶书" panose="02010509060101010101" pitchFamily="49" charset="-122"/>
              </a:rPr>
              <a:t>、</a:t>
            </a:r>
            <a:r>
              <a:rPr lang="en-US" altLang="zh-CN" sz="1800" b="0">
                <a:solidFill>
                  <a:srgbClr val="990000"/>
                </a:solidFill>
                <a:latin typeface="黑体" panose="02010609060101010101" pitchFamily="2" charset="-122"/>
                <a:ea typeface="黑体" panose="02010609060101010101" pitchFamily="2" charset="-122"/>
              </a:rPr>
              <a:t>yylval</a:t>
            </a:r>
            <a:r>
              <a:rPr lang="zh-CN" altLang="en-US" sz="1800" b="0">
                <a:solidFill>
                  <a:schemeClr val="accent2"/>
                </a:solidFill>
                <a:latin typeface="隶书" panose="02010509060101010101" pitchFamily="49" charset="-122"/>
                <a:ea typeface="隶书" panose="02010509060101010101" pitchFamily="49" charset="-122"/>
              </a:rPr>
              <a:t>。</a:t>
            </a:r>
            <a:endParaRPr lang="zh-CN" altLang="en-US" sz="1800" b="0">
              <a:solidFill>
                <a:schemeClr val="accent2"/>
              </a:solidFill>
              <a:latin typeface="隶书" panose="02010509060101010101" pitchFamily="49" charset="-122"/>
              <a:ea typeface="隶书" panose="02010509060101010101" pitchFamily="49" charset="-122"/>
            </a:endParaRPr>
          </a:p>
        </p:txBody>
      </p:sp>
      <p:sp>
        <p:nvSpPr>
          <p:cNvPr id="6157" name="Rectangle 13"/>
          <p:cNvSpPr>
            <a:spLocks noChangeArrowheads="1"/>
          </p:cNvSpPr>
          <p:nvPr/>
        </p:nvSpPr>
        <p:spPr bwMode="auto">
          <a:xfrm>
            <a:off x="971550" y="3429000"/>
            <a:ext cx="3397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printf("%d\n"</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$2)</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p:txBody>
      </p:sp>
      <p:sp>
        <p:nvSpPr>
          <p:cNvPr id="6159" name="Rectangle 15"/>
          <p:cNvSpPr>
            <a:spLocks noChangeArrowheads="1"/>
          </p:cNvSpPr>
          <p:nvPr/>
        </p:nvSpPr>
        <p:spPr bwMode="auto">
          <a:xfrm>
            <a:off x="971550" y="4076700"/>
            <a:ext cx="3397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printf("%d\n"</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$1)</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p:txBody>
      </p:sp>
      <p:sp>
        <p:nvSpPr>
          <p:cNvPr id="6161" name="Rectangle 17"/>
          <p:cNvSpPr>
            <a:spLocks noChangeArrowheads="1"/>
          </p:cNvSpPr>
          <p:nvPr/>
        </p:nvSpPr>
        <p:spPr bwMode="auto">
          <a:xfrm>
            <a:off x="2339975" y="4652963"/>
            <a:ext cx="2000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$$=$1-$3</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$$=$1*$3</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arn(outVertical)">
                                      <p:cBhvr>
                                        <p:cTn id="7" dur="500"/>
                                        <p:tgtEl>
                                          <p:spTgt spid="61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barn(outVertical)">
                                      <p:cBhvr>
                                        <p:cTn id="12" dur="500"/>
                                        <p:tgtEl>
                                          <p:spTgt spid="61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6157"/>
                                        </p:tgtEl>
                                        <p:attrNameLst>
                                          <p:attrName>style.visibility</p:attrName>
                                        </p:attrNameLst>
                                      </p:cBhvr>
                                      <p:to>
                                        <p:strVal val="visible"/>
                                      </p:to>
                                    </p:set>
                                    <p:animEffect transition="in" filter="barn(inHorizontal)">
                                      <p:cBhvr>
                                        <p:cTn id="17" dur="500"/>
                                        <p:tgtEl>
                                          <p:spTgt spid="6157"/>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6159"/>
                                        </p:tgtEl>
                                        <p:attrNameLst>
                                          <p:attrName>style.visibility</p:attrName>
                                        </p:attrNameLst>
                                      </p:cBhvr>
                                      <p:to>
                                        <p:strVal val="visible"/>
                                      </p:to>
                                    </p:set>
                                    <p:animEffect transition="in" filter="barn(inHorizontal)">
                                      <p:cBhvr>
                                        <p:cTn id="20" dur="500"/>
                                        <p:tgtEl>
                                          <p:spTgt spid="6159"/>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6161"/>
                                        </p:tgtEl>
                                        <p:attrNameLst>
                                          <p:attrName>style.visibility</p:attrName>
                                        </p:attrNameLst>
                                      </p:cBhvr>
                                      <p:to>
                                        <p:strVal val="visible"/>
                                      </p:to>
                                    </p:set>
                                    <p:animEffect transition="in" filter="barn(inHorizontal)">
                                      <p:cBhvr>
                                        <p:cTn id="23" dur="500"/>
                                        <p:tgtEl>
                                          <p:spTgt spid="616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153"/>
                                        </p:tgtEl>
                                        <p:attrNameLst>
                                          <p:attrName>style.visibility</p:attrName>
                                        </p:attrNameLst>
                                      </p:cBhvr>
                                      <p:to>
                                        <p:strVal val="visible"/>
                                      </p:to>
                                    </p:set>
                                    <p:animEffect transition="in" filter="barn(outVertical)">
                                      <p:cBhvr>
                                        <p:cTn id="28" dur="500"/>
                                        <p:tgtEl>
                                          <p:spTgt spid="615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6154"/>
                                        </p:tgtEl>
                                        <p:attrNameLst>
                                          <p:attrName>style.visibility</p:attrName>
                                        </p:attrNameLst>
                                      </p:cBhvr>
                                      <p:to>
                                        <p:strVal val="visible"/>
                                      </p:to>
                                    </p:set>
                                    <p:animEffect transition="in" filter="barn(outVertical)">
                                      <p:cBhvr>
                                        <p:cTn id="33"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utoUpdateAnimBg="0"/>
      <p:bldP spid="6152" grpId="0" autoUpdateAnimBg="0"/>
      <p:bldP spid="6153" grpId="0" autoUpdateAnimBg="0"/>
      <p:bldP spid="6154" grpId="0" autoUpdateAnimBg="0"/>
      <p:bldP spid="6157" grpId="0"/>
      <p:bldP spid="6159" grpId="0"/>
      <p:bldP spid="61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E97698B4-1609-4D9A-9369-C9E661A07576}"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48131" name="Rectangle 2"/>
          <p:cNvSpPr>
            <a:spLocks noGrp="1" noChangeArrowheads="1"/>
          </p:cNvSpPr>
          <p:nvPr>
            <p:ph type="title"/>
          </p:nvPr>
        </p:nvSpPr>
        <p:spPr>
          <a:xfrm>
            <a:off x="215900" y="120650"/>
            <a:ext cx="1389063" cy="457200"/>
          </a:xfrm>
        </p:spPr>
        <p:txBody>
          <a:bodyPr/>
          <a:lstStyle/>
          <a:p>
            <a:r>
              <a:rPr lang="zh-CN" altLang="en-US" dirty="0">
                <a:ln>
                  <a:noFill/>
                </a:ln>
                <a:solidFill>
                  <a:srgbClr val="990000"/>
                </a:solidFill>
                <a:latin typeface="隶书" panose="02010509060101010101" pitchFamily="49" charset="-122"/>
                <a:ea typeface="隶书" panose="02010509060101010101" pitchFamily="49" charset="-122"/>
              </a:rPr>
              <a:t>声明 </a:t>
            </a:r>
            <a:endParaRPr lang="zh-CN" altLang="en-US" dirty="0">
              <a:ln>
                <a:noFill/>
              </a:ln>
              <a:solidFill>
                <a:srgbClr val="990000"/>
              </a:solidFill>
              <a:latin typeface="隶书" panose="02010509060101010101" pitchFamily="49" charset="-122"/>
              <a:ea typeface="隶书" panose="02010509060101010101" pitchFamily="49" charset="-122"/>
            </a:endParaRPr>
          </a:p>
        </p:txBody>
      </p:sp>
      <p:sp>
        <p:nvSpPr>
          <p:cNvPr id="7172" name="Rectangle 4"/>
          <p:cNvSpPr>
            <a:spLocks noChangeArrowheads="1"/>
          </p:cNvSpPr>
          <p:nvPr/>
        </p:nvSpPr>
        <p:spPr bwMode="auto">
          <a:xfrm>
            <a:off x="215900" y="577850"/>
            <a:ext cx="9180513" cy="56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bg1"/>
                </a:solidFill>
                <a:latin typeface="黑体" panose="02010609060101010101" pitchFamily="2" charset="-122"/>
                <a:ea typeface="宋体" panose="02010600030101010101" pitchFamily="2" charset="-122"/>
              </a:defRPr>
            </a:lvl1pPr>
            <a:lvl2pPr marL="914400" indent="-457200">
              <a:defRPr b="1">
                <a:solidFill>
                  <a:schemeClr val="bg1"/>
                </a:solidFill>
                <a:latin typeface="黑体" panose="02010609060101010101" pitchFamily="2" charset="-122"/>
                <a:ea typeface="宋体" panose="02010600030101010101" pitchFamily="2" charset="-122"/>
              </a:defRPr>
            </a:lvl2pPr>
            <a:lvl3pPr marL="1371600" indent="-457200">
              <a:defRPr b="1">
                <a:solidFill>
                  <a:schemeClr val="bg1"/>
                </a:solidFill>
                <a:latin typeface="黑体" panose="02010609060101010101" pitchFamily="2" charset="-122"/>
                <a:ea typeface="宋体" panose="02010600030101010101" pitchFamily="2" charset="-122"/>
              </a:defRPr>
            </a:lvl3pPr>
            <a:lvl4pPr marL="1828800" indent="-457200">
              <a:defRPr b="1">
                <a:solidFill>
                  <a:schemeClr val="bg1"/>
                </a:solidFill>
                <a:latin typeface="黑体" panose="02010609060101010101" pitchFamily="2" charset="-122"/>
                <a:ea typeface="宋体" panose="02010600030101010101" pitchFamily="2" charset="-122"/>
              </a:defRPr>
            </a:lvl4pPr>
            <a:lvl5pPr marL="2057400" indent="-228600">
              <a:defRPr b="1">
                <a:solidFill>
                  <a:schemeClr val="bg1"/>
                </a:solidFill>
                <a:latin typeface="黑体" panose="02010609060101010101" pitchFamily="2"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2" charset="-122"/>
                <a:ea typeface="宋体" panose="02010600030101010101" pitchFamily="2" charset="-122"/>
              </a:defRPr>
            </a:lvl9pPr>
          </a:lstStyle>
          <a:p>
            <a:pPr>
              <a:lnSpc>
                <a:spcPct val="110000"/>
              </a:lnSpc>
            </a:pPr>
            <a:r>
              <a:rPr kumimoji="1" lang="en-US" altLang="zh-CN" sz="2200">
                <a:solidFill>
                  <a:schemeClr val="tx1"/>
                </a:solidFill>
                <a:latin typeface="隶书" panose="02010509060101010101" pitchFamily="49" charset="-122"/>
                <a:ea typeface="隶书" panose="02010509060101010101" pitchFamily="49" charset="-122"/>
              </a:rPr>
              <a:t>&lt;1&gt; </a:t>
            </a:r>
            <a:r>
              <a:rPr kumimoji="1" lang="en-US" altLang="zh-CN" sz="2200">
                <a:solidFill>
                  <a:srgbClr val="990000"/>
                </a:solidFill>
                <a:ea typeface="黑体" panose="02010609060101010101" pitchFamily="2" charset="-122"/>
              </a:rPr>
              <a:t>C</a:t>
            </a:r>
            <a:r>
              <a:rPr kumimoji="1" lang="zh-CN" altLang="en-US" sz="2200">
                <a:solidFill>
                  <a:srgbClr val="990000"/>
                </a:solidFill>
                <a:latin typeface="隶书" panose="02010509060101010101" pitchFamily="49" charset="-122"/>
                <a:ea typeface="隶书" panose="02010509060101010101" pitchFamily="49" charset="-122"/>
              </a:rPr>
              <a:t>语言部分</a:t>
            </a:r>
            <a:r>
              <a:rPr kumimoji="1" lang="zh-CN" altLang="en-US" sz="2200">
                <a:solidFill>
                  <a:schemeClr val="tx1"/>
                </a:solidFill>
                <a:latin typeface="隶书" panose="02010509060101010101" pitchFamily="49" charset="-122"/>
                <a:ea typeface="隶书" panose="02010509060101010101" pitchFamily="49" charset="-122"/>
              </a:rPr>
              <a:t>   </a:t>
            </a:r>
            <a:r>
              <a:rPr kumimoji="1" lang="en-US" altLang="zh-CN" sz="2200">
                <a:solidFill>
                  <a:schemeClr val="tx1"/>
                </a:solidFill>
                <a:ea typeface="黑体" panose="02010609060101010101" pitchFamily="2" charset="-122"/>
              </a:rPr>
              <a:t>"%{"  ......  "%}" </a:t>
            </a:r>
            <a:endParaRPr kumimoji="1" lang="en-US" altLang="zh-CN" sz="2200">
              <a:solidFill>
                <a:schemeClr val="tx1"/>
              </a:solidFill>
              <a:ea typeface="黑体" panose="02010609060101010101" pitchFamily="2" charset="-122"/>
            </a:endParaRPr>
          </a:p>
          <a:p>
            <a:pPr>
              <a:lnSpc>
                <a:spcPct val="110000"/>
              </a:lnSpc>
            </a:pPr>
            <a:r>
              <a:rPr kumimoji="1" lang="en-US" altLang="zh-CN" sz="2200">
                <a:solidFill>
                  <a:schemeClr val="tx1"/>
                </a:solidFill>
                <a:latin typeface="隶书" panose="02010509060101010101" pitchFamily="49" charset="-122"/>
                <a:ea typeface="隶书" panose="02010509060101010101" pitchFamily="49" charset="-122"/>
              </a:rPr>
              <a:t>&lt;2&gt; </a:t>
            </a:r>
            <a:r>
              <a:rPr kumimoji="1" lang="en-US" altLang="zh-CN" sz="2200">
                <a:solidFill>
                  <a:srgbClr val="990000"/>
                </a:solidFill>
                <a:ea typeface="黑体" panose="02010609060101010101" pitchFamily="2" charset="-122"/>
              </a:rPr>
              <a:t>YACC</a:t>
            </a:r>
            <a:r>
              <a:rPr kumimoji="1" lang="zh-CN" altLang="en-US" sz="2200">
                <a:solidFill>
                  <a:srgbClr val="990000"/>
                </a:solidFill>
                <a:latin typeface="隶书" panose="02010509060101010101" pitchFamily="49" charset="-122"/>
                <a:ea typeface="隶书" panose="02010509060101010101" pitchFamily="49" charset="-122"/>
              </a:rPr>
              <a:t>的辅助说明部分</a:t>
            </a:r>
            <a:r>
              <a:rPr kumimoji="1" lang="zh-CN" altLang="en-US" sz="2200">
                <a:solidFill>
                  <a:schemeClr val="tx1"/>
                </a:solidFill>
                <a:latin typeface="隶书" panose="02010509060101010101" pitchFamily="49" charset="-122"/>
                <a:ea typeface="隶书" panose="02010509060101010101" pitchFamily="49" charset="-122"/>
              </a:rPr>
              <a:t> 目的是为翻译规则服务。</a:t>
            </a:r>
            <a:endParaRPr kumimoji="1" lang="zh-CN" altLang="en-US" sz="2200">
              <a:solidFill>
                <a:schemeClr val="tx1"/>
              </a:solidFill>
              <a:latin typeface="隶书" panose="02010509060101010101" pitchFamily="49" charset="-122"/>
              <a:ea typeface="隶书" panose="02010509060101010101" pitchFamily="49" charset="-122"/>
            </a:endParaRPr>
          </a:p>
          <a:p>
            <a:pPr lvl="1">
              <a:lnSpc>
                <a:spcPct val="110000"/>
              </a:lnSpc>
            </a:pPr>
            <a:r>
              <a:rPr kumimoji="1" lang="en-US" altLang="zh-CN" sz="2200">
                <a:solidFill>
                  <a:srgbClr val="990000"/>
                </a:solidFill>
                <a:latin typeface="隶书" panose="02010509060101010101" pitchFamily="49" charset="-122"/>
                <a:ea typeface="隶书" panose="02010509060101010101" pitchFamily="49" charset="-122"/>
              </a:rPr>
              <a:t>1. </a:t>
            </a:r>
            <a:r>
              <a:rPr kumimoji="1" lang="zh-CN" altLang="en-US" sz="2200">
                <a:solidFill>
                  <a:srgbClr val="990000"/>
                </a:solidFill>
                <a:latin typeface="隶书" panose="02010509060101010101" pitchFamily="49" charset="-122"/>
                <a:ea typeface="隶书" panose="02010509060101010101" pitchFamily="49" charset="-122"/>
              </a:rPr>
              <a:t>文法的开始符号：</a:t>
            </a:r>
            <a:r>
              <a:rPr kumimoji="1" lang="zh-CN" altLang="en-US" sz="2200">
                <a:solidFill>
                  <a:schemeClr val="tx1"/>
                </a:solidFill>
                <a:latin typeface="隶书" panose="02010509060101010101" pitchFamily="49" charset="-122"/>
                <a:ea typeface="隶书" panose="02010509060101010101" pitchFamily="49" charset="-122"/>
              </a:rPr>
              <a:t> </a:t>
            </a:r>
            <a:endParaRPr kumimoji="1" lang="zh-CN" altLang="en-US" sz="2200">
              <a:solidFill>
                <a:schemeClr val="tx1"/>
              </a:solidFill>
              <a:latin typeface="隶书" panose="02010509060101010101" pitchFamily="49" charset="-122"/>
              <a:ea typeface="隶书" panose="02010509060101010101" pitchFamily="49" charset="-122"/>
            </a:endParaRPr>
          </a:p>
          <a:p>
            <a:pPr lvl="2">
              <a:lnSpc>
                <a:spcPct val="110000"/>
              </a:lnSpc>
            </a:pPr>
            <a:r>
              <a:rPr kumimoji="1" lang="en-US" altLang="zh-CN" sz="2200">
                <a:solidFill>
                  <a:schemeClr val="accent2"/>
                </a:solidFill>
                <a:ea typeface="黑体" panose="02010609060101010101" pitchFamily="2" charset="-122"/>
              </a:rPr>
              <a:t>%start</a:t>
            </a:r>
            <a:r>
              <a:rPr kumimoji="1" lang="en-US" altLang="zh-CN" sz="2200">
                <a:solidFill>
                  <a:schemeClr val="tx1"/>
                </a:solidFill>
                <a:ea typeface="黑体" panose="02010609060101010101" pitchFamily="2" charset="-122"/>
              </a:rPr>
              <a:t>  n_name </a:t>
            </a:r>
            <a:r>
              <a:rPr kumimoji="1" lang="zh-CN" altLang="en-US" sz="2200">
                <a:solidFill>
                  <a:schemeClr val="accent2"/>
                </a:solidFill>
                <a:latin typeface="隶书" panose="02010509060101010101" pitchFamily="49" charset="-122"/>
                <a:ea typeface="隶书" panose="02010509060101010101" pitchFamily="49" charset="-122"/>
              </a:rPr>
              <a:t>（默认第一个产生式的左部是开始符号）</a:t>
            </a:r>
            <a:endParaRPr kumimoji="1" lang="zh-CN" altLang="en-US" sz="2200">
              <a:solidFill>
                <a:schemeClr val="tx1"/>
              </a:solidFill>
              <a:ea typeface="黑体" panose="02010609060101010101" pitchFamily="2" charset="-122"/>
            </a:endParaRPr>
          </a:p>
          <a:p>
            <a:pPr lvl="1">
              <a:lnSpc>
                <a:spcPct val="110000"/>
              </a:lnSpc>
            </a:pPr>
            <a:r>
              <a:rPr kumimoji="1" lang="en-US" altLang="zh-CN" sz="2200">
                <a:solidFill>
                  <a:srgbClr val="990000"/>
                </a:solidFill>
                <a:latin typeface="隶书" panose="02010509060101010101" pitchFamily="49" charset="-122"/>
                <a:ea typeface="隶书" panose="02010509060101010101" pitchFamily="49" charset="-122"/>
              </a:rPr>
              <a:t>2. </a:t>
            </a:r>
            <a:r>
              <a:rPr kumimoji="1" lang="zh-CN" altLang="en-US" sz="2200">
                <a:solidFill>
                  <a:srgbClr val="990000"/>
                </a:solidFill>
                <a:latin typeface="隶书" panose="02010509060101010101" pitchFamily="49" charset="-122"/>
                <a:ea typeface="隶书" panose="02010509060101010101" pitchFamily="49" charset="-122"/>
              </a:rPr>
              <a:t>终结符：</a:t>
            </a:r>
            <a:endParaRPr kumimoji="1" lang="zh-CN" altLang="en-US" sz="2200">
              <a:solidFill>
                <a:srgbClr val="990000"/>
              </a:solidFill>
              <a:latin typeface="隶书" panose="02010509060101010101" pitchFamily="49" charset="-122"/>
              <a:ea typeface="隶书" panose="02010509060101010101" pitchFamily="49" charset="-122"/>
            </a:endParaRPr>
          </a:p>
          <a:p>
            <a:pPr lvl="2">
              <a:lnSpc>
                <a:spcPct val="110000"/>
              </a:lnSpc>
            </a:pPr>
            <a:r>
              <a:rPr kumimoji="1" lang="zh-CN" altLang="en-US" sz="2200">
                <a:solidFill>
                  <a:schemeClr val="tx1"/>
                </a:solidFill>
                <a:latin typeface="隶书" panose="02010509060101010101" pitchFamily="49" charset="-122"/>
                <a:ea typeface="隶书" panose="02010509060101010101" pitchFamily="49" charset="-122"/>
              </a:rPr>
              <a:t>直接表示：</a:t>
            </a:r>
            <a:r>
              <a:rPr kumimoji="1" lang="zh-CN" altLang="en-US" sz="2200">
                <a:solidFill>
                  <a:schemeClr val="tx1"/>
                </a:solidFill>
                <a:latin typeface="Times New Roman" panose="02020603050405020304" pitchFamily="18" charset="0"/>
                <a:ea typeface="隶书" panose="02010509060101010101" pitchFamily="49" charset="-122"/>
              </a:rPr>
              <a:t>‘</a:t>
            </a:r>
            <a:r>
              <a:rPr kumimoji="1" lang="en-US" altLang="zh-CN" sz="2200">
                <a:solidFill>
                  <a:schemeClr val="tx1"/>
                </a:solidFill>
                <a:latin typeface="隶书" panose="02010509060101010101" pitchFamily="49" charset="-122"/>
                <a:ea typeface="隶书" panose="02010509060101010101" pitchFamily="49" charset="-122"/>
              </a:rPr>
              <a:t>-</a:t>
            </a:r>
            <a:r>
              <a:rPr kumimoji="1" lang="en-US" altLang="zh-CN" sz="2200">
                <a:solidFill>
                  <a:schemeClr val="tx1"/>
                </a:solidFill>
                <a:latin typeface="Times New Roman" panose="02020603050405020304" pitchFamily="18" charset="0"/>
                <a:ea typeface="隶书" panose="02010509060101010101" pitchFamily="49" charset="-122"/>
              </a:rPr>
              <a:t>’</a:t>
            </a:r>
            <a:r>
              <a:rPr kumimoji="1" lang="zh-CN" altLang="en-US" sz="2200">
                <a:solidFill>
                  <a:schemeClr val="tx1"/>
                </a:solidFill>
                <a:latin typeface="隶书" panose="02010509060101010101" pitchFamily="49" charset="-122"/>
                <a:ea typeface="隶书" panose="02010509060101010101" pitchFamily="49" charset="-122"/>
              </a:rPr>
              <a:t>和</a:t>
            </a:r>
            <a:r>
              <a:rPr kumimoji="1" lang="zh-CN" altLang="en-US" sz="2200">
                <a:solidFill>
                  <a:schemeClr val="tx1"/>
                </a:solidFill>
                <a:latin typeface="Times New Roman" panose="02020603050405020304" pitchFamily="18" charset="0"/>
                <a:ea typeface="隶书" panose="02010509060101010101" pitchFamily="49" charset="-122"/>
              </a:rPr>
              <a:t>‘</a:t>
            </a:r>
            <a:r>
              <a:rPr kumimoji="1" lang="zh-CN" altLang="en-US" sz="2200">
                <a:solidFill>
                  <a:schemeClr val="tx1"/>
                </a:solidFill>
                <a:latin typeface="隶书" panose="02010509060101010101" pitchFamily="49" charset="-122"/>
                <a:ea typeface="隶书" panose="02010509060101010101" pitchFamily="49" charset="-122"/>
              </a:rPr>
              <a:t>*</a:t>
            </a:r>
            <a:r>
              <a:rPr kumimoji="1" lang="zh-CN" altLang="en-US" sz="2200">
                <a:solidFill>
                  <a:schemeClr val="tx1"/>
                </a:solidFill>
                <a:latin typeface="Times New Roman" panose="02020603050405020304" pitchFamily="18" charset="0"/>
                <a:ea typeface="隶书" panose="02010509060101010101" pitchFamily="49" charset="-122"/>
              </a:rPr>
              <a:t>’</a:t>
            </a:r>
            <a:r>
              <a:rPr kumimoji="1" lang="zh-CN" altLang="en-US" sz="2200">
                <a:solidFill>
                  <a:schemeClr val="tx1"/>
                </a:solidFill>
                <a:latin typeface="隶书" panose="02010509060101010101" pitchFamily="49" charset="-122"/>
                <a:ea typeface="隶书" panose="02010509060101010101" pitchFamily="49" charset="-122"/>
              </a:rPr>
              <a:t>等； </a:t>
            </a:r>
            <a:r>
              <a:rPr kumimoji="1" lang="zh-CN" altLang="en-US" sz="2200">
                <a:solidFill>
                  <a:schemeClr val="accent2"/>
                </a:solidFill>
                <a:latin typeface="隶书" panose="02010509060101010101" pitchFamily="49" charset="-122"/>
                <a:ea typeface="隶书" panose="02010509060101010101" pitchFamily="49" charset="-122"/>
              </a:rPr>
              <a:t>（无需说明，即可在产生式中使用）</a:t>
            </a:r>
            <a:endParaRPr kumimoji="1" lang="zh-CN" altLang="en-US" sz="2200">
              <a:solidFill>
                <a:schemeClr val="accent2"/>
              </a:solidFill>
              <a:latin typeface="隶书" panose="02010509060101010101" pitchFamily="49" charset="-122"/>
              <a:ea typeface="隶书" panose="02010509060101010101" pitchFamily="49" charset="-122"/>
            </a:endParaRPr>
          </a:p>
          <a:p>
            <a:pPr lvl="2">
              <a:lnSpc>
                <a:spcPct val="110000"/>
              </a:lnSpc>
            </a:pPr>
            <a:r>
              <a:rPr kumimoji="1" lang="zh-CN" altLang="en-US" sz="2200">
                <a:solidFill>
                  <a:schemeClr val="tx1"/>
                </a:solidFill>
                <a:latin typeface="隶书" panose="02010509060101010101" pitchFamily="49" charset="-122"/>
                <a:ea typeface="隶书" panose="02010509060101010101" pitchFamily="49" charset="-122"/>
              </a:rPr>
              <a:t>名字： </a:t>
            </a:r>
            <a:r>
              <a:rPr kumimoji="1" lang="en-US" altLang="zh-CN" sz="2200">
                <a:solidFill>
                  <a:schemeClr val="accent2"/>
                </a:solidFill>
                <a:ea typeface="黑体" panose="02010609060101010101" pitchFamily="2" charset="-122"/>
              </a:rPr>
              <a:t>%token</a:t>
            </a:r>
            <a:r>
              <a:rPr kumimoji="1" lang="en-US" altLang="zh-CN" sz="2200">
                <a:solidFill>
                  <a:schemeClr val="tx1"/>
                </a:solidFill>
                <a:ea typeface="黑体" panose="02010609060101010101" pitchFamily="2" charset="-122"/>
              </a:rPr>
              <a:t>  t_name</a:t>
            </a:r>
            <a:r>
              <a:rPr kumimoji="1" lang="en-US" altLang="zh-CN" sz="2200">
                <a:solidFill>
                  <a:schemeClr val="tx1"/>
                </a:solidFill>
                <a:latin typeface="隶书" panose="02010509060101010101" pitchFamily="49" charset="-122"/>
                <a:ea typeface="隶书" panose="02010509060101010101" pitchFamily="49" charset="-122"/>
              </a:rPr>
              <a:t>	</a:t>
            </a:r>
            <a:r>
              <a:rPr kumimoji="1" lang="zh-CN" altLang="en-US" sz="2200">
                <a:solidFill>
                  <a:schemeClr val="accent2"/>
                </a:solidFill>
                <a:latin typeface="隶书" panose="02010509060101010101" pitchFamily="49" charset="-122"/>
                <a:ea typeface="隶书" panose="02010509060101010101" pitchFamily="49" charset="-122"/>
              </a:rPr>
              <a:t>（内部编码，</a:t>
            </a:r>
            <a:r>
              <a:rPr kumimoji="1" lang="en-US" altLang="zh-CN" sz="2200">
                <a:solidFill>
                  <a:schemeClr val="accent2"/>
                </a:solidFill>
                <a:ea typeface="黑体" panose="02010609060101010101" pitchFamily="2" charset="-122"/>
              </a:rPr>
              <a:t>LEX</a:t>
            </a:r>
            <a:r>
              <a:rPr kumimoji="1" lang="zh-CN" altLang="en-US" sz="2200">
                <a:solidFill>
                  <a:schemeClr val="accent2"/>
                </a:solidFill>
                <a:latin typeface="隶书" panose="02010509060101010101" pitchFamily="49" charset="-122"/>
                <a:ea typeface="隶书" panose="02010509060101010101" pitchFamily="49" charset="-122"/>
              </a:rPr>
              <a:t>中使用</a:t>
            </a:r>
            <a:r>
              <a:rPr kumimoji="1" lang="en-US" altLang="zh-CN" sz="2200">
                <a:solidFill>
                  <a:schemeClr val="tx1"/>
                </a:solidFill>
                <a:latin typeface="隶书" panose="02010509060101010101" pitchFamily="49" charset="-122"/>
                <a:ea typeface="隶书" panose="02010509060101010101" pitchFamily="49" charset="-122"/>
              </a:rPr>
              <a:t>t_name</a:t>
            </a:r>
            <a:r>
              <a:rPr kumimoji="1" lang="zh-CN" altLang="en-US" sz="2200">
                <a:solidFill>
                  <a:schemeClr val="accent2"/>
                </a:solidFill>
                <a:latin typeface="隶书" panose="02010509060101010101" pitchFamily="49" charset="-122"/>
                <a:ea typeface="隶书" panose="02010509060101010101" pitchFamily="49" charset="-122"/>
              </a:rPr>
              <a:t>）</a:t>
            </a:r>
            <a:endParaRPr kumimoji="1" lang="zh-CN" altLang="en-US" sz="2200">
              <a:solidFill>
                <a:schemeClr val="accent2"/>
              </a:solidFill>
              <a:latin typeface="隶书" panose="02010509060101010101" pitchFamily="49" charset="-122"/>
              <a:ea typeface="隶书" panose="02010509060101010101" pitchFamily="49" charset="-122"/>
            </a:endParaRPr>
          </a:p>
          <a:p>
            <a:pPr lvl="1">
              <a:lnSpc>
                <a:spcPct val="110000"/>
              </a:lnSpc>
            </a:pPr>
            <a:r>
              <a:rPr kumimoji="1" lang="en-US" altLang="zh-CN" sz="2200">
                <a:solidFill>
                  <a:srgbClr val="990000"/>
                </a:solidFill>
                <a:latin typeface="隶书" panose="02010509060101010101" pitchFamily="49" charset="-122"/>
                <a:ea typeface="隶书" panose="02010509060101010101" pitchFamily="49" charset="-122"/>
              </a:rPr>
              <a:t>3. </a:t>
            </a:r>
            <a:r>
              <a:rPr kumimoji="1" lang="zh-CN" altLang="en-US" sz="2200">
                <a:solidFill>
                  <a:srgbClr val="990000"/>
                </a:solidFill>
                <a:latin typeface="隶书" panose="02010509060101010101" pitchFamily="49" charset="-122"/>
                <a:ea typeface="隶书" panose="02010509060101010101" pitchFamily="49" charset="-122"/>
              </a:rPr>
              <a:t>终结符的优先级与结合性：</a:t>
            </a:r>
            <a:endParaRPr kumimoji="1" lang="zh-CN" altLang="en-US" sz="2200">
              <a:solidFill>
                <a:schemeClr val="tx1"/>
              </a:solidFill>
              <a:latin typeface="隶书" panose="02010509060101010101" pitchFamily="49" charset="-122"/>
              <a:ea typeface="隶书" panose="02010509060101010101" pitchFamily="49" charset="-122"/>
            </a:endParaRPr>
          </a:p>
          <a:p>
            <a:pPr lvl="2">
              <a:lnSpc>
                <a:spcPct val="110000"/>
              </a:lnSpc>
            </a:pPr>
            <a:r>
              <a:rPr kumimoji="1" lang="zh-CN" altLang="en-US" sz="2200">
                <a:solidFill>
                  <a:srgbClr val="990000"/>
                </a:solidFill>
                <a:latin typeface="隶书" panose="02010509060101010101" pitchFamily="49" charset="-122"/>
                <a:ea typeface="隶书" panose="02010509060101010101" pitchFamily="49" charset="-122"/>
              </a:rPr>
              <a:t>结合性：</a:t>
            </a:r>
            <a:endParaRPr kumimoji="1" lang="zh-CN" altLang="en-US" sz="2200">
              <a:solidFill>
                <a:srgbClr val="990000"/>
              </a:solidFill>
              <a:latin typeface="隶书" panose="02010509060101010101" pitchFamily="49" charset="-122"/>
              <a:ea typeface="隶书" panose="02010509060101010101" pitchFamily="49" charset="-122"/>
            </a:endParaRPr>
          </a:p>
          <a:p>
            <a:pPr lvl="2">
              <a:lnSpc>
                <a:spcPct val="110000"/>
              </a:lnSpc>
            </a:pPr>
            <a:endParaRPr kumimoji="1" lang="zh-CN" altLang="en-US" sz="2200">
              <a:solidFill>
                <a:srgbClr val="990000"/>
              </a:solidFill>
              <a:latin typeface="隶书" panose="02010509060101010101" pitchFamily="49" charset="-122"/>
              <a:ea typeface="隶书" panose="02010509060101010101" pitchFamily="49" charset="-122"/>
            </a:endParaRPr>
          </a:p>
          <a:p>
            <a:pPr lvl="2">
              <a:lnSpc>
                <a:spcPct val="110000"/>
              </a:lnSpc>
            </a:pPr>
            <a:r>
              <a:rPr kumimoji="1" lang="zh-CN" altLang="en-US" sz="2200">
                <a:solidFill>
                  <a:srgbClr val="990000"/>
                </a:solidFill>
                <a:latin typeface="隶书" panose="02010509060101010101" pitchFamily="49" charset="-122"/>
                <a:ea typeface="隶书" panose="02010509060101010101" pitchFamily="49" charset="-122"/>
              </a:rPr>
              <a:t>优先级：</a:t>
            </a:r>
            <a:r>
              <a:rPr kumimoji="1" lang="zh-CN" altLang="en-US" sz="2200">
                <a:solidFill>
                  <a:schemeClr val="tx1"/>
                </a:solidFill>
                <a:latin typeface="隶书" panose="02010509060101010101" pitchFamily="49" charset="-122"/>
                <a:ea typeface="隶书" panose="02010509060101010101" pitchFamily="49" charset="-122"/>
              </a:rPr>
              <a:t>从上到下依次递增</a:t>
            </a:r>
            <a:endParaRPr kumimoji="1" lang="zh-CN" altLang="en-US" sz="2200">
              <a:solidFill>
                <a:schemeClr val="tx1"/>
              </a:solidFill>
              <a:latin typeface="隶书" panose="02010509060101010101" pitchFamily="49" charset="-122"/>
              <a:ea typeface="隶书" panose="02010509060101010101" pitchFamily="49" charset="-122"/>
            </a:endParaRPr>
          </a:p>
          <a:p>
            <a:pPr lvl="3">
              <a:lnSpc>
                <a:spcPct val="110000"/>
              </a:lnSpc>
            </a:pPr>
            <a:r>
              <a:rPr kumimoji="1" lang="en-US" altLang="zh-CN" sz="2200">
                <a:solidFill>
                  <a:schemeClr val="tx1"/>
                </a:solidFill>
                <a:ea typeface="黑体" panose="02010609060101010101" pitchFamily="2" charset="-122"/>
              </a:rPr>
              <a:t>%left     </a:t>
            </a:r>
            <a:r>
              <a:rPr kumimoji="1" lang="en-US" altLang="zh-CN" sz="2200">
                <a:solidFill>
                  <a:schemeClr val="tx1"/>
                </a:solidFill>
                <a:latin typeface="Times New Roman" panose="02020603050405020304" pitchFamily="18" charset="0"/>
                <a:ea typeface="黑体" panose="02010609060101010101" pitchFamily="2" charset="-122"/>
              </a:rPr>
              <a:t>‘</a:t>
            </a:r>
            <a:r>
              <a:rPr kumimoji="1" lang="en-US" altLang="zh-CN" sz="2200">
                <a:solidFill>
                  <a:schemeClr val="tx1"/>
                </a:solidFill>
                <a:ea typeface="黑体" panose="02010609060101010101" pitchFamily="2" charset="-122"/>
              </a:rPr>
              <a:t>+</a:t>
            </a:r>
            <a:r>
              <a:rPr kumimoji="1" lang="en-US" altLang="zh-CN" sz="2200">
                <a:solidFill>
                  <a:schemeClr val="tx1"/>
                </a:solidFill>
                <a:latin typeface="Times New Roman" panose="02020603050405020304" pitchFamily="18" charset="0"/>
                <a:ea typeface="黑体" panose="02010609060101010101" pitchFamily="2" charset="-122"/>
              </a:rPr>
              <a:t>’</a:t>
            </a:r>
            <a:r>
              <a:rPr kumimoji="1" lang="en-US" altLang="zh-CN" sz="2200">
                <a:solidFill>
                  <a:schemeClr val="tx1"/>
                </a:solidFill>
                <a:ea typeface="黑体" panose="02010609060101010101" pitchFamily="2" charset="-122"/>
              </a:rPr>
              <a:t> </a:t>
            </a:r>
            <a:r>
              <a:rPr kumimoji="1" lang="en-US" altLang="zh-CN" sz="2200">
                <a:solidFill>
                  <a:schemeClr val="tx1"/>
                </a:solidFill>
                <a:latin typeface="Times New Roman" panose="02020603050405020304" pitchFamily="18" charset="0"/>
                <a:ea typeface="黑体" panose="02010609060101010101" pitchFamily="2" charset="-122"/>
              </a:rPr>
              <a:t>‘</a:t>
            </a:r>
            <a:r>
              <a:rPr kumimoji="1" lang="en-US" altLang="zh-CN" sz="2200">
                <a:solidFill>
                  <a:schemeClr val="tx1"/>
                </a:solidFill>
                <a:ea typeface="黑体" panose="02010609060101010101" pitchFamily="2" charset="-122"/>
              </a:rPr>
              <a:t>-</a:t>
            </a:r>
            <a:r>
              <a:rPr kumimoji="1" lang="en-US" altLang="zh-CN" sz="2200">
                <a:solidFill>
                  <a:schemeClr val="tx1"/>
                </a:solidFill>
                <a:latin typeface="Times New Roman" panose="02020603050405020304" pitchFamily="18" charset="0"/>
                <a:ea typeface="黑体" panose="02010609060101010101" pitchFamily="2" charset="-122"/>
              </a:rPr>
              <a:t>‘</a:t>
            </a:r>
            <a:r>
              <a:rPr kumimoji="1" lang="en-US" altLang="zh-CN" sz="2200">
                <a:solidFill>
                  <a:schemeClr val="tx1"/>
                </a:solidFill>
                <a:ea typeface="黑体" panose="02010609060101010101" pitchFamily="2" charset="-122"/>
              </a:rPr>
              <a:t>		/* </a:t>
            </a:r>
            <a:r>
              <a:rPr kumimoji="1" lang="zh-CN" altLang="en-US" sz="2200">
                <a:solidFill>
                  <a:schemeClr val="tx1"/>
                </a:solidFill>
                <a:ea typeface="黑体" panose="02010609060101010101" pitchFamily="2" charset="-122"/>
              </a:rPr>
              <a:t>优先级 低 *</a:t>
            </a:r>
            <a:r>
              <a:rPr kumimoji="1" lang="en-US" altLang="zh-CN" sz="2200">
                <a:solidFill>
                  <a:schemeClr val="tx1"/>
                </a:solidFill>
                <a:ea typeface="黑体" panose="02010609060101010101" pitchFamily="2" charset="-122"/>
              </a:rPr>
              <a:t>/</a:t>
            </a:r>
            <a:endParaRPr kumimoji="1" lang="en-US" altLang="zh-CN" sz="2200">
              <a:solidFill>
                <a:schemeClr val="tx1"/>
              </a:solidFill>
              <a:ea typeface="黑体" panose="02010609060101010101" pitchFamily="2" charset="-122"/>
            </a:endParaRPr>
          </a:p>
          <a:p>
            <a:pPr lvl="3">
              <a:lnSpc>
                <a:spcPct val="110000"/>
              </a:lnSpc>
            </a:pPr>
            <a:r>
              <a:rPr kumimoji="1" lang="en-US" altLang="zh-CN" sz="2200">
                <a:solidFill>
                  <a:schemeClr val="tx1"/>
                </a:solidFill>
                <a:ea typeface="黑体" panose="02010609060101010101" pitchFamily="2" charset="-122"/>
              </a:rPr>
              <a:t>%left     </a:t>
            </a:r>
            <a:r>
              <a:rPr kumimoji="1" lang="en-US" altLang="zh-CN" sz="2200">
                <a:solidFill>
                  <a:schemeClr val="tx1"/>
                </a:solidFill>
                <a:latin typeface="Times New Roman" panose="02020603050405020304" pitchFamily="18" charset="0"/>
                <a:ea typeface="黑体" panose="02010609060101010101" pitchFamily="2" charset="-122"/>
              </a:rPr>
              <a:t>‘</a:t>
            </a:r>
            <a:r>
              <a:rPr kumimoji="1" lang="en-US" altLang="zh-CN" sz="2200">
                <a:solidFill>
                  <a:schemeClr val="tx1"/>
                </a:solidFill>
                <a:ea typeface="黑体" panose="02010609060101010101" pitchFamily="2" charset="-122"/>
              </a:rPr>
              <a:t>*</a:t>
            </a:r>
            <a:r>
              <a:rPr kumimoji="1" lang="en-US" altLang="zh-CN" sz="2200">
                <a:solidFill>
                  <a:schemeClr val="tx1"/>
                </a:solidFill>
                <a:latin typeface="Times New Roman" panose="02020603050405020304" pitchFamily="18" charset="0"/>
                <a:ea typeface="黑体" panose="02010609060101010101" pitchFamily="2" charset="-122"/>
              </a:rPr>
              <a:t>’</a:t>
            </a:r>
            <a:r>
              <a:rPr kumimoji="1" lang="en-US" altLang="zh-CN" sz="2200">
                <a:solidFill>
                  <a:schemeClr val="tx1"/>
                </a:solidFill>
                <a:ea typeface="黑体" panose="02010609060101010101" pitchFamily="2" charset="-122"/>
              </a:rPr>
              <a:t> </a:t>
            </a:r>
            <a:r>
              <a:rPr kumimoji="1" lang="en-US" altLang="zh-CN" sz="2200">
                <a:solidFill>
                  <a:schemeClr val="tx1"/>
                </a:solidFill>
                <a:latin typeface="Times New Roman" panose="02020603050405020304" pitchFamily="18" charset="0"/>
                <a:ea typeface="黑体" panose="02010609060101010101" pitchFamily="2" charset="-122"/>
              </a:rPr>
              <a:t>‘</a:t>
            </a:r>
            <a:r>
              <a:rPr kumimoji="1" lang="en-US" altLang="zh-CN" sz="2200">
                <a:solidFill>
                  <a:schemeClr val="tx1"/>
                </a:solidFill>
                <a:ea typeface="黑体" panose="02010609060101010101" pitchFamily="2" charset="-122"/>
              </a:rPr>
              <a:t>/</a:t>
            </a:r>
            <a:r>
              <a:rPr kumimoji="1" lang="en-US" altLang="zh-CN" sz="2200">
                <a:solidFill>
                  <a:schemeClr val="tx1"/>
                </a:solidFill>
                <a:latin typeface="Times New Roman" panose="02020603050405020304" pitchFamily="18" charset="0"/>
                <a:ea typeface="黑体" panose="02010609060101010101" pitchFamily="2" charset="-122"/>
              </a:rPr>
              <a:t>‘</a:t>
            </a:r>
            <a:r>
              <a:rPr kumimoji="1" lang="en-US" altLang="zh-CN" sz="2200">
                <a:solidFill>
                  <a:schemeClr val="tx1"/>
                </a:solidFill>
                <a:ea typeface="黑体" panose="02010609060101010101" pitchFamily="2" charset="-122"/>
              </a:rPr>
              <a:t>		/* </a:t>
            </a:r>
            <a:r>
              <a:rPr kumimoji="1" lang="zh-CN" altLang="en-US" sz="2200">
                <a:solidFill>
                  <a:schemeClr val="tx1"/>
                </a:solidFill>
                <a:ea typeface="黑体" panose="02010609060101010101" pitchFamily="2" charset="-122"/>
              </a:rPr>
              <a:t>优先级 高*</a:t>
            </a:r>
            <a:r>
              <a:rPr kumimoji="1" lang="en-US" altLang="zh-CN" sz="2200">
                <a:solidFill>
                  <a:schemeClr val="tx1"/>
                </a:solidFill>
                <a:ea typeface="黑体" panose="02010609060101010101" pitchFamily="2" charset="-122"/>
              </a:rPr>
              <a:t>/</a:t>
            </a:r>
            <a:endParaRPr kumimoji="1" lang="en-US" altLang="zh-CN" sz="2200">
              <a:solidFill>
                <a:schemeClr val="tx1"/>
              </a:solidFill>
              <a:ea typeface="黑体" panose="02010609060101010101" pitchFamily="2" charset="-122"/>
            </a:endParaRPr>
          </a:p>
          <a:p>
            <a:pPr lvl="1">
              <a:lnSpc>
                <a:spcPct val="110000"/>
              </a:lnSpc>
            </a:pPr>
            <a:r>
              <a:rPr kumimoji="1" lang="en-US" altLang="zh-CN" sz="2200">
                <a:solidFill>
                  <a:srgbClr val="990000"/>
                </a:solidFill>
                <a:latin typeface="隶书" panose="02010509060101010101" pitchFamily="49" charset="-122"/>
                <a:ea typeface="隶书" panose="02010509060101010101" pitchFamily="49" charset="-122"/>
              </a:rPr>
              <a:t>4. </a:t>
            </a:r>
            <a:r>
              <a:rPr kumimoji="1" lang="zh-CN" altLang="en-US" sz="2200">
                <a:solidFill>
                  <a:srgbClr val="990000"/>
                </a:solidFill>
                <a:latin typeface="隶书" panose="02010509060101010101" pitchFamily="49" charset="-122"/>
                <a:ea typeface="隶书" panose="02010509060101010101" pitchFamily="49" charset="-122"/>
              </a:rPr>
              <a:t>重新定义语义栈类型</a:t>
            </a:r>
            <a:r>
              <a:rPr kumimoji="1" lang="zh-CN" altLang="en-US" sz="2200">
                <a:solidFill>
                  <a:schemeClr val="accent2"/>
                </a:solidFill>
                <a:latin typeface="隶书" panose="02010509060101010101" pitchFamily="49" charset="-122"/>
                <a:ea typeface="隶书" panose="02010509060101010101" pitchFamily="49" charset="-122"/>
              </a:rPr>
              <a:t>。</a:t>
            </a:r>
            <a:endParaRPr kumimoji="1" lang="zh-CN" altLang="en-US" sz="2200">
              <a:solidFill>
                <a:schemeClr val="accent2"/>
              </a:solidFill>
              <a:latin typeface="隶书" panose="02010509060101010101" pitchFamily="49" charset="-122"/>
              <a:ea typeface="隶书" panose="02010509060101010101" pitchFamily="49" charset="-122"/>
            </a:endParaRPr>
          </a:p>
        </p:txBody>
      </p:sp>
      <p:sp>
        <p:nvSpPr>
          <p:cNvPr id="7176" name="Rectangle 8"/>
          <p:cNvSpPr>
            <a:spLocks noChangeArrowheads="1"/>
          </p:cNvSpPr>
          <p:nvPr/>
        </p:nvSpPr>
        <p:spPr bwMode="auto">
          <a:xfrm>
            <a:off x="5019675" y="3716338"/>
            <a:ext cx="29527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10000"/>
              </a:lnSpc>
              <a:spcBef>
                <a:spcPct val="0"/>
              </a:spcBef>
              <a:spcAft>
                <a:spcPct val="0"/>
              </a:spcAft>
              <a:buClrTx/>
              <a:buSzTx/>
              <a:buFontTx/>
              <a:buNone/>
            </a:pPr>
            <a:r>
              <a:rPr lang="zh-CN" altLang="en-US" sz="2200" b="0">
                <a:solidFill>
                  <a:schemeClr val="tx1"/>
                </a:solidFill>
                <a:latin typeface="隶书" panose="02010509060101010101" pitchFamily="49" charset="-122"/>
                <a:ea typeface="隶书" panose="02010509060101010101" pitchFamily="49" charset="-122"/>
              </a:rPr>
              <a:t>左结合－</a:t>
            </a:r>
            <a:r>
              <a:rPr lang="en-US" altLang="zh-CN" sz="2200" b="0">
                <a:solidFill>
                  <a:schemeClr val="accent2"/>
                </a:solidFill>
                <a:latin typeface="黑体" panose="02010609060101010101" pitchFamily="2" charset="-122"/>
                <a:ea typeface="黑体" panose="02010609060101010101" pitchFamily="2" charset="-122"/>
              </a:rPr>
              <a:t>%left</a:t>
            </a:r>
            <a:endParaRPr lang="en-US" altLang="zh-CN" sz="2200" b="0">
              <a:solidFill>
                <a:schemeClr val="accent2"/>
              </a:solidFill>
              <a:latin typeface="隶书" panose="02010509060101010101" pitchFamily="49" charset="-122"/>
              <a:ea typeface="隶书" panose="02010509060101010101" pitchFamily="49" charset="-122"/>
            </a:endParaRPr>
          </a:p>
          <a:p>
            <a:pPr>
              <a:lnSpc>
                <a:spcPct val="110000"/>
              </a:lnSpc>
              <a:spcBef>
                <a:spcPct val="0"/>
              </a:spcBef>
              <a:spcAft>
                <a:spcPct val="0"/>
              </a:spcAft>
              <a:buClrTx/>
              <a:buSzTx/>
              <a:buFontTx/>
              <a:buNone/>
            </a:pPr>
            <a:r>
              <a:rPr lang="zh-CN" altLang="en-US" sz="2200" b="0">
                <a:solidFill>
                  <a:schemeClr val="tx1"/>
                </a:solidFill>
                <a:latin typeface="隶书" panose="02010509060101010101" pitchFamily="49" charset="-122"/>
                <a:ea typeface="隶书" panose="02010509060101010101" pitchFamily="49" charset="-122"/>
              </a:rPr>
              <a:t>右结合－</a:t>
            </a:r>
            <a:r>
              <a:rPr lang="en-US" altLang="zh-CN" sz="2200" b="0">
                <a:solidFill>
                  <a:schemeClr val="accent2"/>
                </a:solidFill>
                <a:latin typeface="黑体" panose="02010609060101010101" pitchFamily="2" charset="-122"/>
                <a:ea typeface="黑体" panose="02010609060101010101" pitchFamily="2" charset="-122"/>
              </a:rPr>
              <a:t>%right</a:t>
            </a:r>
            <a:endParaRPr lang="en-US" altLang="zh-CN" sz="2200" b="0">
              <a:solidFill>
                <a:schemeClr val="accent2"/>
              </a:solidFill>
              <a:latin typeface="隶书" panose="02010509060101010101" pitchFamily="49" charset="-122"/>
              <a:ea typeface="隶书" panose="02010509060101010101" pitchFamily="49" charset="-122"/>
            </a:endParaRPr>
          </a:p>
          <a:p>
            <a:pPr>
              <a:lnSpc>
                <a:spcPct val="110000"/>
              </a:lnSpc>
              <a:spcBef>
                <a:spcPct val="0"/>
              </a:spcBef>
              <a:spcAft>
                <a:spcPct val="0"/>
              </a:spcAft>
              <a:buClrTx/>
              <a:buSzTx/>
              <a:buFontTx/>
              <a:buNone/>
            </a:pPr>
            <a:r>
              <a:rPr lang="zh-CN" altLang="en-US" sz="2200" b="0">
                <a:solidFill>
                  <a:schemeClr val="tx1"/>
                </a:solidFill>
                <a:latin typeface="隶书" panose="02010509060101010101" pitchFamily="49" charset="-122"/>
                <a:ea typeface="隶书" panose="02010509060101010101" pitchFamily="49" charset="-122"/>
              </a:rPr>
              <a:t>无结合性－</a:t>
            </a:r>
            <a:r>
              <a:rPr lang="en-US" altLang="zh-CN" sz="2200" b="0">
                <a:solidFill>
                  <a:schemeClr val="accent2"/>
                </a:solidFill>
                <a:latin typeface="黑体" panose="02010609060101010101" pitchFamily="2" charset="-122"/>
                <a:ea typeface="黑体" panose="02010609060101010101" pitchFamily="2" charset="-122"/>
              </a:rPr>
              <a:t>%nonassoc</a:t>
            </a:r>
            <a:endParaRPr lang="en-US" altLang="zh-CN" sz="2200" b="0">
              <a:solidFill>
                <a:schemeClr val="accent2"/>
              </a:solidFill>
              <a:latin typeface="黑体" panose="02010609060101010101" pitchFamily="2" charset="-122"/>
              <a:ea typeface="黑体" panose="02010609060101010101" pitchFamily="2" charset="-122"/>
            </a:endParaRPr>
          </a:p>
        </p:txBody>
      </p:sp>
      <p:sp>
        <p:nvSpPr>
          <p:cNvPr id="6" name="Rectangle 8"/>
          <p:cNvSpPr>
            <a:spLocks noChangeArrowheads="1"/>
          </p:cNvSpPr>
          <p:nvPr/>
        </p:nvSpPr>
        <p:spPr bwMode="auto">
          <a:xfrm>
            <a:off x="1476375" y="4221163"/>
            <a:ext cx="29527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10000"/>
              </a:lnSpc>
              <a:spcBef>
                <a:spcPct val="0"/>
              </a:spcBef>
              <a:spcAft>
                <a:spcPct val="0"/>
              </a:spcAft>
              <a:buClrTx/>
              <a:buSzTx/>
              <a:buFontTx/>
              <a:buNone/>
            </a:pPr>
            <a:r>
              <a:rPr lang="en-US" altLang="zh-CN" sz="2200" b="0">
                <a:solidFill>
                  <a:schemeClr val="accent2"/>
                </a:solidFill>
                <a:latin typeface="黑体" panose="02010609060101010101" pitchFamily="2" charset="-122"/>
                <a:ea typeface="黑体" panose="02010609060101010101" pitchFamily="2" charset="-122"/>
              </a:rPr>
              <a:t>%prec </a:t>
            </a:r>
            <a:endParaRPr lang="en-US" altLang="zh-CN" sz="2200" b="0">
              <a:solidFill>
                <a:schemeClr val="accent2"/>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72">
                                            <p:txEl>
                                              <p:pRg st="2" end="2"/>
                                            </p:txEl>
                                          </p:spTgt>
                                        </p:tgtEl>
                                        <p:attrNameLst>
                                          <p:attrName>style.visibility</p:attrName>
                                        </p:attrNameLst>
                                      </p:cBhvr>
                                      <p:to>
                                        <p:strVal val="visible"/>
                                      </p:to>
                                    </p:set>
                                    <p:animEffect transition="in" filter="barn(outVertical)">
                                      <p:cBhvr>
                                        <p:cTn id="7" dur="500"/>
                                        <p:tgtEl>
                                          <p:spTgt spid="7172">
                                            <p:txEl>
                                              <p:pRg st="2" end="2"/>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172">
                                            <p:txEl>
                                              <p:pRg st="3" end="3"/>
                                            </p:txEl>
                                          </p:spTgt>
                                        </p:tgtEl>
                                        <p:attrNameLst>
                                          <p:attrName>style.visibility</p:attrName>
                                        </p:attrNameLst>
                                      </p:cBhvr>
                                      <p:to>
                                        <p:strVal val="visible"/>
                                      </p:to>
                                    </p:set>
                                    <p:animEffect transition="in" filter="barn(outVertical)">
                                      <p:cBhvr>
                                        <p:cTn id="10" dur="500"/>
                                        <p:tgtEl>
                                          <p:spTgt spid="717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172">
                                            <p:txEl>
                                              <p:pRg st="4" end="4"/>
                                            </p:txEl>
                                          </p:spTgt>
                                        </p:tgtEl>
                                        <p:attrNameLst>
                                          <p:attrName>style.visibility</p:attrName>
                                        </p:attrNameLst>
                                      </p:cBhvr>
                                      <p:to>
                                        <p:strVal val="visible"/>
                                      </p:to>
                                    </p:set>
                                    <p:animEffect transition="in" filter="barn(outVertical)">
                                      <p:cBhvr>
                                        <p:cTn id="15" dur="500"/>
                                        <p:tgtEl>
                                          <p:spTgt spid="7172">
                                            <p:txEl>
                                              <p:pRg st="4" end="4"/>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7172">
                                            <p:txEl>
                                              <p:pRg st="5" end="5"/>
                                            </p:txEl>
                                          </p:spTgt>
                                        </p:tgtEl>
                                        <p:attrNameLst>
                                          <p:attrName>style.visibility</p:attrName>
                                        </p:attrNameLst>
                                      </p:cBhvr>
                                      <p:to>
                                        <p:strVal val="visible"/>
                                      </p:to>
                                    </p:set>
                                    <p:animEffect transition="in" filter="barn(outVertical)">
                                      <p:cBhvr>
                                        <p:cTn id="18" dur="500"/>
                                        <p:tgtEl>
                                          <p:spTgt spid="7172">
                                            <p:txEl>
                                              <p:pRg st="5" end="5"/>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animEffect transition="in" filter="barn(outVertical)">
                                      <p:cBhvr>
                                        <p:cTn id="21" dur="500"/>
                                        <p:tgtEl>
                                          <p:spTgt spid="717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7172">
                                            <p:txEl>
                                              <p:pRg st="7" end="7"/>
                                            </p:txEl>
                                          </p:spTgt>
                                        </p:tgtEl>
                                        <p:attrNameLst>
                                          <p:attrName>style.visibility</p:attrName>
                                        </p:attrNameLst>
                                      </p:cBhvr>
                                      <p:to>
                                        <p:strVal val="visible"/>
                                      </p:to>
                                    </p:set>
                                    <p:animEffect transition="in" filter="barn(outVertical)">
                                      <p:cBhvr>
                                        <p:cTn id="26" dur="500"/>
                                        <p:tgtEl>
                                          <p:spTgt spid="7172">
                                            <p:txEl>
                                              <p:pRg st="7" end="7"/>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7172">
                                            <p:txEl>
                                              <p:pRg st="8" end="8"/>
                                            </p:txEl>
                                          </p:spTgt>
                                        </p:tgtEl>
                                        <p:attrNameLst>
                                          <p:attrName>style.visibility</p:attrName>
                                        </p:attrNameLst>
                                      </p:cBhvr>
                                      <p:to>
                                        <p:strVal val="visible"/>
                                      </p:to>
                                    </p:set>
                                    <p:animEffect transition="in" filter="barn(outVertical)">
                                      <p:cBhvr>
                                        <p:cTn id="29" dur="500"/>
                                        <p:tgtEl>
                                          <p:spTgt spid="7172">
                                            <p:txEl>
                                              <p:pRg st="8" end="8"/>
                                            </p:txEl>
                                          </p:spTgt>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7176"/>
                                        </p:tgtEl>
                                        <p:attrNameLst>
                                          <p:attrName>style.visibility</p:attrName>
                                        </p:attrNameLst>
                                      </p:cBhvr>
                                      <p:to>
                                        <p:strVal val="visible"/>
                                      </p:to>
                                    </p:set>
                                    <p:animEffect transition="in" filter="barn(inHorizontal)">
                                      <p:cBhvr>
                                        <p:cTn id="32" dur="500"/>
                                        <p:tgtEl>
                                          <p:spTgt spid="7176"/>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7172">
                                            <p:txEl>
                                              <p:pRg st="10" end="10"/>
                                            </p:txEl>
                                          </p:spTgt>
                                        </p:tgtEl>
                                        <p:attrNameLst>
                                          <p:attrName>style.visibility</p:attrName>
                                        </p:attrNameLst>
                                      </p:cBhvr>
                                      <p:to>
                                        <p:strVal val="visible"/>
                                      </p:to>
                                    </p:set>
                                    <p:animEffect transition="in" filter="barn(outVertical)">
                                      <p:cBhvr>
                                        <p:cTn id="35" dur="500"/>
                                        <p:tgtEl>
                                          <p:spTgt spid="7172">
                                            <p:txEl>
                                              <p:pRg st="10" end="10"/>
                                            </p:txEl>
                                          </p:spTgt>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7172">
                                            <p:txEl>
                                              <p:pRg st="11" end="11"/>
                                            </p:txEl>
                                          </p:spTgt>
                                        </p:tgtEl>
                                        <p:attrNameLst>
                                          <p:attrName>style.visibility</p:attrName>
                                        </p:attrNameLst>
                                      </p:cBhvr>
                                      <p:to>
                                        <p:strVal val="visible"/>
                                      </p:to>
                                    </p:set>
                                    <p:animEffect transition="in" filter="barn(outVertical)">
                                      <p:cBhvr>
                                        <p:cTn id="38" dur="500"/>
                                        <p:tgtEl>
                                          <p:spTgt spid="7172">
                                            <p:txEl>
                                              <p:pRg st="11" end="11"/>
                                            </p:txEl>
                                          </p:spTgt>
                                        </p:tgtEl>
                                      </p:cBhvr>
                                    </p:animEffect>
                                  </p:childTnLst>
                                </p:cTn>
                              </p:par>
                              <p:par>
                                <p:cTn id="39" presetID="16" presetClass="entr" presetSubtype="37" fill="hold" grpId="0" nodeType="withEffect">
                                  <p:stCondLst>
                                    <p:cond delay="0"/>
                                  </p:stCondLst>
                                  <p:childTnLst>
                                    <p:set>
                                      <p:cBhvr>
                                        <p:cTn id="40" dur="1" fill="hold">
                                          <p:stCondLst>
                                            <p:cond delay="0"/>
                                          </p:stCondLst>
                                        </p:cTn>
                                        <p:tgtEl>
                                          <p:spTgt spid="7172">
                                            <p:txEl>
                                              <p:pRg st="12" end="12"/>
                                            </p:txEl>
                                          </p:spTgt>
                                        </p:tgtEl>
                                        <p:attrNameLst>
                                          <p:attrName>style.visibility</p:attrName>
                                        </p:attrNameLst>
                                      </p:cBhvr>
                                      <p:to>
                                        <p:strVal val="visible"/>
                                      </p:to>
                                    </p:set>
                                    <p:animEffect transition="in" filter="barn(outVertical)">
                                      <p:cBhvr>
                                        <p:cTn id="41" dur="500"/>
                                        <p:tgtEl>
                                          <p:spTgt spid="7172">
                                            <p:txEl>
                                              <p:pRg st="12" end="12"/>
                                            </p:txEl>
                                          </p:spTgt>
                                        </p:tgtEl>
                                      </p:cBhvr>
                                    </p:animEffect>
                                  </p:childTnLst>
                                </p:cTn>
                              </p:par>
                            </p:childTnLst>
                          </p:cTn>
                        </p:par>
                        <p:par>
                          <p:cTn id="42" fill="hold">
                            <p:stCondLst>
                              <p:cond delay="500"/>
                            </p:stCondLst>
                            <p:childTnLst>
                              <p:par>
                                <p:cTn id="43" presetID="16" presetClass="entr" presetSubtype="37" fill="hold" grpId="0" nodeType="afterEffect">
                                  <p:stCondLst>
                                    <p:cond delay="0"/>
                                  </p:stCondLst>
                                  <p:childTnLst>
                                    <p:set>
                                      <p:cBhvr>
                                        <p:cTn id="44" dur="1" fill="hold">
                                          <p:stCondLst>
                                            <p:cond delay="0"/>
                                          </p:stCondLst>
                                        </p:cTn>
                                        <p:tgtEl>
                                          <p:spTgt spid="7172">
                                            <p:txEl>
                                              <p:pRg st="13" end="13"/>
                                            </p:txEl>
                                          </p:spTgt>
                                        </p:tgtEl>
                                        <p:attrNameLst>
                                          <p:attrName>style.visibility</p:attrName>
                                        </p:attrNameLst>
                                      </p:cBhvr>
                                      <p:to>
                                        <p:strVal val="visible"/>
                                      </p:to>
                                    </p:set>
                                    <p:animEffect transition="in" filter="barn(outVertical)">
                                      <p:cBhvr>
                                        <p:cTn id="45" dur="500"/>
                                        <p:tgtEl>
                                          <p:spTgt spid="7172">
                                            <p:txEl>
                                              <p:pRg st="13" end="13"/>
                                            </p:txEl>
                                          </p:spTgt>
                                        </p:tgtEl>
                                      </p:cBhvr>
                                    </p:animEffect>
                                  </p:childTnLst>
                                </p:cTn>
                              </p:par>
                              <p:par>
                                <p:cTn id="46" presetID="16" presetClass="entr" presetSubtype="26"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arn(inHorizontal)">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2" autoUpdateAnimBg="0" build="p"/>
      <p:bldP spid="7176"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62623F01-2806-4DB9-B705-C82DE4393C33}"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50179" name="Rectangle 2"/>
          <p:cNvSpPr>
            <a:spLocks noGrp="1" noChangeArrowheads="1"/>
          </p:cNvSpPr>
          <p:nvPr>
            <p:ph type="title"/>
          </p:nvPr>
        </p:nvSpPr>
        <p:spPr>
          <a:xfrm>
            <a:off x="381000" y="152400"/>
            <a:ext cx="4748213" cy="533400"/>
          </a:xfrm>
        </p:spPr>
        <p:txBody>
          <a:bodyPr/>
          <a:lstStyle/>
          <a:p>
            <a:pPr algn="l"/>
            <a:r>
              <a:rPr lang="en-US" altLang="zh-CN" dirty="0" err="1">
                <a:ln>
                  <a:noFill/>
                </a:ln>
                <a:solidFill>
                  <a:srgbClr val="990000"/>
                </a:solidFill>
                <a:latin typeface="隶书" panose="02010509060101010101" pitchFamily="49" charset="-122"/>
                <a:ea typeface="隶书" panose="02010509060101010101" pitchFamily="49" charset="-122"/>
              </a:rPr>
              <a:t>Yacc</a:t>
            </a:r>
            <a:r>
              <a:rPr lang="zh-CN" altLang="en-US" dirty="0">
                <a:ln>
                  <a:noFill/>
                </a:ln>
                <a:solidFill>
                  <a:srgbClr val="990000"/>
                </a:solidFill>
                <a:latin typeface="隶书" panose="02010509060101010101" pitchFamily="49" charset="-122"/>
                <a:ea typeface="隶书" panose="02010509060101010101" pitchFamily="49" charset="-122"/>
              </a:rPr>
              <a:t>的翻译规则 </a:t>
            </a:r>
            <a:endParaRPr lang="zh-CN" altLang="en-US" dirty="0">
              <a:ln>
                <a:noFill/>
              </a:ln>
              <a:solidFill>
                <a:srgbClr val="990000"/>
              </a:solidFill>
              <a:latin typeface="隶书" panose="02010509060101010101" pitchFamily="49" charset="-122"/>
              <a:ea typeface="隶书" panose="02010509060101010101" pitchFamily="49" charset="-122"/>
            </a:endParaRPr>
          </a:p>
        </p:txBody>
      </p:sp>
      <p:sp>
        <p:nvSpPr>
          <p:cNvPr id="9220" name="Rectangle 4"/>
          <p:cNvSpPr>
            <a:spLocks noChangeArrowheads="1"/>
          </p:cNvSpPr>
          <p:nvPr/>
        </p:nvSpPr>
        <p:spPr bwMode="auto">
          <a:xfrm>
            <a:off x="684213" y="903288"/>
            <a:ext cx="7786687"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翻译规则     → 非终结符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chemeClr val="tx1"/>
                </a:solidFill>
                <a:latin typeface="隶书" panose="02010509060101010101" pitchFamily="49" charset="-122"/>
                <a:ea typeface="隶书" panose="02010509060101010101" pitchFamily="49" charset="-122"/>
              </a:rPr>
              <a:t>候选项集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endParaRPr lang="en-US" altLang="zh-CN"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候选项集     → </a:t>
            </a:r>
            <a:r>
              <a:rPr lang="en-US" altLang="zh-CN" sz="1800" b="0" dirty="0">
                <a:solidFill>
                  <a:schemeClr val="tx1"/>
                </a:solidFill>
                <a:latin typeface="隶书" panose="02010509060101010101" pitchFamily="49" charset="-122"/>
                <a:ea typeface="隶书" panose="02010509060101010101" pitchFamily="49" charset="-122"/>
              </a:rPr>
              <a:t>ε</a:t>
            </a:r>
            <a:endParaRPr lang="en-US" altLang="zh-CN"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en-US" altLang="zh-CN" sz="1800" b="0" dirty="0">
                <a:solidFill>
                  <a:schemeClr val="tx1"/>
                </a:solidFill>
                <a:latin typeface="隶书" panose="02010509060101010101" pitchFamily="49" charset="-122"/>
                <a:ea typeface="隶书" panose="02010509060101010101" pitchFamily="49" charset="-122"/>
              </a:rPr>
              <a:t>              | </a:t>
            </a:r>
            <a:r>
              <a:rPr lang="zh-CN" altLang="en-US" sz="1800" b="0" dirty="0">
                <a:solidFill>
                  <a:schemeClr val="tx1"/>
                </a:solidFill>
                <a:latin typeface="隶书" panose="02010509060101010101" pitchFamily="49" charset="-122"/>
                <a:ea typeface="隶书" panose="02010509060101010101" pitchFamily="49" charset="-122"/>
              </a:rPr>
              <a:t>候选项</a:t>
            </a:r>
            <a:endParaRPr lang="zh-CN" altLang="en-US"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              </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chemeClr val="tx1"/>
                </a:solidFill>
                <a:latin typeface="隶书" panose="02010509060101010101" pitchFamily="49" charset="-122"/>
                <a:ea typeface="隶书" panose="02010509060101010101" pitchFamily="49" charset="-122"/>
              </a:rPr>
              <a:t>候选项集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chemeClr val="tx1"/>
                </a:solidFill>
                <a:latin typeface="隶书" panose="02010509060101010101" pitchFamily="49" charset="-122"/>
                <a:ea typeface="隶书" panose="02010509060101010101" pitchFamily="49" charset="-122"/>
              </a:rPr>
              <a:t>候选项</a:t>
            </a:r>
            <a:endParaRPr lang="zh-CN" altLang="en-US"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候选项       → 文法符号序列 语义动作</a:t>
            </a:r>
            <a:endParaRPr lang="zh-CN" altLang="en-US"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语义动作     → </a:t>
            </a:r>
            <a:r>
              <a:rPr lang="en-US" altLang="zh-CN" sz="1800" b="0" dirty="0">
                <a:solidFill>
                  <a:schemeClr val="tx1"/>
                </a:solidFill>
                <a:latin typeface="隶书" panose="02010509060101010101" pitchFamily="49" charset="-122"/>
                <a:ea typeface="隶书" panose="02010509060101010101" pitchFamily="49" charset="-122"/>
              </a:rPr>
              <a:t>ε | </a:t>
            </a:r>
            <a:r>
              <a:rPr lang="zh-CN" altLang="en-US" sz="1800" b="0" dirty="0">
                <a:solidFill>
                  <a:schemeClr val="tx1"/>
                </a:solidFill>
                <a:latin typeface="隶书" panose="02010509060101010101" pitchFamily="49" charset="-122"/>
                <a:ea typeface="隶书" panose="02010509060101010101" pitchFamily="49" charset="-122"/>
              </a:rPr>
              <a:t>嵌入语义动作</a:t>
            </a:r>
            <a:endParaRPr lang="zh-CN" altLang="en-US"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嵌入语义动作 →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  </a:t>
            </a:r>
            <a:r>
              <a:rPr lang="en-US" altLang="zh-CN" sz="1800" b="0" dirty="0">
                <a:solidFill>
                  <a:schemeClr val="tx1"/>
                </a:solidFill>
                <a:latin typeface="黑体" panose="02010609060101010101" pitchFamily="2" charset="-122"/>
                <a:ea typeface="黑体" panose="02010609060101010101" pitchFamily="2" charset="-122"/>
              </a:rPr>
              <a:t>C</a:t>
            </a:r>
            <a:r>
              <a:rPr lang="zh-CN" altLang="en-US" sz="1800" b="0" dirty="0">
                <a:solidFill>
                  <a:schemeClr val="tx1"/>
                </a:solidFill>
                <a:latin typeface="隶书" panose="02010509060101010101" pitchFamily="49" charset="-122"/>
                <a:ea typeface="隶书" panose="02010509060101010101" pitchFamily="49" charset="-122"/>
              </a:rPr>
              <a:t>语言语句序列  </a:t>
            </a:r>
            <a:r>
              <a:rPr lang="zh-CN" altLang="en-US" sz="1800" b="0" dirty="0">
                <a:solidFill>
                  <a:schemeClr val="tx1"/>
                </a:solidFill>
                <a:latin typeface="Arial" panose="020B0604020202020204" pitchFamily="34" charset="0"/>
                <a:ea typeface="隶书" panose="02010509060101010101" pitchFamily="49" charset="-122"/>
              </a:rPr>
              <a:t>‘</a:t>
            </a:r>
            <a:r>
              <a:rPr lang="en-US" altLang="zh-CN" sz="1800" b="0" dirty="0">
                <a:solidFill>
                  <a:schemeClr val="tx1"/>
                </a:solidFill>
                <a:latin typeface="隶书" panose="02010509060101010101" pitchFamily="49" charset="-122"/>
                <a:ea typeface="隶书" panose="02010509060101010101" pitchFamily="49" charset="-122"/>
              </a:rPr>
              <a:t>}</a:t>
            </a:r>
            <a:r>
              <a:rPr lang="en-US" altLang="zh-CN" sz="1800" b="0" dirty="0">
                <a:solidFill>
                  <a:schemeClr val="tx1"/>
                </a:solidFill>
                <a:latin typeface="Arial" panose="020B0604020202020204" pitchFamily="34" charset="0"/>
                <a:ea typeface="隶书" panose="02010509060101010101" pitchFamily="49" charset="-122"/>
              </a:rPr>
              <a:t>’</a:t>
            </a:r>
            <a:endParaRPr lang="en-US" altLang="zh-CN"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文法符号序列 → </a:t>
            </a:r>
            <a:r>
              <a:rPr lang="en-US" altLang="zh-CN" sz="1800" b="0" dirty="0">
                <a:solidFill>
                  <a:schemeClr val="tx1"/>
                </a:solidFill>
                <a:latin typeface="隶书" panose="02010509060101010101" pitchFamily="49" charset="-122"/>
                <a:ea typeface="隶书" panose="02010509060101010101" pitchFamily="49" charset="-122"/>
              </a:rPr>
              <a:t>ε</a:t>
            </a:r>
            <a:endParaRPr lang="en-US" altLang="zh-CN"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en-US" altLang="zh-CN" sz="1800" b="0" dirty="0">
                <a:solidFill>
                  <a:schemeClr val="tx1"/>
                </a:solidFill>
                <a:latin typeface="隶书" panose="02010509060101010101" pitchFamily="49" charset="-122"/>
                <a:ea typeface="隶书" panose="02010509060101010101" pitchFamily="49" charset="-122"/>
              </a:rPr>
              <a:t>              | </a:t>
            </a:r>
            <a:r>
              <a:rPr lang="zh-CN" altLang="en-US" sz="1800" b="0" dirty="0">
                <a:solidFill>
                  <a:schemeClr val="tx1"/>
                </a:solidFill>
                <a:latin typeface="隶书" panose="02010509060101010101" pitchFamily="49" charset="-122"/>
                <a:ea typeface="隶书" panose="02010509060101010101" pitchFamily="49" charset="-122"/>
              </a:rPr>
              <a:t>文法符号序列 文法符号</a:t>
            </a:r>
            <a:endParaRPr lang="zh-CN" altLang="en-US" sz="1800" b="0" dirty="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dirty="0">
                <a:solidFill>
                  <a:schemeClr val="tx1"/>
                </a:solidFill>
                <a:latin typeface="隶书" panose="02010509060101010101" pitchFamily="49" charset="-122"/>
                <a:ea typeface="隶书" panose="02010509060101010101" pitchFamily="49" charset="-122"/>
              </a:rPr>
              <a:t>文法符号     → 终结符 </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chemeClr val="tx1"/>
                </a:solidFill>
                <a:latin typeface="隶书" panose="02010509060101010101" pitchFamily="49" charset="-122"/>
                <a:ea typeface="隶书" panose="02010509060101010101" pitchFamily="49" charset="-122"/>
              </a:rPr>
              <a:t>非终结符 </a:t>
            </a:r>
            <a:r>
              <a:rPr lang="en-US" altLang="zh-CN" sz="1800" b="0" dirty="0">
                <a:solidFill>
                  <a:schemeClr val="tx1"/>
                </a:solidFill>
                <a:latin typeface="隶书" panose="02010509060101010101" pitchFamily="49" charset="-122"/>
                <a:ea typeface="隶书" panose="02010509060101010101" pitchFamily="49" charset="-122"/>
              </a:rPr>
              <a:t>| </a:t>
            </a:r>
            <a:r>
              <a:rPr lang="zh-CN" altLang="en-US" sz="1800" b="0" dirty="0">
                <a:solidFill>
                  <a:srgbClr val="FF0000"/>
                </a:solidFill>
                <a:latin typeface="隶书" panose="02010509060101010101" pitchFamily="49" charset="-122"/>
                <a:ea typeface="隶书" panose="02010509060101010101" pitchFamily="49" charset="-122"/>
              </a:rPr>
              <a:t>嵌入语义动作</a:t>
            </a:r>
            <a:endParaRPr lang="zh-CN" altLang="en-US" sz="1800" b="0" dirty="0">
              <a:solidFill>
                <a:srgbClr val="FF0000"/>
              </a:solidFill>
              <a:latin typeface="隶书" panose="02010509060101010101" pitchFamily="49" charset="-122"/>
              <a:ea typeface="隶书" panose="02010509060101010101" pitchFamily="49" charset="-122"/>
            </a:endParaRPr>
          </a:p>
        </p:txBody>
      </p:sp>
      <p:sp>
        <p:nvSpPr>
          <p:cNvPr id="50181" name="Rectangle 5"/>
          <p:cNvSpPr>
            <a:spLocks noChangeArrowheads="1"/>
          </p:cNvSpPr>
          <p:nvPr/>
        </p:nvSpPr>
        <p:spPr bwMode="auto">
          <a:xfrm>
            <a:off x="827088" y="4292600"/>
            <a:ext cx="51181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90000"/>
              </a:lnSpc>
              <a:spcBef>
                <a:spcPct val="0"/>
              </a:spcBef>
              <a:spcAft>
                <a:spcPct val="0"/>
              </a:spcAft>
              <a:buClrTx/>
              <a:buSzTx/>
              <a:buFontTx/>
              <a:buNone/>
            </a:pPr>
            <a:r>
              <a:rPr lang="en-US" altLang="zh-CN" sz="1800" b="0">
                <a:solidFill>
                  <a:srgbClr val="990000"/>
                </a:solidFill>
                <a:latin typeface="黑体" panose="02010609060101010101" pitchFamily="2" charset="-122"/>
                <a:ea typeface="黑体" panose="02010609060101010101" pitchFamily="2" charset="-122"/>
              </a:rPr>
              <a:t>E   </a:t>
            </a:r>
            <a:r>
              <a:rPr lang="zh-CN" altLang="en-US" sz="1800" b="0">
                <a:solidFill>
                  <a:srgbClr val="990000"/>
                </a:solidFill>
                <a:latin typeface="黑体" panose="02010609060101010101" pitchFamily="2" charset="-122"/>
                <a:ea typeface="黑体" panose="02010609060101010101" pitchFamily="2" charset="-122"/>
              </a:rPr>
              <a:t>：</a:t>
            </a:r>
            <a:r>
              <a:rPr lang="en-US" altLang="zh-CN" sz="1800" b="0">
                <a:solidFill>
                  <a:srgbClr val="990000"/>
                </a:solidFill>
                <a:latin typeface="黑体" panose="02010609060101010101" pitchFamily="2" charset="-122"/>
                <a:ea typeface="黑体" panose="02010609060101010101" pitchFamily="2" charset="-122"/>
              </a:rPr>
              <a:t>E '-' E  { $$=$1-$3</a:t>
            </a:r>
            <a:r>
              <a:rPr lang="zh-CN" altLang="en-US" sz="1800" b="0">
                <a:solidFill>
                  <a:srgbClr val="990000"/>
                </a:solidFill>
                <a:latin typeface="黑体" panose="02010609060101010101" pitchFamily="2" charset="-122"/>
                <a:ea typeface="黑体" panose="02010609060101010101" pitchFamily="2" charset="-122"/>
              </a:rPr>
              <a:t>；</a:t>
            </a:r>
            <a:r>
              <a:rPr lang="en-US" altLang="zh-CN" sz="1800" b="0">
                <a:solidFill>
                  <a:srgbClr val="990000"/>
                </a:solidFill>
                <a:latin typeface="黑体" panose="02010609060101010101" pitchFamily="2" charset="-122"/>
                <a:ea typeface="黑体" panose="02010609060101010101" pitchFamily="2" charset="-122"/>
              </a:rPr>
              <a:t>}</a:t>
            </a:r>
            <a:endParaRPr lang="en-US" altLang="zh-CN" sz="1800" b="0">
              <a:solidFill>
                <a:srgbClr val="990000"/>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1800" b="0">
                <a:solidFill>
                  <a:srgbClr val="990000"/>
                </a:solidFill>
                <a:latin typeface="黑体" panose="02010609060101010101" pitchFamily="2" charset="-122"/>
                <a:ea typeface="黑体" panose="02010609060101010101" pitchFamily="2" charset="-122"/>
              </a:rPr>
              <a:t>    | E '*' E  { $$=$1*$3</a:t>
            </a:r>
            <a:r>
              <a:rPr lang="zh-CN" altLang="en-US" sz="1800" b="0">
                <a:solidFill>
                  <a:srgbClr val="990000"/>
                </a:solidFill>
                <a:latin typeface="黑体" panose="02010609060101010101" pitchFamily="2" charset="-122"/>
                <a:ea typeface="黑体" panose="02010609060101010101" pitchFamily="2" charset="-122"/>
              </a:rPr>
              <a:t>；</a:t>
            </a:r>
            <a:r>
              <a:rPr lang="en-US" altLang="zh-CN" sz="1800" b="0">
                <a:solidFill>
                  <a:srgbClr val="990000"/>
                </a:solidFill>
                <a:latin typeface="黑体" panose="02010609060101010101" pitchFamily="2" charset="-122"/>
                <a:ea typeface="黑体" panose="02010609060101010101" pitchFamily="2" charset="-122"/>
              </a:rPr>
              <a:t>}</a:t>
            </a:r>
            <a:endParaRPr lang="en-US" altLang="zh-CN" sz="1800" b="0">
              <a:solidFill>
                <a:srgbClr val="990000"/>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1800" b="0">
                <a:solidFill>
                  <a:srgbClr val="990000"/>
                </a:solidFill>
                <a:latin typeface="黑体" panose="02010609060101010101" pitchFamily="2" charset="-122"/>
                <a:ea typeface="黑体" panose="02010609060101010101" pitchFamily="2" charset="-122"/>
              </a:rPr>
              <a:t>    | NUM</a:t>
            </a:r>
            <a:endParaRPr lang="en-US" altLang="zh-CN" sz="1800" b="0">
              <a:solidFill>
                <a:srgbClr val="990000"/>
              </a:solidFill>
              <a:latin typeface="黑体" panose="02010609060101010101" pitchFamily="2" charset="-122"/>
              <a:ea typeface="黑体" panose="02010609060101010101" pitchFamily="2" charset="-122"/>
            </a:endParaRPr>
          </a:p>
          <a:p>
            <a:pPr>
              <a:lnSpc>
                <a:spcPct val="90000"/>
              </a:lnSpc>
              <a:spcBef>
                <a:spcPct val="0"/>
              </a:spcBef>
              <a:spcAft>
                <a:spcPct val="0"/>
              </a:spcAft>
              <a:buClrTx/>
              <a:buSzTx/>
              <a:buFontTx/>
              <a:buNone/>
            </a:pPr>
            <a:r>
              <a:rPr lang="en-US" altLang="zh-CN" sz="1800" b="0">
                <a:solidFill>
                  <a:srgbClr val="990000"/>
                </a:solidFill>
                <a:latin typeface="黑体" panose="02010609060101010101" pitchFamily="2" charset="-122"/>
                <a:ea typeface="黑体" panose="02010609060101010101" pitchFamily="2" charset="-122"/>
              </a:rPr>
              <a:t>    ;</a:t>
            </a:r>
            <a:endParaRPr lang="en-US" altLang="zh-CN" sz="1800" b="0">
              <a:solidFill>
                <a:srgbClr val="99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2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ADF71E83-D8FB-4A96-86CE-6C9DB25159B3}"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10245" name="Rectangle 5"/>
          <p:cNvSpPr>
            <a:spLocks noChangeArrowheads="1"/>
          </p:cNvSpPr>
          <p:nvPr/>
        </p:nvSpPr>
        <p:spPr bwMode="auto">
          <a:xfrm>
            <a:off x="457200" y="788621"/>
            <a:ext cx="8229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36905" indent="-179705">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kumimoji="1" lang="zh-CN" altLang="en-US" b="0" dirty="0">
                <a:solidFill>
                  <a:schemeClr val="tx1"/>
                </a:solidFill>
                <a:latin typeface="隶书" panose="02010509060101010101" pitchFamily="49" charset="-122"/>
                <a:ea typeface="隶书" panose="02010509060101010101" pitchFamily="49" charset="-122"/>
              </a:rPr>
              <a:t>分析表中的两类冲突</a:t>
            </a:r>
            <a:endParaRPr kumimoji="1" lang="zh-CN" altLang="en-US" b="0" dirty="0">
              <a:solidFill>
                <a:schemeClr val="tx1"/>
              </a:solidFill>
              <a:latin typeface="隶书" panose="02010509060101010101" pitchFamily="49" charset="-122"/>
              <a:ea typeface="隶书" panose="02010509060101010101" pitchFamily="49" charset="-122"/>
            </a:endParaRPr>
          </a:p>
          <a:p>
            <a:pPr lvl="1">
              <a:lnSpc>
                <a:spcPct val="120000"/>
              </a:lnSpc>
              <a:spcBef>
                <a:spcPct val="0"/>
              </a:spcBef>
              <a:spcAft>
                <a:spcPct val="0"/>
              </a:spcAft>
              <a:buClrTx/>
              <a:buSzTx/>
              <a:buFontTx/>
              <a:buChar char="•"/>
            </a:pPr>
            <a:r>
              <a:rPr kumimoji="1" lang="zh-CN" altLang="en-US" sz="2400" dirty="0">
                <a:solidFill>
                  <a:srgbClr val="990000"/>
                </a:solidFill>
                <a:latin typeface="隶书" panose="02010509060101010101" pitchFamily="49" charset="-122"/>
                <a:ea typeface="隶书" panose="02010509060101010101" pitchFamily="49" charset="-122"/>
              </a:rPr>
              <a:t>移进</a:t>
            </a:r>
            <a:r>
              <a:rPr kumimoji="1" lang="en-US" altLang="zh-CN" sz="2400" dirty="0">
                <a:solidFill>
                  <a:srgbClr val="990000"/>
                </a:solidFill>
                <a:latin typeface="隶书" panose="02010509060101010101" pitchFamily="49" charset="-122"/>
                <a:ea typeface="隶书" panose="02010509060101010101" pitchFamily="49" charset="-122"/>
              </a:rPr>
              <a:t>/</a:t>
            </a:r>
            <a:r>
              <a:rPr kumimoji="1" lang="zh-CN" altLang="en-US" sz="2400" dirty="0">
                <a:solidFill>
                  <a:srgbClr val="990000"/>
                </a:solidFill>
                <a:latin typeface="隶书" panose="02010509060101010101" pitchFamily="49" charset="-122"/>
                <a:ea typeface="隶书" panose="02010509060101010101" pitchFamily="49" charset="-122"/>
              </a:rPr>
              <a:t>归约冲突</a:t>
            </a:r>
            <a:r>
              <a:rPr kumimoji="1" lang="zh-CN" altLang="en-US" sz="2400" dirty="0">
                <a:solidFill>
                  <a:schemeClr val="tx1"/>
                </a:solidFill>
                <a:latin typeface="隶书" panose="02010509060101010101" pitchFamily="49" charset="-122"/>
                <a:ea typeface="隶书" panose="02010509060101010101" pitchFamily="49" charset="-122"/>
              </a:rPr>
              <a:t>：在某一状态下，面对相同的下一文法符号，既可以 移进，也可以 归约；</a:t>
            </a:r>
            <a:endParaRPr kumimoji="1" lang="zh-CN" altLang="en-US" sz="2400" dirty="0">
              <a:solidFill>
                <a:schemeClr val="tx1"/>
              </a:solidFill>
              <a:latin typeface="隶书" panose="02010509060101010101" pitchFamily="49" charset="-122"/>
              <a:ea typeface="隶书" panose="02010509060101010101" pitchFamily="49" charset="-122"/>
            </a:endParaRPr>
          </a:p>
          <a:p>
            <a:pPr lvl="1">
              <a:lnSpc>
                <a:spcPct val="120000"/>
              </a:lnSpc>
              <a:spcBef>
                <a:spcPct val="0"/>
              </a:spcBef>
              <a:spcAft>
                <a:spcPct val="0"/>
              </a:spcAft>
              <a:buClrTx/>
              <a:buSzTx/>
              <a:buFontTx/>
              <a:buChar char="•"/>
            </a:pPr>
            <a:r>
              <a:rPr kumimoji="1" lang="zh-CN" altLang="en-US" sz="2400" dirty="0">
                <a:solidFill>
                  <a:srgbClr val="990000"/>
                </a:solidFill>
                <a:latin typeface="隶书" panose="02010509060101010101" pitchFamily="49" charset="-122"/>
                <a:ea typeface="隶书" panose="02010509060101010101" pitchFamily="49" charset="-122"/>
              </a:rPr>
              <a:t>归约</a:t>
            </a:r>
            <a:r>
              <a:rPr kumimoji="1" lang="en-US" altLang="zh-CN" sz="2400" dirty="0">
                <a:solidFill>
                  <a:srgbClr val="990000"/>
                </a:solidFill>
                <a:latin typeface="隶书" panose="02010509060101010101" pitchFamily="49" charset="-122"/>
                <a:ea typeface="隶书" panose="02010509060101010101" pitchFamily="49" charset="-122"/>
              </a:rPr>
              <a:t>/</a:t>
            </a:r>
            <a:r>
              <a:rPr kumimoji="1" lang="zh-CN" altLang="en-US" sz="2400" dirty="0">
                <a:solidFill>
                  <a:srgbClr val="990000"/>
                </a:solidFill>
                <a:latin typeface="隶书" panose="02010509060101010101" pitchFamily="49" charset="-122"/>
                <a:ea typeface="隶书" panose="02010509060101010101" pitchFamily="49" charset="-122"/>
              </a:rPr>
              <a:t>归约冲突</a:t>
            </a:r>
            <a:r>
              <a:rPr kumimoji="1" lang="zh-CN" altLang="en-US" sz="2400" dirty="0">
                <a:solidFill>
                  <a:schemeClr val="tx1"/>
                </a:solidFill>
                <a:latin typeface="隶书" panose="02010509060101010101" pitchFamily="49" charset="-122"/>
                <a:ea typeface="隶书" panose="02010509060101010101" pitchFamily="49" charset="-122"/>
              </a:rPr>
              <a:t>：在某一状态下，面对相同的下一文法符号，有两个或两个以上的产生式可以进行归约。</a:t>
            </a:r>
            <a:endParaRPr kumimoji="1" lang="zh-CN" altLang="en-US" sz="2400" dirty="0">
              <a:solidFill>
                <a:schemeClr val="tx1"/>
              </a:solidFill>
              <a:latin typeface="隶书" panose="02010509060101010101" pitchFamily="49" charset="-122"/>
              <a:ea typeface="隶书" panose="02010509060101010101" pitchFamily="49" charset="-122"/>
            </a:endParaRPr>
          </a:p>
          <a:p>
            <a:pPr>
              <a:lnSpc>
                <a:spcPct val="120000"/>
              </a:lnSpc>
              <a:spcBef>
                <a:spcPct val="0"/>
              </a:spcBef>
              <a:spcAft>
                <a:spcPct val="0"/>
              </a:spcAft>
              <a:buClrTx/>
              <a:buSzTx/>
              <a:buFontTx/>
              <a:buNone/>
            </a:pPr>
            <a:r>
              <a:rPr kumimoji="1" lang="en-US" altLang="zh-CN" b="0" dirty="0">
                <a:solidFill>
                  <a:srgbClr val="990000"/>
                </a:solidFill>
                <a:latin typeface="华文行楷" panose="02010800040101010101" pitchFamily="2" charset="-122"/>
                <a:ea typeface="华文行楷" panose="02010800040101010101" pitchFamily="2" charset="-122"/>
              </a:rPr>
              <a:t>2</a:t>
            </a:r>
            <a:r>
              <a:rPr kumimoji="1" lang="zh-CN" altLang="en-US" b="0" dirty="0">
                <a:solidFill>
                  <a:srgbClr val="990000"/>
                </a:solidFill>
                <a:latin typeface="华文行楷" panose="02010800040101010101" pitchFamily="2" charset="-122"/>
                <a:ea typeface="华文行楷" panose="02010800040101010101" pitchFamily="2" charset="-122"/>
              </a:rPr>
              <a:t>种解决方案：</a:t>
            </a:r>
            <a:endParaRPr kumimoji="1" lang="zh-CN" altLang="en-US" b="0" dirty="0">
              <a:solidFill>
                <a:srgbClr val="990000"/>
              </a:solidFill>
              <a:latin typeface="华文行楷" panose="02010800040101010101" pitchFamily="2" charset="-122"/>
              <a:ea typeface="华文行楷" panose="02010800040101010101" pitchFamily="2" charset="-122"/>
            </a:endParaRPr>
          </a:p>
          <a:p>
            <a:pPr>
              <a:lnSpc>
                <a:spcPct val="120000"/>
              </a:lnSpc>
              <a:spcBef>
                <a:spcPct val="0"/>
              </a:spcBef>
              <a:spcAft>
                <a:spcPct val="0"/>
              </a:spcAft>
              <a:buClrTx/>
              <a:buSzTx/>
              <a:buFontTx/>
              <a:buAutoNum type="arabicPeriod"/>
            </a:pPr>
            <a:r>
              <a:rPr kumimoji="1" lang="en-US" altLang="zh-CN" b="0" dirty="0">
                <a:solidFill>
                  <a:schemeClr val="tx1"/>
                </a:solidFill>
                <a:latin typeface="黑体" panose="02010609060101010101" pitchFamily="2" charset="-122"/>
                <a:ea typeface="黑体" panose="02010609060101010101" pitchFamily="2" charset="-122"/>
              </a:rPr>
              <a:t>YACC</a:t>
            </a:r>
            <a:r>
              <a:rPr kumimoji="1" lang="zh-CN" altLang="en-US" b="0" dirty="0">
                <a:solidFill>
                  <a:schemeClr val="tx1"/>
                </a:solidFill>
                <a:latin typeface="隶书" panose="02010509060101010101" pitchFamily="49" charset="-122"/>
                <a:ea typeface="隶书" panose="02010509060101010101" pitchFamily="49" charset="-122"/>
              </a:rPr>
              <a:t>的默认解决方案</a:t>
            </a:r>
            <a:endParaRPr kumimoji="1" lang="zh-CN" altLang="en-US" b="0" dirty="0">
              <a:solidFill>
                <a:schemeClr val="tx1"/>
              </a:solidFill>
              <a:latin typeface="隶书" panose="02010509060101010101" pitchFamily="49" charset="-122"/>
              <a:ea typeface="隶书" panose="02010509060101010101" pitchFamily="49" charset="-122"/>
            </a:endParaRPr>
          </a:p>
          <a:p>
            <a:pPr lvl="1">
              <a:lnSpc>
                <a:spcPct val="120000"/>
              </a:lnSpc>
              <a:spcBef>
                <a:spcPct val="0"/>
              </a:spcBef>
              <a:spcAft>
                <a:spcPct val="0"/>
              </a:spcAft>
              <a:buClrTx/>
              <a:buSzTx/>
              <a:buFontTx/>
              <a:buChar char="•"/>
            </a:pPr>
            <a:r>
              <a:rPr kumimoji="1" lang="zh-CN" altLang="en-US" sz="2400" dirty="0">
                <a:solidFill>
                  <a:schemeClr val="tx1"/>
                </a:solidFill>
                <a:latin typeface="隶书" panose="02010509060101010101" pitchFamily="49" charset="-122"/>
                <a:ea typeface="隶书" panose="02010509060101010101" pitchFamily="49" charset="-122"/>
              </a:rPr>
              <a:t>移进</a:t>
            </a:r>
            <a:r>
              <a:rPr kumimoji="1" lang="en-US" altLang="zh-CN" sz="2400" dirty="0">
                <a:solidFill>
                  <a:schemeClr val="tx1"/>
                </a:solidFill>
                <a:latin typeface="隶书" panose="02010509060101010101" pitchFamily="49" charset="-122"/>
                <a:ea typeface="隶书" panose="02010509060101010101" pitchFamily="49" charset="-122"/>
              </a:rPr>
              <a:t>/</a:t>
            </a:r>
            <a:r>
              <a:rPr kumimoji="1" lang="zh-CN" altLang="en-US" sz="2400" dirty="0">
                <a:solidFill>
                  <a:schemeClr val="tx1"/>
                </a:solidFill>
                <a:latin typeface="隶书" panose="02010509060101010101" pitchFamily="49" charset="-122"/>
                <a:ea typeface="隶书" panose="02010509060101010101" pitchFamily="49" charset="-122"/>
              </a:rPr>
              <a:t>归约冲突时，执行移进动作，即</a:t>
            </a:r>
            <a:r>
              <a:rPr kumimoji="1" lang="zh-CN" altLang="en-US" sz="2400" dirty="0">
                <a:solidFill>
                  <a:srgbClr val="990000"/>
                </a:solidFill>
                <a:latin typeface="隶书" panose="02010509060101010101" pitchFamily="49" charset="-122"/>
                <a:ea typeface="隶书" panose="02010509060101010101" pitchFamily="49" charset="-122"/>
              </a:rPr>
              <a:t>移进先于归约</a:t>
            </a:r>
            <a:r>
              <a:rPr kumimoji="1" lang="zh-CN" altLang="en-US" sz="2400" dirty="0">
                <a:solidFill>
                  <a:schemeClr val="tx1"/>
                </a:solidFill>
                <a:latin typeface="隶书" panose="02010509060101010101" pitchFamily="49" charset="-122"/>
                <a:ea typeface="隶书" panose="02010509060101010101" pitchFamily="49" charset="-122"/>
              </a:rPr>
              <a:t>；</a:t>
            </a:r>
            <a:endParaRPr kumimoji="1" lang="zh-CN" altLang="en-US" sz="2400" dirty="0">
              <a:solidFill>
                <a:schemeClr val="tx1"/>
              </a:solidFill>
              <a:latin typeface="隶书" panose="02010509060101010101" pitchFamily="49" charset="-122"/>
              <a:ea typeface="隶书" panose="02010509060101010101" pitchFamily="49" charset="-122"/>
            </a:endParaRPr>
          </a:p>
          <a:p>
            <a:pPr lvl="1">
              <a:lnSpc>
                <a:spcPct val="120000"/>
              </a:lnSpc>
              <a:spcBef>
                <a:spcPct val="0"/>
              </a:spcBef>
              <a:spcAft>
                <a:spcPct val="0"/>
              </a:spcAft>
              <a:buClrTx/>
              <a:buSzTx/>
              <a:buFontTx/>
              <a:buChar char="•"/>
            </a:pPr>
            <a:r>
              <a:rPr kumimoji="1" lang="zh-CN" altLang="en-US" sz="2400" dirty="0">
                <a:solidFill>
                  <a:schemeClr val="tx1"/>
                </a:solidFill>
                <a:latin typeface="隶书" panose="02010509060101010101" pitchFamily="49" charset="-122"/>
                <a:ea typeface="隶书" panose="02010509060101010101" pitchFamily="49" charset="-122"/>
              </a:rPr>
              <a:t>归约</a:t>
            </a:r>
            <a:r>
              <a:rPr kumimoji="1" lang="en-US" altLang="zh-CN" sz="2400" dirty="0">
                <a:solidFill>
                  <a:schemeClr val="tx1"/>
                </a:solidFill>
                <a:latin typeface="隶书" panose="02010509060101010101" pitchFamily="49" charset="-122"/>
                <a:ea typeface="隶书" panose="02010509060101010101" pitchFamily="49" charset="-122"/>
              </a:rPr>
              <a:t>/</a:t>
            </a:r>
            <a:r>
              <a:rPr kumimoji="1" lang="zh-CN" altLang="en-US" sz="2400" dirty="0">
                <a:solidFill>
                  <a:schemeClr val="tx1"/>
                </a:solidFill>
                <a:latin typeface="隶书" panose="02010509060101010101" pitchFamily="49" charset="-122"/>
                <a:ea typeface="隶书" panose="02010509060101010101" pitchFamily="49" charset="-122"/>
              </a:rPr>
              <a:t>归约冲突时，用</a:t>
            </a:r>
            <a:r>
              <a:rPr kumimoji="1" lang="en-US" altLang="zh-CN" sz="2400" dirty="0">
                <a:solidFill>
                  <a:schemeClr val="tx1"/>
                </a:solidFill>
                <a:latin typeface="黑体" panose="02010609060101010101" pitchFamily="2" charset="-122"/>
                <a:ea typeface="黑体" panose="02010609060101010101" pitchFamily="2" charset="-122"/>
              </a:rPr>
              <a:t>YACC</a:t>
            </a:r>
            <a:r>
              <a:rPr kumimoji="1" lang="zh-CN" altLang="en-US" sz="2400" dirty="0">
                <a:solidFill>
                  <a:schemeClr val="tx1"/>
                </a:solidFill>
                <a:latin typeface="隶书" panose="02010509060101010101" pitchFamily="49" charset="-122"/>
                <a:ea typeface="隶书" panose="02010509060101010101" pitchFamily="49" charset="-122"/>
              </a:rPr>
              <a:t>源程序中</a:t>
            </a:r>
            <a:r>
              <a:rPr kumimoji="1" lang="zh-CN" altLang="en-US" sz="2400" dirty="0">
                <a:solidFill>
                  <a:srgbClr val="990000"/>
                </a:solidFill>
                <a:latin typeface="隶书" panose="02010509060101010101" pitchFamily="49" charset="-122"/>
                <a:ea typeface="隶书" panose="02010509060101010101" pitchFamily="49" charset="-122"/>
              </a:rPr>
              <a:t>第一个出现的产生式</a:t>
            </a:r>
            <a:r>
              <a:rPr kumimoji="1" lang="zh-CN" altLang="en-US" sz="2400" dirty="0">
                <a:solidFill>
                  <a:schemeClr val="tx1"/>
                </a:solidFill>
                <a:latin typeface="隶书" panose="02010509060101010101" pitchFamily="49" charset="-122"/>
                <a:ea typeface="隶书" panose="02010509060101010101" pitchFamily="49" charset="-122"/>
              </a:rPr>
              <a:t>进行归约。</a:t>
            </a:r>
            <a:endParaRPr kumimoji="1" lang="zh-CN" altLang="en-US" sz="2400" dirty="0">
              <a:solidFill>
                <a:schemeClr val="tx1"/>
              </a:solidFill>
              <a:latin typeface="隶书" panose="02010509060101010101" pitchFamily="49" charset="-122"/>
              <a:ea typeface="隶书" panose="02010509060101010101" pitchFamily="49" charset="-122"/>
            </a:endParaRPr>
          </a:p>
          <a:p>
            <a:pPr>
              <a:lnSpc>
                <a:spcPct val="120000"/>
              </a:lnSpc>
              <a:spcBef>
                <a:spcPct val="0"/>
              </a:spcBef>
              <a:spcAft>
                <a:spcPct val="0"/>
              </a:spcAft>
              <a:buClrTx/>
              <a:buSzTx/>
              <a:buFontTx/>
              <a:buAutoNum type="arabicPeriod"/>
            </a:pPr>
            <a:r>
              <a:rPr kumimoji="1" lang="zh-CN" altLang="en-US" b="0" dirty="0">
                <a:solidFill>
                  <a:schemeClr val="tx1"/>
                </a:solidFill>
                <a:latin typeface="隶书" panose="02010509060101010101" pitchFamily="49" charset="-122"/>
                <a:ea typeface="隶书" panose="02010509060101010101" pitchFamily="49" charset="-122"/>
              </a:rPr>
              <a:t>用户解决方案：</a:t>
            </a:r>
            <a:r>
              <a:rPr kumimoji="1" lang="zh-CN" altLang="en-US" b="0" dirty="0">
                <a:solidFill>
                  <a:srgbClr val="990000"/>
                </a:solidFill>
                <a:latin typeface="隶书" panose="02010509060101010101" pitchFamily="49" charset="-122"/>
                <a:ea typeface="隶书" panose="02010509060101010101" pitchFamily="49" charset="-122"/>
              </a:rPr>
              <a:t>规定优先级和结合性</a:t>
            </a:r>
            <a:endParaRPr kumimoji="1" lang="zh-CN" altLang="en-US" b="0" dirty="0">
              <a:solidFill>
                <a:srgbClr val="990000"/>
              </a:solidFill>
              <a:latin typeface="隶书" panose="02010509060101010101" pitchFamily="49" charset="-122"/>
              <a:ea typeface="隶书" panose="02010509060101010101" pitchFamily="49" charset="-122"/>
            </a:endParaRPr>
          </a:p>
        </p:txBody>
      </p:sp>
      <p:sp>
        <p:nvSpPr>
          <p:cNvPr id="3" name="标题 2"/>
          <p:cNvSpPr>
            <a:spLocks noGrp="1"/>
          </p:cNvSpPr>
          <p:nvPr>
            <p:ph type="title"/>
          </p:nvPr>
        </p:nvSpPr>
        <p:spPr/>
        <p:txBody>
          <a:bodyPr/>
          <a:lstStyle/>
          <a:p>
            <a:r>
              <a:rPr lang="en-US" altLang="zh-CN" dirty="0">
                <a:solidFill>
                  <a:srgbClr val="990000"/>
                </a:solidFill>
                <a:latin typeface="黑体" panose="02010609060101010101" pitchFamily="2" charset="-122"/>
                <a:ea typeface="黑体" panose="02010609060101010101" pitchFamily="2" charset="-122"/>
              </a:rPr>
              <a:t>YACC</a:t>
            </a:r>
            <a:r>
              <a:rPr lang="zh-CN" altLang="en-US" dirty="0">
                <a:solidFill>
                  <a:srgbClr val="990000"/>
                </a:solidFill>
                <a:latin typeface="隶书" panose="02010509060101010101" pitchFamily="49" charset="-122"/>
                <a:ea typeface="隶书" panose="02010509060101010101" pitchFamily="49" charset="-122"/>
              </a:rPr>
              <a:t>解决冲突的方法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barn(outVertical)">
                                      <p:cBhvr>
                                        <p:cTn id="7" dur="500"/>
                                        <p:tgtEl>
                                          <p:spTgt spid="10245">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0245">
                                            <p:txEl>
                                              <p:pRg st="1" end="1"/>
                                            </p:txEl>
                                          </p:spTgt>
                                        </p:tgtEl>
                                        <p:attrNameLst>
                                          <p:attrName>style.visibility</p:attrName>
                                        </p:attrNameLst>
                                      </p:cBhvr>
                                      <p:to>
                                        <p:strVal val="visible"/>
                                      </p:to>
                                    </p:set>
                                    <p:animEffect transition="in" filter="barn(outVertical)">
                                      <p:cBhvr>
                                        <p:cTn id="10" dur="500"/>
                                        <p:tgtEl>
                                          <p:spTgt spid="10245">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0245">
                                            <p:txEl>
                                              <p:pRg st="2" end="2"/>
                                            </p:txEl>
                                          </p:spTgt>
                                        </p:tgtEl>
                                        <p:attrNameLst>
                                          <p:attrName>style.visibility</p:attrName>
                                        </p:attrNameLst>
                                      </p:cBhvr>
                                      <p:to>
                                        <p:strVal val="visible"/>
                                      </p:to>
                                    </p:set>
                                    <p:animEffect transition="in" filter="barn(outVertical)">
                                      <p:cBhvr>
                                        <p:cTn id="13" dur="500"/>
                                        <p:tgtEl>
                                          <p:spTgt spid="1024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0245">
                                            <p:txEl>
                                              <p:pRg st="3" end="3"/>
                                            </p:txEl>
                                          </p:spTgt>
                                        </p:tgtEl>
                                        <p:attrNameLst>
                                          <p:attrName>style.visibility</p:attrName>
                                        </p:attrNameLst>
                                      </p:cBhvr>
                                      <p:to>
                                        <p:strVal val="visible"/>
                                      </p:to>
                                    </p:set>
                                    <p:animEffect transition="in" filter="barn(outVertical)">
                                      <p:cBhvr>
                                        <p:cTn id="18" dur="500"/>
                                        <p:tgtEl>
                                          <p:spTgt spid="1024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0245">
                                            <p:txEl>
                                              <p:pRg st="4" end="4"/>
                                            </p:txEl>
                                          </p:spTgt>
                                        </p:tgtEl>
                                        <p:attrNameLst>
                                          <p:attrName>style.visibility</p:attrName>
                                        </p:attrNameLst>
                                      </p:cBhvr>
                                      <p:to>
                                        <p:strVal val="visible"/>
                                      </p:to>
                                    </p:set>
                                    <p:animEffect transition="in" filter="barn(outVertical)">
                                      <p:cBhvr>
                                        <p:cTn id="23" dur="500"/>
                                        <p:tgtEl>
                                          <p:spTgt spid="10245">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0245">
                                            <p:txEl>
                                              <p:pRg st="5" end="5"/>
                                            </p:txEl>
                                          </p:spTgt>
                                        </p:tgtEl>
                                        <p:attrNameLst>
                                          <p:attrName>style.visibility</p:attrName>
                                        </p:attrNameLst>
                                      </p:cBhvr>
                                      <p:to>
                                        <p:strVal val="visible"/>
                                      </p:to>
                                    </p:set>
                                    <p:animEffect transition="in" filter="barn(outVertical)">
                                      <p:cBhvr>
                                        <p:cTn id="26" dur="500"/>
                                        <p:tgtEl>
                                          <p:spTgt spid="10245">
                                            <p:txEl>
                                              <p:pRg st="5" end="5"/>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0245">
                                            <p:txEl>
                                              <p:pRg st="6" end="6"/>
                                            </p:txEl>
                                          </p:spTgt>
                                        </p:tgtEl>
                                        <p:attrNameLst>
                                          <p:attrName>style.visibility</p:attrName>
                                        </p:attrNameLst>
                                      </p:cBhvr>
                                      <p:to>
                                        <p:strVal val="visible"/>
                                      </p:to>
                                    </p:set>
                                    <p:animEffect transition="in" filter="barn(outVertical)">
                                      <p:cBhvr>
                                        <p:cTn id="29" dur="500"/>
                                        <p:tgtEl>
                                          <p:spTgt spid="10245">
                                            <p:txEl>
                                              <p:pRg st="6" end="6"/>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0245">
                                            <p:txEl>
                                              <p:pRg st="7" end="7"/>
                                            </p:txEl>
                                          </p:spTgt>
                                        </p:tgtEl>
                                        <p:attrNameLst>
                                          <p:attrName>style.visibility</p:attrName>
                                        </p:attrNameLst>
                                      </p:cBhvr>
                                      <p:to>
                                        <p:strVal val="visible"/>
                                      </p:to>
                                    </p:set>
                                    <p:animEffect transition="in" filter="barn(outVertical)">
                                      <p:cBhvr>
                                        <p:cTn id="32" dur="500"/>
                                        <p:tgtEl>
                                          <p:spTgt spid="102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0896BD9C-9DE1-4DED-83AC-BB2C805A3162}"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54275" name="Rectangle 2"/>
          <p:cNvSpPr>
            <a:spLocks noGrp="1" noChangeArrowheads="1"/>
          </p:cNvSpPr>
          <p:nvPr>
            <p:ph type="title"/>
          </p:nvPr>
        </p:nvSpPr>
        <p:spPr>
          <a:xfrm>
            <a:off x="506413" y="168275"/>
            <a:ext cx="2906712" cy="457200"/>
          </a:xfrm>
        </p:spPr>
        <p:txBody>
          <a:bodyPr/>
          <a:lstStyle/>
          <a:p>
            <a:pPr algn="l"/>
            <a:r>
              <a:rPr lang="zh-CN" altLang="en-US" sz="2400">
                <a:ln>
                  <a:noFill/>
                </a:ln>
                <a:latin typeface="隶书" panose="02010509060101010101" pitchFamily="49" charset="-122"/>
                <a:ea typeface="隶书" panose="02010509060101010101" pitchFamily="49" charset="-122"/>
              </a:rPr>
              <a:t>对于如下产生式：</a:t>
            </a:r>
            <a:endParaRPr lang="zh-CN" altLang="en-US" sz="2400">
              <a:ln>
                <a:noFill/>
              </a:ln>
              <a:latin typeface="隶书" panose="02010509060101010101" pitchFamily="49" charset="-122"/>
              <a:ea typeface="隶书" panose="02010509060101010101" pitchFamily="49" charset="-122"/>
            </a:endParaRPr>
          </a:p>
        </p:txBody>
      </p:sp>
      <p:sp>
        <p:nvSpPr>
          <p:cNvPr id="11268" name="Rectangle 4"/>
          <p:cNvSpPr>
            <a:spLocks noChangeArrowheads="1"/>
          </p:cNvSpPr>
          <p:nvPr/>
        </p:nvSpPr>
        <p:spPr bwMode="auto">
          <a:xfrm>
            <a:off x="817563" y="620713"/>
            <a:ext cx="6778625" cy="377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%left '+' '-'</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%left '*' '/'</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%right </a:t>
            </a:r>
            <a:r>
              <a:rPr lang="en-US" altLang="zh-CN" sz="2200" b="0">
                <a:solidFill>
                  <a:schemeClr val="accent2"/>
                </a:solidFill>
                <a:latin typeface="黑体" panose="02010609060101010101" pitchFamily="2" charset="-122"/>
                <a:ea typeface="黑体" panose="02010609060101010101" pitchFamily="2" charset="-122"/>
              </a:rPr>
              <a:t>uminus</a:t>
            </a:r>
            <a:endParaRPr lang="en-US" altLang="zh-CN" sz="2200" b="0">
              <a:solidFill>
                <a:schemeClr val="accent2"/>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accent2"/>
                </a:solidFill>
                <a:latin typeface="黑体" panose="02010609060101010101" pitchFamily="2" charset="-122"/>
                <a:ea typeface="黑体" panose="02010609060101010101" pitchFamily="2" charset="-122"/>
              </a:rPr>
              <a:t>%%</a:t>
            </a:r>
            <a:endParaRPr lang="en-US" altLang="zh-CN" sz="2200" b="0">
              <a:solidFill>
                <a:schemeClr val="accent2"/>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E   </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E '+' E			{ $$=$1+$3</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 E '-' E			{ $$=$1-$3</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 E '*' E			{ $$=$1*$3</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 E '/' E			{ $$=$1/$3</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 </a:t>
            </a:r>
            <a:r>
              <a:rPr lang="en-US" altLang="zh-CN" sz="2200">
                <a:solidFill>
                  <a:srgbClr val="FF0000"/>
                </a:solidFill>
                <a:latin typeface="黑体" panose="02010609060101010101" pitchFamily="2" charset="-122"/>
                <a:ea typeface="黑体" panose="02010609060101010101" pitchFamily="2" charset="-122"/>
              </a:rPr>
              <a:t>'-' E</a:t>
            </a:r>
            <a:r>
              <a:rPr lang="en-US" altLang="zh-CN" sz="2200" b="0">
                <a:solidFill>
                  <a:schemeClr val="tx1"/>
                </a:solidFill>
                <a:latin typeface="黑体" panose="02010609060101010101" pitchFamily="2" charset="-122"/>
                <a:ea typeface="黑体" panose="02010609060101010101" pitchFamily="2" charset="-122"/>
              </a:rPr>
              <a:t> </a:t>
            </a:r>
            <a:r>
              <a:rPr lang="en-US" altLang="zh-CN" sz="2200" b="0">
                <a:solidFill>
                  <a:schemeClr val="accent2"/>
                </a:solidFill>
                <a:latin typeface="黑体" panose="02010609060101010101" pitchFamily="2" charset="-122"/>
                <a:ea typeface="黑体" panose="02010609060101010101" pitchFamily="2" charset="-122"/>
              </a:rPr>
              <a:t>       	</a:t>
            </a:r>
            <a:r>
              <a:rPr lang="en-US" altLang="zh-CN" sz="2200" b="0">
                <a:solidFill>
                  <a:schemeClr val="tx1"/>
                </a:solidFill>
                <a:latin typeface="黑体" panose="02010609060101010101" pitchFamily="2" charset="-122"/>
                <a:ea typeface="黑体" panose="02010609060101010101" pitchFamily="2" charset="-122"/>
              </a:rPr>
              <a:t>	{ $$=-$2</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 NUM			{ $$=$1</a:t>
            </a:r>
            <a:r>
              <a:rPr lang="zh-CN" altLang="en-US" sz="2200" b="0">
                <a:solidFill>
                  <a:schemeClr val="tx1"/>
                </a:solidFill>
                <a:latin typeface="黑体" panose="02010609060101010101" pitchFamily="2" charset="-122"/>
                <a:ea typeface="黑体" panose="02010609060101010101" pitchFamily="2" charset="-122"/>
              </a:rPr>
              <a:t>；</a:t>
            </a:r>
            <a:r>
              <a:rPr lang="en-US" altLang="zh-CN" sz="2200" b="0">
                <a:solidFill>
                  <a:schemeClr val="tx1"/>
                </a:solidFill>
                <a:latin typeface="黑体" panose="02010609060101010101" pitchFamily="2" charset="-122"/>
                <a:ea typeface="黑体" panose="02010609060101010101" pitchFamily="2" charset="-122"/>
              </a:rPr>
              <a:t>}</a:t>
            </a:r>
            <a:endParaRPr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2200" b="0">
                <a:solidFill>
                  <a:schemeClr val="tx1"/>
                </a:solidFill>
                <a:latin typeface="黑体" panose="02010609060101010101" pitchFamily="2" charset="-122"/>
                <a:ea typeface="黑体" panose="02010609060101010101" pitchFamily="2" charset="-122"/>
              </a:rPr>
              <a:t>    </a:t>
            </a:r>
            <a:r>
              <a:rPr lang="zh-CN" altLang="en-US" sz="2200" b="0">
                <a:solidFill>
                  <a:schemeClr val="tx1"/>
                </a:solidFill>
                <a:latin typeface="黑体" panose="02010609060101010101" pitchFamily="2" charset="-122"/>
                <a:ea typeface="黑体" panose="02010609060101010101" pitchFamily="2" charset="-122"/>
              </a:rPr>
              <a:t>；</a:t>
            </a:r>
            <a:endParaRPr lang="zh-CN" altLang="en-US" sz="2200" b="0">
              <a:solidFill>
                <a:schemeClr val="tx1"/>
              </a:solidFill>
              <a:latin typeface="黑体" panose="02010609060101010101" pitchFamily="2" charset="-122"/>
              <a:ea typeface="黑体" panose="02010609060101010101" pitchFamily="2" charset="-122"/>
            </a:endParaRPr>
          </a:p>
        </p:txBody>
      </p:sp>
      <p:sp>
        <p:nvSpPr>
          <p:cNvPr id="11269" name="Rectangle 5"/>
          <p:cNvSpPr>
            <a:spLocks noChangeArrowheads="1"/>
          </p:cNvSpPr>
          <p:nvPr/>
        </p:nvSpPr>
        <p:spPr bwMode="auto">
          <a:xfrm>
            <a:off x="381000" y="4267200"/>
            <a:ext cx="79359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rgbClr val="990000"/>
                </a:solidFill>
                <a:latin typeface="隶书" panose="02010509060101010101" pitchFamily="49" charset="-122"/>
                <a:ea typeface="隶书" panose="02010509060101010101" pitchFamily="49" charset="-122"/>
              </a:rPr>
              <a:t>观点</a:t>
            </a:r>
            <a:r>
              <a:rPr lang="zh-CN" altLang="en-US" sz="1800" b="0">
                <a:solidFill>
                  <a:schemeClr val="tx1"/>
                </a:solidFill>
                <a:latin typeface="隶书" panose="02010509060101010101" pitchFamily="49" charset="-122"/>
                <a:ea typeface="隶书" panose="02010509060101010101" pitchFamily="49" charset="-122"/>
              </a:rPr>
              <a:t>：产生式的优先级总是和其最右边的终结符一致。</a:t>
            </a:r>
            <a:endParaRPr lang="zh-CN" altLang="en-US"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若不一致时，采用占位符</a:t>
            </a:r>
            <a:r>
              <a:rPr lang="en-US" altLang="zh-CN" sz="1800" b="0">
                <a:solidFill>
                  <a:schemeClr val="tx1"/>
                </a:solidFill>
                <a:latin typeface="黑体" panose="02010609060101010101" pitchFamily="2" charset="-122"/>
                <a:ea typeface="黑体" panose="02010609060101010101" pitchFamily="2" charset="-122"/>
              </a:rPr>
              <a:t>(place holder)</a:t>
            </a:r>
            <a:r>
              <a:rPr lang="zh-CN" altLang="en-US" sz="1800" b="0">
                <a:solidFill>
                  <a:schemeClr val="tx1"/>
                </a:solidFill>
                <a:latin typeface="隶书" panose="02010509060101010101" pitchFamily="49" charset="-122"/>
                <a:ea typeface="隶书" panose="02010509060101010101" pitchFamily="49" charset="-122"/>
              </a:rPr>
              <a:t>的方法解决。如上边的</a:t>
            </a:r>
            <a:r>
              <a:rPr lang="en-US" altLang="zh-CN" sz="1800" b="0">
                <a:solidFill>
                  <a:schemeClr val="accent2"/>
                </a:solidFill>
                <a:latin typeface="黑体" panose="02010609060101010101" pitchFamily="2" charset="-122"/>
                <a:ea typeface="黑体" panose="02010609060101010101" pitchFamily="2" charset="-122"/>
              </a:rPr>
              <a:t>%prec uminus</a:t>
            </a:r>
            <a:r>
              <a:rPr lang="zh-CN" altLang="en-US" sz="1800" b="0">
                <a:solidFill>
                  <a:schemeClr val="tx1"/>
                </a:solidFill>
                <a:latin typeface="隶书" panose="02010509060101010101" pitchFamily="49" charset="-122"/>
                <a:ea typeface="隶书" panose="02010509060101010101" pitchFamily="49" charset="-122"/>
              </a:rPr>
              <a:t>。</a:t>
            </a:r>
            <a:endParaRPr lang="zh-CN" altLang="en-US"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    如果不说明</a:t>
            </a:r>
            <a:r>
              <a:rPr lang="en-US" altLang="zh-CN" sz="1800" b="0">
                <a:solidFill>
                  <a:schemeClr val="accent2"/>
                </a:solidFill>
                <a:latin typeface="黑体" panose="02010609060101010101" pitchFamily="2" charset="-122"/>
                <a:ea typeface="黑体" panose="02010609060101010101" pitchFamily="2" charset="-122"/>
              </a:rPr>
              <a:t>%prec uminus</a:t>
            </a:r>
            <a:r>
              <a:rPr lang="zh-CN" altLang="en-US" sz="1800" b="0">
                <a:solidFill>
                  <a:schemeClr val="tx1"/>
                </a:solidFill>
                <a:latin typeface="隶书" panose="02010509060101010101" pitchFamily="49" charset="-122"/>
                <a:ea typeface="隶书" panose="02010509060101010101" pitchFamily="49" charset="-122"/>
              </a:rPr>
              <a:t>，则产生式</a:t>
            </a:r>
            <a:r>
              <a:rPr lang="en-US" altLang="zh-CN" sz="1800" b="0">
                <a:solidFill>
                  <a:schemeClr val="accent2"/>
                </a:solidFill>
                <a:latin typeface="黑体" panose="02010609060101010101" pitchFamily="2" charset="-122"/>
                <a:ea typeface="黑体" panose="02010609060101010101" pitchFamily="2" charset="-122"/>
              </a:rPr>
              <a:t>E:'-'E</a:t>
            </a:r>
            <a:r>
              <a:rPr lang="zh-CN" altLang="en-US" sz="1800" b="0">
                <a:solidFill>
                  <a:schemeClr val="tx1"/>
                </a:solidFill>
                <a:latin typeface="隶书" panose="02010509060101010101" pitchFamily="49" charset="-122"/>
                <a:ea typeface="隶书" panose="02010509060101010101" pitchFamily="49" charset="-122"/>
              </a:rPr>
              <a:t>对于输入序列</a:t>
            </a:r>
            <a:r>
              <a:rPr lang="en-US" altLang="zh-CN" sz="1800" b="0">
                <a:solidFill>
                  <a:schemeClr val="accent2"/>
                </a:solidFill>
                <a:latin typeface="黑体" panose="02010609060101010101" pitchFamily="2" charset="-122"/>
                <a:ea typeface="黑体" panose="02010609060101010101" pitchFamily="2" charset="-122"/>
              </a:rPr>
              <a:t>-3*6</a:t>
            </a:r>
            <a:r>
              <a:rPr lang="zh-CN" altLang="en-US" sz="1800" b="0">
                <a:solidFill>
                  <a:schemeClr val="tx1"/>
                </a:solidFill>
                <a:latin typeface="隶书" panose="02010509060101010101" pitchFamily="49" charset="-122"/>
                <a:ea typeface="隶书" panose="02010509060101010101" pitchFamily="49" charset="-122"/>
              </a:rPr>
              <a:t>，处理结果是</a:t>
            </a:r>
            <a:r>
              <a:rPr lang="en-US" altLang="zh-CN" sz="1800" b="0">
                <a:solidFill>
                  <a:schemeClr val="accent2"/>
                </a:solidFill>
                <a:latin typeface="黑体" panose="02010609060101010101" pitchFamily="2" charset="-122"/>
                <a:ea typeface="黑体" panose="02010609060101010101" pitchFamily="2" charset="-122"/>
              </a:rPr>
              <a:t>-(3*6)</a:t>
            </a:r>
            <a:r>
              <a:rPr lang="zh-CN" altLang="en-US" sz="1800" b="0">
                <a:solidFill>
                  <a:schemeClr val="tx1"/>
                </a:solidFill>
                <a:latin typeface="隶书" panose="02010509060101010101" pitchFamily="49" charset="-122"/>
                <a:ea typeface="隶书" panose="02010509060101010101" pitchFamily="49" charset="-122"/>
              </a:rPr>
              <a:t>，即在</a:t>
            </a:r>
            <a:r>
              <a:rPr lang="en-US" altLang="zh-CN" sz="1800" b="0">
                <a:solidFill>
                  <a:schemeClr val="tx1"/>
                </a:solidFill>
                <a:latin typeface="隶书" panose="02010509060101010101" pitchFamily="49" charset="-122"/>
                <a:ea typeface="隶书" panose="02010509060101010101" pitchFamily="49" charset="-122"/>
              </a:rPr>
              <a:t>-</a:t>
            </a:r>
            <a:r>
              <a:rPr lang="zh-CN" altLang="en-US" sz="1800" b="0">
                <a:solidFill>
                  <a:schemeClr val="tx1"/>
                </a:solidFill>
                <a:latin typeface="隶书" panose="02010509060101010101" pitchFamily="49" charset="-122"/>
                <a:ea typeface="隶书" panose="02010509060101010101" pitchFamily="49" charset="-122"/>
              </a:rPr>
              <a:t>的情况下遇到*时先移进。而说明之后，处理结果是</a:t>
            </a:r>
            <a:r>
              <a:rPr lang="en-US" altLang="zh-CN" sz="1800" b="0">
                <a:solidFill>
                  <a:schemeClr val="accent2"/>
                </a:solidFill>
                <a:latin typeface="黑体" panose="02010609060101010101" pitchFamily="2" charset="-122"/>
                <a:ea typeface="黑体" panose="02010609060101010101" pitchFamily="2" charset="-122"/>
              </a:rPr>
              <a:t>(-3)*6</a:t>
            </a:r>
            <a:r>
              <a:rPr lang="zh-CN" altLang="en-US" sz="1800" b="0">
                <a:solidFill>
                  <a:schemeClr val="tx1"/>
                </a:solidFill>
                <a:latin typeface="隶书" panose="02010509060101010101" pitchFamily="49" charset="-122"/>
                <a:ea typeface="隶书" panose="02010509060101010101" pitchFamily="49" charset="-122"/>
              </a:rPr>
              <a:t>。</a:t>
            </a:r>
            <a:endParaRPr lang="zh-CN" altLang="en-US" sz="1800" b="0">
              <a:solidFill>
                <a:schemeClr val="tx1"/>
              </a:solidFill>
              <a:latin typeface="隶书" panose="02010509060101010101" pitchFamily="49" charset="-122"/>
              <a:ea typeface="隶书" panose="02010509060101010101" pitchFamily="49" charset="-122"/>
            </a:endParaRPr>
          </a:p>
        </p:txBody>
      </p:sp>
      <p:sp>
        <p:nvSpPr>
          <p:cNvPr id="11270" name="Text Box 6"/>
          <p:cNvSpPr txBox="1">
            <a:spLocks noChangeArrowheads="1"/>
          </p:cNvSpPr>
          <p:nvPr/>
        </p:nvSpPr>
        <p:spPr bwMode="auto">
          <a:xfrm>
            <a:off x="3413125" y="585788"/>
            <a:ext cx="5511800" cy="923925"/>
          </a:xfrm>
          <a:prstGeom prst="rect">
            <a:avLst/>
          </a:prstGeom>
          <a:noFill/>
          <a:ln w="1905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2" charset="-122"/>
                <a:ea typeface="黑体" panose="02010609060101010101" pitchFamily="2" charset="-122"/>
              </a:rPr>
              <a:t>YACC</a:t>
            </a:r>
            <a:r>
              <a:rPr lang="zh-CN" altLang="en-US" sz="1800" b="0">
                <a:solidFill>
                  <a:schemeClr val="tx1"/>
                </a:solidFill>
                <a:latin typeface="华文行楷" panose="02010800040101010101" pitchFamily="2" charset="-122"/>
                <a:ea typeface="华文行楷" panose="02010800040101010101" pitchFamily="2" charset="-122"/>
              </a:rPr>
              <a:t>策略：</a:t>
            </a:r>
            <a:endParaRPr lang="zh-CN" altLang="en-US" sz="1800" b="0">
              <a:solidFill>
                <a:schemeClr val="tx1"/>
              </a:solidFill>
              <a:latin typeface="华文行楷" panose="02010800040101010101" pitchFamily="2" charset="-122"/>
              <a:ea typeface="华文行楷" panose="02010800040101010101" pitchFamily="2" charset="-122"/>
            </a:endParaRPr>
          </a:p>
          <a:p>
            <a:pPr>
              <a:spcBef>
                <a:spcPct val="0"/>
              </a:spcBef>
              <a:spcAft>
                <a:spcPct val="0"/>
              </a:spcAft>
              <a:buClrTx/>
              <a:buSzTx/>
              <a:buFontTx/>
              <a:buNone/>
            </a:pPr>
            <a:r>
              <a:rPr lang="zh-CN" altLang="en-US" sz="1800" b="0">
                <a:solidFill>
                  <a:schemeClr val="tx1"/>
                </a:solidFill>
                <a:latin typeface="华文行楷" panose="02010800040101010101" pitchFamily="2" charset="-122"/>
                <a:ea typeface="华文行楷" panose="02010800040101010101" pitchFamily="2" charset="-122"/>
              </a:rPr>
              <a:t>遇到高优先级时符号则先移进；</a:t>
            </a:r>
            <a:endParaRPr lang="zh-CN" altLang="en-US" sz="1800" b="0">
              <a:solidFill>
                <a:schemeClr val="tx1"/>
              </a:solidFill>
              <a:latin typeface="华文行楷" panose="02010800040101010101" pitchFamily="2" charset="-122"/>
              <a:ea typeface="华文行楷" panose="02010800040101010101" pitchFamily="2" charset="-122"/>
            </a:endParaRPr>
          </a:p>
          <a:p>
            <a:pPr>
              <a:spcBef>
                <a:spcPct val="0"/>
              </a:spcBef>
              <a:spcAft>
                <a:spcPct val="0"/>
              </a:spcAft>
              <a:buClrTx/>
              <a:buSzTx/>
              <a:buFontTx/>
              <a:buNone/>
            </a:pPr>
            <a:r>
              <a:rPr lang="zh-CN" altLang="en-US" sz="1800" b="0">
                <a:solidFill>
                  <a:schemeClr val="tx1"/>
                </a:solidFill>
                <a:latin typeface="华文行楷" panose="02010800040101010101" pitchFamily="2" charset="-122"/>
                <a:ea typeface="华文行楷" panose="02010800040101010101" pitchFamily="2" charset="-122"/>
              </a:rPr>
              <a:t>左结合意味着归约，右结合意味着移进。</a:t>
            </a:r>
            <a:endParaRPr lang="zh-CN" altLang="en-US" sz="1800" b="0">
              <a:solidFill>
                <a:schemeClr val="tx1"/>
              </a:solidFill>
              <a:latin typeface="华文行楷" panose="02010800040101010101" pitchFamily="2" charset="-122"/>
              <a:ea typeface="华文行楷" panose="02010800040101010101" pitchFamily="2" charset="-122"/>
            </a:endParaRPr>
          </a:p>
        </p:txBody>
      </p:sp>
      <p:sp>
        <p:nvSpPr>
          <p:cNvPr id="11271" name="Rectangle 7"/>
          <p:cNvSpPr>
            <a:spLocks noChangeArrowheads="1"/>
          </p:cNvSpPr>
          <p:nvPr/>
        </p:nvSpPr>
        <p:spPr bwMode="auto">
          <a:xfrm>
            <a:off x="2640013" y="3341688"/>
            <a:ext cx="1860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200" b="0">
                <a:solidFill>
                  <a:schemeClr val="accent2"/>
                </a:solidFill>
                <a:latin typeface="黑体" panose="02010609060101010101" pitchFamily="2" charset="-122"/>
                <a:ea typeface="黑体" panose="02010609060101010101" pitchFamily="2" charset="-122"/>
              </a:rPr>
              <a:t>%prec uminus</a:t>
            </a:r>
            <a:endParaRPr lang="en-US" altLang="zh-CN" sz="2200" b="0">
              <a:solidFill>
                <a:schemeClr val="accent2"/>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additive="base">
                                        <p:cTn id="7" dur="500" fill="hold"/>
                                        <p:tgtEl>
                                          <p:spTgt spid="11270"/>
                                        </p:tgtEl>
                                        <p:attrNameLst>
                                          <p:attrName>ppt_x</p:attrName>
                                        </p:attrNameLst>
                                      </p:cBhvr>
                                      <p:tavLst>
                                        <p:tav tm="0">
                                          <p:val>
                                            <p:strVal val="#ppt_x"/>
                                          </p:val>
                                        </p:tav>
                                        <p:tav tm="100000">
                                          <p:val>
                                            <p:strVal val="#ppt_x"/>
                                          </p:val>
                                        </p:tav>
                                      </p:tavLst>
                                    </p:anim>
                                    <p:anim calcmode="lin" valueType="num">
                                      <p:cBhvr additive="base">
                                        <p:cTn id="8"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1269">
                                            <p:txEl>
                                              <p:pRg st="0" end="0"/>
                                            </p:txEl>
                                          </p:spTgt>
                                        </p:tgtEl>
                                        <p:attrNameLst>
                                          <p:attrName>style.visibility</p:attrName>
                                        </p:attrNameLst>
                                      </p:cBhvr>
                                      <p:to>
                                        <p:strVal val="visible"/>
                                      </p:to>
                                    </p:set>
                                    <p:animEffect transition="in" filter="barn(outVertical)">
                                      <p:cBhvr>
                                        <p:cTn id="13" dur="500"/>
                                        <p:tgtEl>
                                          <p:spTgt spid="1126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1269">
                                            <p:txEl>
                                              <p:pRg st="1" end="1"/>
                                            </p:txEl>
                                          </p:spTgt>
                                        </p:tgtEl>
                                        <p:attrNameLst>
                                          <p:attrName>style.visibility</p:attrName>
                                        </p:attrNameLst>
                                      </p:cBhvr>
                                      <p:to>
                                        <p:strVal val="visible"/>
                                      </p:to>
                                    </p:set>
                                    <p:animEffect transition="in" filter="barn(outVertical)">
                                      <p:cBhvr>
                                        <p:cTn id="18" dur="500"/>
                                        <p:tgtEl>
                                          <p:spTgt spid="1126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11271"/>
                                        </p:tgtEl>
                                        <p:attrNameLst>
                                          <p:attrName>style.visibility</p:attrName>
                                        </p:attrNameLst>
                                      </p:cBhvr>
                                      <p:to>
                                        <p:strVal val="visible"/>
                                      </p:to>
                                    </p:set>
                                    <p:anim by="(-#ppt_w*2)" calcmode="lin" valueType="num">
                                      <p:cBhvr rctx="PPT">
                                        <p:cTn id="23" dur="500" autoRev="1" fill="hold">
                                          <p:stCondLst>
                                            <p:cond delay="0"/>
                                          </p:stCondLst>
                                        </p:cTn>
                                        <p:tgtEl>
                                          <p:spTgt spid="11271"/>
                                        </p:tgtEl>
                                        <p:attrNameLst>
                                          <p:attrName>ppt_w</p:attrName>
                                        </p:attrNameLst>
                                      </p:cBhvr>
                                    </p:anim>
                                    <p:anim by="(#ppt_w*0.50)" calcmode="lin" valueType="num">
                                      <p:cBhvr>
                                        <p:cTn id="24" dur="500" decel="50000" autoRev="1" fill="hold">
                                          <p:stCondLst>
                                            <p:cond delay="0"/>
                                          </p:stCondLst>
                                        </p:cTn>
                                        <p:tgtEl>
                                          <p:spTgt spid="11271"/>
                                        </p:tgtEl>
                                        <p:attrNameLst>
                                          <p:attrName>ppt_x</p:attrName>
                                        </p:attrNameLst>
                                      </p:cBhvr>
                                    </p:anim>
                                    <p:anim from="(-#ppt_h/2)" to="(#ppt_y)" calcmode="lin" valueType="num">
                                      <p:cBhvr>
                                        <p:cTn id="25" dur="1000" fill="hold">
                                          <p:stCondLst>
                                            <p:cond delay="0"/>
                                          </p:stCondLst>
                                        </p:cTn>
                                        <p:tgtEl>
                                          <p:spTgt spid="11271"/>
                                        </p:tgtEl>
                                        <p:attrNameLst>
                                          <p:attrName>ppt_y</p:attrName>
                                        </p:attrNameLst>
                                      </p:cBhvr>
                                    </p:anim>
                                    <p:animRot by="21600000">
                                      <p:cBhvr>
                                        <p:cTn id="26" dur="1000" fill="hold">
                                          <p:stCondLst>
                                            <p:cond delay="0"/>
                                          </p:stCondLst>
                                        </p:cTn>
                                        <p:tgtEl>
                                          <p:spTgt spid="11271"/>
                                        </p:tgtEl>
                                        <p:attrNameLst>
                                          <p:attrName>r</p:attrName>
                                        </p:attrNameLst>
                                      </p:cBhvr>
                                    </p:animRot>
                                  </p:childTnLst>
                                </p:cTn>
                              </p:par>
                              <p:par>
                                <p:cTn id="27" presetID="16" presetClass="emph" presetSubtype="0" fill="hold" grpId="1" nodeType="withEffect">
                                  <p:stCondLst>
                                    <p:cond delay="0"/>
                                  </p:stCondLst>
                                  <p:iterate type="lt">
                                    <p:tmPct val="4000"/>
                                  </p:iterate>
                                  <p:childTnLst>
                                    <p:set>
                                      <p:cBhvr override="childStyle">
                                        <p:cTn id="28" dur="500" fill="hold"/>
                                        <p:tgtEl>
                                          <p:spTgt spid="11271"/>
                                        </p:tgtEl>
                                        <p:attrNameLst>
                                          <p:attrName>style.color</p:attrName>
                                        </p:attrNameLst>
                                      </p:cBhvr>
                                      <p:to>
                                        <p:clrVal>
                                          <a:srgbClr val="990000"/>
                                        </p:clrVal>
                                      </p:to>
                                    </p:set>
                                    <p:set>
                                      <p:cBhvr>
                                        <p:cTn id="29" dur="500" fill="hold"/>
                                        <p:tgtEl>
                                          <p:spTgt spid="11271"/>
                                        </p:tgtEl>
                                        <p:attrNameLst>
                                          <p:attrName>fillcolor</p:attrName>
                                        </p:attrNameLst>
                                      </p:cBhvr>
                                      <p:to>
                                        <p:clrVal>
                                          <a:srgbClr val="990000"/>
                                        </p:clrVal>
                                      </p:to>
                                    </p:set>
                                    <p:set>
                                      <p:cBhvr>
                                        <p:cTn id="30" dur="500" fill="hold"/>
                                        <p:tgtEl>
                                          <p:spTgt spid="11271"/>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34" presetClass="entr" presetSubtype="0" fill="hold" nodeType="clickEffect">
                                  <p:stCondLst>
                                    <p:cond delay="0"/>
                                  </p:stCondLst>
                                  <p:childTnLst>
                                    <p:set>
                                      <p:cBhvr>
                                        <p:cTn id="34" dur="1" fill="hold">
                                          <p:stCondLst>
                                            <p:cond delay="0"/>
                                          </p:stCondLst>
                                        </p:cTn>
                                        <p:tgtEl>
                                          <p:spTgt spid="11268">
                                            <p:txEl>
                                              <p:pRg st="2" end="2"/>
                                            </p:txEl>
                                          </p:spTgt>
                                        </p:tgtEl>
                                        <p:attrNameLst>
                                          <p:attrName>style.visibility</p:attrName>
                                        </p:attrNameLst>
                                      </p:cBhvr>
                                      <p:to>
                                        <p:strVal val="visible"/>
                                      </p:to>
                                    </p:set>
                                    <p:anim from="(-#ppt_w/2)" to="(#ppt_x)" calcmode="lin" valueType="num">
                                      <p:cBhvr>
                                        <p:cTn id="35" dur="600" fill="hold">
                                          <p:stCondLst>
                                            <p:cond delay="0"/>
                                          </p:stCondLst>
                                        </p:cTn>
                                        <p:tgtEl>
                                          <p:spTgt spid="11268">
                                            <p:txEl>
                                              <p:pRg st="2" end="2"/>
                                            </p:txEl>
                                          </p:spTgt>
                                        </p:tgtEl>
                                        <p:attrNameLst>
                                          <p:attrName>ppt_x</p:attrName>
                                        </p:attrNameLst>
                                      </p:cBhvr>
                                    </p:anim>
                                    <p:anim from="0" to="-1.0" calcmode="lin" valueType="num">
                                      <p:cBhvr>
                                        <p:cTn id="36" dur="200" decel="50000" autoRev="1" fill="hold">
                                          <p:stCondLst>
                                            <p:cond delay="600"/>
                                          </p:stCondLst>
                                        </p:cTn>
                                        <p:tgtEl>
                                          <p:spTgt spid="11268">
                                            <p:txEl>
                                              <p:pRg st="2" end="2"/>
                                            </p:txEl>
                                          </p:spTgt>
                                        </p:tgtEl>
                                        <p:attrNameLst>
                                          <p:attrName>xshear</p:attrName>
                                        </p:attrNameLst>
                                      </p:cBhvr>
                                    </p:anim>
                                    <p:animScale>
                                      <p:cBhvr>
                                        <p:cTn id="37" dur="200" decel="100000" autoRev="1" fill="hold">
                                          <p:stCondLst>
                                            <p:cond delay="600"/>
                                          </p:stCondLst>
                                        </p:cTn>
                                        <p:tgtEl>
                                          <p:spTgt spid="11268">
                                            <p:txEl>
                                              <p:pRg st="2" end="2"/>
                                            </p:txEl>
                                          </p:spTgt>
                                        </p:tgtEl>
                                      </p:cBhvr>
                                      <p:from x="100000" y="100000"/>
                                      <p:to x="80000" y="100000"/>
                                    </p:animScale>
                                    <p:anim by="(#ppt_h/3+#ppt_w*0.1)" calcmode="lin" valueType="num">
                                      <p:cBhvr additive="sum">
                                        <p:cTn id="38" dur="200" decel="100000" autoRev="1" fill="hold">
                                          <p:stCondLst>
                                            <p:cond delay="600"/>
                                          </p:stCondLst>
                                        </p:cTn>
                                        <p:tgtEl>
                                          <p:spTgt spid="11268">
                                            <p:txEl>
                                              <p:pRg st="2" end="2"/>
                                            </p:txEl>
                                          </p:spTgt>
                                        </p:tgtEl>
                                        <p:attrNameLst>
                                          <p:attrName>ppt_x</p:attrName>
                                        </p:attrNameLst>
                                      </p:cBhvr>
                                    </p:anim>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1269">
                                            <p:txEl>
                                              <p:pRg st="2" end="2"/>
                                            </p:txEl>
                                          </p:spTgt>
                                        </p:tgtEl>
                                        <p:attrNameLst>
                                          <p:attrName>style.visibility</p:attrName>
                                        </p:attrNameLst>
                                      </p:cBhvr>
                                      <p:to>
                                        <p:strVal val="visible"/>
                                      </p:to>
                                    </p:set>
                                    <p:animEffect transition="in" filter="barn(outVertical)">
                                      <p:cBhvr>
                                        <p:cTn id="43" dur="500"/>
                                        <p:tgtEl>
                                          <p:spTgt spid="112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build="p"/>
      <p:bldP spid="11270" grpId="0" animBg="1"/>
      <p:bldP spid="11271" grpId="0"/>
      <p:bldP spid="1127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0DE382EF-5108-4806-B2A4-5D4F062DA28C}"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56323" name="Rectangle 2"/>
          <p:cNvSpPr>
            <a:spLocks noGrp="1" noChangeArrowheads="1"/>
          </p:cNvSpPr>
          <p:nvPr>
            <p:ph type="title"/>
          </p:nvPr>
        </p:nvSpPr>
        <p:spPr>
          <a:xfrm>
            <a:off x="160338" y="228600"/>
            <a:ext cx="5275262" cy="533400"/>
          </a:xfrm>
        </p:spPr>
        <p:txBody>
          <a:bodyPr/>
          <a:lstStyle/>
          <a:p>
            <a:r>
              <a:rPr lang="en-US" altLang="zh-CN">
                <a:ln>
                  <a:noFill/>
                </a:ln>
                <a:solidFill>
                  <a:srgbClr val="990000"/>
                </a:solidFill>
                <a:latin typeface="黑体" panose="02010609060101010101" pitchFamily="2" charset="-122"/>
                <a:ea typeface="黑体" panose="02010609060101010101" pitchFamily="2" charset="-122"/>
              </a:rPr>
              <a:t>YACC</a:t>
            </a:r>
            <a:r>
              <a:rPr lang="zh-CN" altLang="en-US">
                <a:ln>
                  <a:noFill/>
                </a:ln>
                <a:solidFill>
                  <a:srgbClr val="990000"/>
                </a:solidFill>
                <a:latin typeface="隶书" panose="02010509060101010101" pitchFamily="49" charset="-122"/>
                <a:ea typeface="隶书" panose="02010509060101010101" pitchFamily="49" charset="-122"/>
              </a:rPr>
              <a:t>对语义的支持 </a:t>
            </a:r>
            <a:endParaRPr lang="zh-CN" altLang="en-US">
              <a:ln>
                <a:noFill/>
              </a:ln>
              <a:solidFill>
                <a:srgbClr val="990000"/>
              </a:solidFill>
              <a:latin typeface="隶书" panose="02010509060101010101" pitchFamily="49" charset="-122"/>
              <a:ea typeface="隶书" panose="02010509060101010101" pitchFamily="49" charset="-122"/>
            </a:endParaRPr>
          </a:p>
        </p:txBody>
      </p:sp>
      <p:sp>
        <p:nvSpPr>
          <p:cNvPr id="56324" name="Text Box 3"/>
          <p:cNvSpPr txBox="1">
            <a:spLocks noChangeArrowheads="1"/>
          </p:cNvSpPr>
          <p:nvPr/>
        </p:nvSpPr>
        <p:spPr bwMode="auto">
          <a:xfrm>
            <a:off x="196850" y="858838"/>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隶书" panose="02010509060101010101" pitchFamily="49" charset="-122"/>
              </a:rPr>
              <a:t>分析器工作原理：</a:t>
            </a:r>
            <a:endParaRPr lang="zh-CN" altLang="en-US" sz="1800" b="0">
              <a:solidFill>
                <a:schemeClr val="tx1"/>
              </a:solidFill>
              <a:latin typeface="Arial" panose="020B0604020202020204" pitchFamily="34" charset="0"/>
              <a:ea typeface="隶书" panose="02010509060101010101" pitchFamily="49" charset="-122"/>
            </a:endParaRPr>
          </a:p>
        </p:txBody>
      </p:sp>
      <p:sp>
        <p:nvSpPr>
          <p:cNvPr id="56325" name="Rectangle 4"/>
          <p:cNvSpPr>
            <a:spLocks noChangeArrowheads="1"/>
          </p:cNvSpPr>
          <p:nvPr/>
        </p:nvSpPr>
        <p:spPr bwMode="auto">
          <a:xfrm>
            <a:off x="685800" y="5661025"/>
            <a:ext cx="78470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语义栈中，</a:t>
            </a:r>
            <a:r>
              <a:rPr lang="en-US" altLang="zh-CN" sz="1800" b="0">
                <a:solidFill>
                  <a:schemeClr val="tx1"/>
                </a:solidFill>
                <a:latin typeface="隶书" panose="02010509060101010101" pitchFamily="49" charset="-122"/>
                <a:ea typeface="隶书" panose="02010509060101010101" pitchFamily="49" charset="-122"/>
              </a:rPr>
              <a:t>$$</a:t>
            </a:r>
            <a:r>
              <a:rPr lang="zh-CN" altLang="en-US" sz="1800" b="0">
                <a:solidFill>
                  <a:schemeClr val="tx1"/>
                </a:solidFill>
                <a:latin typeface="隶书" panose="02010509060101010101" pitchFamily="49" charset="-122"/>
                <a:ea typeface="隶书" panose="02010509060101010101" pitchFamily="49" charset="-122"/>
              </a:rPr>
              <a:t>表示产生式左部非终结符的语义值；</a:t>
            </a:r>
            <a:endParaRPr lang="zh-CN" altLang="en-US" sz="1800" b="0">
              <a:solidFill>
                <a:schemeClr val="tx1"/>
              </a:solidFill>
              <a:latin typeface="隶书" panose="02010509060101010101" pitchFamily="49" charset="-122"/>
              <a:ea typeface="隶书" panose="02010509060101010101" pitchFamily="49" charset="-122"/>
            </a:endParaRPr>
          </a:p>
          <a:p>
            <a:pPr>
              <a:lnSpc>
                <a:spcPct val="120000"/>
              </a:lnSpc>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   产生式右部每个文法符号的语义值用</a:t>
            </a:r>
            <a:r>
              <a:rPr lang="en-US" altLang="zh-CN" sz="1800" b="0">
                <a:solidFill>
                  <a:schemeClr val="tx1"/>
                </a:solidFill>
                <a:latin typeface="隶书" panose="02010509060101010101" pitchFamily="49" charset="-122"/>
                <a:ea typeface="隶书" panose="02010509060101010101" pitchFamily="49" charset="-122"/>
              </a:rPr>
              <a:t>$1,$2,</a:t>
            </a:r>
            <a:r>
              <a:rPr lang="en-US" altLang="zh-CN" sz="1800" b="0">
                <a:solidFill>
                  <a:schemeClr val="tx1"/>
                </a:solidFill>
                <a:latin typeface="Arial" panose="020B0604020202020204" pitchFamily="34" charset="0"/>
                <a:ea typeface="隶书" panose="02010509060101010101" pitchFamily="49" charset="-122"/>
              </a:rPr>
              <a:t>…</a:t>
            </a:r>
            <a:r>
              <a:rPr lang="zh-CN" altLang="en-US" sz="1800" b="0">
                <a:solidFill>
                  <a:schemeClr val="tx1"/>
                </a:solidFill>
                <a:latin typeface="隶书" panose="02010509060101010101" pitchFamily="49" charset="-122"/>
                <a:ea typeface="隶书" panose="02010509060101010101" pitchFamily="49" charset="-122"/>
              </a:rPr>
              <a:t>表示。</a:t>
            </a:r>
            <a:endParaRPr lang="zh-CN" altLang="en-US" sz="1800" b="0">
              <a:solidFill>
                <a:schemeClr val="tx1"/>
              </a:solidFill>
              <a:latin typeface="隶书" panose="02010509060101010101" pitchFamily="49" charset="-122"/>
              <a:ea typeface="隶书" panose="02010509060101010101" pitchFamily="49" charset="-122"/>
            </a:endParaRPr>
          </a:p>
        </p:txBody>
      </p:sp>
      <p:graphicFrame>
        <p:nvGraphicFramePr>
          <p:cNvPr id="56326" name="Object 5"/>
          <p:cNvGraphicFramePr>
            <a:graphicFrameLocks noChangeAspect="1"/>
          </p:cNvGraphicFramePr>
          <p:nvPr/>
        </p:nvGraphicFramePr>
        <p:xfrm>
          <a:off x="1187450" y="1387475"/>
          <a:ext cx="6553200" cy="2184400"/>
        </p:xfrm>
        <a:graphic>
          <a:graphicData uri="http://schemas.openxmlformats.org/presentationml/2006/ole">
            <mc:AlternateContent xmlns:mc="http://schemas.openxmlformats.org/markup-compatibility/2006">
              <mc:Choice xmlns:v="urn:schemas-microsoft-com:vml" Requires="v">
                <p:oleObj spid="_x0000_s2102" name="Visio" r:id="rId1" imgW="4332605" imgH="1406525" progId="Visio.Drawing.11">
                  <p:embed/>
                </p:oleObj>
              </mc:Choice>
              <mc:Fallback>
                <p:oleObj name="Visio" r:id="rId1" imgW="4332605" imgH="140652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387475"/>
                        <a:ext cx="655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6"/>
          <p:cNvSpPr txBox="1">
            <a:spLocks noChangeArrowheads="1"/>
          </p:cNvSpPr>
          <p:nvPr/>
        </p:nvSpPr>
        <p:spPr bwMode="auto">
          <a:xfrm>
            <a:off x="2684463" y="1052513"/>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2000" b="0">
                <a:solidFill>
                  <a:srgbClr val="FF3300"/>
                </a:solidFill>
                <a:latin typeface="Arial" panose="020B0604020202020204" pitchFamily="34" charset="0"/>
                <a:ea typeface="黑体" panose="02010609060101010101" pitchFamily="2" charset="-122"/>
              </a:rPr>
              <a:t>语义栈</a:t>
            </a:r>
            <a:endParaRPr lang="zh-CN" altLang="en-US" sz="2000" b="0">
              <a:solidFill>
                <a:srgbClr val="FF3300"/>
              </a:solidFill>
              <a:latin typeface="Arial" panose="020B0604020202020204" pitchFamily="34" charset="0"/>
              <a:ea typeface="黑体" panose="02010609060101010101" pitchFamily="2" charset="-122"/>
            </a:endParaRPr>
          </a:p>
        </p:txBody>
      </p:sp>
      <p:sp>
        <p:nvSpPr>
          <p:cNvPr id="56328" name="Text Box 7"/>
          <p:cNvSpPr txBox="1">
            <a:spLocks noChangeArrowheads="1"/>
          </p:cNvSpPr>
          <p:nvPr/>
        </p:nvSpPr>
        <p:spPr bwMode="auto">
          <a:xfrm>
            <a:off x="3765550" y="1052513"/>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2" charset="-122"/>
              </a:rPr>
              <a:t>分析栈</a:t>
            </a:r>
            <a:endParaRPr lang="zh-CN" altLang="en-US" sz="2000" b="0">
              <a:solidFill>
                <a:schemeClr val="tx1"/>
              </a:solidFill>
              <a:latin typeface="Arial" panose="020B0604020202020204" pitchFamily="34" charset="0"/>
              <a:ea typeface="黑体" panose="02010609060101010101" pitchFamily="2" charset="-122"/>
            </a:endParaRPr>
          </a:p>
        </p:txBody>
      </p:sp>
      <p:graphicFrame>
        <p:nvGraphicFramePr>
          <p:cNvPr id="122889" name="Object 9"/>
          <p:cNvGraphicFramePr>
            <a:graphicFrameLocks noChangeAspect="1"/>
          </p:cNvGraphicFramePr>
          <p:nvPr/>
        </p:nvGraphicFramePr>
        <p:xfrm>
          <a:off x="1187450" y="3549650"/>
          <a:ext cx="6553200" cy="2184400"/>
        </p:xfrm>
        <a:graphic>
          <a:graphicData uri="http://schemas.openxmlformats.org/presentationml/2006/ole">
            <mc:AlternateContent xmlns:mc="http://schemas.openxmlformats.org/markup-compatibility/2006">
              <mc:Choice xmlns:v="urn:schemas-microsoft-com:vml" Requires="v">
                <p:oleObj spid="_x0000_s2103" name="Visio" r:id="rId3" imgW="3657600" imgH="1187450" progId="Visio.Drawing.11">
                  <p:embed/>
                </p:oleObj>
              </mc:Choice>
              <mc:Fallback>
                <p:oleObj name="Visio" r:id="rId3" imgW="3657600" imgH="1187450"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549650"/>
                        <a:ext cx="655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Line 12"/>
          <p:cNvSpPr>
            <a:spLocks noChangeShapeType="1"/>
          </p:cNvSpPr>
          <p:nvPr/>
        </p:nvSpPr>
        <p:spPr bwMode="auto">
          <a:xfrm>
            <a:off x="0" y="3500438"/>
            <a:ext cx="9144000" cy="0"/>
          </a:xfrm>
          <a:prstGeom prst="line">
            <a:avLst/>
          </a:prstGeom>
          <a:noFill/>
          <a:ln w="12700">
            <a:solidFill>
              <a:srgbClr val="FF99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3" name="Text Box 13"/>
          <p:cNvSpPr txBox="1">
            <a:spLocks noChangeArrowheads="1"/>
          </p:cNvSpPr>
          <p:nvPr/>
        </p:nvSpPr>
        <p:spPr bwMode="auto">
          <a:xfrm>
            <a:off x="3276600" y="4149725"/>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chemeClr val="tx1"/>
                </a:solidFill>
                <a:latin typeface="黑体" panose="02010609060101010101" pitchFamily="2" charset="-122"/>
                <a:ea typeface="黑体" panose="02010609060101010101" pitchFamily="2" charset="-122"/>
              </a:rPr>
              <a:t>$3     E</a:t>
            </a:r>
            <a:endParaRPr lang="en-US" altLang="zh-CN" sz="2000" b="0">
              <a:solidFill>
                <a:schemeClr val="tx1"/>
              </a:solidFill>
              <a:latin typeface="黑体" panose="02010609060101010101" pitchFamily="2" charset="-122"/>
              <a:ea typeface="黑体" panose="02010609060101010101" pitchFamily="2" charset="-122"/>
            </a:endParaRPr>
          </a:p>
        </p:txBody>
      </p:sp>
      <p:sp>
        <p:nvSpPr>
          <p:cNvPr id="122894" name="Text Box 14"/>
          <p:cNvSpPr txBox="1">
            <a:spLocks noChangeArrowheads="1"/>
          </p:cNvSpPr>
          <p:nvPr/>
        </p:nvSpPr>
        <p:spPr bwMode="auto">
          <a:xfrm>
            <a:off x="3276600" y="450850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chemeClr val="tx1"/>
                </a:solidFill>
                <a:latin typeface="黑体" panose="02010609060101010101" pitchFamily="2" charset="-122"/>
                <a:ea typeface="黑体" panose="02010609060101010101" pitchFamily="2" charset="-122"/>
              </a:rPr>
              <a:t>$2     +</a:t>
            </a:r>
            <a:endParaRPr lang="en-US" altLang="zh-CN" sz="2000" b="0">
              <a:solidFill>
                <a:schemeClr val="tx1"/>
              </a:solidFill>
              <a:latin typeface="黑体" panose="02010609060101010101" pitchFamily="2" charset="-122"/>
              <a:ea typeface="黑体" panose="02010609060101010101" pitchFamily="2" charset="-122"/>
            </a:endParaRPr>
          </a:p>
        </p:txBody>
      </p:sp>
      <p:grpSp>
        <p:nvGrpSpPr>
          <p:cNvPr id="122899" name="Group 19"/>
          <p:cNvGrpSpPr/>
          <p:nvPr/>
        </p:nvGrpSpPr>
        <p:grpSpPr bwMode="auto">
          <a:xfrm>
            <a:off x="3103563" y="4832350"/>
            <a:ext cx="1584325" cy="396875"/>
            <a:chOff x="703" y="2822"/>
            <a:chExt cx="998" cy="250"/>
          </a:xfrm>
        </p:grpSpPr>
        <p:grpSp>
          <p:nvGrpSpPr>
            <p:cNvPr id="56334" name="Group 18"/>
            <p:cNvGrpSpPr/>
            <p:nvPr/>
          </p:nvGrpSpPr>
          <p:grpSpPr bwMode="auto">
            <a:xfrm>
              <a:off x="703" y="2840"/>
              <a:ext cx="998" cy="227"/>
              <a:chOff x="1955" y="3067"/>
              <a:chExt cx="998" cy="227"/>
            </a:xfrm>
          </p:grpSpPr>
          <p:sp>
            <p:nvSpPr>
              <p:cNvPr id="56336" name="Rectangle 16"/>
              <p:cNvSpPr>
                <a:spLocks noChangeArrowheads="1"/>
              </p:cNvSpPr>
              <p:nvPr/>
            </p:nvSpPr>
            <p:spPr bwMode="auto">
              <a:xfrm>
                <a:off x="1955" y="3067"/>
                <a:ext cx="998" cy="22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56337" name="Line 17"/>
              <p:cNvSpPr>
                <a:spLocks noChangeShapeType="1"/>
              </p:cNvSpPr>
              <p:nvPr/>
            </p:nvSpPr>
            <p:spPr bwMode="auto">
              <a:xfrm>
                <a:off x="2454" y="3067"/>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35" name="Text Box 15"/>
            <p:cNvSpPr txBox="1">
              <a:spLocks noChangeArrowheads="1"/>
            </p:cNvSpPr>
            <p:nvPr/>
          </p:nvSpPr>
          <p:spPr bwMode="auto">
            <a:xfrm>
              <a:off x="830" y="2822"/>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rgbClr val="FF0000"/>
                  </a:solidFill>
                  <a:latin typeface="黑体" panose="02010609060101010101" pitchFamily="2" charset="-122"/>
                  <a:ea typeface="黑体" panose="02010609060101010101" pitchFamily="2" charset="-122"/>
                </a:rPr>
                <a:t>$1     E</a:t>
              </a:r>
              <a:endParaRPr lang="en-US" altLang="zh-CN" sz="2000" b="0">
                <a:solidFill>
                  <a:srgbClr val="FF0000"/>
                </a:solidFill>
                <a:latin typeface="黑体" panose="02010609060101010101" pitchFamily="2" charset="-122"/>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122899"/>
                                        </p:tgtEl>
                                      </p:cBhvr>
                                    </p:animEffect>
                                    <p:set>
                                      <p:cBhvr>
                                        <p:cTn id="17" dur="1" fill="hold">
                                          <p:stCondLst>
                                            <p:cond delay="499"/>
                                          </p:stCondLst>
                                        </p:cTn>
                                        <p:tgtEl>
                                          <p:spTgt spid="1228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3" grpId="0"/>
      <p:bldP spid="1228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911B38A1-2139-4853-B6D0-0BFFB394203C}"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58371" name="Rectangle 2"/>
          <p:cNvSpPr>
            <a:spLocks noGrp="1" noChangeArrowheads="1"/>
          </p:cNvSpPr>
          <p:nvPr>
            <p:ph type="title"/>
          </p:nvPr>
        </p:nvSpPr>
        <p:spPr>
          <a:xfrm>
            <a:off x="-396875" y="241300"/>
            <a:ext cx="5108575" cy="533400"/>
          </a:xfrm>
        </p:spPr>
        <p:txBody>
          <a:bodyPr/>
          <a:lstStyle/>
          <a:p>
            <a:r>
              <a:rPr lang="en-US" altLang="zh-CN">
                <a:ln>
                  <a:noFill/>
                </a:ln>
                <a:solidFill>
                  <a:srgbClr val="990000"/>
                </a:solidFill>
                <a:latin typeface="黑体" panose="02010609060101010101" pitchFamily="2" charset="-122"/>
                <a:ea typeface="黑体" panose="02010609060101010101" pitchFamily="2" charset="-122"/>
              </a:rPr>
              <a:t>YACC</a:t>
            </a:r>
            <a:r>
              <a:rPr lang="zh-CN" altLang="en-US">
                <a:ln>
                  <a:noFill/>
                </a:ln>
                <a:solidFill>
                  <a:srgbClr val="990000"/>
                </a:solidFill>
                <a:latin typeface="隶书" panose="02010509060101010101" pitchFamily="49" charset="-122"/>
                <a:ea typeface="隶书" panose="02010509060101010101" pitchFamily="49" charset="-122"/>
              </a:rPr>
              <a:t>对语义的支持 </a:t>
            </a:r>
            <a:endParaRPr lang="zh-CN" altLang="en-US">
              <a:ln>
                <a:noFill/>
              </a:ln>
              <a:solidFill>
                <a:srgbClr val="990000"/>
              </a:solidFill>
              <a:latin typeface="隶书" panose="02010509060101010101" pitchFamily="49" charset="-122"/>
              <a:ea typeface="隶书" panose="02010509060101010101" pitchFamily="49" charset="-122"/>
            </a:endParaRPr>
          </a:p>
        </p:txBody>
      </p:sp>
      <p:sp>
        <p:nvSpPr>
          <p:cNvPr id="58372" name="Text Box 3"/>
          <p:cNvSpPr txBox="1">
            <a:spLocks noChangeArrowheads="1"/>
          </p:cNvSpPr>
          <p:nvPr/>
        </p:nvSpPr>
        <p:spPr bwMode="auto">
          <a:xfrm>
            <a:off x="196850" y="858838"/>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隶书" panose="02010509060101010101" pitchFamily="49" charset="-122"/>
              </a:rPr>
              <a:t>分析器工作原理：</a:t>
            </a:r>
            <a:endParaRPr lang="zh-CN" altLang="en-US" sz="1800" b="0">
              <a:solidFill>
                <a:schemeClr val="tx1"/>
              </a:solidFill>
              <a:latin typeface="Arial" panose="020B0604020202020204" pitchFamily="34" charset="0"/>
              <a:ea typeface="隶书" panose="02010509060101010101" pitchFamily="49" charset="-122"/>
            </a:endParaRPr>
          </a:p>
        </p:txBody>
      </p:sp>
      <p:sp>
        <p:nvSpPr>
          <p:cNvPr id="58373" name="Text Box 6"/>
          <p:cNvSpPr txBox="1">
            <a:spLocks noChangeArrowheads="1"/>
          </p:cNvSpPr>
          <p:nvPr/>
        </p:nvSpPr>
        <p:spPr bwMode="auto">
          <a:xfrm>
            <a:off x="2684463" y="1052513"/>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2000" b="0">
                <a:solidFill>
                  <a:srgbClr val="FF3300"/>
                </a:solidFill>
                <a:latin typeface="Arial" panose="020B0604020202020204" pitchFamily="34" charset="0"/>
                <a:ea typeface="黑体" panose="02010609060101010101" pitchFamily="2" charset="-122"/>
              </a:rPr>
              <a:t>语义栈</a:t>
            </a:r>
            <a:endParaRPr lang="zh-CN" altLang="en-US" sz="2000" b="0">
              <a:solidFill>
                <a:srgbClr val="FF3300"/>
              </a:solidFill>
              <a:latin typeface="Arial" panose="020B0604020202020204" pitchFamily="34" charset="0"/>
              <a:ea typeface="黑体" panose="02010609060101010101" pitchFamily="2" charset="-122"/>
            </a:endParaRPr>
          </a:p>
        </p:txBody>
      </p:sp>
      <p:sp>
        <p:nvSpPr>
          <p:cNvPr id="58374" name="Text Box 7"/>
          <p:cNvSpPr txBox="1">
            <a:spLocks noChangeArrowheads="1"/>
          </p:cNvSpPr>
          <p:nvPr/>
        </p:nvSpPr>
        <p:spPr bwMode="auto">
          <a:xfrm>
            <a:off x="3765550" y="1052513"/>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2" charset="-122"/>
              </a:rPr>
              <a:t>分析栈</a:t>
            </a:r>
            <a:endParaRPr lang="zh-CN" altLang="en-US" sz="2000" b="0">
              <a:solidFill>
                <a:schemeClr val="tx1"/>
              </a:solidFill>
              <a:latin typeface="Arial" panose="020B0604020202020204" pitchFamily="34" charset="0"/>
              <a:ea typeface="黑体" panose="02010609060101010101" pitchFamily="2" charset="-122"/>
            </a:endParaRPr>
          </a:p>
        </p:txBody>
      </p:sp>
      <p:graphicFrame>
        <p:nvGraphicFramePr>
          <p:cNvPr id="58375" name="Object 8"/>
          <p:cNvGraphicFramePr>
            <a:graphicFrameLocks noChangeAspect="1"/>
          </p:cNvGraphicFramePr>
          <p:nvPr/>
        </p:nvGraphicFramePr>
        <p:xfrm>
          <a:off x="1187450" y="3589338"/>
          <a:ext cx="6553200" cy="2184400"/>
        </p:xfrm>
        <a:graphic>
          <a:graphicData uri="http://schemas.openxmlformats.org/presentationml/2006/ole">
            <mc:AlternateContent xmlns:mc="http://schemas.openxmlformats.org/markup-compatibility/2006">
              <mc:Choice xmlns:v="urn:schemas-microsoft-com:vml" Requires="v">
                <p:oleObj spid="_x0000_s3126" name="Visio" r:id="rId1" imgW="3657600" imgH="1187450" progId="Visio.Drawing.11">
                  <p:embed/>
                </p:oleObj>
              </mc:Choice>
              <mc:Fallback>
                <p:oleObj name="Visio" r:id="rId1" imgW="3657600" imgH="1187450" progId="Visio.Drawing.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589338"/>
                        <a:ext cx="655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6" name="Line 9"/>
          <p:cNvSpPr>
            <a:spLocks noChangeShapeType="1"/>
          </p:cNvSpPr>
          <p:nvPr/>
        </p:nvSpPr>
        <p:spPr bwMode="auto">
          <a:xfrm>
            <a:off x="0" y="3500438"/>
            <a:ext cx="9144000" cy="0"/>
          </a:xfrm>
          <a:prstGeom prst="line">
            <a:avLst/>
          </a:prstGeom>
          <a:noFill/>
          <a:ln w="12700">
            <a:solidFill>
              <a:srgbClr val="FF99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0" name="Rectangle 4"/>
          <p:cNvSpPr>
            <a:spLocks noChangeArrowheads="1"/>
          </p:cNvSpPr>
          <p:nvPr/>
        </p:nvSpPr>
        <p:spPr bwMode="auto">
          <a:xfrm>
            <a:off x="1065213" y="5659438"/>
            <a:ext cx="7848600" cy="177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语义栈对语法制导翻译提供直接支持</a:t>
            </a:r>
            <a:r>
              <a:rPr lang="en-US" altLang="zh-CN" sz="1800" b="0">
                <a:solidFill>
                  <a:schemeClr val="tx1"/>
                </a:solidFill>
                <a:latin typeface="隶书" panose="02010509060101010101" pitchFamily="49" charset="-122"/>
                <a:ea typeface="隶书" panose="02010509060101010101" pitchFamily="49" charset="-122"/>
              </a:rPr>
              <a:t>:</a:t>
            </a:r>
            <a:endParaRPr lang="en-US" altLang="zh-CN"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en-US" altLang="zh-CN" sz="1800" b="0">
                <a:solidFill>
                  <a:schemeClr val="tx1"/>
                </a:solidFill>
                <a:latin typeface="隶书" panose="02010509060101010101" pitchFamily="49" charset="-122"/>
                <a:ea typeface="隶书" panose="02010509060101010101" pitchFamily="49" charset="-122"/>
              </a:rPr>
              <a:t>  </a:t>
            </a:r>
            <a:r>
              <a:rPr lang="zh-CN" altLang="en-US" sz="1800" b="0">
                <a:solidFill>
                  <a:schemeClr val="tx1"/>
                </a:solidFill>
                <a:latin typeface="隶书" panose="02010509060101010101" pitchFamily="49" charset="-122"/>
                <a:ea typeface="隶书" panose="02010509060101010101" pitchFamily="49" charset="-122"/>
              </a:rPr>
              <a:t>语义栈的类型 </a:t>
            </a:r>
            <a:r>
              <a:rPr lang="zh-CN" altLang="en-US" sz="1800" b="0">
                <a:solidFill>
                  <a:srgbClr val="FF0000"/>
                </a:solidFill>
                <a:latin typeface="隶书" panose="02010509060101010101" pitchFamily="49" charset="-122"/>
                <a:ea typeface="隶书" panose="02010509060101010101" pitchFamily="49" charset="-122"/>
              </a:rPr>
              <a:t>决定了</a:t>
            </a:r>
            <a:r>
              <a:rPr lang="zh-CN" altLang="en-US" sz="1800" b="0">
                <a:solidFill>
                  <a:schemeClr val="tx1"/>
                </a:solidFill>
                <a:latin typeface="隶书" panose="02010509060101010101" pitchFamily="49" charset="-122"/>
                <a:ea typeface="隶书" panose="02010509060101010101" pitchFamily="49" charset="-122"/>
              </a:rPr>
              <a:t> 文法符号的属性 类型，</a:t>
            </a:r>
            <a:endParaRPr lang="zh-CN" altLang="en-US" sz="18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1800" b="0">
                <a:solidFill>
                  <a:schemeClr val="tx1"/>
                </a:solidFill>
                <a:latin typeface="隶书" panose="02010509060101010101" pitchFamily="49" charset="-122"/>
                <a:ea typeface="隶书" panose="02010509060101010101" pitchFamily="49" charset="-122"/>
              </a:rPr>
              <a:t>  语义栈类型表示能力的强弱 决定了 </a:t>
            </a:r>
            <a:r>
              <a:rPr lang="en-US" altLang="zh-CN" sz="1800" b="0">
                <a:solidFill>
                  <a:schemeClr val="tx1"/>
                </a:solidFill>
                <a:latin typeface="黑体" panose="02010609060101010101" pitchFamily="2" charset="-122"/>
                <a:ea typeface="黑体" panose="02010609060101010101" pitchFamily="2" charset="-122"/>
              </a:rPr>
              <a:t>YACC </a:t>
            </a:r>
            <a:r>
              <a:rPr lang="zh-CN" altLang="en-US" sz="1800" b="0">
                <a:solidFill>
                  <a:schemeClr val="tx1"/>
                </a:solidFill>
                <a:latin typeface="隶书" panose="02010509060101010101" pitchFamily="49" charset="-122"/>
                <a:ea typeface="隶书" panose="02010509060101010101" pitchFamily="49" charset="-122"/>
              </a:rPr>
              <a:t>的能力。</a:t>
            </a:r>
            <a:endParaRPr lang="zh-CN" altLang="en-US" sz="1800" b="0">
              <a:solidFill>
                <a:schemeClr val="tx1"/>
              </a:solidFill>
              <a:latin typeface="隶书" panose="02010509060101010101" pitchFamily="49" charset="-122"/>
              <a:ea typeface="隶书" panose="02010509060101010101" pitchFamily="49" charset="-122"/>
            </a:endParaRPr>
          </a:p>
        </p:txBody>
      </p:sp>
      <p:graphicFrame>
        <p:nvGraphicFramePr>
          <p:cNvPr id="58378" name="Object 10"/>
          <p:cNvGraphicFramePr>
            <a:graphicFrameLocks noChangeAspect="1"/>
          </p:cNvGraphicFramePr>
          <p:nvPr/>
        </p:nvGraphicFramePr>
        <p:xfrm>
          <a:off x="1187450" y="1674813"/>
          <a:ext cx="6553200" cy="2184400"/>
        </p:xfrm>
        <a:graphic>
          <a:graphicData uri="http://schemas.openxmlformats.org/presentationml/2006/ole">
            <mc:AlternateContent xmlns:mc="http://schemas.openxmlformats.org/markup-compatibility/2006">
              <mc:Choice xmlns:v="urn:schemas-microsoft-com:vml" Requires="v">
                <p:oleObj spid="_x0000_s3127" name="Visio" r:id="rId3" imgW="3657600" imgH="1187450" progId="Visio.Drawing.11">
                  <p:embed/>
                </p:oleObj>
              </mc:Choice>
              <mc:Fallback>
                <p:oleObj name="Visio" r:id="rId3" imgW="3657600" imgH="1187450" progId="Visio.Drawing.11">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74813"/>
                        <a:ext cx="6553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9" name="Text Box 11"/>
          <p:cNvSpPr txBox="1">
            <a:spLocks noChangeArrowheads="1"/>
          </p:cNvSpPr>
          <p:nvPr/>
        </p:nvSpPr>
        <p:spPr bwMode="auto">
          <a:xfrm>
            <a:off x="3276600" y="201295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chemeClr val="tx1"/>
                </a:solidFill>
                <a:latin typeface="黑体" panose="02010609060101010101" pitchFamily="2" charset="-122"/>
                <a:ea typeface="黑体" panose="02010609060101010101" pitchFamily="2" charset="-122"/>
              </a:rPr>
              <a:t>$3     E</a:t>
            </a:r>
            <a:endParaRPr lang="en-US" altLang="zh-CN" sz="2000" b="0">
              <a:solidFill>
                <a:schemeClr val="tx1"/>
              </a:solidFill>
              <a:latin typeface="黑体" panose="02010609060101010101" pitchFamily="2" charset="-122"/>
              <a:ea typeface="黑体" panose="02010609060101010101" pitchFamily="2" charset="-122"/>
            </a:endParaRPr>
          </a:p>
        </p:txBody>
      </p:sp>
      <p:sp>
        <p:nvSpPr>
          <p:cNvPr id="58380" name="Text Box 12"/>
          <p:cNvSpPr txBox="1">
            <a:spLocks noChangeArrowheads="1"/>
          </p:cNvSpPr>
          <p:nvPr/>
        </p:nvSpPr>
        <p:spPr bwMode="auto">
          <a:xfrm>
            <a:off x="3276600" y="2371725"/>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2000" b="0">
                <a:solidFill>
                  <a:schemeClr val="tx1"/>
                </a:solidFill>
                <a:latin typeface="黑体" panose="02010609060101010101" pitchFamily="2" charset="-122"/>
                <a:ea typeface="黑体" panose="02010609060101010101" pitchFamily="2" charset="-122"/>
              </a:rPr>
              <a:t>$2     +</a:t>
            </a:r>
            <a:endParaRPr lang="en-US" altLang="zh-CN" sz="2000" b="0">
              <a:solidFill>
                <a:schemeClr val="tx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barn(outVertical)">
                                      <p:cBhvr>
                                        <p:cTn id="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实验（三）语法分析</a:t>
            </a:r>
            <a:endParaRPr lang="zh-CN" altLang="en-US" dirty="0"/>
          </a:p>
        </p:txBody>
      </p:sp>
      <p:sp>
        <p:nvSpPr>
          <p:cNvPr id="3" name="内容占位符 2"/>
          <p:cNvSpPr>
            <a:spLocks noGrp="1"/>
          </p:cNvSpPr>
          <p:nvPr>
            <p:ph idx="1"/>
          </p:nvPr>
        </p:nvSpPr>
        <p:spPr>
          <a:xfrm>
            <a:off x="250825" y="981074"/>
            <a:ext cx="8642350" cy="4672048"/>
          </a:xfrm>
        </p:spPr>
        <p:txBody>
          <a:bodyPr/>
          <a:lstStyle/>
          <a:p>
            <a:r>
              <a:rPr lang="zh-CN" altLang="en-US" dirty="0"/>
              <a:t>目的：掌握移进</a:t>
            </a:r>
            <a:r>
              <a:rPr lang="en-US" altLang="zh-CN" dirty="0"/>
              <a:t>-</a:t>
            </a:r>
            <a:r>
              <a:rPr lang="zh-CN" altLang="en-US" dirty="0"/>
              <a:t>归约技术语法分析技术，利用语法分析器生成工具</a:t>
            </a:r>
            <a:r>
              <a:rPr lang="en-US" altLang="zh-CN" dirty="0" err="1"/>
              <a:t>Yacc</a:t>
            </a:r>
            <a:r>
              <a:rPr lang="en-US" altLang="zh-CN" dirty="0"/>
              <a:t>/Bison </a:t>
            </a:r>
            <a:r>
              <a:rPr lang="zh-CN" altLang="en-US" dirty="0"/>
              <a:t>实现语法分析器的构造。</a:t>
            </a:r>
            <a:endParaRPr lang="en-US" altLang="zh-CN" dirty="0"/>
          </a:p>
          <a:p>
            <a:r>
              <a:rPr lang="zh-CN" altLang="en-US" dirty="0"/>
              <a:t>功能：</a:t>
            </a:r>
            <a:endParaRPr lang="en-US" altLang="zh-CN" dirty="0"/>
          </a:p>
          <a:p>
            <a:pPr lvl="1"/>
            <a:r>
              <a:rPr lang="zh-CN" altLang="en-US" dirty="0"/>
              <a:t>利用语法分析器生成工具 </a:t>
            </a:r>
            <a:r>
              <a:rPr lang="en-US" altLang="zh-CN" dirty="0" err="1"/>
              <a:t>Yacc</a:t>
            </a:r>
            <a:r>
              <a:rPr lang="en-US" altLang="zh-CN" dirty="0"/>
              <a:t>/Bison</a:t>
            </a:r>
            <a:r>
              <a:rPr lang="zh-CN" altLang="en-US" dirty="0"/>
              <a:t>编写一个语法分析程序，结合词法分析器输出内容，能够根据语言的上下文无关文法识别输入的单词序列是否文法的句子；</a:t>
            </a:r>
            <a:endParaRPr lang="en-US" altLang="zh-CN" dirty="0"/>
          </a:p>
          <a:p>
            <a:pPr lvl="1"/>
            <a:r>
              <a:rPr lang="zh-CN" altLang="en-US" dirty="0"/>
              <a:t>以</a:t>
            </a:r>
            <a:r>
              <a:rPr lang="en-US" altLang="zh-CN" dirty="0"/>
              <a:t>LALR</a:t>
            </a:r>
            <a:r>
              <a:rPr lang="zh-CN" altLang="en-US" dirty="0"/>
              <a:t>为基础，产生分析表。</a:t>
            </a:r>
            <a:endParaRPr lang="en-US" altLang="zh-CN" dirty="0"/>
          </a:p>
          <a:p>
            <a:r>
              <a:rPr lang="zh-CN" altLang="en-US" dirty="0"/>
              <a:t>实验报告：</a:t>
            </a:r>
            <a:endParaRPr lang="en-US" altLang="zh-CN" dirty="0"/>
          </a:p>
          <a:p>
            <a:pPr lvl="1"/>
            <a:r>
              <a:rPr lang="zh-CN" altLang="en-US" dirty="0"/>
              <a:t>完整文字描述；</a:t>
            </a:r>
            <a:endParaRPr lang="en-US" altLang="zh-CN" dirty="0"/>
          </a:p>
          <a:p>
            <a:pPr lvl="1"/>
            <a:r>
              <a:rPr lang="zh-CN" altLang="en-US" dirty="0"/>
              <a:t>代码及测试。</a:t>
            </a:r>
            <a:endParaRPr lang="en-US" altLang="zh-CN" dirty="0"/>
          </a:p>
          <a:p>
            <a:r>
              <a:rPr lang="zh-CN" altLang="en-US" dirty="0"/>
              <a:t>参考资料：相关文法。</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28650" y="365125"/>
            <a:ext cx="7886700" cy="803275"/>
          </a:xfrm>
        </p:spPr>
        <p:txBody>
          <a:bodyPr/>
          <a:lstStyle/>
          <a:p>
            <a:r>
              <a:rPr lang="en-US" altLang="zh-CN" sz="3600">
                <a:ln>
                  <a:noFill/>
                </a:ln>
              </a:rPr>
              <a:t>YACC/Bison</a:t>
            </a:r>
            <a:endParaRPr lang="zh-CN" altLang="en-US" sz="3600">
              <a:ln>
                <a:noFill/>
              </a:ln>
            </a:endParaRPr>
          </a:p>
        </p:txBody>
      </p:sp>
      <p:sp>
        <p:nvSpPr>
          <p:cNvPr id="3" name="内容占位符 2"/>
          <p:cNvSpPr>
            <a:spLocks noGrp="1"/>
          </p:cNvSpPr>
          <p:nvPr>
            <p:ph idx="1"/>
          </p:nvPr>
        </p:nvSpPr>
        <p:spPr>
          <a:xfrm>
            <a:off x="628650" y="1168400"/>
            <a:ext cx="7886700" cy="5202238"/>
          </a:xfrm>
        </p:spPr>
        <p:txBody>
          <a:bodyPr/>
          <a:lstStyle/>
          <a:p>
            <a:pPr>
              <a:lnSpc>
                <a:spcPct val="120000"/>
              </a:lnSpc>
            </a:pPr>
            <a:r>
              <a:rPr lang="zh-CN" altLang="en-US">
                <a:ea typeface="宋体" panose="02010600030101010101" pitchFamily="2" charset="-122"/>
              </a:rPr>
              <a:t>基于</a:t>
            </a:r>
            <a:r>
              <a:rPr lang="en-US" altLang="zh-CN">
                <a:ea typeface="宋体" panose="02010600030101010101" pitchFamily="2" charset="-122"/>
              </a:rPr>
              <a:t>BNF</a:t>
            </a:r>
            <a:r>
              <a:rPr lang="zh-CN" altLang="en-US">
                <a:ea typeface="宋体" panose="02010600030101010101" pitchFamily="2" charset="-122"/>
              </a:rPr>
              <a:t>范式的语法规则</a:t>
            </a:r>
            <a:endParaRPr lang="en-US" altLang="zh-CN">
              <a:ea typeface="宋体" panose="02010600030101010101" pitchFamily="2" charset="-122"/>
            </a:endParaRPr>
          </a:p>
          <a:p>
            <a:pPr lvl="1">
              <a:lnSpc>
                <a:spcPct val="120000"/>
              </a:lnSpc>
            </a:pP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：推导式左边的语法元素</a:t>
            </a:r>
            <a:endParaRPr lang="en-US" altLang="zh-CN">
              <a:latin typeface="Arial" panose="020B0604020202020204" pitchFamily="34" charset="0"/>
              <a:ea typeface="宋体" panose="02010600030101010101" pitchFamily="2" charset="-122"/>
            </a:endParaRPr>
          </a:p>
          <a:p>
            <a:pPr lvl="1">
              <a:lnSpc>
                <a:spcPct val="120000"/>
              </a:lnSpc>
            </a:pP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：推导式右边第</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个语法元素</a:t>
            </a:r>
            <a:endParaRPr lang="en-US" altLang="zh-CN">
              <a:latin typeface="Arial" panose="020B0604020202020204" pitchFamily="34" charset="0"/>
              <a:ea typeface="宋体" panose="02010600030101010101" pitchFamily="2" charset="-122"/>
            </a:endParaRPr>
          </a:p>
        </p:txBody>
      </p:sp>
      <p:sp>
        <p:nvSpPr>
          <p:cNvPr id="38916" name="矩形 3"/>
          <p:cNvSpPr>
            <a:spLocks noChangeArrowheads="1"/>
          </p:cNvSpPr>
          <p:nvPr/>
        </p:nvSpPr>
        <p:spPr bwMode="auto">
          <a:xfrm>
            <a:off x="762000" y="3021013"/>
            <a:ext cx="718185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S   :   E T_NEWLINE   { printf("ans = %d\n", $1);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   /* empty */   { /* empty */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E   :   E T_ADD E         { $$ = $1 + $3;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   E T_MINUS E       { $$ = $1 - $3;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    |   T_NUM             { $$ = $1;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a:t>
            </a:r>
            <a:endParaRPr lang="en-US" altLang="zh-CN" sz="1800" b="0">
              <a:solidFill>
                <a:schemeClr val="tx1"/>
              </a:solidFill>
              <a:latin typeface="Monaco"/>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E193E58-FA44-457E-A369-97542CDE9BE8}"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74755" name="Rectangle 2"/>
          <p:cNvSpPr>
            <a:spLocks noGrp="1" noChangeArrowheads="1"/>
          </p:cNvSpPr>
          <p:nvPr>
            <p:ph type="title"/>
          </p:nvPr>
        </p:nvSpPr>
        <p:spPr>
          <a:xfrm>
            <a:off x="831850" y="44450"/>
            <a:ext cx="7772400" cy="609600"/>
          </a:xfrm>
        </p:spPr>
        <p:txBody>
          <a:bodyPr/>
          <a:lstStyle/>
          <a:p>
            <a:r>
              <a:rPr lang="en-US" altLang="zh-CN">
                <a:ln>
                  <a:noFill/>
                </a:ln>
                <a:solidFill>
                  <a:srgbClr val="990000"/>
                </a:solidFill>
                <a:latin typeface="黑体" panose="02010609060101010101" pitchFamily="2" charset="-122"/>
                <a:ea typeface="黑体" panose="02010609060101010101" pitchFamily="2" charset="-122"/>
              </a:rPr>
              <a:t>YACC</a:t>
            </a:r>
            <a:r>
              <a:rPr lang="zh-CN" altLang="en-US">
                <a:ln>
                  <a:noFill/>
                </a:ln>
                <a:solidFill>
                  <a:srgbClr val="990000"/>
                </a:solidFill>
                <a:latin typeface="隶书" panose="02010509060101010101" pitchFamily="49" charset="-122"/>
                <a:ea typeface="隶书" panose="02010509060101010101" pitchFamily="49" charset="-122"/>
              </a:rPr>
              <a:t>源程序的一般书写习惯 </a:t>
            </a:r>
            <a:endParaRPr lang="zh-CN" altLang="en-US">
              <a:ln>
                <a:noFill/>
              </a:ln>
              <a:solidFill>
                <a:srgbClr val="990000"/>
              </a:solidFill>
              <a:latin typeface="隶书" panose="02010509060101010101" pitchFamily="49" charset="-122"/>
              <a:ea typeface="隶书" panose="02010509060101010101" pitchFamily="49" charset="-122"/>
            </a:endParaRPr>
          </a:p>
        </p:txBody>
      </p:sp>
      <p:sp>
        <p:nvSpPr>
          <p:cNvPr id="16388" name="Rectangle 4"/>
          <p:cNvSpPr>
            <a:spLocks noChangeArrowheads="1"/>
          </p:cNvSpPr>
          <p:nvPr/>
        </p:nvSpPr>
        <p:spPr bwMode="auto">
          <a:xfrm>
            <a:off x="457200" y="908050"/>
            <a:ext cx="80010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kumimoji="1" lang="en-US" altLang="zh-CN" b="0">
                <a:solidFill>
                  <a:schemeClr val="tx1"/>
                </a:solidFill>
                <a:latin typeface="隶书" panose="02010509060101010101" pitchFamily="49" charset="-122"/>
                <a:ea typeface="隶书" panose="02010509060101010101" pitchFamily="49" charset="-122"/>
              </a:rPr>
              <a:t>1. </a:t>
            </a:r>
            <a:r>
              <a:rPr kumimoji="1" lang="zh-CN" altLang="en-US" b="0">
                <a:solidFill>
                  <a:schemeClr val="tx1"/>
                </a:solidFill>
                <a:latin typeface="隶书" panose="02010509060101010101" pitchFamily="49" charset="-122"/>
                <a:ea typeface="隶书" panose="02010509060101010101" pitchFamily="49" charset="-122"/>
              </a:rPr>
              <a:t>设计</a:t>
            </a:r>
            <a:r>
              <a:rPr kumimoji="1" lang="en-US" altLang="zh-CN" b="0">
                <a:solidFill>
                  <a:schemeClr val="tx1"/>
                </a:solidFill>
                <a:latin typeface="黑体" panose="02010609060101010101" pitchFamily="2" charset="-122"/>
                <a:ea typeface="黑体" panose="02010609060101010101" pitchFamily="2" charset="-122"/>
              </a:rPr>
              <a:t>YACC</a:t>
            </a:r>
            <a:r>
              <a:rPr kumimoji="1" lang="zh-CN" altLang="en-US" b="0">
                <a:solidFill>
                  <a:schemeClr val="tx1"/>
                </a:solidFill>
                <a:latin typeface="隶书" panose="02010509060101010101" pitchFamily="49" charset="-122"/>
                <a:ea typeface="隶书" panose="02010509060101010101" pitchFamily="49" charset="-122"/>
              </a:rPr>
              <a:t>的产生式时，</a:t>
            </a:r>
            <a:r>
              <a:rPr kumimoji="1" lang="zh-CN" altLang="en-US" b="0">
                <a:solidFill>
                  <a:srgbClr val="990000"/>
                </a:solidFill>
                <a:latin typeface="隶书" panose="02010509060101010101" pitchFamily="49" charset="-122"/>
                <a:ea typeface="隶书" panose="02010509060101010101" pitchFamily="49" charset="-122"/>
              </a:rPr>
              <a:t>尽量采用左递归</a:t>
            </a:r>
            <a:r>
              <a:rPr kumimoji="1" lang="zh-CN" altLang="en-US" b="0">
                <a:solidFill>
                  <a:schemeClr val="tx1"/>
                </a:solidFill>
                <a:latin typeface="隶书" panose="02010509060101010101" pitchFamily="49" charset="-122"/>
                <a:ea typeface="隶书" panose="02010509060101010101" pitchFamily="49" charset="-122"/>
              </a:rPr>
              <a:t>形式。由于</a:t>
            </a:r>
            <a:r>
              <a:rPr kumimoji="1" lang="zh-CN" altLang="en-US" b="0">
                <a:solidFill>
                  <a:schemeClr val="accent2"/>
                </a:solidFill>
                <a:latin typeface="隶书" panose="02010509060101010101" pitchFamily="49" charset="-122"/>
                <a:ea typeface="隶书" panose="02010509060101010101" pitchFamily="49" charset="-122"/>
              </a:rPr>
              <a:t>左递归意味着归约先于移进</a:t>
            </a:r>
            <a:r>
              <a:rPr kumimoji="1" lang="zh-CN" altLang="en-US" b="0">
                <a:solidFill>
                  <a:schemeClr val="tx1"/>
                </a:solidFill>
                <a:latin typeface="隶书" panose="02010509060101010101" pitchFamily="49" charset="-122"/>
                <a:ea typeface="隶书" panose="02010509060101010101" pitchFamily="49" charset="-122"/>
              </a:rPr>
              <a:t>，所以左递归产生式构造的分析器可以使移进</a:t>
            </a:r>
            <a:r>
              <a:rPr kumimoji="1" lang="en-US" altLang="zh-CN" b="0">
                <a:solidFill>
                  <a:schemeClr val="tx1"/>
                </a:solidFill>
                <a:latin typeface="隶书" panose="02010509060101010101" pitchFamily="49" charset="-122"/>
                <a:ea typeface="隶书" panose="02010509060101010101" pitchFamily="49" charset="-122"/>
              </a:rPr>
              <a:t>/</a:t>
            </a:r>
            <a:r>
              <a:rPr kumimoji="1" lang="zh-CN" altLang="en-US" b="0">
                <a:solidFill>
                  <a:schemeClr val="tx1"/>
                </a:solidFill>
                <a:latin typeface="隶书" panose="02010509060101010101" pitchFamily="49" charset="-122"/>
                <a:ea typeface="隶书" panose="02010509060101010101" pitchFamily="49" charset="-122"/>
              </a:rPr>
              <a:t>归约分析栈的内容总是保持最少；而</a:t>
            </a:r>
            <a:r>
              <a:rPr kumimoji="1" lang="zh-CN" altLang="en-US" b="0">
                <a:solidFill>
                  <a:schemeClr val="accent2"/>
                </a:solidFill>
                <a:latin typeface="隶书" panose="02010509060101010101" pitchFamily="49" charset="-122"/>
                <a:ea typeface="隶书" panose="02010509060101010101" pitchFamily="49" charset="-122"/>
              </a:rPr>
              <a:t>右递归意味着移进先于归约</a:t>
            </a:r>
            <a:r>
              <a:rPr kumimoji="1" lang="zh-CN" altLang="en-US" b="0">
                <a:solidFill>
                  <a:schemeClr val="tx1"/>
                </a:solidFill>
                <a:latin typeface="隶书" panose="02010509060101010101" pitchFamily="49" charset="-122"/>
                <a:ea typeface="隶书" panose="02010509060101010101" pitchFamily="49" charset="-122"/>
              </a:rPr>
              <a:t>，所以右递归产生式构造的分析器，在极端的输入情况下，会使分析栈溢出。</a:t>
            </a:r>
            <a:endParaRPr kumimoji="1" lang="zh-CN" altLang="en-US" b="0">
              <a:solidFill>
                <a:schemeClr val="tx1"/>
              </a:solidFill>
              <a:latin typeface="隶书" panose="02010509060101010101" pitchFamily="49" charset="-122"/>
              <a:ea typeface="隶书" panose="02010509060101010101" pitchFamily="49" charset="-122"/>
            </a:endParaRPr>
          </a:p>
          <a:p>
            <a:pPr>
              <a:spcBef>
                <a:spcPct val="50000"/>
              </a:spcBef>
              <a:spcAft>
                <a:spcPct val="0"/>
              </a:spcAft>
              <a:buClrTx/>
              <a:buSzTx/>
              <a:buFontTx/>
              <a:buNone/>
            </a:pPr>
            <a:r>
              <a:rPr kumimoji="1" lang="en-US" altLang="zh-CN" b="0">
                <a:solidFill>
                  <a:schemeClr val="tx1"/>
                </a:solidFill>
                <a:latin typeface="隶书" panose="02010509060101010101" pitchFamily="49" charset="-122"/>
                <a:ea typeface="隶书" panose="02010509060101010101" pitchFamily="49" charset="-122"/>
              </a:rPr>
              <a:t>2. </a:t>
            </a:r>
            <a:r>
              <a:rPr kumimoji="1" lang="zh-CN" altLang="en-US" b="0">
                <a:solidFill>
                  <a:schemeClr val="tx1"/>
                </a:solidFill>
                <a:latin typeface="隶书" panose="02010509060101010101" pitchFamily="49" charset="-122"/>
                <a:ea typeface="隶书" panose="02010509060101010101" pitchFamily="49" charset="-122"/>
              </a:rPr>
              <a:t>解决文法中冲突的优先办法是</a:t>
            </a:r>
            <a:r>
              <a:rPr kumimoji="1" lang="zh-CN" altLang="en-US" b="0">
                <a:solidFill>
                  <a:srgbClr val="990000"/>
                </a:solidFill>
                <a:latin typeface="隶书" panose="02010509060101010101" pitchFamily="49" charset="-122"/>
                <a:ea typeface="隶书" panose="02010509060101010101" pitchFamily="49" charset="-122"/>
              </a:rPr>
              <a:t>充分利用优先级和结合性</a:t>
            </a:r>
            <a:r>
              <a:rPr kumimoji="1" lang="zh-CN" altLang="en-US" b="0">
                <a:solidFill>
                  <a:schemeClr val="tx1"/>
                </a:solidFill>
                <a:latin typeface="隶书" panose="02010509060101010101" pitchFamily="49" charset="-122"/>
                <a:ea typeface="隶书" panose="02010509060101010101" pitchFamily="49" charset="-122"/>
              </a:rPr>
              <a:t>，而不是引进非终结符，以减少产生式个数。特别是尽量避免形如</a:t>
            </a:r>
            <a:r>
              <a:rPr kumimoji="1" lang="en-US" altLang="zh-CN" b="0">
                <a:solidFill>
                  <a:schemeClr val="accent2"/>
                </a:solidFill>
                <a:latin typeface="黑体" panose="02010609060101010101" pitchFamily="2" charset="-122"/>
                <a:ea typeface="黑体" panose="02010609060101010101" pitchFamily="2" charset="-122"/>
              </a:rPr>
              <a:t>E→T</a:t>
            </a:r>
            <a:r>
              <a:rPr kumimoji="1" lang="zh-CN" altLang="en-US" b="0">
                <a:solidFill>
                  <a:schemeClr val="tx1"/>
                </a:solidFill>
                <a:latin typeface="隶书" panose="02010509060101010101" pitchFamily="49" charset="-122"/>
                <a:ea typeface="隶书" panose="02010509060101010101" pitchFamily="49" charset="-122"/>
              </a:rPr>
              <a:t>的单非产生式，以提高分析速度。</a:t>
            </a:r>
            <a:endParaRPr kumimoji="1" lang="zh-CN" altLang="en-US" b="0">
              <a:solidFill>
                <a:schemeClr val="tx1"/>
              </a:solidFill>
              <a:latin typeface="隶书" panose="02010509060101010101" pitchFamily="49" charset="-122"/>
              <a:ea typeface="隶书" panose="02010509060101010101" pitchFamily="49" charset="-122"/>
            </a:endParaRPr>
          </a:p>
          <a:p>
            <a:pPr>
              <a:spcBef>
                <a:spcPct val="50000"/>
              </a:spcBef>
              <a:spcAft>
                <a:spcPct val="0"/>
              </a:spcAft>
              <a:buClrTx/>
              <a:buSzTx/>
              <a:buFontTx/>
              <a:buNone/>
            </a:pPr>
            <a:r>
              <a:rPr kumimoji="1" lang="en-US" altLang="zh-CN" b="0">
                <a:solidFill>
                  <a:schemeClr val="tx1"/>
                </a:solidFill>
                <a:latin typeface="隶书" panose="02010509060101010101" pitchFamily="49" charset="-122"/>
                <a:ea typeface="隶书" panose="02010509060101010101" pitchFamily="49" charset="-122"/>
              </a:rPr>
              <a:t>3. </a:t>
            </a:r>
            <a:r>
              <a:rPr kumimoji="1" lang="zh-CN" altLang="en-US" b="0">
                <a:solidFill>
                  <a:srgbClr val="990000"/>
                </a:solidFill>
                <a:latin typeface="隶书" panose="02010509060101010101" pitchFamily="49" charset="-122"/>
                <a:ea typeface="隶书" panose="02010509060101010101" pitchFamily="49" charset="-122"/>
              </a:rPr>
              <a:t>终结符和非终结符在书写上最好有明确区分</a:t>
            </a:r>
            <a:r>
              <a:rPr kumimoji="1" lang="zh-CN" altLang="en-US" b="0">
                <a:solidFill>
                  <a:schemeClr val="tx1"/>
                </a:solidFill>
                <a:latin typeface="隶书" panose="02010509060101010101" pitchFamily="49" charset="-122"/>
                <a:ea typeface="隶书" panose="02010509060101010101" pitchFamily="49" charset="-122"/>
              </a:rPr>
              <a:t>，例如分别用大、小写来表示非终结符和终结符，以便于程序的阅读。</a:t>
            </a:r>
            <a:endParaRPr kumimoji="1" lang="zh-CN" altLang="en-US" b="0">
              <a:solidFill>
                <a:schemeClr val="tx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arn(outVertic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barn(outVertical)">
                                      <p:cBhvr>
                                        <p:cTn id="12" dur="500"/>
                                        <p:tgtEl>
                                          <p:spTgt spid="16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barn(outVertical)">
                                      <p:cBhvr>
                                        <p:cTn id="17" dur="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196FD4D5-D8A2-4920-922F-0C0A3DFD905B}"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76803" name="Rectangle 2"/>
          <p:cNvSpPr>
            <a:spLocks noGrp="1" noChangeArrowheads="1"/>
          </p:cNvSpPr>
          <p:nvPr>
            <p:ph type="title"/>
          </p:nvPr>
        </p:nvSpPr>
        <p:spPr>
          <a:xfrm>
            <a:off x="268410" y="152400"/>
            <a:ext cx="3025775" cy="515937"/>
          </a:xfrm>
        </p:spPr>
        <p:txBody>
          <a:bodyPr/>
          <a:lstStyle/>
          <a:p>
            <a:pPr algn="l"/>
            <a:r>
              <a:rPr lang="zh-CN" altLang="en-US" dirty="0">
                <a:ln>
                  <a:noFill/>
                </a:ln>
                <a:solidFill>
                  <a:srgbClr val="990000"/>
                </a:solidFill>
                <a:latin typeface="隶书" panose="02010509060101010101" pitchFamily="49" charset="-122"/>
                <a:ea typeface="隶书" panose="02010509060101010101" pitchFamily="49" charset="-122"/>
              </a:rPr>
              <a:t>另一个例子</a:t>
            </a:r>
            <a:endParaRPr lang="zh-CN" altLang="en-US" dirty="0">
              <a:ln>
                <a:noFill/>
              </a:ln>
              <a:solidFill>
                <a:schemeClr val="tx1"/>
              </a:solidFill>
              <a:latin typeface="隶书" panose="02010509060101010101" pitchFamily="49" charset="-122"/>
              <a:ea typeface="隶书" panose="02010509060101010101" pitchFamily="49" charset="-122"/>
            </a:endParaRPr>
          </a:p>
        </p:txBody>
      </p:sp>
      <p:sp>
        <p:nvSpPr>
          <p:cNvPr id="74755" name="Text Box 3"/>
          <p:cNvSpPr txBox="1">
            <a:spLocks noChangeArrowheads="1"/>
          </p:cNvSpPr>
          <p:nvPr/>
        </p:nvSpPr>
        <p:spPr bwMode="auto">
          <a:xfrm>
            <a:off x="587375" y="785813"/>
            <a:ext cx="83661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用</a:t>
            </a:r>
            <a:r>
              <a:rPr kumimoji="1" lang="en-US" altLang="zh-CN" b="0">
                <a:solidFill>
                  <a:schemeClr val="tx1"/>
                </a:solidFill>
                <a:latin typeface="Times New Roman" panose="02020603050405020304" pitchFamily="18" charset="0"/>
                <a:ea typeface="隶书" panose="02010509060101010101" pitchFamily="49" charset="-122"/>
              </a:rPr>
              <a:t>YACC</a:t>
            </a:r>
            <a:r>
              <a:rPr kumimoji="1" lang="zh-CN" altLang="en-US" b="0">
                <a:solidFill>
                  <a:schemeClr val="tx1"/>
                </a:solidFill>
                <a:latin typeface="Times New Roman" panose="02020603050405020304" pitchFamily="18" charset="0"/>
                <a:ea typeface="隶书" panose="02010509060101010101" pitchFamily="49" charset="-122"/>
              </a:rPr>
              <a:t>实现一个简单的计算器：</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(1) </a:t>
            </a:r>
            <a:r>
              <a:rPr kumimoji="1" lang="zh-CN" altLang="en-US" b="0">
                <a:solidFill>
                  <a:schemeClr val="tx1"/>
                </a:solidFill>
                <a:latin typeface="Times New Roman" panose="02020603050405020304" pitchFamily="18" charset="0"/>
                <a:ea typeface="隶书" panose="02010509060101010101" pitchFamily="49" charset="-122"/>
              </a:rPr>
              <a:t>该计算器有</a:t>
            </a:r>
            <a:r>
              <a:rPr kumimoji="1" lang="en-US" altLang="zh-CN" b="0">
                <a:solidFill>
                  <a:schemeClr val="tx1"/>
                </a:solidFill>
                <a:latin typeface="Times New Roman" panose="02020603050405020304" pitchFamily="18" charset="0"/>
                <a:ea typeface="隶书" panose="02010509060101010101" pitchFamily="49" charset="-122"/>
              </a:rPr>
              <a:t>26</a:t>
            </a:r>
            <a:r>
              <a:rPr kumimoji="1" lang="zh-CN" altLang="en-US" b="0">
                <a:solidFill>
                  <a:schemeClr val="tx1"/>
                </a:solidFill>
                <a:latin typeface="Times New Roman" panose="02020603050405020304" pitchFamily="18" charset="0"/>
                <a:ea typeface="隶书" panose="02010509060101010101" pitchFamily="49" charset="-122"/>
              </a:rPr>
              <a:t>个寄存器</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分别用’</a:t>
            </a:r>
            <a:r>
              <a:rPr kumimoji="1" lang="en-US" altLang="zh-CN" b="0">
                <a:solidFill>
                  <a:schemeClr val="tx1"/>
                </a:solidFill>
                <a:latin typeface="Times New Roman" panose="02020603050405020304" pitchFamily="18" charset="0"/>
                <a:ea typeface="隶书" panose="02010509060101010101" pitchFamily="49" charset="-122"/>
              </a:rPr>
              <a:t>a’~’z’</a:t>
            </a:r>
            <a:r>
              <a:rPr kumimoji="1" lang="zh-CN" altLang="en-US" b="0">
                <a:solidFill>
                  <a:schemeClr val="tx1"/>
                </a:solidFill>
                <a:latin typeface="Times New Roman" panose="02020603050405020304" pitchFamily="18" charset="0"/>
                <a:ea typeface="隶书" panose="02010509060101010101" pitchFamily="49" charset="-122"/>
              </a:rPr>
              <a:t>命名</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。可保存数值。</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(2) </a:t>
            </a:r>
            <a:r>
              <a:rPr kumimoji="1" lang="zh-CN" altLang="en-US" b="0">
                <a:solidFill>
                  <a:schemeClr val="tx1"/>
                </a:solidFill>
                <a:latin typeface="Times New Roman" panose="02020603050405020304" pitchFamily="18" charset="0"/>
                <a:ea typeface="隶书" panose="02010509060101010101" pitchFamily="49" charset="-122"/>
              </a:rPr>
              <a:t>支持的算术运算</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表达式</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a:t>
            </a:r>
            <a:r>
              <a:rPr kumimoji="1" lang="en-US" altLang="zh-CN" b="0">
                <a:solidFill>
                  <a:schemeClr val="tx1"/>
                </a:solidFill>
                <a:latin typeface="Times New Roman" panose="02020603050405020304" pitchFamily="18" charset="0"/>
                <a:ea typeface="隶书" panose="02010509060101010101" pitchFamily="49" charset="-122"/>
              </a:rPr>
              <a:t>+ - * / %  &amp;  | =</a:t>
            </a: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(3) </a:t>
            </a:r>
            <a:r>
              <a:rPr kumimoji="1" lang="zh-CN" altLang="en-US" b="0">
                <a:solidFill>
                  <a:schemeClr val="tx1"/>
                </a:solidFill>
                <a:latin typeface="Times New Roman" panose="02020603050405020304" pitchFamily="18" charset="0"/>
                <a:ea typeface="隶书" panose="02010509060101010101" pitchFamily="49" charset="-122"/>
              </a:rPr>
              <a:t>如果表达式为赋值，则仅保存数值到相应寄存器，</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     否则打印表达式的值。</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(4) </a:t>
            </a:r>
            <a:r>
              <a:rPr kumimoji="1" lang="zh-CN" altLang="en-US" b="0">
                <a:solidFill>
                  <a:schemeClr val="tx1"/>
                </a:solidFill>
                <a:latin typeface="Times New Roman" panose="02020603050405020304" pitchFamily="18" charset="0"/>
                <a:ea typeface="隶书" panose="02010509060101010101" pitchFamily="49" charset="-122"/>
              </a:rPr>
              <a:t>若一个数值由</a:t>
            </a:r>
            <a:r>
              <a:rPr kumimoji="1" lang="en-US" altLang="zh-CN" b="0">
                <a:solidFill>
                  <a:schemeClr val="tx1"/>
                </a:solidFill>
                <a:latin typeface="Times New Roman" panose="02020603050405020304" pitchFamily="18" charset="0"/>
                <a:ea typeface="隶书" panose="02010509060101010101" pitchFamily="49" charset="-122"/>
              </a:rPr>
              <a:t>0</a:t>
            </a:r>
            <a:r>
              <a:rPr kumimoji="1" lang="zh-CN" altLang="en-US" b="0">
                <a:solidFill>
                  <a:schemeClr val="tx1"/>
                </a:solidFill>
                <a:latin typeface="Times New Roman" panose="02020603050405020304" pitchFamily="18" charset="0"/>
                <a:ea typeface="隶书" panose="02010509060101010101" pitchFamily="49" charset="-122"/>
              </a:rPr>
              <a:t>开始，则认为是八进制，否则为十进制。</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74756" name="Text Box 4"/>
          <p:cNvSpPr txBox="1">
            <a:spLocks noChangeArrowheads="1"/>
          </p:cNvSpPr>
          <p:nvPr/>
        </p:nvSpPr>
        <p:spPr bwMode="auto">
          <a:xfrm>
            <a:off x="3625850" y="3357563"/>
            <a:ext cx="55181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演示内容：</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AutoNum type="arabicParenBoth"/>
            </a:pPr>
            <a:r>
              <a:rPr kumimoji="1" lang="zh-CN" altLang="en-US" b="0">
                <a:solidFill>
                  <a:schemeClr val="tx1"/>
                </a:solidFill>
                <a:latin typeface="Times New Roman" panose="02020603050405020304" pitchFamily="18" charset="0"/>
                <a:ea typeface="隶书" panose="02010509060101010101" pitchFamily="49" charset="-122"/>
              </a:rPr>
              <a:t>文法设计</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AutoNum type="arabicParenBoth"/>
            </a:pPr>
            <a:r>
              <a:rPr kumimoji="1" lang="zh-CN" altLang="en-US" b="0">
                <a:solidFill>
                  <a:schemeClr val="tx1"/>
                </a:solidFill>
                <a:latin typeface="Times New Roman" panose="02020603050405020304" pitchFamily="18" charset="0"/>
                <a:ea typeface="隶书" panose="02010509060101010101" pitchFamily="49" charset="-122"/>
              </a:rPr>
              <a:t>运算符优先级</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结合性表示</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AutoNum type="arabicParenBoth"/>
            </a:pPr>
            <a:r>
              <a:rPr kumimoji="1" lang="zh-CN" altLang="en-US" b="0">
                <a:solidFill>
                  <a:schemeClr val="tx1"/>
                </a:solidFill>
                <a:latin typeface="Times New Roman" panose="02020603050405020304" pitchFamily="18" charset="0"/>
                <a:ea typeface="隶书" panose="02010509060101010101" pitchFamily="49" charset="-122"/>
              </a:rPr>
              <a:t>用语义规则实现计算</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AutoNum type="arabicParenBoth"/>
            </a:pPr>
            <a:r>
              <a:rPr kumimoji="1" lang="zh-CN" altLang="en-US" b="0">
                <a:solidFill>
                  <a:schemeClr val="tx1"/>
                </a:solidFill>
                <a:latin typeface="Times New Roman" panose="02020603050405020304" pitchFamily="18" charset="0"/>
                <a:ea typeface="隶书" panose="02010509060101010101" pitchFamily="49" charset="-122"/>
              </a:rPr>
              <a:t>词法分析由自定义的简单函数完成。</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74757" name="Text Box 5"/>
          <p:cNvSpPr txBox="1">
            <a:spLocks noChangeArrowheads="1"/>
          </p:cNvSpPr>
          <p:nvPr/>
        </p:nvSpPr>
        <p:spPr bwMode="auto">
          <a:xfrm>
            <a:off x="250825" y="3284538"/>
            <a:ext cx="36734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运行举例：</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输入序列         屏幕输出</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1+2                       3</a:t>
            </a: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a=2*3		     </a:t>
            </a:r>
            <a:r>
              <a:rPr kumimoji="1" lang="zh-CN" altLang="en-US" b="0">
                <a:solidFill>
                  <a:schemeClr val="tx1"/>
                </a:solidFill>
                <a:latin typeface="Times New Roman" panose="02020603050405020304" pitchFamily="18" charset="0"/>
                <a:ea typeface="隶书" panose="02010509060101010101" pitchFamily="49" charset="-122"/>
              </a:rPr>
              <a:t>无</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a			     6</a:t>
            </a: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b=017+1	     </a:t>
            </a:r>
            <a:r>
              <a:rPr kumimoji="1" lang="zh-CN" altLang="en-US" b="0">
                <a:solidFill>
                  <a:schemeClr val="tx1"/>
                </a:solidFill>
                <a:latin typeface="Times New Roman" panose="02020603050405020304" pitchFamily="18" charset="0"/>
                <a:ea typeface="隶书" panose="02010509060101010101" pitchFamily="49" charset="-122"/>
              </a:rPr>
              <a:t>无</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b			     16</a:t>
            </a: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a=b/a		     2</a:t>
            </a:r>
            <a:endParaRPr kumimoji="1" lang="en-US" altLang="zh-CN" b="0">
              <a:solidFill>
                <a:schemeClr val="tx1"/>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arn(inVertical)">
                                      <p:cBhvr>
                                        <p:cTn id="7" dur="500"/>
                                        <p:tgtEl>
                                          <p:spTgt spid="7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barn(inVertical)">
                                      <p:cBhvr>
                                        <p:cTn id="12" dur="500"/>
                                        <p:tgtEl>
                                          <p:spTgt spid="7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barn(inVertical)">
                                      <p:cBhvr>
                                        <p:cTn id="17" dur="500"/>
                                        <p:tgtEl>
                                          <p:spTgt spid="74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barn(inVertical)">
                                      <p:cBhvr>
                                        <p:cTn id="22" dur="500"/>
                                        <p:tgtEl>
                                          <p:spTgt spid="74755">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4755">
                                            <p:txEl>
                                              <p:pRg st="4" end="4"/>
                                            </p:txEl>
                                          </p:spTgt>
                                        </p:tgtEl>
                                        <p:attrNameLst>
                                          <p:attrName>style.visibility</p:attrName>
                                        </p:attrNameLst>
                                      </p:cBhvr>
                                      <p:to>
                                        <p:strVal val="visible"/>
                                      </p:to>
                                    </p:set>
                                    <p:animEffect transition="in" filter="barn(inVertical)">
                                      <p:cBhvr>
                                        <p:cTn id="25" dur="500"/>
                                        <p:tgtEl>
                                          <p:spTgt spid="7475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4755">
                                            <p:txEl>
                                              <p:pRg st="5" end="5"/>
                                            </p:txEl>
                                          </p:spTgt>
                                        </p:tgtEl>
                                        <p:attrNameLst>
                                          <p:attrName>style.visibility</p:attrName>
                                        </p:attrNameLst>
                                      </p:cBhvr>
                                      <p:to>
                                        <p:strVal val="visible"/>
                                      </p:to>
                                    </p:set>
                                    <p:animEffect transition="in" filter="barn(inVertical)">
                                      <p:cBhvr>
                                        <p:cTn id="30" dur="500"/>
                                        <p:tgtEl>
                                          <p:spTgt spid="7475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4757"/>
                                        </p:tgtEl>
                                        <p:attrNameLst>
                                          <p:attrName>style.visibility</p:attrName>
                                        </p:attrNameLst>
                                      </p:cBhvr>
                                      <p:to>
                                        <p:strVal val="visible"/>
                                      </p:to>
                                    </p:set>
                                    <p:animEffect transition="in" filter="blinds(horizontal)">
                                      <p:cBhvr>
                                        <p:cTn id="35" dur="500"/>
                                        <p:tgtEl>
                                          <p:spTgt spid="7475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4756"/>
                                        </p:tgtEl>
                                        <p:attrNameLst>
                                          <p:attrName>style.visibility</p:attrName>
                                        </p:attrNameLst>
                                      </p:cBhvr>
                                      <p:to>
                                        <p:strVal val="visible"/>
                                      </p:to>
                                    </p:set>
                                    <p:animEffect transition="in" filter="blinds(horizontal)">
                                      <p:cBhvr>
                                        <p:cTn id="40"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6" grpId="0"/>
      <p:bldP spid="747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7B83F88-A666-4412-80D0-0000D2B9449D}"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75780" name="Text Box 4"/>
          <p:cNvSpPr txBox="1">
            <a:spLocks noChangeArrowheads="1"/>
          </p:cNvSpPr>
          <p:nvPr/>
        </p:nvSpPr>
        <p:spPr bwMode="auto">
          <a:xfrm>
            <a:off x="83528" y="660400"/>
            <a:ext cx="378142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sz="2800" b="0" dirty="0">
                <a:solidFill>
                  <a:schemeClr val="tx1"/>
                </a:solidFill>
                <a:latin typeface="Times New Roman" panose="02020603050405020304" pitchFamily="18" charset="0"/>
                <a:ea typeface="隶书" panose="02010509060101010101" pitchFamily="49" charset="-122"/>
              </a:rPr>
              <a:t>文法：</a:t>
            </a:r>
            <a:endParaRPr kumimoji="1" lang="zh-CN" altLang="en-US" sz="2800" b="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list </a:t>
            </a:r>
            <a:r>
              <a:rPr kumimoji="1" lang="en-US" altLang="zh-CN" sz="2000" dirty="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dirty="0">
                <a:solidFill>
                  <a:schemeClr val="tx1"/>
                </a:solidFill>
                <a:latin typeface="黑体" panose="02010609060101010101" pitchFamily="2" charset="-122"/>
                <a:ea typeface="黑体" panose="02010609060101010101" pitchFamily="2" charset="-122"/>
              </a:rPr>
              <a:t>ε| list  stat  '\n'</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stat </a:t>
            </a:r>
            <a:r>
              <a:rPr kumimoji="1" lang="en-US" altLang="zh-CN" sz="2000" dirty="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dirty="0">
                <a:solidFill>
                  <a:schemeClr val="tx1"/>
                </a:solidFill>
                <a:latin typeface="黑体" panose="02010609060101010101" pitchFamily="2" charset="-122"/>
                <a:ea typeface="黑体" panose="02010609060101010101" pitchFamily="2" charset="-122"/>
              </a:rPr>
              <a:t>expr </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a:t>
            </a:r>
            <a:r>
              <a:rPr kumimoji="1" lang="en-US" altLang="zh-CN" sz="2000" dirty="0">
                <a:solidFill>
                  <a:srgbClr val="FF3300"/>
                </a:solidFill>
                <a:latin typeface="黑体" panose="02010609060101010101" pitchFamily="2" charset="-122"/>
                <a:ea typeface="黑体" panose="02010609060101010101" pitchFamily="2" charset="-122"/>
              </a:rPr>
              <a:t>LETTER</a:t>
            </a:r>
            <a:r>
              <a:rPr kumimoji="1" lang="en-US" altLang="zh-CN" sz="2000" dirty="0">
                <a:solidFill>
                  <a:schemeClr val="tx1"/>
                </a:solidFill>
                <a:latin typeface="黑体" panose="02010609060101010101" pitchFamily="2" charset="-122"/>
                <a:ea typeface="黑体" panose="02010609060101010101" pitchFamily="2" charset="-122"/>
              </a:rPr>
              <a:t>  '='  expr</a:t>
            </a:r>
            <a:endParaRPr kumimoji="1" lang="en-US" altLang="zh-CN" sz="2000" dirty="0">
              <a:solidFill>
                <a:schemeClr val="tx1"/>
              </a:solidFill>
              <a:latin typeface="黑体" panose="02010609060101010101" pitchFamily="2" charset="-122"/>
              <a:ea typeface="黑体" panose="02010609060101010101" pitchFamily="2" charset="-122"/>
            </a:endParaRPr>
          </a:p>
        </p:txBody>
      </p:sp>
      <p:sp>
        <p:nvSpPr>
          <p:cNvPr id="75781" name="Text Box 5"/>
          <p:cNvSpPr txBox="1">
            <a:spLocks noChangeArrowheads="1"/>
          </p:cNvSpPr>
          <p:nvPr/>
        </p:nvSpPr>
        <p:spPr bwMode="auto">
          <a:xfrm>
            <a:off x="533400" y="2014537"/>
            <a:ext cx="375761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expr </a:t>
            </a:r>
            <a:r>
              <a:rPr kumimoji="1" lang="en-US" altLang="zh-CN" sz="2000" dirty="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dirty="0">
                <a:solidFill>
                  <a:schemeClr val="tx1"/>
                </a:solidFill>
                <a:latin typeface="黑体" panose="02010609060101010101" pitchFamily="2" charset="-122"/>
                <a:ea typeface="黑体" panose="02010609060101010101" pitchFamily="2" charset="-122"/>
              </a:rPr>
              <a:t>'('  expr  ')'  </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expr  '+'  expr</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expr  '-'  expr</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expr  '*'  expr</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expr  '/'  expr</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expr  '%'  expr</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expr  '&amp;'  expr</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expr  '|'  expr</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  expr</a:t>
            </a:r>
            <a:endParaRPr kumimoji="1" lang="en-US" altLang="zh-CN" sz="200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a:t>
            </a:r>
            <a:r>
              <a:rPr kumimoji="1" lang="en-US" altLang="zh-CN" sz="2000" dirty="0">
                <a:solidFill>
                  <a:srgbClr val="FF3300"/>
                </a:solidFill>
                <a:latin typeface="黑体" panose="02010609060101010101" pitchFamily="2" charset="-122"/>
                <a:ea typeface="黑体" panose="02010609060101010101" pitchFamily="2" charset="-122"/>
              </a:rPr>
              <a:t>LETTER</a:t>
            </a:r>
            <a:endParaRPr kumimoji="1" lang="en-US" altLang="zh-CN" sz="2000" dirty="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number          </a:t>
            </a:r>
            <a:endParaRPr kumimoji="1" lang="en-US" altLang="zh-CN" sz="2000" dirty="0">
              <a:solidFill>
                <a:schemeClr val="tx1"/>
              </a:solidFill>
              <a:latin typeface="黑体" panose="02010609060101010101" pitchFamily="2" charset="-122"/>
              <a:ea typeface="黑体" panose="02010609060101010101" pitchFamily="2" charset="-122"/>
            </a:endParaRPr>
          </a:p>
        </p:txBody>
      </p:sp>
      <p:sp>
        <p:nvSpPr>
          <p:cNvPr id="75782" name="Text Box 6"/>
          <p:cNvSpPr txBox="1">
            <a:spLocks noChangeArrowheads="1"/>
          </p:cNvSpPr>
          <p:nvPr/>
        </p:nvSpPr>
        <p:spPr bwMode="auto">
          <a:xfrm>
            <a:off x="914400" y="5522912"/>
            <a:ext cx="3455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number </a:t>
            </a:r>
            <a:r>
              <a:rPr kumimoji="1" lang="en-US" altLang="zh-CN" sz="2000" dirty="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dirty="0">
                <a:solidFill>
                  <a:srgbClr val="FF3300"/>
                </a:solidFill>
                <a:latin typeface="黑体" panose="02010609060101010101" pitchFamily="2" charset="-122"/>
                <a:ea typeface="黑体" panose="02010609060101010101" pitchFamily="2" charset="-122"/>
              </a:rPr>
              <a:t>DIGIT</a:t>
            </a:r>
            <a:endParaRPr kumimoji="1" lang="en-US" altLang="zh-CN" sz="2000" dirty="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dirty="0">
                <a:solidFill>
                  <a:schemeClr val="tx1"/>
                </a:solidFill>
                <a:latin typeface="黑体" panose="02010609060101010101" pitchFamily="2" charset="-122"/>
                <a:ea typeface="黑体" panose="02010609060101010101" pitchFamily="2" charset="-122"/>
              </a:rPr>
              <a:t>        | number </a:t>
            </a:r>
            <a:r>
              <a:rPr kumimoji="1" lang="en-US" altLang="zh-CN" sz="2000" dirty="0">
                <a:solidFill>
                  <a:srgbClr val="FF3300"/>
                </a:solidFill>
                <a:latin typeface="黑体" panose="02010609060101010101" pitchFamily="2" charset="-122"/>
                <a:ea typeface="黑体" panose="02010609060101010101" pitchFamily="2" charset="-122"/>
              </a:rPr>
              <a:t>DIGIT</a:t>
            </a:r>
            <a:endParaRPr kumimoji="1" lang="en-US" altLang="zh-CN" sz="2000" dirty="0">
              <a:solidFill>
                <a:srgbClr val="FF3300"/>
              </a:solidFill>
              <a:latin typeface="黑体" panose="02010609060101010101" pitchFamily="2" charset="-122"/>
              <a:ea typeface="黑体" panose="02010609060101010101" pitchFamily="2" charset="-122"/>
            </a:endParaRPr>
          </a:p>
        </p:txBody>
      </p:sp>
      <p:sp>
        <p:nvSpPr>
          <p:cNvPr id="75784" name="Text Box 8"/>
          <p:cNvSpPr txBox="1">
            <a:spLocks noChangeArrowheads="1"/>
          </p:cNvSpPr>
          <p:nvPr/>
        </p:nvSpPr>
        <p:spPr bwMode="auto">
          <a:xfrm>
            <a:off x="4196739" y="765175"/>
            <a:ext cx="475615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dirty="0">
                <a:solidFill>
                  <a:schemeClr val="accent2"/>
                </a:solidFill>
                <a:latin typeface="Times New Roman" panose="02020603050405020304" pitchFamily="18" charset="0"/>
                <a:ea typeface="隶书" panose="02010509060101010101" pitchFamily="49" charset="-122"/>
              </a:rPr>
              <a:t>YACC</a:t>
            </a:r>
            <a:r>
              <a:rPr kumimoji="1" lang="zh-CN" altLang="en-US" b="0" dirty="0">
                <a:solidFill>
                  <a:schemeClr val="accent2"/>
                </a:solidFill>
                <a:latin typeface="Times New Roman" panose="02020603050405020304" pitchFamily="18" charset="0"/>
                <a:ea typeface="隶书" panose="02010509060101010101" pitchFamily="49" charset="-122"/>
              </a:rPr>
              <a:t>源代码声明部分</a:t>
            </a:r>
            <a:r>
              <a:rPr kumimoji="1" lang="zh-CN" altLang="en-US" b="0" dirty="0">
                <a:solidFill>
                  <a:schemeClr val="tx1"/>
                </a:solidFill>
                <a:latin typeface="Times New Roman" panose="02020603050405020304" pitchFamily="18" charset="0"/>
                <a:ea typeface="隶书" panose="02010509060101010101" pitchFamily="49" charset="-122"/>
              </a:rPr>
              <a:t>：</a:t>
            </a:r>
            <a:endParaRPr kumimoji="1" lang="zh-CN" altLang="en-US" b="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b="0" dirty="0">
                <a:solidFill>
                  <a:srgbClr val="FF3300"/>
                </a:solidFill>
                <a:latin typeface="黑体" panose="02010609060101010101" pitchFamily="2" charset="-122"/>
                <a:ea typeface="黑体" panose="02010609060101010101" pitchFamily="2" charset="-122"/>
              </a:rPr>
              <a:t>%{</a:t>
            </a:r>
            <a:endParaRPr kumimoji="1" lang="en-US" altLang="zh-CN" sz="2000" b="0" dirty="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  include  &lt;</a:t>
            </a:r>
            <a:r>
              <a:rPr kumimoji="1" lang="en-US" altLang="zh-CN" sz="2000" b="0" dirty="0" err="1">
                <a:solidFill>
                  <a:schemeClr val="tx1"/>
                </a:solidFill>
                <a:latin typeface="黑体" panose="02010609060101010101" pitchFamily="2" charset="-122"/>
                <a:ea typeface="黑体" panose="02010609060101010101" pitchFamily="2" charset="-122"/>
              </a:rPr>
              <a:t>stdio.h</a:t>
            </a:r>
            <a:r>
              <a:rPr kumimoji="1" lang="en-US" altLang="zh-CN" sz="2000" b="0" dirty="0">
                <a:solidFill>
                  <a:schemeClr val="tx1"/>
                </a:solidFill>
                <a:latin typeface="黑体" panose="02010609060101010101" pitchFamily="2" charset="-122"/>
                <a:ea typeface="黑体" panose="02010609060101010101" pitchFamily="2" charset="-122"/>
              </a:rPr>
              <a:t>&gt;</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  include  &lt;</a:t>
            </a:r>
            <a:r>
              <a:rPr kumimoji="1" lang="en-US" altLang="zh-CN" sz="2000" b="0" dirty="0" err="1">
                <a:solidFill>
                  <a:schemeClr val="tx1"/>
                </a:solidFill>
                <a:latin typeface="黑体" panose="02010609060101010101" pitchFamily="2" charset="-122"/>
                <a:ea typeface="黑体" panose="02010609060101010101" pitchFamily="2" charset="-122"/>
              </a:rPr>
              <a:t>ctype.h</a:t>
            </a:r>
            <a:r>
              <a:rPr kumimoji="1" lang="en-US" altLang="zh-CN" sz="2000" b="0" dirty="0">
                <a:solidFill>
                  <a:schemeClr val="tx1"/>
                </a:solidFill>
                <a:latin typeface="黑体" panose="02010609060101010101" pitchFamily="2" charset="-122"/>
                <a:ea typeface="黑体" panose="02010609060101010101" pitchFamily="2" charset="-122"/>
              </a:rPr>
              <a:t>&gt;</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a:t>
            </a:r>
            <a:r>
              <a:rPr kumimoji="1" lang="zh-CN" altLang="en-US" sz="2000" b="0" dirty="0">
                <a:solidFill>
                  <a:schemeClr val="tx1"/>
                </a:solidFill>
                <a:latin typeface="华文行楷" panose="02010800040101010101" pitchFamily="2" charset="-122"/>
                <a:ea typeface="华文行楷" panose="02010800040101010101" pitchFamily="2" charset="-122"/>
              </a:rPr>
              <a:t>保存</a:t>
            </a:r>
            <a:r>
              <a:rPr kumimoji="1" lang="en-US" altLang="zh-CN" sz="2000" b="0" dirty="0">
                <a:solidFill>
                  <a:schemeClr val="tx1"/>
                </a:solidFill>
                <a:latin typeface="华文行楷" panose="02010800040101010101" pitchFamily="2" charset="-122"/>
                <a:ea typeface="华文行楷" panose="02010800040101010101" pitchFamily="2" charset="-122"/>
              </a:rPr>
              <a:t>26</a:t>
            </a:r>
            <a:r>
              <a:rPr kumimoji="1" lang="zh-CN" altLang="en-US" sz="2000" b="0" dirty="0">
                <a:solidFill>
                  <a:schemeClr val="tx1"/>
                </a:solidFill>
                <a:latin typeface="华文行楷" panose="02010800040101010101" pitchFamily="2" charset="-122"/>
                <a:ea typeface="华文行楷" panose="02010800040101010101" pitchFamily="2" charset="-122"/>
              </a:rPr>
              <a:t>个寄存器中的值</a:t>
            </a:r>
            <a:r>
              <a:rPr kumimoji="1" lang="zh-CN" altLang="en-US" sz="2000" b="0" dirty="0">
                <a:solidFill>
                  <a:schemeClr val="tx1"/>
                </a:solidFill>
                <a:latin typeface="黑体" panose="02010609060101010101" pitchFamily="2" charset="-122"/>
                <a:ea typeface="黑体" panose="02010609060101010101" pitchFamily="2" charset="-122"/>
              </a:rPr>
              <a:t>*</a:t>
            </a:r>
            <a:r>
              <a:rPr kumimoji="1" lang="en-US" altLang="zh-CN" sz="2000" b="0" dirty="0">
                <a:solidFill>
                  <a:schemeClr val="tx1"/>
                </a:solidFill>
                <a:latin typeface="黑体" panose="02010609060101010101" pitchFamily="2" charset="-122"/>
                <a:ea typeface="黑体" panose="02010609060101010101" pitchFamily="2" charset="-122"/>
              </a:rPr>
              <a:t>/</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int  regs[26];</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a:t>
            </a:r>
            <a:r>
              <a:rPr kumimoji="1" lang="zh-CN" altLang="en-US" sz="2000" b="0" dirty="0">
                <a:solidFill>
                  <a:schemeClr val="tx1"/>
                </a:solidFill>
                <a:latin typeface="华文行楷" panose="02010800040101010101" pitchFamily="2" charset="-122"/>
                <a:ea typeface="华文行楷" panose="02010800040101010101" pitchFamily="2" charset="-122"/>
              </a:rPr>
              <a:t>当前输入序列中的进制基数</a:t>
            </a:r>
            <a:r>
              <a:rPr kumimoji="1" lang="zh-CN" altLang="en-US" sz="2000" b="0" dirty="0">
                <a:solidFill>
                  <a:schemeClr val="tx1"/>
                </a:solidFill>
                <a:latin typeface="黑体" panose="02010609060101010101" pitchFamily="2" charset="-122"/>
                <a:ea typeface="黑体" panose="02010609060101010101" pitchFamily="2" charset="-122"/>
              </a:rPr>
              <a:t>*</a:t>
            </a:r>
            <a:r>
              <a:rPr kumimoji="1" lang="en-US" altLang="zh-CN" sz="2000" b="0" dirty="0">
                <a:solidFill>
                  <a:schemeClr val="tx1"/>
                </a:solidFill>
                <a:latin typeface="黑体" panose="02010609060101010101" pitchFamily="2" charset="-122"/>
                <a:ea typeface="黑体" panose="02010609060101010101" pitchFamily="2" charset="-122"/>
              </a:rPr>
              <a:t>/</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int  base; </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rgbClr val="FF3300"/>
                </a:solidFill>
                <a:latin typeface="黑体" panose="02010609060101010101" pitchFamily="2" charset="-122"/>
                <a:ea typeface="黑体" panose="02010609060101010101" pitchFamily="2" charset="-122"/>
              </a:rPr>
              <a:t>%}</a:t>
            </a:r>
            <a:endParaRPr kumimoji="1" lang="en-US" altLang="zh-CN" sz="2000" b="0" dirty="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endParaRPr kumimoji="1" lang="en-US" altLang="zh-CN" sz="2000" b="0" dirty="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%start  list</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%token  DIGIT  LETTER</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%left  '|'</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%left  '&amp;'</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%left  '+'  '-'</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%left  '*'  '/'  '%'</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%left  UMINUS /*supplies precedence</a:t>
            </a:r>
            <a:endParaRPr kumimoji="1" lang="en-US" altLang="zh-CN" sz="2000" b="0" dirty="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b="0" dirty="0">
                <a:solidFill>
                  <a:schemeClr val="tx1"/>
                </a:solidFill>
                <a:latin typeface="黑体" panose="02010609060101010101" pitchFamily="2" charset="-122"/>
                <a:ea typeface="黑体" panose="02010609060101010101" pitchFamily="2" charset="-122"/>
              </a:rPr>
              <a:t>                for unary  minus  */</a:t>
            </a:r>
            <a:endParaRPr kumimoji="1" lang="en-US" altLang="zh-CN" sz="2000" b="0" dirty="0">
              <a:solidFill>
                <a:schemeClr val="tx1"/>
              </a:solidFill>
              <a:latin typeface="黑体" panose="02010609060101010101" pitchFamily="2" charset="-122"/>
              <a:ea typeface="黑体" panose="02010609060101010101" pitchFamily="2" charset="-122"/>
            </a:endParaRPr>
          </a:p>
        </p:txBody>
      </p:sp>
      <p:sp>
        <p:nvSpPr>
          <p:cNvPr id="3" name="标题 2"/>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
        <p:nvSpPr>
          <p:cNvPr id="10" name="Rectangle 2"/>
          <p:cNvSpPr txBox="1">
            <a:spLocks noChangeArrowheads="1"/>
          </p:cNvSpPr>
          <p:nvPr/>
        </p:nvSpPr>
        <p:spPr bwMode="white">
          <a:xfrm>
            <a:off x="268410" y="152400"/>
            <a:ext cx="3025775" cy="515937"/>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3200">
                <a:solidFill>
                  <a:schemeClr val="accent1"/>
                </a:solidFill>
                <a:latin typeface="Cambria Math" panose="02040503050406030204" pitchFamily="18" charset="0"/>
                <a:ea typeface="微软雅黑 Light" panose="020B0502040204020203" pitchFamily="34" charset="-122"/>
                <a:cs typeface="+mj-cs"/>
              </a:defRPr>
            </a:lvl1pPr>
            <a:lvl2pPr algn="ctr" rtl="0" eaLnBrk="0" fontAlgn="base" hangingPunct="0">
              <a:spcBef>
                <a:spcPct val="0"/>
              </a:spcBef>
              <a:spcAft>
                <a:spcPct val="0"/>
              </a:spcAft>
              <a:defRPr kumimoji="1" sz="3600">
                <a:solidFill>
                  <a:schemeClr val="accent1"/>
                </a:solidFill>
                <a:latin typeface="New Century Schoolbook" pitchFamily="18" charset="0"/>
                <a:ea typeface="黑体" panose="02010609060101010101" pitchFamily="2" charset="-122"/>
              </a:defRPr>
            </a:lvl2pPr>
            <a:lvl3pPr algn="ctr" rtl="0" eaLnBrk="0" fontAlgn="base" hangingPunct="0">
              <a:spcBef>
                <a:spcPct val="0"/>
              </a:spcBef>
              <a:spcAft>
                <a:spcPct val="0"/>
              </a:spcAft>
              <a:defRPr kumimoji="1" sz="3600">
                <a:solidFill>
                  <a:schemeClr val="accent1"/>
                </a:solidFill>
                <a:latin typeface="New Century Schoolbook" pitchFamily="18" charset="0"/>
                <a:ea typeface="黑体" panose="02010609060101010101" pitchFamily="2" charset="-122"/>
              </a:defRPr>
            </a:lvl3pPr>
            <a:lvl4pPr algn="ctr" rtl="0" eaLnBrk="0" fontAlgn="base" hangingPunct="0">
              <a:spcBef>
                <a:spcPct val="0"/>
              </a:spcBef>
              <a:spcAft>
                <a:spcPct val="0"/>
              </a:spcAft>
              <a:defRPr kumimoji="1" sz="3600">
                <a:solidFill>
                  <a:schemeClr val="accent1"/>
                </a:solidFill>
                <a:latin typeface="New Century Schoolbook" pitchFamily="18" charset="0"/>
                <a:ea typeface="黑体" panose="02010609060101010101" pitchFamily="2" charset="-122"/>
              </a:defRPr>
            </a:lvl4pPr>
            <a:lvl5pPr algn="ctr" rtl="0" eaLnBrk="0" fontAlgn="base" hangingPunct="0">
              <a:spcBef>
                <a:spcPct val="0"/>
              </a:spcBef>
              <a:spcAft>
                <a:spcPct val="0"/>
              </a:spcAft>
              <a:defRPr kumimoji="1" sz="3600">
                <a:solidFill>
                  <a:schemeClr val="accent1"/>
                </a:solidFill>
                <a:latin typeface="New Century Schoolbook" pitchFamily="18" charset="0"/>
                <a:ea typeface="黑体" panose="02010609060101010101" pitchFamily="2" charset="-122"/>
              </a:defRPr>
            </a:lvl5pPr>
            <a:lvl6pPr marL="457200" algn="ctr" rtl="0" fontAlgn="base">
              <a:spcBef>
                <a:spcPct val="0"/>
              </a:spcBef>
              <a:spcAft>
                <a:spcPct val="0"/>
              </a:spcAft>
              <a:defRPr kumimoji="1" sz="3600">
                <a:solidFill>
                  <a:schemeClr val="accent1"/>
                </a:solidFill>
                <a:latin typeface="New Century Schoolbook" pitchFamily="18" charset="0"/>
                <a:ea typeface="黑体" panose="02010609060101010101" pitchFamily="2" charset="-122"/>
              </a:defRPr>
            </a:lvl6pPr>
            <a:lvl7pPr marL="914400" algn="ctr" rtl="0" fontAlgn="base">
              <a:spcBef>
                <a:spcPct val="0"/>
              </a:spcBef>
              <a:spcAft>
                <a:spcPct val="0"/>
              </a:spcAft>
              <a:defRPr kumimoji="1" sz="3600">
                <a:solidFill>
                  <a:schemeClr val="accent1"/>
                </a:solidFill>
                <a:latin typeface="New Century Schoolbook" pitchFamily="18" charset="0"/>
                <a:ea typeface="黑体" panose="02010609060101010101" pitchFamily="2" charset="-122"/>
              </a:defRPr>
            </a:lvl7pPr>
            <a:lvl8pPr marL="1371600" algn="ctr" rtl="0" fontAlgn="base">
              <a:spcBef>
                <a:spcPct val="0"/>
              </a:spcBef>
              <a:spcAft>
                <a:spcPct val="0"/>
              </a:spcAft>
              <a:defRPr kumimoji="1" sz="3600">
                <a:solidFill>
                  <a:schemeClr val="accent1"/>
                </a:solidFill>
                <a:latin typeface="New Century Schoolbook" pitchFamily="18" charset="0"/>
                <a:ea typeface="黑体" panose="02010609060101010101" pitchFamily="2" charset="-122"/>
              </a:defRPr>
            </a:lvl8pPr>
            <a:lvl9pPr marL="1828800" algn="ctr" rtl="0" fontAlgn="base">
              <a:spcBef>
                <a:spcPct val="0"/>
              </a:spcBef>
              <a:spcAft>
                <a:spcPct val="0"/>
              </a:spcAft>
              <a:defRPr kumimoji="1" sz="3600">
                <a:solidFill>
                  <a:schemeClr val="accent1"/>
                </a:solidFill>
                <a:latin typeface="New Century Schoolbook" pitchFamily="18" charset="0"/>
                <a:ea typeface="黑体" panose="02010609060101010101" pitchFamily="2" charset="-122"/>
              </a:defRPr>
            </a:lvl9pPr>
          </a:lstStyle>
          <a:p>
            <a:pPr algn="l"/>
            <a:endParaRPr lang="zh-CN" altLang="en-US" kern="0" dirty="0">
              <a:solidFill>
                <a:schemeClr val="tx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Effect transition="in" filter="barn(outVertical)">
                                      <p:cBhvr>
                                        <p:cTn id="7" dur="500"/>
                                        <p:tgtEl>
                                          <p:spTgt spid="75780">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75780">
                                            <p:txEl>
                                              <p:pRg st="1" end="1"/>
                                            </p:txEl>
                                          </p:spTgt>
                                        </p:tgtEl>
                                        <p:attrNameLst>
                                          <p:attrName>style.visibility</p:attrName>
                                        </p:attrNameLst>
                                      </p:cBhvr>
                                      <p:to>
                                        <p:strVal val="visible"/>
                                      </p:to>
                                    </p:set>
                                    <p:animEffect transition="in" filter="barn(outVertical)">
                                      <p:cBhvr>
                                        <p:cTn id="10" dur="500"/>
                                        <p:tgtEl>
                                          <p:spTgt spid="7578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5780">
                                            <p:txEl>
                                              <p:pRg st="2" end="2"/>
                                            </p:txEl>
                                          </p:spTgt>
                                        </p:tgtEl>
                                        <p:attrNameLst>
                                          <p:attrName>style.visibility</p:attrName>
                                        </p:attrNameLst>
                                      </p:cBhvr>
                                      <p:to>
                                        <p:strVal val="visible"/>
                                      </p:to>
                                    </p:set>
                                    <p:animEffect transition="in" filter="barn(outVertical)">
                                      <p:cBhvr>
                                        <p:cTn id="15" dur="500"/>
                                        <p:tgtEl>
                                          <p:spTgt spid="7578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5780">
                                            <p:txEl>
                                              <p:pRg st="3" end="3"/>
                                            </p:txEl>
                                          </p:spTgt>
                                        </p:tgtEl>
                                        <p:attrNameLst>
                                          <p:attrName>style.visibility</p:attrName>
                                        </p:attrNameLst>
                                      </p:cBhvr>
                                      <p:to>
                                        <p:strVal val="visible"/>
                                      </p:to>
                                    </p:set>
                                    <p:animEffect transition="in" filter="barn(outVertical)">
                                      <p:cBhvr>
                                        <p:cTn id="20" dur="500"/>
                                        <p:tgtEl>
                                          <p:spTgt spid="7578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5781"/>
                                        </p:tgtEl>
                                        <p:attrNameLst>
                                          <p:attrName>style.visibility</p:attrName>
                                        </p:attrNameLst>
                                      </p:cBhvr>
                                      <p:to>
                                        <p:strVal val="visible"/>
                                      </p:to>
                                    </p:set>
                                    <p:animEffect transition="in" filter="barn(outVertical)">
                                      <p:cBhvr>
                                        <p:cTn id="25" dur="500"/>
                                        <p:tgtEl>
                                          <p:spTgt spid="7578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75782"/>
                                        </p:tgtEl>
                                        <p:attrNameLst>
                                          <p:attrName>style.visibility</p:attrName>
                                        </p:attrNameLst>
                                      </p:cBhvr>
                                      <p:to>
                                        <p:strVal val="visible"/>
                                      </p:to>
                                    </p:set>
                                    <p:animEffect transition="in" filter="barn(outVertical)">
                                      <p:cBhvr>
                                        <p:cTn id="30" dur="500"/>
                                        <p:tgtEl>
                                          <p:spTgt spid="7578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5784">
                                            <p:txEl>
                                              <p:pRg st="0" end="0"/>
                                            </p:txEl>
                                          </p:spTgt>
                                        </p:tgtEl>
                                        <p:attrNameLst>
                                          <p:attrName>style.visibility</p:attrName>
                                        </p:attrNameLst>
                                      </p:cBhvr>
                                      <p:to>
                                        <p:strVal val="visible"/>
                                      </p:to>
                                    </p:set>
                                    <p:animEffect transition="in" filter="blinds(horizontal)">
                                      <p:cBhvr>
                                        <p:cTn id="35" dur="500"/>
                                        <p:tgtEl>
                                          <p:spTgt spid="75784">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5784">
                                            <p:txEl>
                                              <p:pRg st="1" end="1"/>
                                            </p:txEl>
                                          </p:spTgt>
                                        </p:tgtEl>
                                        <p:attrNameLst>
                                          <p:attrName>style.visibility</p:attrName>
                                        </p:attrNameLst>
                                      </p:cBhvr>
                                      <p:to>
                                        <p:strVal val="visible"/>
                                      </p:to>
                                    </p:set>
                                    <p:animEffect transition="in" filter="blinds(horizontal)">
                                      <p:cBhvr>
                                        <p:cTn id="38" dur="500"/>
                                        <p:tgtEl>
                                          <p:spTgt spid="75784">
                                            <p:txEl>
                                              <p:pRg st="1" end="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5784">
                                            <p:txEl>
                                              <p:pRg st="2" end="2"/>
                                            </p:txEl>
                                          </p:spTgt>
                                        </p:tgtEl>
                                        <p:attrNameLst>
                                          <p:attrName>style.visibility</p:attrName>
                                        </p:attrNameLst>
                                      </p:cBhvr>
                                      <p:to>
                                        <p:strVal val="visible"/>
                                      </p:to>
                                    </p:set>
                                    <p:animEffect transition="in" filter="blinds(horizontal)">
                                      <p:cBhvr>
                                        <p:cTn id="41" dur="500"/>
                                        <p:tgtEl>
                                          <p:spTgt spid="75784">
                                            <p:txEl>
                                              <p:pRg st="2" end="2"/>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5784">
                                            <p:txEl>
                                              <p:pRg st="3" end="3"/>
                                            </p:txEl>
                                          </p:spTgt>
                                        </p:tgtEl>
                                        <p:attrNameLst>
                                          <p:attrName>style.visibility</p:attrName>
                                        </p:attrNameLst>
                                      </p:cBhvr>
                                      <p:to>
                                        <p:strVal val="visible"/>
                                      </p:to>
                                    </p:set>
                                    <p:animEffect transition="in" filter="blinds(horizontal)">
                                      <p:cBhvr>
                                        <p:cTn id="44" dur="500"/>
                                        <p:tgtEl>
                                          <p:spTgt spid="75784">
                                            <p:txEl>
                                              <p:pRg st="3" end="3"/>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5784">
                                            <p:txEl>
                                              <p:pRg st="4" end="4"/>
                                            </p:txEl>
                                          </p:spTgt>
                                        </p:tgtEl>
                                        <p:attrNameLst>
                                          <p:attrName>style.visibility</p:attrName>
                                        </p:attrNameLst>
                                      </p:cBhvr>
                                      <p:to>
                                        <p:strVal val="visible"/>
                                      </p:to>
                                    </p:set>
                                    <p:animEffect transition="in" filter="blinds(horizontal)">
                                      <p:cBhvr>
                                        <p:cTn id="47" dur="500"/>
                                        <p:tgtEl>
                                          <p:spTgt spid="75784">
                                            <p:txEl>
                                              <p:pRg st="4" end="4"/>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5784">
                                            <p:txEl>
                                              <p:pRg st="5" end="5"/>
                                            </p:txEl>
                                          </p:spTgt>
                                        </p:tgtEl>
                                        <p:attrNameLst>
                                          <p:attrName>style.visibility</p:attrName>
                                        </p:attrNameLst>
                                      </p:cBhvr>
                                      <p:to>
                                        <p:strVal val="visible"/>
                                      </p:to>
                                    </p:set>
                                    <p:animEffect transition="in" filter="blinds(horizontal)">
                                      <p:cBhvr>
                                        <p:cTn id="50" dur="500"/>
                                        <p:tgtEl>
                                          <p:spTgt spid="75784">
                                            <p:txEl>
                                              <p:pRg st="5" end="5"/>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75784">
                                            <p:txEl>
                                              <p:pRg st="6" end="6"/>
                                            </p:txEl>
                                          </p:spTgt>
                                        </p:tgtEl>
                                        <p:attrNameLst>
                                          <p:attrName>style.visibility</p:attrName>
                                        </p:attrNameLst>
                                      </p:cBhvr>
                                      <p:to>
                                        <p:strVal val="visible"/>
                                      </p:to>
                                    </p:set>
                                    <p:animEffect transition="in" filter="blinds(horizontal)">
                                      <p:cBhvr>
                                        <p:cTn id="53" dur="500"/>
                                        <p:tgtEl>
                                          <p:spTgt spid="75784">
                                            <p:txEl>
                                              <p:pRg st="6" end="6"/>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5784">
                                            <p:txEl>
                                              <p:pRg st="7" end="7"/>
                                            </p:txEl>
                                          </p:spTgt>
                                        </p:tgtEl>
                                        <p:attrNameLst>
                                          <p:attrName>style.visibility</p:attrName>
                                        </p:attrNameLst>
                                      </p:cBhvr>
                                      <p:to>
                                        <p:strVal val="visible"/>
                                      </p:to>
                                    </p:set>
                                    <p:animEffect transition="in" filter="blinds(horizontal)">
                                      <p:cBhvr>
                                        <p:cTn id="56" dur="500"/>
                                        <p:tgtEl>
                                          <p:spTgt spid="75784">
                                            <p:txEl>
                                              <p:pRg st="7" end="7"/>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75784">
                                            <p:txEl>
                                              <p:pRg st="8" end="8"/>
                                            </p:txEl>
                                          </p:spTgt>
                                        </p:tgtEl>
                                        <p:attrNameLst>
                                          <p:attrName>style.visibility</p:attrName>
                                        </p:attrNameLst>
                                      </p:cBhvr>
                                      <p:to>
                                        <p:strVal val="visible"/>
                                      </p:to>
                                    </p:set>
                                    <p:animEffect transition="in" filter="blinds(horizontal)">
                                      <p:cBhvr>
                                        <p:cTn id="59" dur="500"/>
                                        <p:tgtEl>
                                          <p:spTgt spid="75784">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5784">
                                            <p:txEl>
                                              <p:pRg st="10" end="10"/>
                                            </p:txEl>
                                          </p:spTgt>
                                        </p:tgtEl>
                                        <p:attrNameLst>
                                          <p:attrName>style.visibility</p:attrName>
                                        </p:attrNameLst>
                                      </p:cBhvr>
                                      <p:to>
                                        <p:strVal val="visible"/>
                                      </p:to>
                                    </p:set>
                                    <p:animEffect transition="in" filter="blinds(horizontal)">
                                      <p:cBhvr>
                                        <p:cTn id="64" dur="500"/>
                                        <p:tgtEl>
                                          <p:spTgt spid="75784">
                                            <p:txEl>
                                              <p:pRg st="10" end="10"/>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5784">
                                            <p:txEl>
                                              <p:pRg st="11" end="11"/>
                                            </p:txEl>
                                          </p:spTgt>
                                        </p:tgtEl>
                                        <p:attrNameLst>
                                          <p:attrName>style.visibility</p:attrName>
                                        </p:attrNameLst>
                                      </p:cBhvr>
                                      <p:to>
                                        <p:strVal val="visible"/>
                                      </p:to>
                                    </p:set>
                                    <p:animEffect transition="in" filter="blinds(horizontal)">
                                      <p:cBhvr>
                                        <p:cTn id="67" dur="500"/>
                                        <p:tgtEl>
                                          <p:spTgt spid="75784">
                                            <p:txEl>
                                              <p:pRg st="11" end="11"/>
                                            </p:txEl>
                                          </p:spTgt>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5784">
                                            <p:txEl>
                                              <p:pRg st="13" end="13"/>
                                            </p:txEl>
                                          </p:spTgt>
                                        </p:tgtEl>
                                        <p:attrNameLst>
                                          <p:attrName>style.visibility</p:attrName>
                                        </p:attrNameLst>
                                      </p:cBhvr>
                                      <p:to>
                                        <p:strVal val="visible"/>
                                      </p:to>
                                    </p:set>
                                    <p:animEffect transition="in" filter="blinds(horizontal)">
                                      <p:cBhvr>
                                        <p:cTn id="70" dur="500"/>
                                        <p:tgtEl>
                                          <p:spTgt spid="75784">
                                            <p:txEl>
                                              <p:pRg st="13" end="13"/>
                                            </p:txEl>
                                          </p:spTgt>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75784">
                                            <p:txEl>
                                              <p:pRg st="14" end="14"/>
                                            </p:txEl>
                                          </p:spTgt>
                                        </p:tgtEl>
                                        <p:attrNameLst>
                                          <p:attrName>style.visibility</p:attrName>
                                        </p:attrNameLst>
                                      </p:cBhvr>
                                      <p:to>
                                        <p:strVal val="visible"/>
                                      </p:to>
                                    </p:set>
                                    <p:animEffect transition="in" filter="blinds(horizontal)">
                                      <p:cBhvr>
                                        <p:cTn id="73" dur="500"/>
                                        <p:tgtEl>
                                          <p:spTgt spid="75784">
                                            <p:txEl>
                                              <p:pRg st="14" end="14"/>
                                            </p:txEl>
                                          </p:spTgt>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5784">
                                            <p:txEl>
                                              <p:pRg st="15" end="15"/>
                                            </p:txEl>
                                          </p:spTgt>
                                        </p:tgtEl>
                                        <p:attrNameLst>
                                          <p:attrName>style.visibility</p:attrName>
                                        </p:attrNameLst>
                                      </p:cBhvr>
                                      <p:to>
                                        <p:strVal val="visible"/>
                                      </p:to>
                                    </p:set>
                                    <p:animEffect transition="in" filter="blinds(horizontal)">
                                      <p:cBhvr>
                                        <p:cTn id="76" dur="500"/>
                                        <p:tgtEl>
                                          <p:spTgt spid="75784">
                                            <p:txEl>
                                              <p:pRg st="15" end="15"/>
                                            </p:txEl>
                                          </p:spTgt>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5784">
                                            <p:txEl>
                                              <p:pRg st="16" end="16"/>
                                            </p:txEl>
                                          </p:spTgt>
                                        </p:tgtEl>
                                        <p:attrNameLst>
                                          <p:attrName>style.visibility</p:attrName>
                                        </p:attrNameLst>
                                      </p:cBhvr>
                                      <p:to>
                                        <p:strVal val="visible"/>
                                      </p:to>
                                    </p:set>
                                    <p:animEffect transition="in" filter="blinds(horizontal)">
                                      <p:cBhvr>
                                        <p:cTn id="79" dur="500"/>
                                        <p:tgtEl>
                                          <p:spTgt spid="75784">
                                            <p:txEl>
                                              <p:pRg st="16" end="16"/>
                                            </p:txEl>
                                          </p:spTgt>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75784">
                                            <p:txEl>
                                              <p:pRg st="17" end="17"/>
                                            </p:txEl>
                                          </p:spTgt>
                                        </p:tgtEl>
                                        <p:attrNameLst>
                                          <p:attrName>style.visibility</p:attrName>
                                        </p:attrNameLst>
                                      </p:cBhvr>
                                      <p:to>
                                        <p:strVal val="visible"/>
                                      </p:to>
                                    </p:set>
                                    <p:animEffect transition="in" filter="blinds(horizontal)">
                                      <p:cBhvr>
                                        <p:cTn id="82" dur="500"/>
                                        <p:tgtEl>
                                          <p:spTgt spid="75784">
                                            <p:txEl>
                                              <p:pRg st="17" end="17"/>
                                            </p:txEl>
                                          </p:spTgt>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75784">
                                            <p:txEl>
                                              <p:pRg st="18" end="18"/>
                                            </p:txEl>
                                          </p:spTgt>
                                        </p:tgtEl>
                                        <p:attrNameLst>
                                          <p:attrName>style.visibility</p:attrName>
                                        </p:attrNameLst>
                                      </p:cBhvr>
                                      <p:to>
                                        <p:strVal val="visible"/>
                                      </p:to>
                                    </p:set>
                                    <p:animEffect transition="in" filter="blinds(horizontal)">
                                      <p:cBhvr>
                                        <p:cTn id="85" dur="500"/>
                                        <p:tgtEl>
                                          <p:spTgt spid="7578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allAtOnce"/>
      <p:bldP spid="75781" grpId="0"/>
      <p:bldP spid="75782" grpId="0"/>
      <p:bldP spid="75784"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CED6DF92-ED6D-439D-8988-9E534DE501B7}"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77830" name="Text Box 6"/>
          <p:cNvSpPr txBox="1">
            <a:spLocks noChangeArrowheads="1"/>
          </p:cNvSpPr>
          <p:nvPr/>
        </p:nvSpPr>
        <p:spPr bwMode="auto">
          <a:xfrm>
            <a:off x="4140200" y="471488"/>
            <a:ext cx="482441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a:solidFill>
                  <a:schemeClr val="accent2"/>
                </a:solidFill>
                <a:latin typeface="Times New Roman" panose="02020603050405020304" pitchFamily="18" charset="0"/>
                <a:ea typeface="隶书" panose="02010509060101010101" pitchFamily="49" charset="-122"/>
              </a:rPr>
              <a:t>YACC</a:t>
            </a:r>
            <a:r>
              <a:rPr kumimoji="1" lang="zh-CN" altLang="en-US" b="0">
                <a:solidFill>
                  <a:schemeClr val="accent2"/>
                </a:solidFill>
                <a:latin typeface="Times New Roman" panose="02020603050405020304" pitchFamily="18" charset="0"/>
                <a:ea typeface="隶书" panose="02010509060101010101" pitchFamily="49" charset="-122"/>
              </a:rPr>
              <a:t>源代码规则部分</a:t>
            </a:r>
            <a:r>
              <a:rPr kumimoji="1" lang="zh-CN" altLang="en-US" b="0">
                <a:solidFill>
                  <a:schemeClr val="tx1"/>
                </a:solidFill>
                <a:latin typeface="Times New Roman" panose="02020603050405020304" pitchFamily="18" charset="0"/>
                <a:ea typeface="隶书" panose="02010509060101010101" pitchFamily="49" charset="-122"/>
              </a:rPr>
              <a:t>：</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b="0">
                <a:solidFill>
                  <a:srgbClr val="FF3300"/>
                </a:solidFill>
                <a:latin typeface="Times New Roman" panose="02020603050405020304" pitchFamily="18" charset="0"/>
                <a:ea typeface="隶书" panose="02010509060101010101" pitchFamily="49" charset="-122"/>
              </a:rPr>
              <a:t>%%</a:t>
            </a:r>
            <a:endParaRPr kumimoji="1" lang="en-US" altLang="zh-CN" sz="2000" b="0">
              <a:solidFill>
                <a:srgbClr val="FF3300"/>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list	:	/*  empty  */</a:t>
            </a: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  list  stat  '\n'</a:t>
            </a: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  </a:t>
            </a:r>
            <a:r>
              <a:rPr kumimoji="1" lang="en-US" altLang="zh-CN" sz="2000">
                <a:solidFill>
                  <a:srgbClr val="FF3300"/>
                </a:solidFill>
                <a:latin typeface="Times New Roman" panose="02020603050405020304" pitchFamily="18" charset="0"/>
                <a:ea typeface="隶书" panose="02010509060101010101" pitchFamily="49" charset="-122"/>
              </a:rPr>
              <a:t>list  error  '\n'	{ yyerrok;  }</a:t>
            </a:r>
            <a:endParaRPr kumimoji="1" lang="en-US" altLang="zh-CN" sz="2000">
              <a:solidFill>
                <a:srgbClr val="FF3300"/>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stat	: expr   </a:t>
            </a:r>
            <a:r>
              <a:rPr kumimoji="1" lang="en-US" altLang="zh-CN" sz="2000">
                <a:solidFill>
                  <a:schemeClr val="accent2"/>
                </a:solidFill>
                <a:latin typeface="Times New Roman" panose="02020603050405020304" pitchFamily="18" charset="0"/>
                <a:ea typeface="隶书" panose="02010509060101010101" pitchFamily="49" charset="-122"/>
              </a:rPr>
              <a:t>{ printf( "%d\n", $1 ); }</a:t>
            </a:r>
            <a:endParaRPr kumimoji="1" lang="en-US" altLang="zh-CN" sz="200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 LETTER  '='  expr </a:t>
            </a:r>
            <a:r>
              <a:rPr kumimoji="1" lang="en-US" altLang="zh-CN" sz="2000">
                <a:solidFill>
                  <a:schemeClr val="accent2"/>
                </a:solidFill>
                <a:latin typeface="Times New Roman" panose="02020603050405020304" pitchFamily="18" charset="0"/>
                <a:ea typeface="隶书" panose="02010509060101010101" pitchFamily="49" charset="-122"/>
              </a:rPr>
              <a:t>{regs[$1]  =  $3; }</a:t>
            </a:r>
            <a:endParaRPr kumimoji="1" lang="en-US" altLang="zh-CN" sz="200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number	: DIGIT</a:t>
            </a: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r>
              <a:rPr kumimoji="1" lang="en-US" altLang="zh-CN" sz="2000">
                <a:solidFill>
                  <a:schemeClr val="accent2"/>
                </a:solidFill>
                <a:latin typeface="Times New Roman" panose="02020603050405020304" pitchFamily="18" charset="0"/>
                <a:ea typeface="隶书" panose="02010509060101010101" pitchFamily="49" charset="-122"/>
              </a:rPr>
              <a:t>{$$ = $1;  base  =  ($1==0)  ?  8  :  10; }</a:t>
            </a:r>
            <a:endParaRPr kumimoji="1" lang="en-US" altLang="zh-CN" sz="200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  number  DIGIT</a:t>
            </a:r>
            <a:endParaRPr kumimoji="1" lang="en-US" altLang="zh-CN" sz="200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r>
              <a:rPr kumimoji="1" lang="en-US" altLang="zh-CN" sz="2000">
                <a:solidFill>
                  <a:schemeClr val="accent2"/>
                </a:solidFill>
                <a:latin typeface="Times New Roman" panose="02020603050405020304" pitchFamily="18" charset="0"/>
                <a:ea typeface="隶书" panose="02010509060101010101" pitchFamily="49" charset="-122"/>
              </a:rPr>
              <a:t>{$$  =  base * $1  +  $2;  }</a:t>
            </a:r>
            <a:endParaRPr kumimoji="1" lang="en-US" altLang="zh-CN" sz="200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Times New Roman" panose="02020603050405020304" pitchFamily="18" charset="0"/>
                <a:ea typeface="隶书" panose="02010509060101010101" pitchFamily="49" charset="-122"/>
              </a:rPr>
              <a:t>	;</a:t>
            </a:r>
            <a:endParaRPr kumimoji="1" lang="en-US" altLang="zh-CN" sz="2000">
              <a:solidFill>
                <a:schemeClr val="tx1"/>
              </a:solidFill>
              <a:latin typeface="Times New Roman" panose="02020603050405020304" pitchFamily="18" charset="0"/>
              <a:ea typeface="隶书" panose="02010509060101010101" pitchFamily="49" charset="-122"/>
            </a:endParaRPr>
          </a:p>
        </p:txBody>
      </p:sp>
      <p:sp>
        <p:nvSpPr>
          <p:cNvPr id="80901" name="Text Box 7"/>
          <p:cNvSpPr txBox="1">
            <a:spLocks noChangeArrowheads="1"/>
          </p:cNvSpPr>
          <p:nvPr/>
        </p:nvSpPr>
        <p:spPr bwMode="auto">
          <a:xfrm>
            <a:off x="36513" y="660400"/>
            <a:ext cx="378142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sz="2800" b="0">
                <a:solidFill>
                  <a:schemeClr val="tx1"/>
                </a:solidFill>
                <a:latin typeface="Times New Roman" panose="02020603050405020304" pitchFamily="18" charset="0"/>
                <a:ea typeface="隶书" panose="02010509060101010101" pitchFamily="49" charset="-122"/>
              </a:rPr>
              <a:t>文法：</a:t>
            </a:r>
            <a:endParaRPr kumimoji="1" lang="zh-CN" altLang="en-US" sz="2800"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list </a:t>
            </a:r>
            <a:r>
              <a:rPr kumimoji="1" lang="en-US" altLang="zh-CN" sz="200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a:solidFill>
                  <a:schemeClr val="tx1"/>
                </a:solidFill>
                <a:latin typeface="黑体" panose="02010609060101010101" pitchFamily="2" charset="-122"/>
                <a:ea typeface="黑体" panose="02010609060101010101" pitchFamily="2" charset="-122"/>
              </a:rPr>
              <a:t>ε| list  stat  '\n'</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stat </a:t>
            </a:r>
            <a:r>
              <a:rPr kumimoji="1" lang="en-US" altLang="zh-CN" sz="200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a:solidFill>
                  <a:schemeClr val="tx1"/>
                </a:solidFill>
                <a:latin typeface="黑体" panose="02010609060101010101" pitchFamily="2" charset="-122"/>
                <a:ea typeface="黑体" panose="02010609060101010101" pitchFamily="2" charset="-122"/>
              </a:rPr>
              <a:t>expr </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a:t>
            </a:r>
            <a:r>
              <a:rPr kumimoji="1" lang="en-US" altLang="zh-CN" sz="2000">
                <a:solidFill>
                  <a:srgbClr val="FF3300"/>
                </a:solidFill>
                <a:latin typeface="黑体" panose="02010609060101010101" pitchFamily="2" charset="-122"/>
                <a:ea typeface="黑体" panose="02010609060101010101" pitchFamily="2" charset="-122"/>
              </a:rPr>
              <a:t>LETTER</a:t>
            </a:r>
            <a:r>
              <a:rPr kumimoji="1" lang="en-US" altLang="zh-CN" sz="2000">
                <a:solidFill>
                  <a:schemeClr val="tx1"/>
                </a:solidFill>
                <a:latin typeface="黑体" panose="02010609060101010101" pitchFamily="2" charset="-122"/>
                <a:ea typeface="黑体" panose="02010609060101010101" pitchFamily="2" charset="-122"/>
              </a:rPr>
              <a:t>  '='  expr</a:t>
            </a:r>
            <a:endParaRPr kumimoji="1" lang="en-US" altLang="zh-CN" sz="2000">
              <a:solidFill>
                <a:schemeClr val="tx1"/>
              </a:solidFill>
              <a:latin typeface="黑体" panose="02010609060101010101" pitchFamily="2" charset="-122"/>
              <a:ea typeface="黑体" panose="02010609060101010101" pitchFamily="2" charset="-122"/>
            </a:endParaRPr>
          </a:p>
        </p:txBody>
      </p:sp>
      <p:sp>
        <p:nvSpPr>
          <p:cNvPr id="80902" name="Text Box 8"/>
          <p:cNvSpPr txBox="1">
            <a:spLocks noChangeArrowheads="1"/>
          </p:cNvSpPr>
          <p:nvPr/>
        </p:nvSpPr>
        <p:spPr bwMode="auto">
          <a:xfrm>
            <a:off x="166688" y="1989138"/>
            <a:ext cx="375761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expr </a:t>
            </a:r>
            <a:r>
              <a:rPr kumimoji="1" lang="en-US" altLang="zh-CN" sz="200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a:solidFill>
                  <a:schemeClr val="tx1"/>
                </a:solidFill>
                <a:latin typeface="黑体" panose="02010609060101010101" pitchFamily="2" charset="-122"/>
                <a:ea typeface="黑体" panose="02010609060101010101" pitchFamily="2" charset="-122"/>
              </a:rPr>
              <a:t>'('  expr  ')'  </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'&amp;'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a:t>
            </a:r>
            <a:r>
              <a:rPr kumimoji="1" lang="en-US" altLang="zh-CN" sz="2000">
                <a:solidFill>
                  <a:srgbClr val="FF3300"/>
                </a:solidFill>
                <a:latin typeface="黑体" panose="02010609060101010101" pitchFamily="2" charset="-122"/>
                <a:ea typeface="黑体" panose="02010609060101010101" pitchFamily="2" charset="-122"/>
              </a:rPr>
              <a:t>LETTER</a:t>
            </a:r>
            <a:endParaRPr kumimoji="1" lang="en-US" altLang="zh-CN" sz="200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number          </a:t>
            </a:r>
            <a:endParaRPr kumimoji="1" lang="en-US" altLang="zh-CN" sz="2000">
              <a:solidFill>
                <a:schemeClr val="tx1"/>
              </a:solidFill>
              <a:latin typeface="黑体" panose="02010609060101010101" pitchFamily="2" charset="-122"/>
              <a:ea typeface="黑体" panose="02010609060101010101" pitchFamily="2" charset="-122"/>
            </a:endParaRPr>
          </a:p>
        </p:txBody>
      </p:sp>
      <p:sp>
        <p:nvSpPr>
          <p:cNvPr id="80903" name="Text Box 9"/>
          <p:cNvSpPr txBox="1">
            <a:spLocks noChangeArrowheads="1"/>
          </p:cNvSpPr>
          <p:nvPr/>
        </p:nvSpPr>
        <p:spPr bwMode="auto">
          <a:xfrm>
            <a:off x="107950" y="5516563"/>
            <a:ext cx="3384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number </a:t>
            </a:r>
            <a:r>
              <a:rPr kumimoji="1" lang="en-US" altLang="zh-CN" sz="200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a:solidFill>
                  <a:srgbClr val="FF3300"/>
                </a:solidFill>
                <a:latin typeface="黑体" panose="02010609060101010101" pitchFamily="2" charset="-122"/>
                <a:ea typeface="黑体" panose="02010609060101010101" pitchFamily="2" charset="-122"/>
              </a:rPr>
              <a:t>DIGIT</a:t>
            </a:r>
            <a:endParaRPr kumimoji="1" lang="en-US" altLang="zh-CN" sz="200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number  </a:t>
            </a:r>
            <a:r>
              <a:rPr kumimoji="1" lang="en-US" altLang="zh-CN" sz="2000">
                <a:solidFill>
                  <a:srgbClr val="FF3300"/>
                </a:solidFill>
                <a:latin typeface="黑体" panose="02010609060101010101" pitchFamily="2" charset="-122"/>
                <a:ea typeface="黑体" panose="02010609060101010101" pitchFamily="2" charset="-122"/>
              </a:rPr>
              <a:t>DIGIT</a:t>
            </a:r>
            <a:endParaRPr kumimoji="1" lang="en-US" altLang="zh-CN" sz="2000">
              <a:solidFill>
                <a:srgbClr val="FF3300"/>
              </a:solidFill>
              <a:latin typeface="黑体" panose="02010609060101010101" pitchFamily="2" charset="-122"/>
              <a:ea typeface="黑体" panose="02010609060101010101" pitchFamily="2" charset="-122"/>
            </a:endParaRPr>
          </a:p>
        </p:txBody>
      </p:sp>
      <p:sp>
        <p:nvSpPr>
          <p:cNvPr id="11" name="标题 2"/>
          <p:cNvSpPr>
            <a:spLocks noGrp="1"/>
          </p:cNvSpPr>
          <p:nvPr>
            <p:ph type="title"/>
          </p:nvPr>
        </p:nvSpPr>
        <p:spPr>
          <a:xfrm>
            <a:off x="179388" y="0"/>
            <a:ext cx="8713787" cy="765175"/>
          </a:xfrm>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30">
                                            <p:txEl>
                                              <p:pRg st="0" end="0"/>
                                            </p:txEl>
                                          </p:spTgt>
                                        </p:tgtEl>
                                        <p:attrNameLst>
                                          <p:attrName>style.visibility</p:attrName>
                                        </p:attrNameLst>
                                      </p:cBhvr>
                                      <p:to>
                                        <p:strVal val="visible"/>
                                      </p:to>
                                    </p:set>
                                    <p:animEffect transition="in" filter="blinds(horizontal)">
                                      <p:cBhvr>
                                        <p:cTn id="7" dur="500"/>
                                        <p:tgtEl>
                                          <p:spTgt spid="7783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7830">
                                            <p:txEl>
                                              <p:pRg st="1" end="1"/>
                                            </p:txEl>
                                          </p:spTgt>
                                        </p:tgtEl>
                                        <p:attrNameLst>
                                          <p:attrName>style.visibility</p:attrName>
                                        </p:attrNameLst>
                                      </p:cBhvr>
                                      <p:to>
                                        <p:strVal val="visible"/>
                                      </p:to>
                                    </p:set>
                                    <p:animEffect transition="in" filter="blinds(horizontal)">
                                      <p:cBhvr>
                                        <p:cTn id="10" dur="500"/>
                                        <p:tgtEl>
                                          <p:spTgt spid="77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7830">
                                            <p:txEl>
                                              <p:pRg st="2" end="2"/>
                                            </p:txEl>
                                          </p:spTgt>
                                        </p:tgtEl>
                                        <p:attrNameLst>
                                          <p:attrName>style.visibility</p:attrName>
                                        </p:attrNameLst>
                                      </p:cBhvr>
                                      <p:to>
                                        <p:strVal val="visible"/>
                                      </p:to>
                                    </p:set>
                                    <p:animEffect transition="in" filter="blinds(horizontal)">
                                      <p:cBhvr>
                                        <p:cTn id="15" dur="500"/>
                                        <p:tgtEl>
                                          <p:spTgt spid="7783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7830">
                                            <p:txEl>
                                              <p:pRg st="3" end="3"/>
                                            </p:txEl>
                                          </p:spTgt>
                                        </p:tgtEl>
                                        <p:attrNameLst>
                                          <p:attrName>style.visibility</p:attrName>
                                        </p:attrNameLst>
                                      </p:cBhvr>
                                      <p:to>
                                        <p:strVal val="visible"/>
                                      </p:to>
                                    </p:set>
                                    <p:animEffect transition="in" filter="blinds(horizontal)">
                                      <p:cBhvr>
                                        <p:cTn id="18" dur="500"/>
                                        <p:tgtEl>
                                          <p:spTgt spid="77830">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7830">
                                            <p:txEl>
                                              <p:pRg st="4" end="4"/>
                                            </p:txEl>
                                          </p:spTgt>
                                        </p:tgtEl>
                                        <p:attrNameLst>
                                          <p:attrName>style.visibility</p:attrName>
                                        </p:attrNameLst>
                                      </p:cBhvr>
                                      <p:to>
                                        <p:strVal val="visible"/>
                                      </p:to>
                                    </p:set>
                                    <p:animEffect transition="in" filter="blinds(horizontal)">
                                      <p:cBhvr>
                                        <p:cTn id="21" dur="500"/>
                                        <p:tgtEl>
                                          <p:spTgt spid="77830">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7830">
                                            <p:txEl>
                                              <p:pRg st="5" end="5"/>
                                            </p:txEl>
                                          </p:spTgt>
                                        </p:tgtEl>
                                        <p:attrNameLst>
                                          <p:attrName>style.visibility</p:attrName>
                                        </p:attrNameLst>
                                      </p:cBhvr>
                                      <p:to>
                                        <p:strVal val="visible"/>
                                      </p:to>
                                    </p:set>
                                    <p:animEffect transition="in" filter="blinds(horizontal)">
                                      <p:cBhvr>
                                        <p:cTn id="24" dur="500"/>
                                        <p:tgtEl>
                                          <p:spTgt spid="7783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7830">
                                            <p:txEl>
                                              <p:pRg st="7" end="7"/>
                                            </p:txEl>
                                          </p:spTgt>
                                        </p:tgtEl>
                                        <p:attrNameLst>
                                          <p:attrName>style.visibility</p:attrName>
                                        </p:attrNameLst>
                                      </p:cBhvr>
                                      <p:to>
                                        <p:strVal val="visible"/>
                                      </p:to>
                                    </p:set>
                                    <p:animEffect transition="in" filter="blinds(horizontal)">
                                      <p:cBhvr>
                                        <p:cTn id="29" dur="500"/>
                                        <p:tgtEl>
                                          <p:spTgt spid="77830">
                                            <p:txEl>
                                              <p:pRg st="7" end="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7830">
                                            <p:txEl>
                                              <p:pRg st="8" end="8"/>
                                            </p:txEl>
                                          </p:spTgt>
                                        </p:tgtEl>
                                        <p:attrNameLst>
                                          <p:attrName>style.visibility</p:attrName>
                                        </p:attrNameLst>
                                      </p:cBhvr>
                                      <p:to>
                                        <p:strVal val="visible"/>
                                      </p:to>
                                    </p:set>
                                    <p:animEffect transition="in" filter="blinds(horizontal)">
                                      <p:cBhvr>
                                        <p:cTn id="32" dur="500"/>
                                        <p:tgtEl>
                                          <p:spTgt spid="77830">
                                            <p:txEl>
                                              <p:pRg st="8" end="8"/>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7830">
                                            <p:txEl>
                                              <p:pRg st="9" end="9"/>
                                            </p:txEl>
                                          </p:spTgt>
                                        </p:tgtEl>
                                        <p:attrNameLst>
                                          <p:attrName>style.visibility</p:attrName>
                                        </p:attrNameLst>
                                      </p:cBhvr>
                                      <p:to>
                                        <p:strVal val="visible"/>
                                      </p:to>
                                    </p:set>
                                    <p:animEffect transition="in" filter="blinds(horizontal)">
                                      <p:cBhvr>
                                        <p:cTn id="35" dur="500"/>
                                        <p:tgtEl>
                                          <p:spTgt spid="77830">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7830">
                                            <p:txEl>
                                              <p:pRg st="11" end="11"/>
                                            </p:txEl>
                                          </p:spTgt>
                                        </p:tgtEl>
                                        <p:attrNameLst>
                                          <p:attrName>style.visibility</p:attrName>
                                        </p:attrNameLst>
                                      </p:cBhvr>
                                      <p:to>
                                        <p:strVal val="visible"/>
                                      </p:to>
                                    </p:set>
                                    <p:animEffect transition="in" filter="blinds(horizontal)">
                                      <p:cBhvr>
                                        <p:cTn id="40" dur="500"/>
                                        <p:tgtEl>
                                          <p:spTgt spid="77830">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7830">
                                            <p:txEl>
                                              <p:pRg st="13" end="13"/>
                                            </p:txEl>
                                          </p:spTgt>
                                        </p:tgtEl>
                                        <p:attrNameLst>
                                          <p:attrName>style.visibility</p:attrName>
                                        </p:attrNameLst>
                                      </p:cBhvr>
                                      <p:to>
                                        <p:strVal val="visible"/>
                                      </p:to>
                                    </p:set>
                                    <p:animEffect transition="in" filter="blinds(horizontal)">
                                      <p:cBhvr>
                                        <p:cTn id="43" dur="500"/>
                                        <p:tgtEl>
                                          <p:spTgt spid="77830">
                                            <p:txEl>
                                              <p:pRg st="13" end="13"/>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7830">
                                            <p:txEl>
                                              <p:pRg st="15" end="15"/>
                                            </p:txEl>
                                          </p:spTgt>
                                        </p:tgtEl>
                                        <p:attrNameLst>
                                          <p:attrName>style.visibility</p:attrName>
                                        </p:attrNameLst>
                                      </p:cBhvr>
                                      <p:to>
                                        <p:strVal val="visible"/>
                                      </p:to>
                                    </p:set>
                                    <p:animEffect transition="in" filter="blinds(horizontal)">
                                      <p:cBhvr>
                                        <p:cTn id="46" dur="500"/>
                                        <p:tgtEl>
                                          <p:spTgt spid="77830">
                                            <p:txEl>
                                              <p:pRg st="15" end="1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7830">
                                            <p:txEl>
                                              <p:pRg st="12" end="12"/>
                                            </p:txEl>
                                          </p:spTgt>
                                        </p:tgtEl>
                                        <p:attrNameLst>
                                          <p:attrName>style.visibility</p:attrName>
                                        </p:attrNameLst>
                                      </p:cBhvr>
                                      <p:to>
                                        <p:strVal val="visible"/>
                                      </p:to>
                                    </p:set>
                                    <p:animEffect transition="in" filter="blinds(horizontal)">
                                      <p:cBhvr>
                                        <p:cTn id="51" dur="500"/>
                                        <p:tgtEl>
                                          <p:spTgt spid="77830">
                                            <p:txEl>
                                              <p:pRg st="12" end="12"/>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77830">
                                            <p:txEl>
                                              <p:pRg st="14" end="14"/>
                                            </p:txEl>
                                          </p:spTgt>
                                        </p:tgtEl>
                                        <p:attrNameLst>
                                          <p:attrName>style.visibility</p:attrName>
                                        </p:attrNameLst>
                                      </p:cBhvr>
                                      <p:to>
                                        <p:strVal val="visible"/>
                                      </p:to>
                                    </p:set>
                                    <p:animEffect transition="in" filter="blinds(horizontal)">
                                      <p:cBhvr>
                                        <p:cTn id="54" dur="500"/>
                                        <p:tgtEl>
                                          <p:spTgt spid="7783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16703D8-7CA0-4F67-A4EB-31381B3418F3}"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86022" name="Text Box 6"/>
          <p:cNvSpPr txBox="1">
            <a:spLocks noChangeArrowheads="1"/>
          </p:cNvSpPr>
          <p:nvPr/>
        </p:nvSpPr>
        <p:spPr bwMode="auto">
          <a:xfrm>
            <a:off x="4140199" y="892175"/>
            <a:ext cx="482441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dirty="0">
                <a:solidFill>
                  <a:schemeClr val="accent2"/>
                </a:solidFill>
                <a:latin typeface="Times New Roman" panose="02020603050405020304" pitchFamily="18" charset="0"/>
                <a:ea typeface="隶书" panose="02010509060101010101" pitchFamily="49" charset="-122"/>
              </a:rPr>
              <a:t>YACC</a:t>
            </a:r>
            <a:r>
              <a:rPr kumimoji="1" lang="zh-CN" altLang="en-US" b="0" dirty="0">
                <a:solidFill>
                  <a:schemeClr val="accent2"/>
                </a:solidFill>
                <a:latin typeface="Times New Roman" panose="02020603050405020304" pitchFamily="18" charset="0"/>
                <a:ea typeface="隶书" panose="02010509060101010101" pitchFamily="49" charset="-122"/>
              </a:rPr>
              <a:t>源代码规则部分</a:t>
            </a:r>
            <a:r>
              <a:rPr kumimoji="1" lang="en-US" altLang="zh-CN" b="0" dirty="0">
                <a:solidFill>
                  <a:schemeClr val="accent2"/>
                </a:solidFill>
                <a:latin typeface="Times New Roman" panose="02020603050405020304" pitchFamily="18" charset="0"/>
                <a:ea typeface="隶书" panose="02010509060101010101" pitchFamily="49" charset="-122"/>
              </a:rPr>
              <a:t>(</a:t>
            </a:r>
            <a:r>
              <a:rPr kumimoji="1" lang="zh-CN" altLang="en-US" b="0" dirty="0">
                <a:solidFill>
                  <a:schemeClr val="accent2"/>
                </a:solidFill>
                <a:latin typeface="Times New Roman" panose="02020603050405020304" pitchFamily="18" charset="0"/>
                <a:ea typeface="隶书" panose="02010509060101010101" pitchFamily="49" charset="-122"/>
              </a:rPr>
              <a:t>续</a:t>
            </a:r>
            <a:r>
              <a:rPr kumimoji="1" lang="en-US" altLang="zh-CN" b="0" dirty="0">
                <a:solidFill>
                  <a:schemeClr val="accent2"/>
                </a:solidFill>
                <a:latin typeface="Times New Roman" panose="02020603050405020304" pitchFamily="18" charset="0"/>
                <a:ea typeface="隶书" panose="02010509060101010101" pitchFamily="49" charset="-122"/>
              </a:rPr>
              <a:t>)</a:t>
            </a:r>
            <a:r>
              <a:rPr kumimoji="1" lang="zh-CN" altLang="en-US" b="0" dirty="0">
                <a:solidFill>
                  <a:schemeClr val="tx1"/>
                </a:solidFill>
                <a:latin typeface="Times New Roman" panose="02020603050405020304" pitchFamily="18" charset="0"/>
                <a:ea typeface="隶书" panose="02010509060101010101" pitchFamily="49" charset="-122"/>
              </a:rPr>
              <a:t>：</a:t>
            </a:r>
            <a:endParaRPr kumimoji="1" lang="zh-CN" altLang="en-US" b="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a:t>
            </a:r>
            <a:endParaRPr kumimoji="1" lang="en-US" altLang="zh-CN" sz="200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list	: … …</a:t>
            </a:r>
            <a:endParaRPr kumimoji="1" lang="en-US" altLang="zh-CN" sz="200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stat	: … …</a:t>
            </a:r>
            <a:endParaRPr kumimoji="1" lang="en-US" altLang="zh-CN" sz="200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en-US" altLang="zh-CN" sz="200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expr : '('  expr  ') '    </a:t>
            </a:r>
            <a:r>
              <a:rPr kumimoji="1" lang="en-US" altLang="zh-CN" sz="2000" dirty="0">
                <a:solidFill>
                  <a:schemeClr val="accent2"/>
                </a:solidFill>
                <a:latin typeface="Times New Roman" panose="02020603050405020304" pitchFamily="18" charset="0"/>
                <a:ea typeface="隶书" panose="02010509060101010101" pitchFamily="49" charset="-122"/>
              </a:rPr>
              <a:t>{ $$  =  $2;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'&amp;'  expr  </a:t>
            </a:r>
            <a:r>
              <a:rPr kumimoji="1" lang="en-US" altLang="zh-CN" sz="2000" dirty="0">
                <a:solidFill>
                  <a:schemeClr val="accent2"/>
                </a:solidFill>
                <a:latin typeface="Times New Roman" panose="02020603050405020304" pitchFamily="18" charset="0"/>
                <a:ea typeface="隶书" panose="02010509060101010101" pitchFamily="49" charset="-122"/>
              </a:rPr>
              <a:t>{ $$  =  $1  &amp;  $3;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expr  '|'  expr    </a:t>
            </a:r>
            <a:r>
              <a:rPr kumimoji="1" lang="en-US" altLang="zh-CN" sz="2000" dirty="0">
                <a:solidFill>
                  <a:schemeClr val="accent2"/>
                </a:solidFill>
                <a:latin typeface="Times New Roman" panose="02020603050405020304" pitchFamily="18" charset="0"/>
                <a:ea typeface="隶书" panose="02010509060101010101" pitchFamily="49" charset="-122"/>
              </a:rPr>
              <a:t>{ $$  =  $1  |  $3;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  expr        </a:t>
            </a:r>
            <a:r>
              <a:rPr kumimoji="1" lang="en-US" altLang="zh-CN" sz="2000" dirty="0">
                <a:solidFill>
                  <a:srgbClr val="FF3300"/>
                </a:solidFill>
                <a:latin typeface="Times New Roman" panose="02020603050405020304" pitchFamily="18" charset="0"/>
                <a:ea typeface="隶书" panose="02010509060101010101" pitchFamily="49" charset="-122"/>
              </a:rPr>
              <a:t>%</a:t>
            </a:r>
            <a:r>
              <a:rPr kumimoji="1" lang="en-US" altLang="zh-CN" sz="2000" dirty="0" err="1">
                <a:solidFill>
                  <a:srgbClr val="FF3300"/>
                </a:solidFill>
                <a:latin typeface="Times New Roman" panose="02020603050405020304" pitchFamily="18" charset="0"/>
                <a:ea typeface="隶书" panose="02010509060101010101" pitchFamily="49" charset="-122"/>
              </a:rPr>
              <a:t>prec</a:t>
            </a:r>
            <a:r>
              <a:rPr kumimoji="1" lang="en-US" altLang="zh-CN" sz="2000" dirty="0">
                <a:solidFill>
                  <a:srgbClr val="FF3300"/>
                </a:solidFill>
                <a:latin typeface="Times New Roman" panose="02020603050405020304" pitchFamily="18" charset="0"/>
                <a:ea typeface="隶书" panose="02010509060101010101" pitchFamily="49" charset="-122"/>
              </a:rPr>
              <a:t>  UMINUS</a:t>
            </a:r>
            <a:endParaRPr kumimoji="1" lang="en-US" altLang="zh-CN" sz="2000" dirty="0">
              <a:solidFill>
                <a:srgbClr val="FF3300"/>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a:t>
            </a:r>
            <a:r>
              <a:rPr kumimoji="1" lang="en-US" altLang="zh-CN" sz="2000" dirty="0">
                <a:solidFill>
                  <a:schemeClr val="accent2"/>
                </a:solidFill>
                <a:latin typeface="Times New Roman" panose="02020603050405020304" pitchFamily="18" charset="0"/>
                <a:ea typeface="隶书" panose="02010509060101010101" pitchFamily="49" charset="-122"/>
              </a:rPr>
              <a:t>{ $$  =  -  $2;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LETTER 	</a:t>
            </a:r>
            <a:r>
              <a:rPr kumimoji="1" lang="en-US" altLang="zh-CN" sz="2000" dirty="0">
                <a:solidFill>
                  <a:schemeClr val="accent2"/>
                </a:solidFill>
                <a:latin typeface="Times New Roman" panose="02020603050405020304" pitchFamily="18" charset="0"/>
                <a:ea typeface="隶书" panose="02010509060101010101" pitchFamily="49" charset="-122"/>
              </a:rPr>
              <a:t>{ $$  =  regs[$1];  }</a:t>
            </a:r>
            <a:endParaRPr kumimoji="1" lang="en-US" altLang="zh-CN" sz="2000" dirty="0">
              <a:solidFill>
                <a:schemeClr val="accent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 number          </a:t>
            </a:r>
            <a:endParaRPr kumimoji="1" lang="en-US" altLang="zh-CN" sz="2000" dirty="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dirty="0">
                <a:solidFill>
                  <a:schemeClr val="tx1"/>
                </a:solidFill>
                <a:latin typeface="Times New Roman" panose="02020603050405020304" pitchFamily="18" charset="0"/>
                <a:ea typeface="隶书" panose="02010509060101010101" pitchFamily="49" charset="-122"/>
              </a:rPr>
              <a:t>	;</a:t>
            </a:r>
            <a:endParaRPr kumimoji="1" lang="en-US" altLang="zh-CN" sz="2000" dirty="0">
              <a:solidFill>
                <a:schemeClr val="tx1"/>
              </a:solidFill>
              <a:latin typeface="Times New Roman" panose="02020603050405020304" pitchFamily="18" charset="0"/>
              <a:ea typeface="隶书" panose="02010509060101010101" pitchFamily="49" charset="-122"/>
            </a:endParaRPr>
          </a:p>
        </p:txBody>
      </p:sp>
      <p:sp>
        <p:nvSpPr>
          <p:cNvPr id="82949" name="Text Box 7"/>
          <p:cNvSpPr txBox="1">
            <a:spLocks noChangeArrowheads="1"/>
          </p:cNvSpPr>
          <p:nvPr/>
        </p:nvSpPr>
        <p:spPr bwMode="auto">
          <a:xfrm>
            <a:off x="36513" y="660400"/>
            <a:ext cx="378142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sz="2800" b="0">
                <a:solidFill>
                  <a:schemeClr val="tx1"/>
                </a:solidFill>
                <a:latin typeface="Times New Roman" panose="02020603050405020304" pitchFamily="18" charset="0"/>
                <a:ea typeface="隶书" panose="02010509060101010101" pitchFamily="49" charset="-122"/>
              </a:rPr>
              <a:t>文法：</a:t>
            </a:r>
            <a:endParaRPr kumimoji="1" lang="zh-CN" altLang="en-US" sz="2800"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list </a:t>
            </a:r>
            <a:r>
              <a:rPr kumimoji="1" lang="en-US" altLang="zh-CN" sz="200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a:solidFill>
                  <a:schemeClr val="tx1"/>
                </a:solidFill>
                <a:latin typeface="黑体" panose="02010609060101010101" pitchFamily="2" charset="-122"/>
                <a:ea typeface="黑体" panose="02010609060101010101" pitchFamily="2" charset="-122"/>
              </a:rPr>
              <a:t>ε| list  stat  '\n'</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stat </a:t>
            </a:r>
            <a:r>
              <a:rPr kumimoji="1" lang="en-US" altLang="zh-CN" sz="200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a:solidFill>
                  <a:schemeClr val="tx1"/>
                </a:solidFill>
                <a:latin typeface="黑体" panose="02010609060101010101" pitchFamily="2" charset="-122"/>
                <a:ea typeface="黑体" panose="02010609060101010101" pitchFamily="2" charset="-122"/>
              </a:rPr>
              <a:t>expr </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a:t>
            </a:r>
            <a:r>
              <a:rPr kumimoji="1" lang="en-US" altLang="zh-CN" sz="2000">
                <a:solidFill>
                  <a:srgbClr val="FF3300"/>
                </a:solidFill>
                <a:latin typeface="黑体" panose="02010609060101010101" pitchFamily="2" charset="-122"/>
                <a:ea typeface="黑体" panose="02010609060101010101" pitchFamily="2" charset="-122"/>
              </a:rPr>
              <a:t>LETTER</a:t>
            </a:r>
            <a:r>
              <a:rPr kumimoji="1" lang="en-US" altLang="zh-CN" sz="2000">
                <a:solidFill>
                  <a:schemeClr val="tx1"/>
                </a:solidFill>
                <a:latin typeface="黑体" panose="02010609060101010101" pitchFamily="2" charset="-122"/>
                <a:ea typeface="黑体" panose="02010609060101010101" pitchFamily="2" charset="-122"/>
              </a:rPr>
              <a:t>  '='  expr</a:t>
            </a:r>
            <a:endParaRPr kumimoji="1" lang="en-US" altLang="zh-CN" sz="2000">
              <a:solidFill>
                <a:schemeClr val="tx1"/>
              </a:solidFill>
              <a:latin typeface="黑体" panose="02010609060101010101" pitchFamily="2" charset="-122"/>
              <a:ea typeface="黑体" panose="02010609060101010101" pitchFamily="2" charset="-122"/>
            </a:endParaRPr>
          </a:p>
        </p:txBody>
      </p:sp>
      <p:sp>
        <p:nvSpPr>
          <p:cNvPr id="82950" name="Text Box 8"/>
          <p:cNvSpPr txBox="1">
            <a:spLocks noChangeArrowheads="1"/>
          </p:cNvSpPr>
          <p:nvPr/>
        </p:nvSpPr>
        <p:spPr bwMode="auto">
          <a:xfrm>
            <a:off x="166688" y="1989138"/>
            <a:ext cx="375761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expr </a:t>
            </a:r>
            <a:r>
              <a:rPr kumimoji="1" lang="en-US" altLang="zh-CN" sz="200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a:solidFill>
                  <a:schemeClr val="tx1"/>
                </a:solidFill>
                <a:latin typeface="黑体" panose="02010609060101010101" pitchFamily="2" charset="-122"/>
                <a:ea typeface="黑体" panose="02010609060101010101" pitchFamily="2" charset="-122"/>
              </a:rPr>
              <a:t>'('  expr  ')'  </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'&amp;'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expr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  expr</a:t>
            </a:r>
            <a:endParaRPr kumimoji="1" lang="en-US" altLang="zh-CN" sz="200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a:t>
            </a:r>
            <a:r>
              <a:rPr kumimoji="1" lang="en-US" altLang="zh-CN" sz="2000">
                <a:solidFill>
                  <a:srgbClr val="FF3300"/>
                </a:solidFill>
                <a:latin typeface="黑体" panose="02010609060101010101" pitchFamily="2" charset="-122"/>
                <a:ea typeface="黑体" panose="02010609060101010101" pitchFamily="2" charset="-122"/>
              </a:rPr>
              <a:t>LETTER</a:t>
            </a:r>
            <a:endParaRPr kumimoji="1" lang="en-US" altLang="zh-CN" sz="200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number          </a:t>
            </a:r>
            <a:endParaRPr kumimoji="1" lang="en-US" altLang="zh-CN" sz="2000">
              <a:solidFill>
                <a:schemeClr val="tx1"/>
              </a:solidFill>
              <a:latin typeface="黑体" panose="02010609060101010101" pitchFamily="2" charset="-122"/>
              <a:ea typeface="黑体" panose="02010609060101010101" pitchFamily="2" charset="-122"/>
            </a:endParaRPr>
          </a:p>
        </p:txBody>
      </p:sp>
      <p:sp>
        <p:nvSpPr>
          <p:cNvPr id="82951" name="Text Box 9"/>
          <p:cNvSpPr txBox="1">
            <a:spLocks noChangeArrowheads="1"/>
          </p:cNvSpPr>
          <p:nvPr/>
        </p:nvSpPr>
        <p:spPr bwMode="auto">
          <a:xfrm>
            <a:off x="107950" y="5516563"/>
            <a:ext cx="3384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number </a:t>
            </a:r>
            <a:r>
              <a:rPr kumimoji="1" lang="en-US" altLang="zh-CN" sz="2000">
                <a:solidFill>
                  <a:schemeClr val="tx1"/>
                </a:solidFill>
                <a:latin typeface="黑体" panose="02010609060101010101" pitchFamily="2" charset="-122"/>
                <a:ea typeface="黑体" panose="02010609060101010101" pitchFamily="2" charset="-122"/>
                <a:sym typeface="Wingdings" panose="05000000000000000000" pitchFamily="2" charset="2"/>
              </a:rPr>
              <a:t>→ </a:t>
            </a:r>
            <a:r>
              <a:rPr kumimoji="1" lang="en-US" altLang="zh-CN" sz="2000">
                <a:solidFill>
                  <a:srgbClr val="FF3300"/>
                </a:solidFill>
                <a:latin typeface="黑体" panose="02010609060101010101" pitchFamily="2" charset="-122"/>
                <a:ea typeface="黑体" panose="02010609060101010101" pitchFamily="2" charset="-122"/>
              </a:rPr>
              <a:t>DIGIT</a:t>
            </a:r>
            <a:endParaRPr kumimoji="1" lang="en-US" altLang="zh-CN" sz="2000">
              <a:solidFill>
                <a:srgbClr val="FF3300"/>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000">
                <a:solidFill>
                  <a:schemeClr val="tx1"/>
                </a:solidFill>
                <a:latin typeface="黑体" panose="02010609060101010101" pitchFamily="2" charset="-122"/>
                <a:ea typeface="黑体" panose="02010609060101010101" pitchFamily="2" charset="-122"/>
              </a:rPr>
              <a:t>        | number  </a:t>
            </a:r>
            <a:r>
              <a:rPr kumimoji="1" lang="en-US" altLang="zh-CN" sz="2000">
                <a:solidFill>
                  <a:srgbClr val="FF3300"/>
                </a:solidFill>
                <a:latin typeface="黑体" panose="02010609060101010101" pitchFamily="2" charset="-122"/>
                <a:ea typeface="黑体" panose="02010609060101010101" pitchFamily="2" charset="-122"/>
              </a:rPr>
              <a:t>DIGIT</a:t>
            </a:r>
            <a:endParaRPr kumimoji="1" lang="en-US" altLang="zh-CN" sz="2000">
              <a:solidFill>
                <a:srgbClr val="FF3300"/>
              </a:solidFill>
              <a:latin typeface="黑体" panose="02010609060101010101" pitchFamily="2" charset="-122"/>
              <a:ea typeface="黑体" panose="02010609060101010101" pitchFamily="2" charset="-122"/>
            </a:endParaRPr>
          </a:p>
        </p:txBody>
      </p:sp>
      <p:sp>
        <p:nvSpPr>
          <p:cNvPr id="3" name="标题 2"/>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blinds(horizontal)">
                                      <p:cBhvr>
                                        <p:cTn id="7"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0F8A028-2906-4BB0-99C0-D7C62E40D49D}"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84995" name="Rectangle 7"/>
          <p:cNvSpPr>
            <a:spLocks noChangeArrowheads="1"/>
          </p:cNvSpPr>
          <p:nvPr/>
        </p:nvSpPr>
        <p:spPr bwMode="auto">
          <a:xfrm>
            <a:off x="250825" y="1196975"/>
            <a:ext cx="8424863" cy="3603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79878" name="Text Box 6"/>
          <p:cNvSpPr txBox="1">
            <a:spLocks noChangeArrowheads="1"/>
          </p:cNvSpPr>
          <p:nvPr/>
        </p:nvSpPr>
        <p:spPr bwMode="auto">
          <a:xfrm>
            <a:off x="395288" y="836613"/>
            <a:ext cx="8064500" cy="497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a:solidFill>
                  <a:schemeClr val="accent2"/>
                </a:solidFill>
                <a:latin typeface="Times New Roman" panose="02020603050405020304" pitchFamily="18" charset="0"/>
                <a:ea typeface="隶书" panose="02010509060101010101" pitchFamily="49" charset="-122"/>
              </a:rPr>
              <a:t>YACC</a:t>
            </a:r>
            <a:r>
              <a:rPr kumimoji="1" lang="zh-CN" altLang="en-US" b="0">
                <a:solidFill>
                  <a:schemeClr val="accent2"/>
                </a:solidFill>
                <a:latin typeface="Times New Roman" panose="02020603050405020304" pitchFamily="18" charset="0"/>
                <a:ea typeface="隶书" panose="02010509060101010101" pitchFamily="49" charset="-122"/>
              </a:rPr>
              <a:t>源代码用户定义代码部分</a:t>
            </a:r>
            <a:r>
              <a:rPr kumimoji="1" lang="zh-CN" altLang="en-US" b="0">
                <a:solidFill>
                  <a:schemeClr val="tx1"/>
                </a:solidFill>
                <a:latin typeface="Times New Roman" panose="02020603050405020304" pitchFamily="18" charset="0"/>
                <a:ea typeface="隶书" panose="02010509060101010101" pitchFamily="49" charset="-122"/>
              </a:rPr>
              <a:t>：</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b="0">
                <a:solidFill>
                  <a:srgbClr val="FF3300"/>
                </a:solidFill>
                <a:latin typeface="Times New Roman" panose="02020603050405020304" pitchFamily="18" charset="0"/>
                <a:ea typeface="隶书" panose="02010509060101010101" pitchFamily="49" charset="-122"/>
              </a:rPr>
              <a:t>%%</a:t>
            </a:r>
            <a:r>
              <a:rPr kumimoji="1" lang="en-US" altLang="zh-CN" sz="2000" b="0">
                <a:solidFill>
                  <a:schemeClr val="tx1"/>
                </a:solidFill>
                <a:latin typeface="Times New Roman" panose="02020603050405020304" pitchFamily="18" charset="0"/>
                <a:ea typeface="隶书" panose="02010509060101010101" pitchFamily="49" charset="-122"/>
              </a:rPr>
              <a:t>      /*  start  of  user programs  */</a:t>
            </a:r>
            <a:endParaRPr kumimoji="1" lang="en-US" altLang="zh-CN" sz="2000"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200" b="0">
                <a:solidFill>
                  <a:srgbClr val="339933"/>
                </a:solidFill>
                <a:latin typeface="黑体" panose="02010609060101010101" pitchFamily="2" charset="-122"/>
                <a:ea typeface="黑体" panose="02010609060101010101" pitchFamily="2" charset="-122"/>
              </a:rPr>
              <a:t> /*  returns LETTER for a letter, yylval = 0~25 </a:t>
            </a:r>
            <a:endParaRPr kumimoji="1" lang="en-US" altLang="zh-CN" sz="2200" b="0">
              <a:solidFill>
                <a:srgbClr val="339933"/>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rgbClr val="339933"/>
                </a:solidFill>
                <a:latin typeface="黑体" panose="02010609060101010101" pitchFamily="2" charset="-122"/>
                <a:ea typeface="黑体" panose="02010609060101010101" pitchFamily="2" charset="-122"/>
              </a:rPr>
              <a:t>  *  return  DIGIT for a digit, yylval = 0 ~ 9  </a:t>
            </a:r>
            <a:endParaRPr kumimoji="1" lang="en-US" altLang="zh-CN" sz="2200" b="0">
              <a:solidFill>
                <a:srgbClr val="339933"/>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rgbClr val="339933"/>
                </a:solidFill>
                <a:latin typeface="黑体" panose="02010609060101010101" pitchFamily="2" charset="-122"/>
                <a:ea typeface="黑体" panose="02010609060101010101" pitchFamily="2" charset="-122"/>
              </a:rPr>
              <a:t>  *  all other characters are returned immediately  */</a:t>
            </a:r>
            <a:endParaRPr kumimoji="1" lang="en-US" altLang="zh-CN" sz="2200" b="0">
              <a:solidFill>
                <a:srgbClr val="339933"/>
              </a:solidFill>
              <a:latin typeface="黑体" panose="02010609060101010101" pitchFamily="2" charset="-122"/>
              <a:ea typeface="黑体" panose="02010609060101010101" pitchFamily="2" charset="-122"/>
            </a:endParaRP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int yylex() { /*  lexical  analysis  routine  */</a:t>
            </a:r>
            <a:endParaRPr kumimoji="1" lang="en-US" altLang="zh-CN" sz="2200" b="0">
              <a:solidFill>
                <a:schemeClr val="tx1"/>
              </a:solidFill>
              <a:latin typeface="黑体" panose="02010609060101010101" pitchFamily="2" charset="-122"/>
              <a:ea typeface="黑体" panose="02010609060101010101" pitchFamily="2" charset="-122"/>
            </a:endParaRP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int  c;</a:t>
            </a:r>
            <a:endParaRPr kumimoji="1" lang="en-US" altLang="zh-CN" sz="2200" b="0">
              <a:solidFill>
                <a:schemeClr val="tx1"/>
              </a:solidFill>
              <a:latin typeface="黑体" panose="02010609060101010101" pitchFamily="2" charset="-122"/>
              <a:ea typeface="黑体" panose="02010609060101010101" pitchFamily="2" charset="-122"/>
            </a:endParaRP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while( (c=getchar()) == ' '){</a:t>
            </a:r>
            <a:r>
              <a:rPr kumimoji="1" lang="en-US" altLang="zh-CN" sz="2200" b="0">
                <a:solidFill>
                  <a:srgbClr val="339933"/>
                </a:solidFill>
                <a:latin typeface="黑体" panose="02010609060101010101" pitchFamily="2" charset="-122"/>
                <a:ea typeface="黑体" panose="02010609060101010101" pitchFamily="2" charset="-122"/>
              </a:rPr>
              <a:t>/* skip  blanks */</a:t>
            </a:r>
            <a:r>
              <a:rPr kumimoji="1" lang="en-US" altLang="zh-CN" sz="2200" b="0">
                <a:solidFill>
                  <a:schemeClr val="tx1"/>
                </a:solidFill>
                <a:latin typeface="黑体" panose="02010609060101010101" pitchFamily="2" charset="-122"/>
                <a:ea typeface="黑体" panose="02010609060101010101" pitchFamily="2" charset="-122"/>
              </a:rPr>
              <a:t> }</a:t>
            </a:r>
            <a:endParaRPr kumimoji="1" lang="en-US" altLang="zh-CN" sz="2200" b="0">
              <a:solidFill>
                <a:schemeClr val="tx1"/>
              </a:solidFill>
              <a:latin typeface="黑体" panose="02010609060101010101" pitchFamily="2" charset="-122"/>
              <a:ea typeface="黑体" panose="02010609060101010101" pitchFamily="2" charset="-122"/>
            </a:endParaRP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if(islower(c)){yylval=c - 'a'; return LETTER; }</a:t>
            </a:r>
            <a:endParaRPr kumimoji="1" lang="en-US" altLang="zh-CN" sz="2200" b="0">
              <a:solidFill>
                <a:schemeClr val="tx1"/>
              </a:solidFill>
              <a:latin typeface="黑体" panose="02010609060101010101" pitchFamily="2" charset="-122"/>
              <a:ea typeface="黑体" panose="02010609060101010101" pitchFamily="2" charset="-122"/>
            </a:endParaRP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if(isupper(c)){yylval=c - 'A'; return LETTER; }</a:t>
            </a:r>
            <a:endParaRPr kumimoji="1" lang="en-US" altLang="zh-CN" sz="2200" b="0">
              <a:solidFill>
                <a:schemeClr val="tx1"/>
              </a:solidFill>
              <a:latin typeface="黑体" panose="02010609060101010101" pitchFamily="2" charset="-122"/>
              <a:ea typeface="黑体" panose="02010609060101010101" pitchFamily="2" charset="-122"/>
            </a:endParaRP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if(isdigit(c)){yylval=c - '0'; return DIGIT;  }</a:t>
            </a:r>
            <a:endParaRPr kumimoji="1" lang="en-US" altLang="zh-CN" sz="2200" b="0">
              <a:solidFill>
                <a:schemeClr val="tx1"/>
              </a:solidFill>
              <a:latin typeface="黑体" panose="02010609060101010101" pitchFamily="2" charset="-122"/>
              <a:ea typeface="黑体" panose="02010609060101010101" pitchFamily="2" charset="-122"/>
            </a:endParaRP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return(  c  );</a:t>
            </a:r>
            <a:endParaRPr kumimoji="1" lang="en-US" altLang="zh-CN" sz="2200" b="0">
              <a:solidFill>
                <a:schemeClr val="tx1"/>
              </a:solidFill>
              <a:latin typeface="黑体" panose="02010609060101010101" pitchFamily="2" charset="-122"/>
              <a:ea typeface="黑体" panose="02010609060101010101" pitchFamily="2" charset="-122"/>
            </a:endParaRPr>
          </a:p>
          <a:p>
            <a:pPr>
              <a:lnSpc>
                <a:spcPct val="120000"/>
              </a:lnSpc>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a:t>
            </a:r>
            <a:endParaRPr kumimoji="1" lang="en-US" altLang="zh-CN" sz="2200" b="0">
              <a:solidFill>
                <a:schemeClr val="tx1"/>
              </a:solidFill>
              <a:latin typeface="黑体" panose="02010609060101010101" pitchFamily="2" charset="-122"/>
              <a:ea typeface="黑体" panose="02010609060101010101" pitchFamily="2" charset="-122"/>
            </a:endParaRPr>
          </a:p>
        </p:txBody>
      </p:sp>
      <p:sp>
        <p:nvSpPr>
          <p:cNvPr id="3" name="标题 2"/>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9878">
                                            <p:txEl>
                                              <p:pRg st="2" end="2"/>
                                            </p:txEl>
                                          </p:spTgt>
                                        </p:tgtEl>
                                        <p:attrNameLst>
                                          <p:attrName>style.visibility</p:attrName>
                                        </p:attrNameLst>
                                      </p:cBhvr>
                                      <p:to>
                                        <p:strVal val="visible"/>
                                      </p:to>
                                    </p:set>
                                    <p:animEffect transition="in" filter="blinds(horizontal)">
                                      <p:cBhvr>
                                        <p:cTn id="7" dur="500"/>
                                        <p:tgtEl>
                                          <p:spTgt spid="79878">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878">
                                            <p:txEl>
                                              <p:pRg st="3" end="3"/>
                                            </p:txEl>
                                          </p:spTgt>
                                        </p:tgtEl>
                                        <p:attrNameLst>
                                          <p:attrName>style.visibility</p:attrName>
                                        </p:attrNameLst>
                                      </p:cBhvr>
                                      <p:to>
                                        <p:strVal val="visible"/>
                                      </p:to>
                                    </p:set>
                                    <p:animEffect transition="in" filter="blinds(horizontal)">
                                      <p:cBhvr>
                                        <p:cTn id="10" dur="500"/>
                                        <p:tgtEl>
                                          <p:spTgt spid="79878">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78">
                                            <p:txEl>
                                              <p:pRg st="4" end="4"/>
                                            </p:txEl>
                                          </p:spTgt>
                                        </p:tgtEl>
                                        <p:attrNameLst>
                                          <p:attrName>style.visibility</p:attrName>
                                        </p:attrNameLst>
                                      </p:cBhvr>
                                      <p:to>
                                        <p:strVal val="visible"/>
                                      </p:to>
                                    </p:set>
                                    <p:animEffect transition="in" filter="blinds(horizontal)">
                                      <p:cBhvr>
                                        <p:cTn id="13" dur="500"/>
                                        <p:tgtEl>
                                          <p:spTgt spid="79878">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9878">
                                            <p:txEl>
                                              <p:pRg st="5" end="5"/>
                                            </p:txEl>
                                          </p:spTgt>
                                        </p:tgtEl>
                                        <p:attrNameLst>
                                          <p:attrName>style.visibility</p:attrName>
                                        </p:attrNameLst>
                                      </p:cBhvr>
                                      <p:to>
                                        <p:strVal val="visible"/>
                                      </p:to>
                                    </p:set>
                                    <p:animEffect transition="in" filter="blinds(horizontal)">
                                      <p:cBhvr>
                                        <p:cTn id="16" dur="500"/>
                                        <p:tgtEl>
                                          <p:spTgt spid="79878">
                                            <p:txEl>
                                              <p:pRg st="5" end="5"/>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9878">
                                            <p:txEl>
                                              <p:pRg st="6" end="6"/>
                                            </p:txEl>
                                          </p:spTgt>
                                        </p:tgtEl>
                                        <p:attrNameLst>
                                          <p:attrName>style.visibility</p:attrName>
                                        </p:attrNameLst>
                                      </p:cBhvr>
                                      <p:to>
                                        <p:strVal val="visible"/>
                                      </p:to>
                                    </p:set>
                                    <p:animEffect transition="in" filter="blinds(horizontal)">
                                      <p:cBhvr>
                                        <p:cTn id="19" dur="500"/>
                                        <p:tgtEl>
                                          <p:spTgt spid="79878">
                                            <p:txEl>
                                              <p:pRg st="6" end="6"/>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9878">
                                            <p:txEl>
                                              <p:pRg st="11" end="11"/>
                                            </p:txEl>
                                          </p:spTgt>
                                        </p:tgtEl>
                                        <p:attrNameLst>
                                          <p:attrName>style.visibility</p:attrName>
                                        </p:attrNameLst>
                                      </p:cBhvr>
                                      <p:to>
                                        <p:strVal val="visible"/>
                                      </p:to>
                                    </p:set>
                                    <p:animEffect transition="in" filter="blinds(horizontal)">
                                      <p:cBhvr>
                                        <p:cTn id="22" dur="500"/>
                                        <p:tgtEl>
                                          <p:spTgt spid="79878">
                                            <p:txEl>
                                              <p:pRg st="11" end="1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9878">
                                            <p:txEl>
                                              <p:pRg st="12" end="12"/>
                                            </p:txEl>
                                          </p:spTgt>
                                        </p:tgtEl>
                                        <p:attrNameLst>
                                          <p:attrName>style.visibility</p:attrName>
                                        </p:attrNameLst>
                                      </p:cBhvr>
                                      <p:to>
                                        <p:strVal val="visible"/>
                                      </p:to>
                                    </p:set>
                                    <p:animEffect transition="in" filter="blinds(horizontal)">
                                      <p:cBhvr>
                                        <p:cTn id="25" dur="500"/>
                                        <p:tgtEl>
                                          <p:spTgt spid="79878">
                                            <p:txEl>
                                              <p:pRg st="12" end="1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9878">
                                            <p:txEl>
                                              <p:pRg st="7" end="7"/>
                                            </p:txEl>
                                          </p:spTgt>
                                        </p:tgtEl>
                                        <p:attrNameLst>
                                          <p:attrName>style.visibility</p:attrName>
                                        </p:attrNameLst>
                                      </p:cBhvr>
                                      <p:to>
                                        <p:strVal val="visible"/>
                                      </p:to>
                                    </p:set>
                                    <p:animEffect transition="in" filter="blinds(horizontal)">
                                      <p:cBhvr>
                                        <p:cTn id="30" dur="500"/>
                                        <p:tgtEl>
                                          <p:spTgt spid="7987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9878">
                                            <p:txEl>
                                              <p:pRg st="8" end="8"/>
                                            </p:txEl>
                                          </p:spTgt>
                                        </p:tgtEl>
                                        <p:attrNameLst>
                                          <p:attrName>style.visibility</p:attrName>
                                        </p:attrNameLst>
                                      </p:cBhvr>
                                      <p:to>
                                        <p:strVal val="visible"/>
                                      </p:to>
                                    </p:set>
                                    <p:animEffect transition="in" filter="blinds(horizontal)">
                                      <p:cBhvr>
                                        <p:cTn id="35" dur="500"/>
                                        <p:tgtEl>
                                          <p:spTgt spid="79878">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9878">
                                            <p:txEl>
                                              <p:pRg st="9" end="9"/>
                                            </p:txEl>
                                          </p:spTgt>
                                        </p:tgtEl>
                                        <p:attrNameLst>
                                          <p:attrName>style.visibility</p:attrName>
                                        </p:attrNameLst>
                                      </p:cBhvr>
                                      <p:to>
                                        <p:strVal val="visible"/>
                                      </p:to>
                                    </p:set>
                                    <p:animEffect transition="in" filter="blinds(horizontal)">
                                      <p:cBhvr>
                                        <p:cTn id="40" dur="500"/>
                                        <p:tgtEl>
                                          <p:spTgt spid="79878">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9878">
                                            <p:txEl>
                                              <p:pRg st="10" end="10"/>
                                            </p:txEl>
                                          </p:spTgt>
                                        </p:tgtEl>
                                        <p:attrNameLst>
                                          <p:attrName>style.visibility</p:attrName>
                                        </p:attrNameLst>
                                      </p:cBhvr>
                                      <p:to>
                                        <p:strVal val="visible"/>
                                      </p:to>
                                    </p:set>
                                    <p:animEffect transition="in" filter="blinds(horizontal)">
                                      <p:cBhvr>
                                        <p:cTn id="45" dur="500"/>
                                        <p:tgtEl>
                                          <p:spTgt spid="7987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258EF36F-5482-4A69-90BF-3965E210B460}"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81923" name="Text Box 3"/>
          <p:cNvSpPr txBox="1">
            <a:spLocks noChangeArrowheads="1"/>
          </p:cNvSpPr>
          <p:nvPr/>
        </p:nvSpPr>
        <p:spPr bwMode="auto">
          <a:xfrm>
            <a:off x="395288" y="836613"/>
            <a:ext cx="8280400"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a:solidFill>
                  <a:schemeClr val="accent2"/>
                </a:solidFill>
                <a:latin typeface="Times New Roman" panose="02020603050405020304" pitchFamily="18" charset="0"/>
                <a:ea typeface="隶书" panose="02010509060101010101" pitchFamily="49" charset="-122"/>
              </a:rPr>
              <a:t>YACC</a:t>
            </a:r>
            <a:r>
              <a:rPr kumimoji="1" lang="zh-CN" altLang="en-US" b="0">
                <a:solidFill>
                  <a:schemeClr val="accent2"/>
                </a:solidFill>
                <a:latin typeface="Times New Roman" panose="02020603050405020304" pitchFamily="18" charset="0"/>
                <a:ea typeface="隶书" panose="02010509060101010101" pitchFamily="49" charset="-122"/>
              </a:rPr>
              <a:t>源代码用户定义代码部分（续）</a:t>
            </a:r>
            <a:r>
              <a:rPr kumimoji="1" lang="zh-CN" altLang="en-US" b="0">
                <a:solidFill>
                  <a:schemeClr val="tx1"/>
                </a:solidFill>
                <a:latin typeface="Times New Roman" panose="02020603050405020304" pitchFamily="18" charset="0"/>
                <a:ea typeface="隶书" panose="02010509060101010101" pitchFamily="49" charset="-122"/>
              </a:rPr>
              <a:t>：</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b="0">
                <a:solidFill>
                  <a:schemeClr val="bg2"/>
                </a:solidFill>
                <a:latin typeface="Times New Roman" panose="02020603050405020304" pitchFamily="18" charset="0"/>
                <a:ea typeface="隶书" panose="02010509060101010101" pitchFamily="49" charset="-122"/>
              </a:rPr>
              <a:t>%%      /*  start  of  user programs  */</a:t>
            </a:r>
            <a:endParaRPr kumimoji="1" lang="en-US" altLang="zh-CN" sz="2000" b="0">
              <a:solidFill>
                <a:schemeClr val="bg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b="0">
                <a:solidFill>
                  <a:schemeClr val="bg2"/>
                </a:solidFill>
                <a:latin typeface="Times New Roman" panose="02020603050405020304" pitchFamily="18" charset="0"/>
                <a:ea typeface="隶书" panose="02010509060101010101" pitchFamily="49" charset="-122"/>
              </a:rPr>
              <a:t>int yylex() { /*  lexical  analysis  routine  */</a:t>
            </a:r>
            <a:endParaRPr kumimoji="1" lang="en-US" altLang="zh-CN" sz="2000" b="0">
              <a:solidFill>
                <a:schemeClr val="bg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b="0">
                <a:solidFill>
                  <a:schemeClr val="bg2"/>
                </a:solidFill>
                <a:latin typeface="Times New Roman" panose="02020603050405020304" pitchFamily="18" charset="0"/>
                <a:ea typeface="隶书" panose="02010509060101010101" pitchFamily="49" charset="-122"/>
              </a:rPr>
              <a:t>	………</a:t>
            </a:r>
            <a:endParaRPr kumimoji="1" lang="en-US" altLang="zh-CN" sz="2000" b="0">
              <a:solidFill>
                <a:schemeClr val="bg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000" b="0">
                <a:solidFill>
                  <a:schemeClr val="bg2"/>
                </a:solidFill>
                <a:latin typeface="Times New Roman" panose="02020603050405020304" pitchFamily="18" charset="0"/>
                <a:ea typeface="隶书" panose="02010509060101010101" pitchFamily="49" charset="-122"/>
              </a:rPr>
              <a:t>}</a:t>
            </a:r>
            <a:endParaRPr kumimoji="1" lang="en-US" altLang="zh-CN" sz="2000" b="0">
              <a:solidFill>
                <a:schemeClr val="bg2"/>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int main( ){</a:t>
            </a:r>
            <a:endParaRPr kumimoji="1"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yyparse();  </a:t>
            </a:r>
            <a:r>
              <a:rPr kumimoji="1" lang="en-US" altLang="zh-CN" sz="2200" b="0">
                <a:solidFill>
                  <a:srgbClr val="339933"/>
                </a:solidFill>
                <a:latin typeface="黑体" panose="02010609060101010101" pitchFamily="2" charset="-122"/>
                <a:ea typeface="黑体" panose="02010609060101010101" pitchFamily="2" charset="-122"/>
              </a:rPr>
              <a:t>/*</a:t>
            </a:r>
            <a:r>
              <a:rPr kumimoji="1" lang="zh-CN" altLang="en-US" sz="2200" b="0">
                <a:solidFill>
                  <a:srgbClr val="339933"/>
                </a:solidFill>
                <a:latin typeface="华文行楷" panose="02010800040101010101" pitchFamily="2" charset="-122"/>
                <a:ea typeface="华文行楷" panose="02010800040101010101" pitchFamily="2" charset="-122"/>
              </a:rPr>
              <a:t>调用语法分析程序</a:t>
            </a:r>
            <a:r>
              <a:rPr kumimoji="1" lang="zh-CN" altLang="en-US" sz="2200" b="0">
                <a:solidFill>
                  <a:srgbClr val="339933"/>
                </a:solidFill>
                <a:latin typeface="黑体" panose="02010609060101010101" pitchFamily="2" charset="-122"/>
                <a:ea typeface="黑体" panose="02010609060101010101" pitchFamily="2" charset="-122"/>
              </a:rPr>
              <a:t>*</a:t>
            </a:r>
            <a:r>
              <a:rPr kumimoji="1" lang="en-US" altLang="zh-CN" sz="2200" b="0">
                <a:solidFill>
                  <a:srgbClr val="339933"/>
                </a:solidFill>
                <a:latin typeface="黑体" panose="02010609060101010101" pitchFamily="2" charset="-122"/>
                <a:ea typeface="黑体" panose="02010609060101010101" pitchFamily="2" charset="-122"/>
              </a:rPr>
              <a:t>/</a:t>
            </a:r>
            <a:endParaRPr kumimoji="1" lang="en-US" altLang="zh-CN" sz="2200" b="0">
              <a:solidFill>
                <a:srgbClr val="339933"/>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return 0;</a:t>
            </a:r>
            <a:endParaRPr kumimoji="1"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a:t>
            </a:r>
            <a:endParaRPr kumimoji="1"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rgbClr val="339933"/>
                </a:solidFill>
                <a:latin typeface="黑体" panose="02010609060101010101" pitchFamily="2" charset="-122"/>
                <a:ea typeface="黑体" panose="02010609060101010101" pitchFamily="2" charset="-122"/>
              </a:rPr>
              <a:t>/* yyerror() was defined in liby.a</a:t>
            </a:r>
            <a:endParaRPr kumimoji="1" lang="en-US" altLang="zh-CN" sz="2200" b="0">
              <a:solidFill>
                <a:srgbClr val="339933"/>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rgbClr val="339933"/>
                </a:solidFill>
                <a:latin typeface="黑体" panose="02010609060101010101" pitchFamily="2" charset="-122"/>
                <a:ea typeface="黑体" panose="02010609060101010101" pitchFamily="2" charset="-122"/>
              </a:rPr>
              <a:t> * If you create a EXE-file without -ly, this function</a:t>
            </a:r>
            <a:endParaRPr kumimoji="1" lang="en-US" altLang="zh-CN" sz="2200" b="0">
              <a:solidFill>
                <a:srgbClr val="339933"/>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rgbClr val="339933"/>
                </a:solidFill>
                <a:latin typeface="黑体" panose="02010609060101010101" pitchFamily="2" charset="-122"/>
                <a:ea typeface="黑体" panose="02010609060101010101" pitchFamily="2" charset="-122"/>
              </a:rPr>
              <a:t> * SHOULD defined by hand.</a:t>
            </a:r>
            <a:endParaRPr kumimoji="1" lang="en-US" altLang="zh-CN" sz="2200" b="0">
              <a:solidFill>
                <a:srgbClr val="339933"/>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rgbClr val="339933"/>
                </a:solidFill>
                <a:latin typeface="黑体" panose="02010609060101010101" pitchFamily="2" charset="-122"/>
                <a:ea typeface="黑体" panose="02010609060101010101" pitchFamily="2" charset="-122"/>
              </a:rPr>
              <a:t> */</a:t>
            </a:r>
            <a:endParaRPr kumimoji="1" lang="en-US" altLang="zh-CN" sz="2200" b="0">
              <a:solidFill>
                <a:srgbClr val="339933"/>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void yyerror( char *s )</a:t>
            </a:r>
            <a:endParaRPr kumimoji="1"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a:t>
            </a:r>
            <a:endParaRPr kumimoji="1"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    fprintf(stderr,"%s\n",s);</a:t>
            </a:r>
            <a:endParaRPr kumimoji="1" lang="en-US" altLang="zh-CN" sz="22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kumimoji="1" lang="en-US" altLang="zh-CN" sz="2200" b="0">
                <a:solidFill>
                  <a:schemeClr val="tx1"/>
                </a:solidFill>
                <a:latin typeface="黑体" panose="02010609060101010101" pitchFamily="2" charset="-122"/>
                <a:ea typeface="黑体" panose="02010609060101010101" pitchFamily="2" charset="-122"/>
              </a:rPr>
              <a:t>}</a:t>
            </a:r>
            <a:endParaRPr kumimoji="1" lang="en-US" altLang="zh-CN" sz="2200" b="0">
              <a:solidFill>
                <a:schemeClr val="tx1"/>
              </a:solidFill>
              <a:latin typeface="黑体" panose="02010609060101010101" pitchFamily="2" charset="-122"/>
              <a:ea typeface="黑体" panose="02010609060101010101" pitchFamily="2" charset="-122"/>
            </a:endParaRPr>
          </a:p>
        </p:txBody>
      </p:sp>
      <p:sp>
        <p:nvSpPr>
          <p:cNvPr id="3" name="标题 2"/>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另一个例子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81923">
                                            <p:txEl>
                                              <p:pRg st="9" end="9"/>
                                            </p:txEl>
                                          </p:spTgt>
                                        </p:tgtEl>
                                        <p:attrNameLst>
                                          <p:attrName>style.visibility</p:attrName>
                                        </p:attrNameLst>
                                      </p:cBhvr>
                                      <p:to>
                                        <p:strVal val="visible"/>
                                      </p:to>
                                    </p:set>
                                    <p:animEffect transition="in" filter="barn(outVertical)">
                                      <p:cBhvr>
                                        <p:cTn id="7" dur="500"/>
                                        <p:tgtEl>
                                          <p:spTgt spid="81923">
                                            <p:txEl>
                                              <p:pRg st="9" end="9"/>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81923">
                                            <p:txEl>
                                              <p:pRg st="10" end="10"/>
                                            </p:txEl>
                                          </p:spTgt>
                                        </p:tgtEl>
                                        <p:attrNameLst>
                                          <p:attrName>style.visibility</p:attrName>
                                        </p:attrNameLst>
                                      </p:cBhvr>
                                      <p:to>
                                        <p:strVal val="visible"/>
                                      </p:to>
                                    </p:set>
                                    <p:animEffect transition="in" filter="barn(outVertical)">
                                      <p:cBhvr>
                                        <p:cTn id="10" dur="500"/>
                                        <p:tgtEl>
                                          <p:spTgt spid="81923">
                                            <p:txEl>
                                              <p:pRg st="10" end="10"/>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81923">
                                            <p:txEl>
                                              <p:pRg st="11" end="11"/>
                                            </p:txEl>
                                          </p:spTgt>
                                        </p:tgtEl>
                                        <p:attrNameLst>
                                          <p:attrName>style.visibility</p:attrName>
                                        </p:attrNameLst>
                                      </p:cBhvr>
                                      <p:to>
                                        <p:strVal val="visible"/>
                                      </p:to>
                                    </p:set>
                                    <p:animEffect transition="in" filter="barn(outVertical)">
                                      <p:cBhvr>
                                        <p:cTn id="13" dur="500"/>
                                        <p:tgtEl>
                                          <p:spTgt spid="81923">
                                            <p:txEl>
                                              <p:pRg st="11" end="11"/>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81923">
                                            <p:txEl>
                                              <p:pRg st="12" end="12"/>
                                            </p:txEl>
                                          </p:spTgt>
                                        </p:tgtEl>
                                        <p:attrNameLst>
                                          <p:attrName>style.visibility</p:attrName>
                                        </p:attrNameLst>
                                      </p:cBhvr>
                                      <p:to>
                                        <p:strVal val="visible"/>
                                      </p:to>
                                    </p:set>
                                    <p:animEffect transition="in" filter="barn(outVertical)">
                                      <p:cBhvr>
                                        <p:cTn id="16" dur="500"/>
                                        <p:tgtEl>
                                          <p:spTgt spid="81923">
                                            <p:txEl>
                                              <p:pRg st="12" end="12"/>
                                            </p:txEl>
                                          </p:spTgt>
                                        </p:tgtEl>
                                      </p:cBhvr>
                                    </p:animEffect>
                                  </p:childTnLst>
                                </p:cTn>
                              </p:par>
                              <p:par>
                                <p:cTn id="17" presetID="16" presetClass="entr" presetSubtype="37" fill="hold" nodeType="withEffect">
                                  <p:stCondLst>
                                    <p:cond delay="0"/>
                                  </p:stCondLst>
                                  <p:childTnLst>
                                    <p:set>
                                      <p:cBhvr>
                                        <p:cTn id="18" dur="1" fill="hold">
                                          <p:stCondLst>
                                            <p:cond delay="0"/>
                                          </p:stCondLst>
                                        </p:cTn>
                                        <p:tgtEl>
                                          <p:spTgt spid="81923">
                                            <p:txEl>
                                              <p:pRg st="13" end="13"/>
                                            </p:txEl>
                                          </p:spTgt>
                                        </p:tgtEl>
                                        <p:attrNameLst>
                                          <p:attrName>style.visibility</p:attrName>
                                        </p:attrNameLst>
                                      </p:cBhvr>
                                      <p:to>
                                        <p:strVal val="visible"/>
                                      </p:to>
                                    </p:set>
                                    <p:animEffect transition="in" filter="barn(outVertical)">
                                      <p:cBhvr>
                                        <p:cTn id="19" dur="500"/>
                                        <p:tgtEl>
                                          <p:spTgt spid="81923">
                                            <p:txEl>
                                              <p:pRg st="13" end="13"/>
                                            </p:txEl>
                                          </p:spTgt>
                                        </p:tgtEl>
                                      </p:cBhvr>
                                    </p:animEffect>
                                  </p:childTnLst>
                                </p:cTn>
                              </p:par>
                              <p:par>
                                <p:cTn id="20" presetID="16" presetClass="entr" presetSubtype="37" fill="hold" nodeType="withEffect">
                                  <p:stCondLst>
                                    <p:cond delay="0"/>
                                  </p:stCondLst>
                                  <p:childTnLst>
                                    <p:set>
                                      <p:cBhvr>
                                        <p:cTn id="21" dur="1" fill="hold">
                                          <p:stCondLst>
                                            <p:cond delay="0"/>
                                          </p:stCondLst>
                                        </p:cTn>
                                        <p:tgtEl>
                                          <p:spTgt spid="81923">
                                            <p:txEl>
                                              <p:pRg st="14" end="14"/>
                                            </p:txEl>
                                          </p:spTgt>
                                        </p:tgtEl>
                                        <p:attrNameLst>
                                          <p:attrName>style.visibility</p:attrName>
                                        </p:attrNameLst>
                                      </p:cBhvr>
                                      <p:to>
                                        <p:strVal val="visible"/>
                                      </p:to>
                                    </p:set>
                                    <p:animEffect transition="in" filter="barn(outVertical)">
                                      <p:cBhvr>
                                        <p:cTn id="22" dur="500"/>
                                        <p:tgtEl>
                                          <p:spTgt spid="81923">
                                            <p:txEl>
                                              <p:pRg st="14" end="14"/>
                                            </p:txEl>
                                          </p:spTgt>
                                        </p:tgtEl>
                                      </p:cBhvr>
                                    </p:animEffect>
                                  </p:childTnLst>
                                </p:cTn>
                              </p:par>
                              <p:par>
                                <p:cTn id="23" presetID="16" presetClass="entr" presetSubtype="37" fill="hold" nodeType="withEffect">
                                  <p:stCondLst>
                                    <p:cond delay="0"/>
                                  </p:stCondLst>
                                  <p:childTnLst>
                                    <p:set>
                                      <p:cBhvr>
                                        <p:cTn id="24" dur="1" fill="hold">
                                          <p:stCondLst>
                                            <p:cond delay="0"/>
                                          </p:stCondLst>
                                        </p:cTn>
                                        <p:tgtEl>
                                          <p:spTgt spid="81923">
                                            <p:txEl>
                                              <p:pRg st="15" end="15"/>
                                            </p:txEl>
                                          </p:spTgt>
                                        </p:tgtEl>
                                        <p:attrNameLst>
                                          <p:attrName>style.visibility</p:attrName>
                                        </p:attrNameLst>
                                      </p:cBhvr>
                                      <p:to>
                                        <p:strVal val="visible"/>
                                      </p:to>
                                    </p:set>
                                    <p:animEffect transition="in" filter="barn(outVertical)">
                                      <p:cBhvr>
                                        <p:cTn id="25" dur="500"/>
                                        <p:tgtEl>
                                          <p:spTgt spid="81923">
                                            <p:txEl>
                                              <p:pRg st="15" end="15"/>
                                            </p:txEl>
                                          </p:spTgt>
                                        </p:tgtEl>
                                      </p:cBhvr>
                                    </p:animEffect>
                                  </p:childTnLst>
                                </p:cTn>
                              </p:par>
                              <p:par>
                                <p:cTn id="26" presetID="16" presetClass="entr" presetSubtype="37" fill="hold" nodeType="withEffect">
                                  <p:stCondLst>
                                    <p:cond delay="0"/>
                                  </p:stCondLst>
                                  <p:childTnLst>
                                    <p:set>
                                      <p:cBhvr>
                                        <p:cTn id="27" dur="1" fill="hold">
                                          <p:stCondLst>
                                            <p:cond delay="0"/>
                                          </p:stCondLst>
                                        </p:cTn>
                                        <p:tgtEl>
                                          <p:spTgt spid="81923">
                                            <p:txEl>
                                              <p:pRg st="16" end="16"/>
                                            </p:txEl>
                                          </p:spTgt>
                                        </p:tgtEl>
                                        <p:attrNameLst>
                                          <p:attrName>style.visibility</p:attrName>
                                        </p:attrNameLst>
                                      </p:cBhvr>
                                      <p:to>
                                        <p:strVal val="visible"/>
                                      </p:to>
                                    </p:set>
                                    <p:animEffect transition="in" filter="barn(outVertical)">
                                      <p:cBhvr>
                                        <p:cTn id="28" dur="500"/>
                                        <p:tgtEl>
                                          <p:spTgt spid="819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3379B29A-4B49-458A-B682-7CC67CF339EF}"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83971" name="Text Box 3"/>
          <p:cNvSpPr txBox="1">
            <a:spLocks noChangeArrowheads="1"/>
          </p:cNvSpPr>
          <p:nvPr/>
        </p:nvSpPr>
        <p:spPr bwMode="auto">
          <a:xfrm>
            <a:off x="395288" y="836613"/>
            <a:ext cx="71294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accent2"/>
                </a:solidFill>
                <a:latin typeface="Times New Roman" panose="02020603050405020304" pitchFamily="18" charset="0"/>
                <a:ea typeface="隶书" panose="02010509060101010101" pitchFamily="49" charset="-122"/>
              </a:rPr>
              <a:t>生成可执行程序</a:t>
            </a:r>
            <a:r>
              <a:rPr kumimoji="1" lang="zh-CN" altLang="en-US" b="0">
                <a:solidFill>
                  <a:schemeClr val="tx1"/>
                </a:solidFill>
                <a:latin typeface="Times New Roman" panose="02020603050405020304" pitchFamily="18" charset="0"/>
                <a:ea typeface="隶书" panose="02010509060101010101" pitchFamily="49" charset="-122"/>
              </a:rPr>
              <a:t>：</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1.  </a:t>
            </a:r>
            <a:r>
              <a:rPr kumimoji="1" lang="zh-CN" altLang="en-US" b="0">
                <a:solidFill>
                  <a:schemeClr val="tx1"/>
                </a:solidFill>
                <a:latin typeface="Times New Roman" panose="02020603050405020304" pitchFamily="18" charset="0"/>
                <a:ea typeface="隶书" panose="02010509060101010101" pitchFamily="49" charset="-122"/>
              </a:rPr>
              <a:t>用</a:t>
            </a:r>
            <a:r>
              <a:rPr kumimoji="1" lang="en-US" altLang="zh-CN" b="0">
                <a:solidFill>
                  <a:schemeClr val="tx1"/>
                </a:solidFill>
                <a:latin typeface="Times New Roman" panose="02020603050405020304" pitchFamily="18" charset="0"/>
                <a:ea typeface="隶书" panose="02010509060101010101" pitchFamily="49" charset="-122"/>
              </a:rPr>
              <a:t>bison(YACC</a:t>
            </a:r>
            <a:r>
              <a:rPr kumimoji="1" lang="zh-CN" altLang="en-US" b="0">
                <a:solidFill>
                  <a:schemeClr val="tx1"/>
                </a:solidFill>
                <a:latin typeface="Times New Roman" panose="02020603050405020304" pitchFamily="18" charset="0"/>
                <a:ea typeface="隶书" panose="02010509060101010101" pitchFamily="49" charset="-122"/>
              </a:rPr>
              <a:t>的</a:t>
            </a:r>
            <a:r>
              <a:rPr kumimoji="1" lang="en-US" altLang="zh-CN" b="0">
                <a:solidFill>
                  <a:schemeClr val="tx1"/>
                </a:solidFill>
                <a:latin typeface="Times New Roman" panose="02020603050405020304" pitchFamily="18" charset="0"/>
                <a:ea typeface="隶书" panose="02010509060101010101" pitchFamily="49" charset="-122"/>
              </a:rPr>
              <a:t>GNU</a:t>
            </a:r>
            <a:r>
              <a:rPr kumimoji="1" lang="zh-CN" altLang="en-US" b="0">
                <a:solidFill>
                  <a:schemeClr val="tx1"/>
                </a:solidFill>
                <a:latin typeface="Times New Roman" panose="02020603050405020304" pitchFamily="18" charset="0"/>
                <a:ea typeface="隶书" panose="02010509060101010101" pitchFamily="49" charset="-122"/>
              </a:rPr>
              <a:t>版</a:t>
            </a:r>
            <a:r>
              <a:rPr kumimoji="1" lang="en-US" altLang="zh-CN" b="0">
                <a:solidFill>
                  <a:schemeClr val="tx1"/>
                </a:solidFill>
                <a:latin typeface="Times New Roman" panose="02020603050405020304" pitchFamily="18" charset="0"/>
                <a:ea typeface="隶书" panose="02010509060101010101" pitchFamily="49" charset="-122"/>
              </a:rPr>
              <a:t>)</a:t>
            </a:r>
            <a:r>
              <a:rPr kumimoji="1" lang="zh-CN" altLang="en-US" b="0">
                <a:solidFill>
                  <a:schemeClr val="tx1"/>
                </a:solidFill>
                <a:latin typeface="Times New Roman" panose="02020603050405020304" pitchFamily="18" charset="0"/>
                <a:ea typeface="隶书" panose="02010509060101010101" pitchFamily="49" charset="-122"/>
              </a:rPr>
              <a:t>生成</a:t>
            </a:r>
            <a:r>
              <a:rPr kumimoji="1" lang="en-US" altLang="zh-CN" b="0">
                <a:solidFill>
                  <a:schemeClr val="tx1"/>
                </a:solidFill>
                <a:latin typeface="Times New Roman" panose="02020603050405020304" pitchFamily="18" charset="0"/>
                <a:ea typeface="隶书" panose="02010509060101010101" pitchFamily="49" charset="-122"/>
              </a:rPr>
              <a:t>C</a:t>
            </a:r>
            <a:r>
              <a:rPr kumimoji="1" lang="zh-CN" altLang="en-US" b="0">
                <a:solidFill>
                  <a:schemeClr val="tx1"/>
                </a:solidFill>
                <a:latin typeface="Times New Roman" panose="02020603050405020304" pitchFamily="18" charset="0"/>
                <a:ea typeface="隶书" panose="02010509060101010101" pitchFamily="49" charset="-122"/>
              </a:rPr>
              <a:t>源代码</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	</a:t>
            </a:r>
            <a:r>
              <a:rPr kumimoji="1" lang="en-US" altLang="zh-CN" b="0">
                <a:solidFill>
                  <a:schemeClr val="tx1"/>
                </a:solidFill>
                <a:latin typeface="Times New Roman" panose="02020603050405020304" pitchFamily="18" charset="0"/>
                <a:ea typeface="隶书" panose="02010509060101010101" pitchFamily="49" charset="-122"/>
              </a:rPr>
              <a:t>bison  -o  mycalc.c  yacc_calc.y</a:t>
            </a: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2. </a:t>
            </a:r>
            <a:r>
              <a:rPr kumimoji="1" lang="zh-CN" altLang="en-US" b="0">
                <a:solidFill>
                  <a:schemeClr val="tx1"/>
                </a:solidFill>
                <a:latin typeface="Times New Roman" panose="02020603050405020304" pitchFamily="18" charset="0"/>
                <a:ea typeface="隶书" panose="02010509060101010101" pitchFamily="49" charset="-122"/>
              </a:rPr>
              <a:t>用</a:t>
            </a:r>
            <a:r>
              <a:rPr kumimoji="1" lang="en-US" altLang="zh-CN" b="0">
                <a:solidFill>
                  <a:schemeClr val="tx1"/>
                </a:solidFill>
                <a:latin typeface="Times New Roman" panose="02020603050405020304" pitchFamily="18" charset="0"/>
                <a:ea typeface="隶书" panose="02010509060101010101" pitchFamily="49" charset="-122"/>
              </a:rPr>
              <a:t>gcc</a:t>
            </a:r>
            <a:r>
              <a:rPr kumimoji="1" lang="zh-CN" altLang="en-US" b="0">
                <a:solidFill>
                  <a:schemeClr val="tx1"/>
                </a:solidFill>
                <a:latin typeface="Times New Roman" panose="02020603050405020304" pitchFamily="18" charset="0"/>
                <a:ea typeface="隶书" panose="02010509060101010101" pitchFamily="49" charset="-122"/>
              </a:rPr>
              <a:t>编译</a:t>
            </a:r>
            <a:r>
              <a:rPr kumimoji="1" lang="en-US" altLang="zh-CN" b="0">
                <a:solidFill>
                  <a:schemeClr val="tx1"/>
                </a:solidFill>
                <a:latin typeface="Times New Roman" panose="02020603050405020304" pitchFamily="18" charset="0"/>
                <a:ea typeface="隶书" panose="02010509060101010101" pitchFamily="49" charset="-122"/>
              </a:rPr>
              <a:t>C</a:t>
            </a:r>
            <a:r>
              <a:rPr kumimoji="1" lang="zh-CN" altLang="en-US" b="0">
                <a:solidFill>
                  <a:schemeClr val="tx1"/>
                </a:solidFill>
                <a:latin typeface="Times New Roman" panose="02020603050405020304" pitchFamily="18" charset="0"/>
                <a:ea typeface="隶书" panose="02010509060101010101" pitchFamily="49" charset="-122"/>
              </a:rPr>
              <a:t>源代码，并生成可执行程序</a:t>
            </a:r>
            <a:r>
              <a:rPr kumimoji="1" lang="en-US" altLang="zh-CN" b="0">
                <a:solidFill>
                  <a:schemeClr val="tx1"/>
                </a:solidFill>
                <a:latin typeface="Times New Roman" panose="02020603050405020304" pitchFamily="18" charset="0"/>
                <a:ea typeface="隶书" panose="02010509060101010101" pitchFamily="49" charset="-122"/>
              </a:rPr>
              <a:t>mycalc</a:t>
            </a: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	gcc  -o mycalc  mycalc.c</a:t>
            </a:r>
            <a:endParaRPr kumimoji="1" lang="en-US" altLang="zh-CN" b="0">
              <a:solidFill>
                <a:schemeClr val="tx1"/>
              </a:solidFill>
              <a:latin typeface="Times New Roman" panose="02020603050405020304" pitchFamily="18" charset="0"/>
              <a:ea typeface="隶书" panose="02010509060101010101" pitchFamily="49" charset="-122"/>
            </a:endParaRPr>
          </a:p>
        </p:txBody>
      </p:sp>
      <p:sp>
        <p:nvSpPr>
          <p:cNvPr id="83972" name="Text Box 4"/>
          <p:cNvSpPr txBox="1">
            <a:spLocks noChangeArrowheads="1"/>
          </p:cNvSpPr>
          <p:nvPr/>
        </p:nvSpPr>
        <p:spPr bwMode="auto">
          <a:xfrm>
            <a:off x="395288" y="2781300"/>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accent2"/>
                </a:solidFill>
                <a:latin typeface="Times New Roman" panose="02020603050405020304" pitchFamily="18" charset="0"/>
                <a:ea typeface="隶书" panose="02010509060101010101" pitchFamily="49" charset="-122"/>
              </a:rPr>
              <a:t>执行程序</a:t>
            </a:r>
            <a:r>
              <a:rPr kumimoji="1" lang="zh-CN" altLang="en-US" b="0">
                <a:solidFill>
                  <a:schemeClr val="tx1"/>
                </a:solidFill>
                <a:latin typeface="Times New Roman" panose="02020603050405020304" pitchFamily="18" charset="0"/>
                <a:ea typeface="隶书" panose="02010509060101010101" pitchFamily="49" charset="-122"/>
              </a:rPr>
              <a:t>：</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83976" name="Rectangle 8"/>
          <p:cNvSpPr>
            <a:spLocks noChangeArrowheads="1"/>
          </p:cNvSpPr>
          <p:nvPr/>
        </p:nvSpPr>
        <p:spPr bwMode="auto">
          <a:xfrm>
            <a:off x="3852863" y="3362325"/>
            <a:ext cx="719137" cy="2873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2" charset="-122"/>
              </a:rPr>
              <a:t>输出</a:t>
            </a:r>
            <a:endParaRPr lang="zh-CN" altLang="en-US" sz="2000" b="0">
              <a:solidFill>
                <a:schemeClr val="tx1"/>
              </a:solidFill>
              <a:latin typeface="Arial" panose="020B0604020202020204" pitchFamily="34" charset="0"/>
              <a:ea typeface="黑体" panose="02010609060101010101" pitchFamily="2" charset="-122"/>
            </a:endParaRPr>
          </a:p>
        </p:txBody>
      </p:sp>
      <p:sp>
        <p:nvSpPr>
          <p:cNvPr id="83977" name="Rectangle 9"/>
          <p:cNvSpPr>
            <a:spLocks noChangeArrowheads="1"/>
          </p:cNvSpPr>
          <p:nvPr/>
        </p:nvSpPr>
        <p:spPr bwMode="auto">
          <a:xfrm>
            <a:off x="3852863" y="4156075"/>
            <a:ext cx="719137" cy="2873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2" charset="-122"/>
              </a:rPr>
              <a:t>输出</a:t>
            </a:r>
            <a:endParaRPr lang="zh-CN" altLang="en-US" sz="2000" b="0">
              <a:solidFill>
                <a:schemeClr val="tx1"/>
              </a:solidFill>
              <a:latin typeface="Arial" panose="020B0604020202020204" pitchFamily="34" charset="0"/>
              <a:ea typeface="黑体" panose="02010609060101010101" pitchFamily="2" charset="-122"/>
            </a:endParaRPr>
          </a:p>
        </p:txBody>
      </p:sp>
      <p:sp>
        <p:nvSpPr>
          <p:cNvPr id="83978" name="Rectangle 10"/>
          <p:cNvSpPr>
            <a:spLocks noChangeArrowheads="1"/>
          </p:cNvSpPr>
          <p:nvPr/>
        </p:nvSpPr>
        <p:spPr bwMode="auto">
          <a:xfrm>
            <a:off x="3852863" y="5237163"/>
            <a:ext cx="719137" cy="2873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2" charset="-122"/>
              </a:rPr>
              <a:t>输出</a:t>
            </a:r>
            <a:endParaRPr lang="zh-CN" altLang="en-US" sz="2000" b="0">
              <a:solidFill>
                <a:schemeClr val="tx1"/>
              </a:solidFill>
              <a:latin typeface="Arial" panose="020B0604020202020204" pitchFamily="34" charset="0"/>
              <a:ea typeface="黑体" panose="02010609060101010101" pitchFamily="2" charset="-122"/>
            </a:endParaRPr>
          </a:p>
        </p:txBody>
      </p:sp>
      <p:sp>
        <p:nvSpPr>
          <p:cNvPr id="83979" name="Rectangle 11"/>
          <p:cNvSpPr>
            <a:spLocks noChangeArrowheads="1"/>
          </p:cNvSpPr>
          <p:nvPr/>
        </p:nvSpPr>
        <p:spPr bwMode="auto">
          <a:xfrm>
            <a:off x="3852863" y="5813425"/>
            <a:ext cx="719137" cy="2873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2000" b="0">
                <a:solidFill>
                  <a:schemeClr val="tx1"/>
                </a:solidFill>
                <a:latin typeface="Arial" panose="020B0604020202020204" pitchFamily="34" charset="0"/>
                <a:ea typeface="黑体" panose="02010609060101010101" pitchFamily="2" charset="-122"/>
              </a:rPr>
              <a:t>输出</a:t>
            </a:r>
            <a:endParaRPr lang="zh-CN" altLang="en-US" sz="2000" b="0">
              <a:solidFill>
                <a:schemeClr val="tx1"/>
              </a:solidFill>
              <a:latin typeface="Arial" panose="020B0604020202020204" pitchFamily="34" charset="0"/>
              <a:ea typeface="黑体" panose="02010609060101010101" pitchFamily="2" charset="-122"/>
            </a:endParaRPr>
          </a:p>
        </p:txBody>
      </p:sp>
      <p:pic>
        <p:nvPicPr>
          <p:cNvPr id="83974" name="Picture 6"/>
          <p:cNvPicPr>
            <a:picLocks noChangeAspect="1" noChangeArrowheads="1"/>
          </p:cNvPicPr>
          <p:nvPr/>
        </p:nvPicPr>
        <p:blipFill>
          <a:blip r:embed="rId1">
            <a:extLst>
              <a:ext uri="{28A0092B-C50C-407E-A947-70E740481C1C}">
                <a14:useLocalDpi xmlns:a14="http://schemas.microsoft.com/office/drawing/2010/main" val="0"/>
              </a:ext>
            </a:extLst>
          </a:blip>
          <a:srcRect t="4988"/>
          <a:stretch>
            <a:fillRect/>
          </a:stretch>
        </p:blipFill>
        <p:spPr bwMode="auto">
          <a:xfrm>
            <a:off x="4572000" y="2420938"/>
            <a:ext cx="4321175"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p:txBody>
          <a:bodyPr/>
          <a:lstStyle/>
          <a:p>
            <a:r>
              <a:rPr lang="zh-CN" altLang="en-US" dirty="0">
                <a:solidFill>
                  <a:srgbClr val="990000"/>
                </a:solidFill>
                <a:latin typeface="隶书" panose="02010509060101010101" pitchFamily="49" charset="-122"/>
                <a:ea typeface="隶书" panose="02010509060101010101" pitchFamily="49" charset="-122"/>
              </a:rPr>
              <a:t>实现过程和结果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7" dur="500"/>
                                        <p:tgtEl>
                                          <p:spTgt spid="83971">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0" dur="500"/>
                                        <p:tgtEl>
                                          <p:spTgt spid="83971">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13" dur="500"/>
                                        <p:tgtEl>
                                          <p:spTgt spid="83971">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16" dur="500"/>
                                        <p:tgtEl>
                                          <p:spTgt spid="8397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3972"/>
                                        </p:tgtEl>
                                        <p:attrNameLst>
                                          <p:attrName>style.visibility</p:attrName>
                                        </p:attrNameLst>
                                      </p:cBhvr>
                                      <p:to>
                                        <p:strVal val="visible"/>
                                      </p:to>
                                    </p:set>
                                    <p:animEffect transition="in" filter="blinds(horizontal)">
                                      <p:cBhvr>
                                        <p:cTn id="21" dur="500"/>
                                        <p:tgtEl>
                                          <p:spTgt spid="839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3974"/>
                                        </p:tgtEl>
                                        <p:attrNameLst>
                                          <p:attrName>style.visibility</p:attrName>
                                        </p:attrNameLst>
                                      </p:cBhvr>
                                      <p:to>
                                        <p:strVal val="visible"/>
                                      </p:to>
                                    </p:set>
                                    <p:animEffect transition="in" filter="wipe(left)">
                                      <p:cBhvr>
                                        <p:cTn id="26" dur="500"/>
                                        <p:tgtEl>
                                          <p:spTgt spid="8397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3976"/>
                                        </p:tgtEl>
                                        <p:attrNameLst>
                                          <p:attrName>style.visibility</p:attrName>
                                        </p:attrNameLst>
                                      </p:cBhvr>
                                      <p:to>
                                        <p:strVal val="visible"/>
                                      </p:to>
                                    </p:set>
                                    <p:animEffect transition="in" filter="wipe(left)">
                                      <p:cBhvr>
                                        <p:cTn id="29" dur="500"/>
                                        <p:tgtEl>
                                          <p:spTgt spid="8397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3977"/>
                                        </p:tgtEl>
                                        <p:attrNameLst>
                                          <p:attrName>style.visibility</p:attrName>
                                        </p:attrNameLst>
                                      </p:cBhvr>
                                      <p:to>
                                        <p:strVal val="visible"/>
                                      </p:to>
                                    </p:set>
                                    <p:animEffect transition="in" filter="wipe(left)">
                                      <p:cBhvr>
                                        <p:cTn id="32" dur="500"/>
                                        <p:tgtEl>
                                          <p:spTgt spid="8397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3978"/>
                                        </p:tgtEl>
                                        <p:attrNameLst>
                                          <p:attrName>style.visibility</p:attrName>
                                        </p:attrNameLst>
                                      </p:cBhvr>
                                      <p:to>
                                        <p:strVal val="visible"/>
                                      </p:to>
                                    </p:set>
                                    <p:animEffect transition="in" filter="wipe(left)">
                                      <p:cBhvr>
                                        <p:cTn id="35" dur="500"/>
                                        <p:tgtEl>
                                          <p:spTgt spid="8397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3979"/>
                                        </p:tgtEl>
                                        <p:attrNameLst>
                                          <p:attrName>style.visibility</p:attrName>
                                        </p:attrNameLst>
                                      </p:cBhvr>
                                      <p:to>
                                        <p:strVal val="visible"/>
                                      </p:to>
                                    </p:set>
                                    <p:animEffect transition="in" filter="wipe(left)">
                                      <p:cBhvr>
                                        <p:cTn id="38" dur="5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allAtOnce"/>
      <p:bldP spid="83972" grpId="0"/>
      <p:bldP spid="83976" grpId="0" animBg="1"/>
      <p:bldP spid="83977" grpId="0" animBg="1"/>
      <p:bldP spid="83978" grpId="0" animBg="1"/>
      <p:bldP spid="8397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7990794C-5973-48A3-AED6-0D01DD84F014}"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126979" name="Text Box 3"/>
          <p:cNvSpPr txBox="1">
            <a:spLocks noChangeArrowheads="1"/>
          </p:cNvSpPr>
          <p:nvPr/>
        </p:nvSpPr>
        <p:spPr bwMode="auto">
          <a:xfrm>
            <a:off x="587375" y="785813"/>
            <a:ext cx="86518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914400" indent="-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1.  </a:t>
            </a:r>
            <a:r>
              <a:rPr kumimoji="1" lang="zh-CN" altLang="en-US" b="0">
                <a:solidFill>
                  <a:schemeClr val="tx1"/>
                </a:solidFill>
                <a:latin typeface="Times New Roman" panose="02020603050405020304" pitchFamily="18" charset="0"/>
                <a:ea typeface="隶书" panose="02010509060101010101" pitchFamily="49" charset="-122"/>
              </a:rPr>
              <a:t>基础原理：词法分析、语法分析、语法制导翻译</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en-US" altLang="zh-CN" b="0">
                <a:solidFill>
                  <a:schemeClr val="tx1"/>
                </a:solidFill>
                <a:latin typeface="Times New Roman" panose="02020603050405020304" pitchFamily="18" charset="0"/>
                <a:ea typeface="隶书" panose="02010509060101010101" pitchFamily="49" charset="-122"/>
              </a:rPr>
              <a:t>2.  </a:t>
            </a:r>
            <a:r>
              <a:rPr kumimoji="1" lang="zh-CN" altLang="en-US" b="0">
                <a:solidFill>
                  <a:schemeClr val="tx1"/>
                </a:solidFill>
                <a:latin typeface="Times New Roman" panose="02020603050405020304" pitchFamily="18" charset="0"/>
                <a:ea typeface="隶书" panose="02010509060101010101" pitchFamily="49" charset="-122"/>
              </a:rPr>
              <a:t>关键是深刻理解下面几个文件和它们之间的关系</a:t>
            </a:r>
            <a:endParaRPr kumimoji="1" lang="zh-CN" altLang="en-US" b="0">
              <a:solidFill>
                <a:schemeClr val="tx1"/>
              </a:solidFill>
              <a:latin typeface="Times New Roman" panose="02020603050405020304" pitchFamily="18" charset="0"/>
              <a:ea typeface="隶书" panose="02010509060101010101" pitchFamily="49" charset="-122"/>
            </a:endParaRPr>
          </a:p>
          <a:p>
            <a:pPr lvl="1">
              <a:spcBef>
                <a:spcPct val="0"/>
              </a:spcBef>
              <a:spcAft>
                <a:spcPct val="0"/>
              </a:spcAft>
              <a:buClrTx/>
              <a:buSzTx/>
              <a:buFontTx/>
              <a:buNone/>
            </a:pPr>
            <a:endParaRPr kumimoji="1" lang="zh-CN" altLang="en-US" sz="2400">
              <a:solidFill>
                <a:schemeClr val="bg2"/>
              </a:solidFill>
              <a:latin typeface="黑体" panose="02010609060101010101" pitchFamily="2" charset="-122"/>
              <a:ea typeface="黑体" panose="02010609060101010101" pitchFamily="2"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 </a:t>
            </a:r>
            <a:r>
              <a:rPr kumimoji="1" lang="en-US" altLang="zh-CN" b="0">
                <a:solidFill>
                  <a:srgbClr val="990000"/>
                </a:solidFill>
                <a:latin typeface="黑体" panose="02010609060101010101" pitchFamily="2" charset="-122"/>
                <a:ea typeface="黑体" panose="02010609060101010101" pitchFamily="2" charset="-122"/>
              </a:rPr>
              <a:t>yylval</a:t>
            </a:r>
            <a:r>
              <a:rPr kumimoji="1" lang="en-US" altLang="zh-CN" b="0">
                <a:solidFill>
                  <a:schemeClr val="tx1"/>
                </a:solidFill>
                <a:latin typeface="Times New Roman" panose="02020603050405020304" pitchFamily="18" charset="0"/>
                <a:ea typeface="隶书" panose="02010509060101010101" pitchFamily="49" charset="-122"/>
              </a:rPr>
              <a:t> </a:t>
            </a:r>
            <a:r>
              <a:rPr kumimoji="1" lang="zh-CN" altLang="en-US" b="0">
                <a:solidFill>
                  <a:srgbClr val="0000FF"/>
                </a:solidFill>
                <a:latin typeface="Times New Roman" panose="02020603050405020304" pitchFamily="18" charset="0"/>
                <a:ea typeface="隶书" panose="02010509060101010101" pitchFamily="49" charset="-122"/>
              </a:rPr>
              <a:t>定义在</a:t>
            </a:r>
            <a:r>
              <a:rPr kumimoji="1" lang="en-US" altLang="zh-CN" b="0">
                <a:solidFill>
                  <a:srgbClr val="0000FF"/>
                </a:solidFill>
                <a:latin typeface="Times New Roman" panose="02020603050405020304" pitchFamily="18" charset="0"/>
                <a:ea typeface="隶书" panose="02010509060101010101" pitchFamily="49" charset="-122"/>
              </a:rPr>
              <a:t>YACC</a:t>
            </a:r>
            <a:r>
              <a:rPr kumimoji="1" lang="zh-CN" altLang="en-US" b="0">
                <a:solidFill>
                  <a:srgbClr val="0000FF"/>
                </a:solidFill>
                <a:latin typeface="Times New Roman" panose="02020603050405020304" pitchFamily="18" charset="0"/>
                <a:ea typeface="隶书" panose="02010509060101010101" pitchFamily="49" charset="-122"/>
              </a:rPr>
              <a:t>产生的代码</a:t>
            </a:r>
            <a:r>
              <a:rPr kumimoji="1" lang="zh-CN" altLang="en-US" b="0">
                <a:solidFill>
                  <a:schemeClr val="tx1"/>
                </a:solidFill>
                <a:latin typeface="Times New Roman" panose="02020603050405020304" pitchFamily="18" charset="0"/>
                <a:ea typeface="隶书" panose="02010509060101010101" pitchFamily="49" charset="-122"/>
              </a:rPr>
              <a:t>中，保存文法符号的语义值；</a:t>
            </a:r>
            <a:endParaRPr kumimoji="1" lang="zh-CN" altLang="en-US"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 </a:t>
            </a:r>
            <a:r>
              <a:rPr kumimoji="1" lang="en-US" altLang="zh-CN" b="0">
                <a:solidFill>
                  <a:schemeClr val="tx1"/>
                </a:solidFill>
                <a:latin typeface="Times New Roman" panose="02020603050405020304" pitchFamily="18" charset="0"/>
                <a:ea typeface="隶书" panose="02010509060101010101" pitchFamily="49" charset="-122"/>
              </a:rPr>
              <a:t>LEX</a:t>
            </a:r>
            <a:r>
              <a:rPr kumimoji="1" lang="zh-CN" altLang="en-US" b="0">
                <a:solidFill>
                  <a:schemeClr val="tx1"/>
                </a:solidFill>
                <a:latin typeface="Times New Roman" panose="02020603050405020304" pitchFamily="18" charset="0"/>
                <a:ea typeface="隶书" panose="02010509060101010101" pitchFamily="49" charset="-122"/>
              </a:rPr>
              <a:t>源程序中若要用</a:t>
            </a:r>
            <a:r>
              <a:rPr kumimoji="1" lang="en-US" altLang="zh-CN" b="0">
                <a:solidFill>
                  <a:srgbClr val="990000"/>
                </a:solidFill>
                <a:latin typeface="黑体" panose="02010609060101010101" pitchFamily="2" charset="-122"/>
                <a:ea typeface="黑体" panose="02010609060101010101" pitchFamily="2" charset="-122"/>
              </a:rPr>
              <a:t>yylval</a:t>
            </a:r>
            <a:r>
              <a:rPr kumimoji="1" lang="zh-CN" altLang="en-US" b="0">
                <a:solidFill>
                  <a:schemeClr val="tx1"/>
                </a:solidFill>
                <a:latin typeface="Times New Roman" panose="02020603050405020304" pitchFamily="18" charset="0"/>
                <a:ea typeface="隶书" panose="02010509060101010101" pitchFamily="49" charset="-122"/>
              </a:rPr>
              <a:t>，其类型应和</a:t>
            </a:r>
            <a:r>
              <a:rPr kumimoji="1" lang="en-US" altLang="zh-CN" b="0">
                <a:solidFill>
                  <a:schemeClr val="tx1"/>
                </a:solidFill>
                <a:latin typeface="Times New Roman" panose="02020603050405020304" pitchFamily="18" charset="0"/>
                <a:ea typeface="隶书" panose="02010509060101010101" pitchFamily="49" charset="-122"/>
              </a:rPr>
              <a:t>YACC</a:t>
            </a:r>
            <a:r>
              <a:rPr kumimoji="1" lang="zh-CN" altLang="en-US" b="0">
                <a:solidFill>
                  <a:schemeClr val="tx1"/>
                </a:solidFill>
                <a:latin typeface="Times New Roman" panose="02020603050405020304" pitchFamily="18" charset="0"/>
                <a:ea typeface="隶书" panose="02010509060101010101" pitchFamily="49" charset="-122"/>
              </a:rPr>
              <a:t>中保持相同</a:t>
            </a:r>
            <a:r>
              <a:rPr kumimoji="1" lang="en-US" altLang="zh-CN" b="0">
                <a:solidFill>
                  <a:schemeClr val="tx1"/>
                </a:solidFill>
                <a:latin typeface="Times New Roman" panose="02020603050405020304" pitchFamily="18" charset="0"/>
                <a:ea typeface="隶书" panose="02010509060101010101" pitchFamily="49" charset="-122"/>
              </a:rPr>
              <a:t>.</a:t>
            </a: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endParaRPr kumimoji="1" lang="en-US" altLang="zh-CN" b="0">
              <a:solidFill>
                <a:schemeClr val="tx1"/>
              </a:solidFill>
              <a:latin typeface="Times New Roman" panose="02020603050405020304" pitchFamily="18" charset="0"/>
              <a:ea typeface="隶书" panose="02010509060101010101" pitchFamily="49" charset="-122"/>
            </a:endParaRPr>
          </a:p>
          <a:p>
            <a:pPr>
              <a:spcBef>
                <a:spcPct val="0"/>
              </a:spcBef>
              <a:spcAft>
                <a:spcPct val="0"/>
              </a:spcAft>
              <a:buClrTx/>
              <a:buSzTx/>
              <a:buFontTx/>
              <a:buNone/>
            </a:pPr>
            <a:r>
              <a:rPr kumimoji="1" lang="zh-CN" altLang="en-US" b="0">
                <a:solidFill>
                  <a:srgbClr val="990000"/>
                </a:solidFill>
                <a:latin typeface="Times New Roman" panose="02020603050405020304" pitchFamily="18" charset="0"/>
                <a:ea typeface="隶书" panose="02010509060101010101" pitchFamily="49" charset="-122"/>
              </a:rPr>
              <a:t>注意：</a:t>
            </a:r>
            <a:r>
              <a:rPr kumimoji="1" lang="zh-CN" altLang="en-US" b="0">
                <a:solidFill>
                  <a:schemeClr val="tx1"/>
                </a:solidFill>
                <a:latin typeface="黑体" panose="02010609060101010101" pitchFamily="2" charset="-122"/>
                <a:ea typeface="黑体" panose="02010609060101010101" pitchFamily="2" charset="-122"/>
              </a:rPr>
              <a:t>*</a:t>
            </a:r>
            <a:r>
              <a:rPr kumimoji="1" lang="en-US" altLang="zh-CN" b="0">
                <a:solidFill>
                  <a:schemeClr val="tx1"/>
                </a:solidFill>
                <a:latin typeface="黑体" panose="02010609060101010101" pitchFamily="2" charset="-122"/>
                <a:ea typeface="黑体" panose="02010609060101010101" pitchFamily="2" charset="-122"/>
              </a:rPr>
              <a:t>.l </a:t>
            </a:r>
            <a:r>
              <a:rPr kumimoji="1" lang="zh-CN" altLang="en-US" b="0">
                <a:solidFill>
                  <a:schemeClr val="tx1"/>
                </a:solidFill>
                <a:latin typeface="Times New Roman" panose="02020603050405020304" pitchFamily="18" charset="0"/>
                <a:ea typeface="隶书" panose="02010509060101010101" pitchFamily="49" charset="-122"/>
              </a:rPr>
              <a:t>和 </a:t>
            </a:r>
            <a:r>
              <a:rPr kumimoji="1" lang="zh-CN" altLang="en-US" b="0">
                <a:solidFill>
                  <a:schemeClr val="tx1"/>
                </a:solidFill>
                <a:latin typeface="黑体" panose="02010609060101010101" pitchFamily="2" charset="-122"/>
                <a:ea typeface="黑体" panose="02010609060101010101" pitchFamily="2" charset="-122"/>
              </a:rPr>
              <a:t>*</a:t>
            </a:r>
            <a:r>
              <a:rPr kumimoji="1" lang="en-US" altLang="zh-CN" b="0">
                <a:solidFill>
                  <a:schemeClr val="tx1"/>
                </a:solidFill>
                <a:latin typeface="黑体" panose="02010609060101010101" pitchFamily="2" charset="-122"/>
                <a:ea typeface="黑体" panose="02010609060101010101" pitchFamily="2" charset="-122"/>
              </a:rPr>
              <a:t>.y </a:t>
            </a:r>
            <a:r>
              <a:rPr kumimoji="1" lang="zh-CN" altLang="en-US" b="0">
                <a:solidFill>
                  <a:schemeClr val="tx1"/>
                </a:solidFill>
                <a:latin typeface="Times New Roman" panose="02020603050405020304" pitchFamily="18" charset="0"/>
                <a:ea typeface="隶书" panose="02010509060101010101" pitchFamily="49" charset="-122"/>
              </a:rPr>
              <a:t>之间没有必要一定联系</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91140" name="Rectangle 2"/>
          <p:cNvSpPr>
            <a:spLocks noGrp="1" noChangeArrowheads="1"/>
          </p:cNvSpPr>
          <p:nvPr>
            <p:ph type="title"/>
          </p:nvPr>
        </p:nvSpPr>
        <p:spPr>
          <a:xfrm>
            <a:off x="825500" y="188913"/>
            <a:ext cx="5762625" cy="515937"/>
          </a:xfrm>
        </p:spPr>
        <p:txBody>
          <a:bodyPr/>
          <a:lstStyle/>
          <a:p>
            <a:r>
              <a:rPr lang="en-US" altLang="zh-CN">
                <a:ln>
                  <a:noFill/>
                </a:ln>
                <a:solidFill>
                  <a:srgbClr val="990000"/>
                </a:solidFill>
                <a:latin typeface="黑体" panose="02010609060101010101" pitchFamily="2" charset="-122"/>
                <a:ea typeface="黑体" panose="02010609060101010101" pitchFamily="2"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2" charset="-122"/>
                <a:ea typeface="黑体" panose="02010609060101010101" pitchFamily="2"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配合使用</a:t>
            </a:r>
            <a:endParaRPr lang="zh-CN" altLang="en-US">
              <a:ln>
                <a:noFill/>
              </a:ln>
              <a:solidFill>
                <a:schemeClr val="tx1"/>
              </a:solidFill>
              <a:latin typeface="隶书" panose="02010509060101010101" pitchFamily="49" charset="-122"/>
              <a:ea typeface="隶书" panose="02010509060101010101" pitchFamily="49" charset="-122"/>
            </a:endParaRPr>
          </a:p>
        </p:txBody>
      </p:sp>
      <p:sp>
        <p:nvSpPr>
          <p:cNvPr id="126982" name="Rectangle 6"/>
          <p:cNvSpPr>
            <a:spLocks noChangeArrowheads="1"/>
          </p:cNvSpPr>
          <p:nvPr/>
        </p:nvSpPr>
        <p:spPr bwMode="auto">
          <a:xfrm>
            <a:off x="971550" y="1676400"/>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2" charset="-122"/>
                <a:ea typeface="黑体" panose="02010609060101010101" pitchFamily="2" charset="-122"/>
              </a:rPr>
              <a:t>*.l</a:t>
            </a:r>
            <a:endParaRPr lang="en-US" altLang="zh-CN" sz="1800" b="0">
              <a:solidFill>
                <a:schemeClr val="tx1"/>
              </a:solidFill>
              <a:latin typeface="黑体" panose="02010609060101010101" pitchFamily="2" charset="-122"/>
              <a:ea typeface="黑体" panose="02010609060101010101" pitchFamily="2" charset="-122"/>
            </a:endParaRPr>
          </a:p>
        </p:txBody>
      </p:sp>
      <p:sp>
        <p:nvSpPr>
          <p:cNvPr id="126983" name="Rectangle 7"/>
          <p:cNvSpPr>
            <a:spLocks noChangeArrowheads="1"/>
          </p:cNvSpPr>
          <p:nvPr/>
        </p:nvSpPr>
        <p:spPr bwMode="auto">
          <a:xfrm>
            <a:off x="2916238" y="1628775"/>
            <a:ext cx="5275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2" charset="-122"/>
                <a:ea typeface="黑体" panose="02010609060101010101" pitchFamily="2" charset="-122"/>
              </a:rPr>
              <a:t>lex.yy.c(</a:t>
            </a:r>
            <a:r>
              <a:rPr lang="en-US" altLang="zh-CN" sz="1800" b="0">
                <a:solidFill>
                  <a:srgbClr val="990000"/>
                </a:solidFill>
                <a:latin typeface="黑体" panose="02010609060101010101" pitchFamily="2" charset="-122"/>
                <a:ea typeface="黑体" panose="02010609060101010101" pitchFamily="2" charset="-122"/>
              </a:rPr>
              <a:t>yylex()</a:t>
            </a:r>
            <a:r>
              <a:rPr lang="zh-CN" altLang="en-US" sz="1800" b="0">
                <a:solidFill>
                  <a:srgbClr val="990000"/>
                </a:solidFill>
                <a:latin typeface="黑体" panose="02010609060101010101" pitchFamily="2" charset="-122"/>
                <a:ea typeface="黑体" panose="02010609060101010101" pitchFamily="2" charset="-122"/>
              </a:rPr>
              <a:t>、</a:t>
            </a:r>
            <a:r>
              <a:rPr lang="en-US" altLang="zh-CN" sz="1800" b="0">
                <a:solidFill>
                  <a:srgbClr val="990000"/>
                </a:solidFill>
                <a:latin typeface="黑体" panose="02010609060101010101" pitchFamily="2" charset="-122"/>
                <a:ea typeface="黑体" panose="02010609060101010101" pitchFamily="2" charset="-122"/>
              </a:rPr>
              <a:t>yytext</a:t>
            </a:r>
            <a:r>
              <a:rPr lang="zh-CN" altLang="en-US" sz="1800" b="0">
                <a:solidFill>
                  <a:srgbClr val="990000"/>
                </a:solidFill>
                <a:latin typeface="黑体" panose="02010609060101010101" pitchFamily="2" charset="-122"/>
                <a:ea typeface="黑体" panose="02010609060101010101" pitchFamily="2" charset="-122"/>
              </a:rPr>
              <a:t>、</a:t>
            </a:r>
            <a:r>
              <a:rPr lang="en-US" altLang="zh-CN" sz="1800" b="0">
                <a:solidFill>
                  <a:srgbClr val="990000"/>
                </a:solidFill>
                <a:latin typeface="黑体" panose="02010609060101010101" pitchFamily="2" charset="-122"/>
                <a:ea typeface="黑体" panose="02010609060101010101" pitchFamily="2" charset="-122"/>
              </a:rPr>
              <a:t>yyleng</a:t>
            </a:r>
            <a:r>
              <a:rPr lang="en-US" altLang="zh-CN" sz="1800" b="0">
                <a:solidFill>
                  <a:schemeClr val="tx1"/>
                </a:solidFill>
                <a:latin typeface="黑体" panose="02010609060101010101" pitchFamily="2" charset="-122"/>
                <a:ea typeface="黑体" panose="02010609060101010101" pitchFamily="2" charset="-122"/>
              </a:rPr>
              <a:t>)</a:t>
            </a:r>
            <a:endParaRPr lang="en-US" altLang="zh-CN" sz="1800" b="0">
              <a:solidFill>
                <a:schemeClr val="tx1"/>
              </a:solidFill>
              <a:latin typeface="黑体" panose="02010609060101010101" pitchFamily="2" charset="-122"/>
              <a:ea typeface="黑体" panose="02010609060101010101" pitchFamily="2" charset="-122"/>
            </a:endParaRPr>
          </a:p>
        </p:txBody>
      </p:sp>
      <p:sp>
        <p:nvSpPr>
          <p:cNvPr id="126984" name="Rectangle 8"/>
          <p:cNvSpPr>
            <a:spLocks noChangeArrowheads="1"/>
          </p:cNvSpPr>
          <p:nvPr/>
        </p:nvSpPr>
        <p:spPr bwMode="auto">
          <a:xfrm>
            <a:off x="2965450" y="2708275"/>
            <a:ext cx="48466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2" charset="-122"/>
                <a:ea typeface="黑体" panose="02010609060101010101" pitchFamily="2" charset="-122"/>
              </a:rPr>
              <a:t>y.tab.c(</a:t>
            </a:r>
            <a:r>
              <a:rPr lang="en-US" altLang="zh-CN" sz="1800" b="0">
                <a:solidFill>
                  <a:srgbClr val="990000"/>
                </a:solidFill>
                <a:latin typeface="黑体" panose="02010609060101010101" pitchFamily="2" charset="-122"/>
                <a:ea typeface="黑体" panose="02010609060101010101" pitchFamily="2" charset="-122"/>
              </a:rPr>
              <a:t>yyparse()</a:t>
            </a:r>
            <a:r>
              <a:rPr lang="zh-CN" altLang="en-US" sz="1800" b="0">
                <a:solidFill>
                  <a:srgbClr val="990000"/>
                </a:solidFill>
                <a:latin typeface="黑体" panose="02010609060101010101" pitchFamily="2" charset="-122"/>
                <a:ea typeface="黑体" panose="02010609060101010101" pitchFamily="2" charset="-122"/>
              </a:rPr>
              <a:t>、</a:t>
            </a:r>
            <a:r>
              <a:rPr lang="en-US" altLang="zh-CN" sz="1800" b="0">
                <a:solidFill>
                  <a:srgbClr val="990000"/>
                </a:solidFill>
                <a:latin typeface="黑体" panose="02010609060101010101" pitchFamily="2" charset="-122"/>
                <a:ea typeface="黑体" panose="02010609060101010101" pitchFamily="2" charset="-122"/>
              </a:rPr>
              <a:t>yylval </a:t>
            </a:r>
            <a:r>
              <a:rPr lang="en-US" altLang="zh-CN" sz="1800" b="0">
                <a:solidFill>
                  <a:schemeClr val="tx1"/>
                </a:solidFill>
                <a:latin typeface="黑体" panose="02010609060101010101" pitchFamily="2" charset="-122"/>
                <a:ea typeface="黑体" panose="02010609060101010101" pitchFamily="2" charset="-122"/>
              </a:rPr>
              <a:t>),</a:t>
            </a:r>
            <a:endParaRPr lang="en-US" altLang="zh-CN" sz="1800" b="0">
              <a:solidFill>
                <a:schemeClr val="tx1"/>
              </a:solidFill>
              <a:latin typeface="黑体" panose="02010609060101010101" pitchFamily="2" charset="-122"/>
              <a:ea typeface="黑体" panose="02010609060101010101" pitchFamily="2" charset="-122"/>
            </a:endParaRPr>
          </a:p>
          <a:p>
            <a:pPr>
              <a:spcBef>
                <a:spcPct val="0"/>
              </a:spcBef>
              <a:spcAft>
                <a:spcPct val="0"/>
              </a:spcAft>
              <a:buClrTx/>
              <a:buSzTx/>
              <a:buFontTx/>
              <a:buNone/>
            </a:pPr>
            <a:r>
              <a:rPr lang="en-US" altLang="zh-CN" sz="1800" b="0">
                <a:solidFill>
                  <a:schemeClr val="tx1"/>
                </a:solidFill>
                <a:latin typeface="黑体" panose="02010609060101010101" pitchFamily="2" charset="-122"/>
                <a:ea typeface="黑体" panose="02010609060101010101" pitchFamily="2" charset="-122"/>
              </a:rPr>
              <a:t>y.tab.h</a:t>
            </a:r>
            <a:endParaRPr lang="en-US" altLang="zh-CN" sz="1800" b="0">
              <a:solidFill>
                <a:schemeClr val="tx1"/>
              </a:solidFill>
              <a:latin typeface="黑体" panose="02010609060101010101" pitchFamily="2" charset="-122"/>
              <a:ea typeface="黑体" panose="02010609060101010101" pitchFamily="2" charset="-122"/>
            </a:endParaRPr>
          </a:p>
        </p:txBody>
      </p:sp>
      <p:sp>
        <p:nvSpPr>
          <p:cNvPr id="126985" name="Rectangle 9"/>
          <p:cNvSpPr>
            <a:spLocks noChangeArrowheads="1"/>
          </p:cNvSpPr>
          <p:nvPr/>
        </p:nvSpPr>
        <p:spPr bwMode="auto">
          <a:xfrm>
            <a:off x="971550" y="2684463"/>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黑体" panose="02010609060101010101" pitchFamily="2" charset="-122"/>
                <a:ea typeface="黑体" panose="02010609060101010101" pitchFamily="2" charset="-122"/>
              </a:rPr>
              <a:t>*.y</a:t>
            </a:r>
            <a:endParaRPr lang="en-US" altLang="zh-CN" sz="1800" b="0">
              <a:solidFill>
                <a:schemeClr val="tx1"/>
              </a:solidFill>
              <a:latin typeface="黑体" panose="02010609060101010101" pitchFamily="2" charset="-122"/>
              <a:ea typeface="黑体" panose="02010609060101010101" pitchFamily="2" charset="-122"/>
            </a:endParaRPr>
          </a:p>
        </p:txBody>
      </p:sp>
      <p:sp>
        <p:nvSpPr>
          <p:cNvPr id="126987" name="AutoShape 11"/>
          <p:cNvSpPr>
            <a:spLocks noChangeArrowheads="1"/>
          </p:cNvSpPr>
          <p:nvPr/>
        </p:nvSpPr>
        <p:spPr bwMode="auto">
          <a:xfrm>
            <a:off x="1835150" y="2924175"/>
            <a:ext cx="1081088" cy="144463"/>
          </a:xfrm>
          <a:prstGeom prst="rightArrow">
            <a:avLst>
              <a:gd name="adj1" fmla="val 50000"/>
              <a:gd name="adj2" fmla="val 18708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126988" name="AutoShape 12"/>
          <p:cNvSpPr>
            <a:spLocks noChangeArrowheads="1"/>
          </p:cNvSpPr>
          <p:nvPr/>
        </p:nvSpPr>
        <p:spPr bwMode="auto">
          <a:xfrm>
            <a:off x="1835150" y="1844675"/>
            <a:ext cx="1081088" cy="144463"/>
          </a:xfrm>
          <a:prstGeom prst="rightArrow">
            <a:avLst>
              <a:gd name="adj1" fmla="val 50000"/>
              <a:gd name="adj2" fmla="val 18708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2"/>
                                        </p:tgtEl>
                                        <p:attrNameLst>
                                          <p:attrName>style.visibility</p:attrName>
                                        </p:attrNameLst>
                                      </p:cBhvr>
                                      <p:to>
                                        <p:strVal val="visible"/>
                                      </p:to>
                                    </p:set>
                                    <p:animEffect transition="in" filter="wipe(left)">
                                      <p:cBhvr>
                                        <p:cTn id="7" dur="500"/>
                                        <p:tgtEl>
                                          <p:spTgt spid="12698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6983"/>
                                        </p:tgtEl>
                                        <p:attrNameLst>
                                          <p:attrName>style.visibility</p:attrName>
                                        </p:attrNameLst>
                                      </p:cBhvr>
                                      <p:to>
                                        <p:strVal val="visible"/>
                                      </p:to>
                                    </p:set>
                                    <p:animEffect transition="in" filter="wipe(left)">
                                      <p:cBhvr>
                                        <p:cTn id="10" dur="500"/>
                                        <p:tgtEl>
                                          <p:spTgt spid="12698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988"/>
                                        </p:tgtEl>
                                        <p:attrNameLst>
                                          <p:attrName>style.visibility</p:attrName>
                                        </p:attrNameLst>
                                      </p:cBhvr>
                                      <p:to>
                                        <p:strVal val="visible"/>
                                      </p:to>
                                    </p:set>
                                    <p:animEffect transition="in" filter="wipe(left)">
                                      <p:cBhvr>
                                        <p:cTn id="13" dur="500"/>
                                        <p:tgtEl>
                                          <p:spTgt spid="12698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6985"/>
                                        </p:tgtEl>
                                        <p:attrNameLst>
                                          <p:attrName>style.visibility</p:attrName>
                                        </p:attrNameLst>
                                      </p:cBhvr>
                                      <p:to>
                                        <p:strVal val="visible"/>
                                      </p:to>
                                    </p:set>
                                    <p:animEffect transition="in" filter="wipe(left)">
                                      <p:cBhvr>
                                        <p:cTn id="18" dur="500"/>
                                        <p:tgtEl>
                                          <p:spTgt spid="12698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6984"/>
                                        </p:tgtEl>
                                        <p:attrNameLst>
                                          <p:attrName>style.visibility</p:attrName>
                                        </p:attrNameLst>
                                      </p:cBhvr>
                                      <p:to>
                                        <p:strVal val="visible"/>
                                      </p:to>
                                    </p:set>
                                    <p:animEffect transition="in" filter="wipe(left)">
                                      <p:cBhvr>
                                        <p:cTn id="21" dur="500"/>
                                        <p:tgtEl>
                                          <p:spTgt spid="12698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6987"/>
                                        </p:tgtEl>
                                        <p:attrNameLst>
                                          <p:attrName>style.visibility</p:attrName>
                                        </p:attrNameLst>
                                      </p:cBhvr>
                                      <p:to>
                                        <p:strVal val="visible"/>
                                      </p:to>
                                    </p:set>
                                    <p:animEffect transition="in" filter="wipe(left)">
                                      <p:cBhvr>
                                        <p:cTn id="24" dur="500"/>
                                        <p:tgtEl>
                                          <p:spTgt spid="12698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26979">
                                            <p:txEl>
                                              <p:pRg st="8" end="8"/>
                                            </p:txEl>
                                          </p:spTgt>
                                        </p:tgtEl>
                                        <p:attrNameLst>
                                          <p:attrName>style.visibility</p:attrName>
                                        </p:attrNameLst>
                                      </p:cBhvr>
                                      <p:to>
                                        <p:strVal val="visible"/>
                                      </p:to>
                                    </p:set>
                                    <p:animEffect transition="in" filter="dissolve">
                                      <p:cBhvr>
                                        <p:cTn id="28" dur="500"/>
                                        <p:tgtEl>
                                          <p:spTgt spid="126979">
                                            <p:txEl>
                                              <p:pRg st="8" end="8"/>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26979">
                                            <p:txEl>
                                              <p:pRg st="9" end="9"/>
                                            </p:txEl>
                                          </p:spTgt>
                                        </p:tgtEl>
                                        <p:attrNameLst>
                                          <p:attrName>style.visibility</p:attrName>
                                        </p:attrNameLst>
                                      </p:cBhvr>
                                      <p:to>
                                        <p:strVal val="visible"/>
                                      </p:to>
                                    </p:set>
                                    <p:animEffect transition="in" filter="dissolve">
                                      <p:cBhvr>
                                        <p:cTn id="31" dur="500"/>
                                        <p:tgtEl>
                                          <p:spTgt spid="126979">
                                            <p:txEl>
                                              <p:pRg st="9" end="9"/>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26979">
                                            <p:txEl>
                                              <p:pRg st="11" end="11"/>
                                            </p:txEl>
                                          </p:spTgt>
                                        </p:tgtEl>
                                        <p:attrNameLst>
                                          <p:attrName>style.visibility</p:attrName>
                                        </p:attrNameLst>
                                      </p:cBhvr>
                                      <p:to>
                                        <p:strVal val="visible"/>
                                      </p:to>
                                    </p:set>
                                    <p:animEffect transition="in" filter="dissolve">
                                      <p:cBhvr>
                                        <p:cTn id="34" dur="500"/>
                                        <p:tgtEl>
                                          <p:spTgt spid="1269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p:bldP spid="126983" grpId="0"/>
      <p:bldP spid="126984" grpId="0"/>
      <p:bldP spid="126985" grpId="0"/>
      <p:bldP spid="126987" grpId="0" animBg="1"/>
      <p:bldP spid="12698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9600" y="914400"/>
            <a:ext cx="3505200" cy="5754155"/>
          </a:xfrm>
        </p:spPr>
      </p:pic>
      <p:sp>
        <p:nvSpPr>
          <p:cNvPr id="9" name="标题 1"/>
          <p:cNvSpPr>
            <a:spLocks noGrp="1"/>
          </p:cNvSpPr>
          <p:nvPr>
            <p:ph type="title"/>
          </p:nvPr>
        </p:nvSpPr>
        <p:spPr>
          <a:xfrm>
            <a:off x="179388" y="0"/>
            <a:ext cx="8713787" cy="765175"/>
          </a:xfrm>
        </p:spPr>
        <p:txBody>
          <a:bodyPr/>
          <a:lstStyle/>
          <a:p>
            <a:r>
              <a:rPr lang="zh-CN" altLang="en-US" dirty="0"/>
              <a:t>实验（三）语法分析</a:t>
            </a:r>
            <a:endParaRPr lang="zh-CN" altLang="en-US" dirty="0"/>
          </a:p>
        </p:txBody>
      </p:sp>
      <p:sp>
        <p:nvSpPr>
          <p:cNvPr id="10" name="文本框 9"/>
          <p:cNvSpPr txBox="1"/>
          <p:nvPr/>
        </p:nvSpPr>
        <p:spPr bwMode="auto">
          <a:xfrm>
            <a:off x="4254759" y="914400"/>
            <a:ext cx="4267200" cy="1200329"/>
          </a:xfrm>
          <a:prstGeom prst="rect">
            <a:avLst/>
          </a:prstGeom>
          <a:noFill/>
          <a:ln w="9525" algn="ctr">
            <a:solidFill>
              <a:schemeClr val="tx1"/>
            </a:solidFill>
            <a:miter lim="800000"/>
          </a:ln>
        </p:spPr>
        <p:txBody>
          <a:bodyPr wrap="square" rtlCol="0">
            <a:spAutoFit/>
          </a:bodyPr>
          <a:lstStyle/>
          <a:p>
            <a:pPr eaLnBrk="1" hangingPunct="1">
              <a:spcBef>
                <a:spcPct val="50000"/>
              </a:spcBef>
            </a:pPr>
            <a:r>
              <a:rPr lang="zh-CN" altLang="en-US" b="1" dirty="0">
                <a:latin typeface="Times New Roman" panose="02020603050405020304" pitchFamily="18" charset="0"/>
              </a:rPr>
              <a:t>相关文法实例，要求使用辅助语法分析工具实现本程序的文法</a:t>
            </a:r>
            <a:endParaRPr lang="zh-CN" altLang="en-US" b="1" dirty="0">
              <a:latin typeface="Times New Roman" panose="02020603050405020304" pitchFamily="18" charset="0"/>
            </a:endParaRPr>
          </a:p>
        </p:txBody>
      </p:sp>
      <p:sp>
        <p:nvSpPr>
          <p:cNvPr id="11" name="矩形 10"/>
          <p:cNvSpPr/>
          <p:nvPr/>
        </p:nvSpPr>
        <p:spPr>
          <a:xfrm>
            <a:off x="4321175" y="2438400"/>
            <a:ext cx="4572000" cy="830997"/>
          </a:xfrm>
          <a:prstGeom prst="rect">
            <a:avLst/>
          </a:prstGeom>
        </p:spPr>
        <p:txBody>
          <a:bodyPr>
            <a:spAutoFit/>
          </a:bodyPr>
          <a:lstStyle/>
          <a:p>
            <a:r>
              <a:rPr lang="zh-CN" altLang="en-US" dirty="0">
                <a:solidFill>
                  <a:srgbClr val="000000"/>
                </a:solidFill>
                <a:latin typeface="Verdana" panose="020B0604030504040204" pitchFamily="34" charset="0"/>
              </a:rPr>
              <a:t>实验要求按归约的先后顺序显示每次归约时所使用的产生式</a:t>
            </a:r>
            <a:endParaRPr lang="zh-CN" altLang="en-US" dirty="0"/>
          </a:p>
        </p:txBody>
      </p:sp>
      <p:sp>
        <p:nvSpPr>
          <p:cNvPr id="12" name="椭圆 11"/>
          <p:cNvSpPr/>
          <p:nvPr/>
        </p:nvSpPr>
        <p:spPr bwMode="auto">
          <a:xfrm>
            <a:off x="609600" y="3581400"/>
            <a:ext cx="1295400" cy="838200"/>
          </a:xfrm>
          <a:prstGeom prst="ellipse">
            <a:avLst/>
          </a:prstGeom>
          <a:noFill/>
          <a:ln w="9525">
            <a:noFill/>
            <a:miter lim="800000"/>
          </a:ln>
        </p:spPr>
        <p:txBody>
          <a:bodyPr rtlCol="0" anchor="ctr">
            <a:spAutoFit/>
          </a:bodyPr>
          <a:lstStyle/>
          <a:p>
            <a:pPr marL="342900" indent="-342900" algn="ctr" latinLnBrk="0">
              <a:spcBef>
                <a:spcPct val="20000"/>
              </a:spcBef>
              <a:buClr>
                <a:schemeClr val="accent2"/>
              </a:buClr>
              <a:buFont typeface="Wingdings" panose="05000000000000000000" pitchFamily="2" charset="2"/>
              <a:buChar char="Ø"/>
            </a:pPr>
            <a:endParaRPr lang="zh-CN" altLang="en-US" sz="2400" dirty="0">
              <a:latin typeface="Cambria Math" panose="02040503050406030204" pitchFamily="18" charset="0"/>
              <a:ea typeface="Cambria Math" panose="02040503050406030204" pitchFamily="18" charset="0"/>
            </a:endParaRPr>
          </a:p>
        </p:txBody>
      </p:sp>
      <p:sp>
        <p:nvSpPr>
          <p:cNvPr id="15" name="椭圆 14"/>
          <p:cNvSpPr/>
          <p:nvPr/>
        </p:nvSpPr>
        <p:spPr bwMode="auto">
          <a:xfrm>
            <a:off x="5410200" y="3810000"/>
            <a:ext cx="2209800" cy="1132622"/>
          </a:xfrm>
          <a:prstGeom prst="ellipse">
            <a:avLst/>
          </a:prstGeom>
          <a:noFill/>
          <a:ln w="9525">
            <a:noFill/>
            <a:miter lim="800000"/>
          </a:ln>
        </p:spPr>
        <p:txBody>
          <a:bodyPr rtlCol="0" anchor="ctr">
            <a:spAutoFit/>
          </a:bodyPr>
          <a:lstStyle/>
          <a:p>
            <a:pPr marL="342900" indent="-342900" algn="ctr" latinLnBrk="0">
              <a:spcBef>
                <a:spcPct val="20000"/>
              </a:spcBef>
              <a:buClr>
                <a:schemeClr val="accent2"/>
              </a:buClr>
              <a:buFont typeface="Wingdings" panose="05000000000000000000" pitchFamily="2" charset="2"/>
              <a:buChar char="Ø"/>
            </a:pPr>
            <a:endParaRPr lang="zh-CN" altLang="en-US" sz="2400" dirty="0">
              <a:latin typeface="Cambria Math" panose="02040503050406030204" pitchFamily="18" charset="0"/>
              <a:ea typeface="Cambria Math" panose="02040503050406030204" pitchFamily="18" charset="0"/>
            </a:endParaRPr>
          </a:p>
        </p:txBody>
      </p:sp>
      <p:sp>
        <p:nvSpPr>
          <p:cNvPr id="19" name="椭圆 18"/>
          <p:cNvSpPr/>
          <p:nvPr/>
        </p:nvSpPr>
        <p:spPr bwMode="auto">
          <a:xfrm>
            <a:off x="403225" y="3581400"/>
            <a:ext cx="2416175" cy="1219200"/>
          </a:xfrm>
          <a:prstGeom prst="ellipse">
            <a:avLst/>
          </a:prstGeom>
          <a:noFill/>
          <a:ln w="9525">
            <a:solidFill>
              <a:srgbClr val="FF0000"/>
            </a:solidFill>
            <a:miter lim="800000"/>
          </a:ln>
        </p:spPr>
        <p:txBody>
          <a:bodyPr rtlCol="0" anchor="ctr">
            <a:spAutoFit/>
          </a:bodyPr>
          <a:lstStyle/>
          <a:p>
            <a:pPr marL="342900" indent="-342900" algn="ctr" latinLnBrk="0">
              <a:spcBef>
                <a:spcPct val="20000"/>
              </a:spcBef>
              <a:buClr>
                <a:schemeClr val="accent2"/>
              </a:buClr>
              <a:buFont typeface="Wingdings" panose="05000000000000000000" pitchFamily="2" charset="2"/>
              <a:buChar char="Ø"/>
            </a:pPr>
            <a:endParaRPr lang="zh-CN" altLang="en-US" sz="2400" dirty="0">
              <a:ln>
                <a:solidFill>
                  <a:srgbClr val="DAFFCD"/>
                </a:solidFill>
              </a:ln>
              <a:solidFill>
                <a:srgbClr val="CC99FF"/>
              </a:solidFill>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77F3D143-D687-49B6-87F8-4800FB8706F7}"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93187" name="Text Box 3"/>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93188" name="Rectangle 4"/>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endParaRPr lang="pt-BR" altLang="zh-CN" sz="1800">
              <a:solidFill>
                <a:schemeClr val="tx1"/>
              </a:solidFill>
              <a:latin typeface="Arial" panose="020B0604020202020204" pitchFamily="34" charset="0"/>
              <a:ea typeface="隶书" panose="02010509060101010101" pitchFamily="49"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endParaRPr lang="pt-BR" altLang="zh-CN" sz="1800" b="0">
              <a:solidFill>
                <a:schemeClr val="tx1"/>
              </a:solidFill>
              <a:latin typeface="Arial" panose="020B0604020202020204" pitchFamily="34" charset="0"/>
              <a:ea typeface="宋体" panose="02010600030101010101" pitchFamily="2" charset="-122"/>
            </a:endParaRPr>
          </a:p>
        </p:txBody>
      </p:sp>
      <p:sp>
        <p:nvSpPr>
          <p:cNvPr id="130053" name="Rectangle 5"/>
          <p:cNvSpPr>
            <a:spLocks noChangeArrowheads="1"/>
          </p:cNvSpPr>
          <p:nvPr/>
        </p:nvSpPr>
        <p:spPr bwMode="auto">
          <a:xfrm>
            <a:off x="3635375" y="1484313"/>
            <a:ext cx="4968875" cy="4473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endParaRPr lang="en-US" altLang="zh-CN" sz="1800" b="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&lt;ctype.h&gt;</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&lt;stdio.h&gt;</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rgbClr val="339933"/>
                </a:solidFill>
                <a:latin typeface="Arial" panose="020B0604020202020204" pitchFamily="34" charset="0"/>
                <a:ea typeface="宋体" panose="02010600030101010101" pitchFamily="2" charset="-122"/>
              </a:rPr>
              <a:t>/* type for Yacc semantic stack */</a:t>
            </a:r>
            <a:endParaRPr lang="en-US" altLang="zh-CN" sz="1800" b="0">
              <a:solidFill>
                <a:srgbClr val="339933"/>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a:solidFill>
                  <a:srgbClr val="0000FF"/>
                </a:solidFill>
                <a:latin typeface="Arial" panose="020B0604020202020204" pitchFamily="34" charset="0"/>
                <a:ea typeface="宋体" panose="02010600030101010101" pitchFamily="2" charset="-122"/>
              </a:rPr>
              <a:t>#define YYSTYPE double</a:t>
            </a:r>
            <a:endParaRPr lang="en-US" altLang="zh-CN" sz="1800">
              <a:solidFill>
                <a:srgbClr val="0000FF"/>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a:solidFill>
                  <a:srgbClr val="0000FF"/>
                </a:solidFill>
                <a:latin typeface="Arial" panose="020B0604020202020204" pitchFamily="34" charset="0"/>
                <a:ea typeface="宋体" panose="02010600030101010101" pitchFamily="2" charset="-122"/>
              </a:rPr>
              <a:t>extern void yyerror(char*);</a:t>
            </a:r>
            <a:endParaRPr lang="en-US" altLang="zh-CN" sz="1800">
              <a:solidFill>
                <a:srgbClr val="0000FF"/>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endParaRPr lang="en-US" altLang="zh-CN" sz="1800" b="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en-US" altLang="zh-CN" sz="1800" b="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%token</a:t>
            </a:r>
            <a:r>
              <a:rPr lang="en-US" altLang="zh-CN" sz="1800" b="0">
                <a:solidFill>
                  <a:schemeClr val="tx1"/>
                </a:solidFill>
                <a:latin typeface="Arial" panose="020B0604020202020204" pitchFamily="34" charset="0"/>
                <a:ea typeface="宋体" panose="02010600030101010101" pitchFamily="2" charset="-122"/>
              </a:rPr>
              <a:t>    NUMBER</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%left</a:t>
            </a:r>
            <a:r>
              <a:rPr lang="en-US" altLang="zh-CN" sz="1800" b="0">
                <a:solidFill>
                  <a:schemeClr val="tx1"/>
                </a:solidFill>
                <a:latin typeface="Arial" panose="020B0604020202020204" pitchFamily="34" charset="0"/>
                <a:ea typeface="宋体" panose="02010600030101010101" pitchFamily="2" charset="-122"/>
              </a:rPr>
              <a:t>    '+'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%left</a:t>
            </a:r>
            <a:r>
              <a:rPr lang="en-US" altLang="zh-CN" sz="1800" b="0">
                <a:solidFill>
                  <a:schemeClr val="tx1"/>
                </a:solidFill>
                <a:latin typeface="Arial" panose="020B0604020202020204" pitchFamily="34" charset="0"/>
                <a:ea typeface="宋体" panose="02010600030101010101" pitchFamily="2" charset="-122"/>
              </a:rPr>
              <a:t>     '*'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p:txBody>
      </p:sp>
      <p:sp>
        <p:nvSpPr>
          <p:cNvPr id="130054" name="Text Box 6"/>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YACC</a:t>
            </a:r>
            <a:r>
              <a:rPr lang="zh-CN" altLang="en-US" sz="1800" b="0">
                <a:solidFill>
                  <a:schemeClr val="bg1"/>
                </a:solidFill>
                <a:latin typeface="Arial" panose="020B0604020202020204" pitchFamily="34" charset="0"/>
                <a:ea typeface="隶书" panose="02010509060101010101" pitchFamily="49" charset="-122"/>
              </a:rPr>
              <a:t>源程序：声明部分</a:t>
            </a:r>
            <a:endParaRPr lang="zh-CN" altLang="en-US" sz="1800" b="0">
              <a:solidFill>
                <a:schemeClr val="bg1"/>
              </a:solidFill>
              <a:latin typeface="Arial" panose="020B0604020202020204" pitchFamily="34" charset="0"/>
              <a:ea typeface="隶书" panose="02010509060101010101" pitchFamily="49" charset="-122"/>
            </a:endParaRPr>
          </a:p>
        </p:txBody>
      </p:sp>
      <p:sp>
        <p:nvSpPr>
          <p:cNvPr id="130055" name="Text Box 7"/>
          <p:cNvSpPr txBox="1">
            <a:spLocks noChangeArrowheads="1"/>
          </p:cNvSpPr>
          <p:nvPr/>
        </p:nvSpPr>
        <p:spPr bwMode="auto">
          <a:xfrm>
            <a:off x="3635375" y="5995988"/>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parser.y</a:t>
            </a:r>
            <a:endParaRPr lang="en-US" altLang="zh-CN" sz="1800">
              <a:solidFill>
                <a:srgbClr val="990000"/>
              </a:solidFill>
              <a:latin typeface="Arial" panose="020B0604020202020204" pitchFamily="34" charset="0"/>
              <a:ea typeface="隶书" panose="02010509060101010101" pitchFamily="49" charset="-122"/>
            </a:endParaRPr>
          </a:p>
        </p:txBody>
      </p:sp>
      <p:sp>
        <p:nvSpPr>
          <p:cNvPr id="93192" name="Rectangle 10"/>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2" charset="-122"/>
                <a:ea typeface="黑体" panose="02010609060101010101" pitchFamily="2"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2" charset="-122"/>
                <a:ea typeface="黑体" panose="02010609060101010101" pitchFamily="2"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endParaRPr lang="zh-CN" altLang="en-US">
              <a:ln>
                <a:noFill/>
              </a:ln>
              <a:solidFill>
                <a:schemeClr val="tx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animEffect transition="in" filter="wheel(4)">
                                      <p:cBhvr>
                                        <p:cTn id="7" dur="500"/>
                                        <p:tgtEl>
                                          <p:spTgt spid="130054"/>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30055"/>
                                        </p:tgtEl>
                                        <p:attrNameLst>
                                          <p:attrName>style.visibility</p:attrName>
                                        </p:attrNameLst>
                                      </p:cBhvr>
                                      <p:to>
                                        <p:strVal val="visible"/>
                                      </p:to>
                                    </p:set>
                                    <p:animEffect transition="in" filter="wheel(4)">
                                      <p:cBhvr>
                                        <p:cTn id="10" dur="500"/>
                                        <p:tgtEl>
                                          <p:spTgt spid="130055"/>
                                        </p:tgtEl>
                                      </p:cBhvr>
                                    </p:animEffect>
                                  </p:childTnLst>
                                </p:cTn>
                              </p:par>
                              <p:par>
                                <p:cTn id="11" presetID="21" presetClass="entr" presetSubtype="8" fill="hold" grpId="0" nodeType="withEffect">
                                  <p:stCondLst>
                                    <p:cond delay="0"/>
                                  </p:stCondLst>
                                  <p:childTnLst>
                                    <p:set>
                                      <p:cBhvr>
                                        <p:cTn id="12" dur="1" fill="hold">
                                          <p:stCondLst>
                                            <p:cond delay="0"/>
                                          </p:stCondLst>
                                        </p:cTn>
                                        <p:tgtEl>
                                          <p:spTgt spid="130053"/>
                                        </p:tgtEl>
                                        <p:attrNameLst>
                                          <p:attrName>style.visibility</p:attrName>
                                        </p:attrNameLst>
                                      </p:cBhvr>
                                      <p:to>
                                        <p:strVal val="visible"/>
                                      </p:to>
                                    </p:set>
                                    <p:animEffect transition="in" filter="wheel(8)">
                                      <p:cBhvr>
                                        <p:cTn id="13" dur="5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54" grpId="0" animBg="1"/>
      <p:bldP spid="1300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950449B9-80D9-46E6-AE99-E04413E86F2A}"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95235" name="Text Box 3"/>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95236" name="Rectangle 4"/>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endParaRPr lang="pt-BR" altLang="zh-CN" sz="1800">
              <a:solidFill>
                <a:schemeClr val="tx1"/>
              </a:solidFill>
              <a:latin typeface="Arial" panose="020B0604020202020204" pitchFamily="34" charset="0"/>
              <a:ea typeface="隶书" panose="02010509060101010101" pitchFamily="49"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endParaRPr lang="pt-BR" altLang="zh-CN" sz="1800" b="0">
              <a:solidFill>
                <a:schemeClr val="tx1"/>
              </a:solidFill>
              <a:latin typeface="Arial" panose="020B0604020202020204" pitchFamily="34" charset="0"/>
              <a:ea typeface="宋体" panose="02010600030101010101" pitchFamily="2" charset="-122"/>
            </a:endParaRPr>
          </a:p>
        </p:txBody>
      </p:sp>
      <p:sp>
        <p:nvSpPr>
          <p:cNvPr id="131077" name="Rectangle 5"/>
          <p:cNvSpPr>
            <a:spLocks noChangeArrowheads="1"/>
          </p:cNvSpPr>
          <p:nvPr/>
        </p:nvSpPr>
        <p:spPr bwMode="auto">
          <a:xfrm>
            <a:off x="3635375" y="1484313"/>
            <a:ext cx="4968875" cy="4473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endParaRPr lang="en-US" altLang="zh-CN" sz="1800" b="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S   :     /*empty statement*/</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S E '\n'    { printf("%f\n",$2);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S '\n'</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E   : E '+' E     { $$ = $1 + $3;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E '-' E        { $$ = $1 - $3;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E '*' E       { $$ = $1 * $3;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E '/' E        { $$ = $1 / $3;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 E ')'        { $$ = $2;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 NUMBER</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a:t>
            </a:r>
            <a:endParaRPr lang="en-US" altLang="zh-CN" sz="1800" b="0">
              <a:solidFill>
                <a:schemeClr val="tx1"/>
              </a:solidFill>
              <a:latin typeface="Arial" panose="020B0604020202020204" pitchFamily="34" charset="0"/>
              <a:ea typeface="宋体" panose="02010600030101010101" pitchFamily="2" charset="-122"/>
            </a:endParaRPr>
          </a:p>
        </p:txBody>
      </p:sp>
      <p:sp>
        <p:nvSpPr>
          <p:cNvPr id="131078" name="Text Box 6"/>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YACC</a:t>
            </a:r>
            <a:r>
              <a:rPr lang="zh-CN" altLang="en-US" sz="1800" b="0">
                <a:solidFill>
                  <a:schemeClr val="bg1"/>
                </a:solidFill>
                <a:latin typeface="Arial" panose="020B0604020202020204" pitchFamily="34" charset="0"/>
                <a:ea typeface="隶书" panose="02010509060101010101" pitchFamily="49" charset="-122"/>
              </a:rPr>
              <a:t>源程序：规则部分</a:t>
            </a:r>
            <a:endParaRPr lang="zh-CN" altLang="en-US" sz="1800" b="0">
              <a:solidFill>
                <a:schemeClr val="bg1"/>
              </a:solidFill>
              <a:latin typeface="Arial" panose="020B0604020202020204" pitchFamily="34" charset="0"/>
              <a:ea typeface="隶书" panose="02010509060101010101" pitchFamily="49" charset="-122"/>
            </a:endParaRPr>
          </a:p>
        </p:txBody>
      </p:sp>
      <p:sp>
        <p:nvSpPr>
          <p:cNvPr id="95239" name="Text Box 7"/>
          <p:cNvSpPr txBox="1">
            <a:spLocks noChangeArrowheads="1"/>
          </p:cNvSpPr>
          <p:nvPr/>
        </p:nvSpPr>
        <p:spPr bwMode="auto">
          <a:xfrm>
            <a:off x="3635375" y="6067425"/>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parser.y</a:t>
            </a:r>
            <a:endParaRPr lang="en-US" altLang="zh-CN" sz="1800">
              <a:solidFill>
                <a:srgbClr val="990000"/>
              </a:solidFill>
              <a:latin typeface="Arial" panose="020B0604020202020204" pitchFamily="34" charset="0"/>
              <a:ea typeface="隶书" panose="02010509060101010101" pitchFamily="49" charset="-122"/>
            </a:endParaRPr>
          </a:p>
        </p:txBody>
      </p:sp>
      <p:sp>
        <p:nvSpPr>
          <p:cNvPr id="95240" name="Rectangle 14"/>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2" charset="-122"/>
                <a:ea typeface="黑体" panose="02010609060101010101" pitchFamily="2"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2" charset="-122"/>
                <a:ea typeface="黑体" panose="02010609060101010101" pitchFamily="2"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endParaRPr lang="zh-CN" altLang="en-US">
              <a:ln>
                <a:noFill/>
              </a:ln>
              <a:solidFill>
                <a:schemeClr val="tx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barn(inHorizontal)">
                                      <p:cBhvr>
                                        <p:cTn id="7" dur="500"/>
                                        <p:tgtEl>
                                          <p:spTgt spid="131078"/>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31077"/>
                                        </p:tgtEl>
                                        <p:attrNameLst>
                                          <p:attrName>style.visibility</p:attrName>
                                        </p:attrNameLst>
                                      </p:cBhvr>
                                      <p:to>
                                        <p:strVal val="visible"/>
                                      </p:to>
                                    </p:set>
                                    <p:animEffect transition="in" filter="wheel(8)">
                                      <p:cBhvr>
                                        <p:cTn id="10" dur="5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nimBg="1"/>
      <p:bldP spid="1310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674FBDDA-57FA-4ABA-8092-A4A677DBB51F}"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97283" name="Text Box 3"/>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97284" name="Rectangle 4"/>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endParaRPr lang="pt-BR" altLang="zh-CN" sz="1800">
              <a:solidFill>
                <a:schemeClr val="tx1"/>
              </a:solidFill>
              <a:latin typeface="Arial" panose="020B0604020202020204" pitchFamily="34" charset="0"/>
              <a:ea typeface="隶书" panose="02010509060101010101" pitchFamily="49"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endParaRPr lang="pt-BR" altLang="zh-CN" sz="1800" b="0">
              <a:solidFill>
                <a:schemeClr val="tx1"/>
              </a:solidFill>
              <a:latin typeface="Arial" panose="020B0604020202020204" pitchFamily="34" charset="0"/>
              <a:ea typeface="宋体" panose="02010600030101010101" pitchFamily="2" charset="-122"/>
            </a:endParaRPr>
          </a:p>
        </p:txBody>
      </p:sp>
      <p:sp>
        <p:nvSpPr>
          <p:cNvPr id="132101" name="Rectangle 5"/>
          <p:cNvSpPr>
            <a:spLocks noChangeArrowheads="1"/>
          </p:cNvSpPr>
          <p:nvPr/>
        </p:nvSpPr>
        <p:spPr bwMode="auto">
          <a:xfrm>
            <a:off x="3635375" y="1484313"/>
            <a:ext cx="4968875"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endParaRPr lang="en-US" altLang="zh-CN" sz="1800" b="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int main(){</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yyparse();</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return 0;</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void yyerror(char *s){</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fprintf(stderr,"%s\n",s);</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a:t>
            </a:r>
            <a:endParaRPr lang="en-US" altLang="zh-CN" sz="1800" b="0">
              <a:solidFill>
                <a:schemeClr val="tx1"/>
              </a:solidFill>
              <a:latin typeface="Arial" panose="020B0604020202020204" pitchFamily="34" charset="0"/>
              <a:ea typeface="宋体" panose="02010600030101010101" pitchFamily="2" charset="-122"/>
            </a:endParaRPr>
          </a:p>
        </p:txBody>
      </p:sp>
      <p:sp>
        <p:nvSpPr>
          <p:cNvPr id="132102" name="Text Box 6"/>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YACC</a:t>
            </a:r>
            <a:r>
              <a:rPr lang="zh-CN" altLang="en-US" sz="1800" b="0">
                <a:solidFill>
                  <a:schemeClr val="bg1"/>
                </a:solidFill>
                <a:latin typeface="Arial" panose="020B0604020202020204" pitchFamily="34" charset="0"/>
                <a:ea typeface="隶书" panose="02010509060101010101" pitchFamily="49" charset="-122"/>
              </a:rPr>
              <a:t>源程序：用户自定义代码</a:t>
            </a:r>
            <a:endParaRPr lang="zh-CN" altLang="en-US" sz="1800" b="0">
              <a:solidFill>
                <a:schemeClr val="bg1"/>
              </a:solidFill>
              <a:latin typeface="Arial" panose="020B0604020202020204" pitchFamily="34" charset="0"/>
              <a:ea typeface="隶书" panose="02010509060101010101" pitchFamily="49" charset="-122"/>
            </a:endParaRPr>
          </a:p>
        </p:txBody>
      </p:sp>
      <p:sp>
        <p:nvSpPr>
          <p:cNvPr id="97287" name="Text Box 7"/>
          <p:cNvSpPr txBox="1">
            <a:spLocks noChangeArrowheads="1"/>
          </p:cNvSpPr>
          <p:nvPr/>
        </p:nvSpPr>
        <p:spPr bwMode="auto">
          <a:xfrm>
            <a:off x="3635375" y="5516563"/>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parser.y</a:t>
            </a:r>
            <a:endParaRPr lang="en-US" altLang="zh-CN" sz="1800">
              <a:solidFill>
                <a:srgbClr val="990000"/>
              </a:solidFill>
              <a:latin typeface="Arial" panose="020B0604020202020204" pitchFamily="34" charset="0"/>
              <a:ea typeface="隶书" panose="02010509060101010101" pitchFamily="49" charset="-122"/>
            </a:endParaRPr>
          </a:p>
        </p:txBody>
      </p:sp>
      <p:sp>
        <p:nvSpPr>
          <p:cNvPr id="97288" name="Rectangle 13"/>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2" charset="-122"/>
                <a:ea typeface="黑体" panose="02010609060101010101" pitchFamily="2"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2" charset="-122"/>
                <a:ea typeface="黑体" panose="02010609060101010101" pitchFamily="2"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endParaRPr lang="zh-CN" altLang="en-US">
              <a:ln>
                <a:noFill/>
              </a:ln>
              <a:solidFill>
                <a:schemeClr val="tx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barn(inHorizontal)">
                                      <p:cBhvr>
                                        <p:cTn id="7" dur="500"/>
                                        <p:tgtEl>
                                          <p:spTgt spid="132102"/>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32101"/>
                                        </p:tgtEl>
                                        <p:attrNameLst>
                                          <p:attrName>style.visibility</p:attrName>
                                        </p:attrNameLst>
                                      </p:cBhvr>
                                      <p:to>
                                        <p:strVal val="visible"/>
                                      </p:to>
                                    </p:set>
                                    <p:animEffect transition="in" filter="wheel(8)">
                                      <p:cBhvr>
                                        <p:cTn id="10"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P spid="1321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83685EA-4712-46B2-836D-10D40A57484C}"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99331" name="Text Box 3"/>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99332" name="Rectangle 4"/>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endParaRPr lang="pt-BR" altLang="zh-CN" sz="1800">
              <a:solidFill>
                <a:schemeClr val="tx1"/>
              </a:solidFill>
              <a:latin typeface="Arial" panose="020B0604020202020204" pitchFamily="34" charset="0"/>
              <a:ea typeface="隶书" panose="02010509060101010101" pitchFamily="49"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endParaRPr lang="pt-BR" altLang="zh-CN" sz="1800" b="0">
              <a:solidFill>
                <a:schemeClr val="tx1"/>
              </a:solidFill>
              <a:latin typeface="Arial" panose="020B0604020202020204" pitchFamily="34" charset="0"/>
              <a:ea typeface="宋体" panose="02010600030101010101" pitchFamily="2" charset="-122"/>
            </a:endParaRPr>
          </a:p>
        </p:txBody>
      </p:sp>
      <p:sp>
        <p:nvSpPr>
          <p:cNvPr id="128007" name="Rectangle 7"/>
          <p:cNvSpPr>
            <a:spLocks noChangeArrowheads="1"/>
          </p:cNvSpPr>
          <p:nvPr/>
        </p:nvSpPr>
        <p:spPr bwMode="auto">
          <a:xfrm>
            <a:off x="3635375" y="1484313"/>
            <a:ext cx="5113338"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rgbClr val="FF3300"/>
                </a:solidFill>
                <a:latin typeface="Arial" panose="020B0604020202020204" pitchFamily="34" charset="0"/>
                <a:ea typeface="宋体" panose="02010600030101010101" pitchFamily="2" charset="-122"/>
              </a:rPr>
              <a:t>%{</a:t>
            </a:r>
            <a:endParaRPr lang="en-US" altLang="zh-CN" sz="180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&lt;stdio.h&gt;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&lt;stdlib.h&gt;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   &lt;math.h&gt;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a:solidFill>
                  <a:srgbClr val="339933"/>
                </a:solidFill>
                <a:latin typeface="Arial" panose="020B0604020202020204" pitchFamily="34" charset="0"/>
                <a:ea typeface="宋体" panose="02010600030101010101" pitchFamily="2" charset="-122"/>
              </a:rPr>
              <a:t>/* </a:t>
            </a:r>
            <a:r>
              <a:rPr lang="en-US" altLang="zh-CN" sz="1800" b="0">
                <a:solidFill>
                  <a:srgbClr val="339933"/>
                </a:solidFill>
                <a:latin typeface="Arial" panose="020B0604020202020204" pitchFamily="34" charset="0"/>
                <a:ea typeface="宋体" panose="02010600030101010101" pitchFamily="2" charset="-122"/>
              </a:rPr>
              <a:t>created by YACC</a:t>
            </a:r>
            <a:r>
              <a:rPr lang="en-US" altLang="zh-CN" sz="1800">
                <a:solidFill>
                  <a:srgbClr val="339933"/>
                </a:solidFill>
                <a:latin typeface="Arial" panose="020B0604020202020204" pitchFamily="34" charset="0"/>
                <a:ea typeface="宋体" panose="02010600030101010101" pitchFamily="2" charset="-122"/>
              </a:rPr>
              <a:t> */</a:t>
            </a:r>
            <a:endParaRPr lang="en-US" altLang="zh-CN" sz="1800">
              <a:solidFill>
                <a:srgbClr val="339933"/>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a:solidFill>
                  <a:srgbClr val="990000"/>
                </a:solidFill>
                <a:latin typeface="Arial" panose="020B0604020202020204" pitchFamily="34" charset="0"/>
                <a:ea typeface="宋体" panose="02010600030101010101" pitchFamily="2" charset="-122"/>
              </a:rPr>
              <a:t>#include  "y.tab.h"   </a:t>
            </a:r>
            <a:endParaRPr lang="en-US" altLang="zh-CN" sz="1800">
              <a:solidFill>
                <a:srgbClr val="9900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a:solidFill>
                  <a:srgbClr val="FF3300"/>
                </a:solidFill>
                <a:latin typeface="Arial" panose="020B0604020202020204" pitchFamily="34" charset="0"/>
                <a:ea typeface="宋体" panose="02010600030101010101" pitchFamily="2" charset="-122"/>
              </a:rPr>
              <a:t>%}</a:t>
            </a:r>
            <a:endParaRPr lang="en-US" altLang="zh-CN" sz="180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en-US" altLang="zh-CN" sz="180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a:solidFill>
                  <a:srgbClr val="FF3300"/>
                </a:solidFill>
                <a:latin typeface="Arial" panose="020B0604020202020204" pitchFamily="34" charset="0"/>
                <a:ea typeface="宋体" panose="02010600030101010101" pitchFamily="2" charset="-122"/>
              </a:rPr>
              <a:t>number</a:t>
            </a:r>
            <a:r>
              <a:rPr lang="en-US" altLang="zh-CN" sz="1800" b="0">
                <a:solidFill>
                  <a:schemeClr val="tx1"/>
                </a:solidFill>
                <a:latin typeface="Arial" panose="020B0604020202020204" pitchFamily="34" charset="0"/>
                <a:ea typeface="宋体" panose="02010600030101010101" pitchFamily="2" charset="-122"/>
              </a:rPr>
              <a:t>    [0-9]+[.]?[0-9]*</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p:txBody>
      </p:sp>
      <p:sp>
        <p:nvSpPr>
          <p:cNvPr id="99334" name="Text Box 8"/>
          <p:cNvSpPr txBox="1">
            <a:spLocks noChangeArrowheads="1"/>
          </p:cNvSpPr>
          <p:nvPr/>
        </p:nvSpPr>
        <p:spPr bwMode="auto">
          <a:xfrm>
            <a:off x="3648075" y="981075"/>
            <a:ext cx="5073650"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LEX</a:t>
            </a:r>
            <a:r>
              <a:rPr lang="zh-CN" altLang="en-US" sz="1800" b="0">
                <a:solidFill>
                  <a:schemeClr val="bg1"/>
                </a:solidFill>
                <a:latin typeface="Arial" panose="020B0604020202020204" pitchFamily="34" charset="0"/>
                <a:ea typeface="隶书" panose="02010509060101010101" pitchFamily="49" charset="-122"/>
              </a:rPr>
              <a:t>源程序：声明部分</a:t>
            </a:r>
            <a:endParaRPr lang="zh-CN" altLang="en-US" sz="1800" b="0">
              <a:solidFill>
                <a:schemeClr val="bg1"/>
              </a:solidFill>
              <a:latin typeface="Arial" panose="020B0604020202020204" pitchFamily="34" charset="0"/>
              <a:ea typeface="隶书" panose="02010509060101010101" pitchFamily="49" charset="-122"/>
            </a:endParaRPr>
          </a:p>
        </p:txBody>
      </p:sp>
      <p:sp>
        <p:nvSpPr>
          <p:cNvPr id="99335" name="Text Box 9"/>
          <p:cNvSpPr txBox="1">
            <a:spLocks noChangeArrowheads="1"/>
          </p:cNvSpPr>
          <p:nvPr/>
        </p:nvSpPr>
        <p:spPr bwMode="auto">
          <a:xfrm>
            <a:off x="3635375" y="5445125"/>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tokens.l</a:t>
            </a:r>
            <a:endParaRPr lang="en-US" altLang="zh-CN" sz="1800">
              <a:solidFill>
                <a:srgbClr val="990000"/>
              </a:solidFill>
              <a:latin typeface="Arial" panose="020B0604020202020204" pitchFamily="34" charset="0"/>
              <a:ea typeface="隶书" panose="02010509060101010101" pitchFamily="49" charset="-122"/>
            </a:endParaRPr>
          </a:p>
        </p:txBody>
      </p:sp>
      <p:sp>
        <p:nvSpPr>
          <p:cNvPr id="99336" name="Rectangle 12"/>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2" charset="-122"/>
                <a:ea typeface="黑体" panose="02010609060101010101" pitchFamily="2"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2" charset="-122"/>
                <a:ea typeface="黑体" panose="02010609060101010101" pitchFamily="2"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endParaRPr lang="zh-CN" altLang="en-US">
              <a:ln>
                <a:noFill/>
              </a:ln>
              <a:solidFill>
                <a:schemeClr val="tx1"/>
              </a:solidFill>
              <a:latin typeface="隶书" panose="02010509060101010101" pitchFamily="49" charset="-122"/>
              <a:ea typeface="隶书" panose="02010509060101010101"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wheel(8)">
                                      <p:cBhvr>
                                        <p:cTn id="7" dur="500"/>
                                        <p:tgtEl>
                                          <p:spTgt spid="128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3389302D-8EFE-4255-960D-F790F214A757}"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101379" name="Text Box 3"/>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101380" name="Rectangle 4"/>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endParaRPr lang="pt-BR" altLang="zh-CN" sz="1800">
              <a:solidFill>
                <a:schemeClr val="tx1"/>
              </a:solidFill>
              <a:latin typeface="Arial" panose="020B0604020202020204" pitchFamily="34" charset="0"/>
              <a:ea typeface="隶书" panose="02010509060101010101" pitchFamily="49"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endParaRPr lang="pt-BR" altLang="zh-CN" sz="1800" b="0">
              <a:solidFill>
                <a:schemeClr val="tx1"/>
              </a:solidFill>
              <a:latin typeface="Arial" panose="020B0604020202020204" pitchFamily="34" charset="0"/>
              <a:ea typeface="宋体" panose="02010600030101010101" pitchFamily="2" charset="-122"/>
            </a:endParaRPr>
          </a:p>
        </p:txBody>
      </p:sp>
      <p:sp>
        <p:nvSpPr>
          <p:cNvPr id="129029" name="Rectangle 5"/>
          <p:cNvSpPr>
            <a:spLocks noChangeArrowheads="1"/>
          </p:cNvSpPr>
          <p:nvPr/>
        </p:nvSpPr>
        <p:spPr bwMode="auto">
          <a:xfrm>
            <a:off x="3635375" y="1484313"/>
            <a:ext cx="4968875"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endParaRPr lang="en-US" altLang="zh-CN" sz="1800" b="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accent2"/>
                </a:solidFill>
                <a:latin typeface="Arial" panose="020B0604020202020204" pitchFamily="34" charset="0"/>
                <a:ea typeface="宋体" panose="02010600030101010101" pitchFamily="2" charset="-122"/>
              </a:rPr>
              <a:t>[  \t]</a:t>
            </a:r>
            <a:r>
              <a:rPr lang="en-US" altLang="zh-CN" sz="1800" b="0">
                <a:solidFill>
                  <a:schemeClr val="tx1"/>
                </a:solidFill>
                <a:latin typeface="Arial" panose="020B0604020202020204" pitchFamily="34" charset="0"/>
                <a:ea typeface="宋体" panose="02010600030101010101" pitchFamily="2" charset="-122"/>
              </a:rPr>
              <a:t>        { /*skip blanks*/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accent2"/>
                </a:solidFill>
                <a:latin typeface="Arial" panose="020B0604020202020204" pitchFamily="34" charset="0"/>
                <a:ea typeface="宋体" panose="02010600030101010101" pitchFamily="2" charset="-122"/>
              </a:rPr>
              <a:t>{number}</a:t>
            </a:r>
            <a:r>
              <a:rPr lang="en-US" altLang="zh-CN" sz="1800" b="0">
                <a:solidFill>
                  <a:schemeClr val="tx1"/>
                </a:solidFill>
                <a:latin typeface="Arial" panose="020B0604020202020204" pitchFamily="34" charset="0"/>
                <a:ea typeface="宋体" panose="02010600030101010101" pitchFamily="2" charset="-122"/>
              </a:rPr>
              <a:t>   {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sscanf(yytext,"%lf",&amp;yylval);</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             return </a:t>
            </a:r>
            <a:r>
              <a:rPr lang="en-US" altLang="zh-CN" sz="1800" b="0">
                <a:solidFill>
                  <a:srgbClr val="FF3300"/>
                </a:solidFill>
                <a:latin typeface="Arial" panose="020B0604020202020204" pitchFamily="34" charset="0"/>
                <a:ea typeface="宋体" panose="02010600030101010101" pitchFamily="2" charset="-122"/>
              </a:rPr>
              <a:t>NUMBER</a:t>
            </a:r>
            <a:r>
              <a:rPr lang="en-US" altLang="zh-CN" sz="1800" b="0">
                <a:solidFill>
                  <a:schemeClr val="tx1"/>
                </a:solidFill>
                <a:latin typeface="Arial" panose="020B0604020202020204" pitchFamily="34" charset="0"/>
                <a:ea typeface="宋体" panose="02010600030101010101" pitchFamily="2" charset="-122"/>
              </a:rPr>
              <a:t>;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a:solidFill>
                  <a:schemeClr val="accent2"/>
                </a:solidFill>
                <a:latin typeface="Arial" panose="020B0604020202020204" pitchFamily="34" charset="0"/>
                <a:ea typeface="宋体" panose="02010600030101010101" pitchFamily="2" charset="-122"/>
              </a:rPr>
              <a:t>\n|.</a:t>
            </a:r>
            <a:r>
              <a:rPr lang="en-US" altLang="zh-CN" sz="1800" b="0">
                <a:solidFill>
                  <a:schemeClr val="tx1"/>
                </a:solidFill>
                <a:latin typeface="Arial" panose="020B0604020202020204" pitchFamily="34" charset="0"/>
                <a:ea typeface="宋体" panose="02010600030101010101" pitchFamily="2" charset="-122"/>
              </a:rPr>
              <a:t>      { return    yytext[0];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rgbClr val="FF3300"/>
                </a:solidFill>
                <a:latin typeface="Arial" panose="020B0604020202020204" pitchFamily="34" charset="0"/>
                <a:ea typeface="宋体" panose="02010600030101010101" pitchFamily="2" charset="-122"/>
              </a:rPr>
              <a:t>%%</a:t>
            </a:r>
            <a:endParaRPr lang="en-US" altLang="zh-CN" sz="1800" b="0">
              <a:solidFill>
                <a:srgbClr val="FF3300"/>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int   yywrap()  { return   1;   }</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Arial" panose="020B0604020202020204" pitchFamily="34" charset="0"/>
              <a:ea typeface="宋体" panose="02010600030101010101" pitchFamily="2" charset="-122"/>
            </a:endParaRPr>
          </a:p>
        </p:txBody>
      </p:sp>
      <p:sp>
        <p:nvSpPr>
          <p:cNvPr id="101382" name="Text Box 6"/>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en-US" altLang="zh-CN" sz="1800" b="0">
                <a:solidFill>
                  <a:schemeClr val="bg1"/>
                </a:solidFill>
                <a:latin typeface="Arial" panose="020B0604020202020204" pitchFamily="34" charset="0"/>
                <a:ea typeface="宋体" panose="02010600030101010101" pitchFamily="2" charset="-122"/>
              </a:rPr>
              <a:t>LEX</a:t>
            </a:r>
            <a:r>
              <a:rPr lang="zh-CN" altLang="en-US" sz="1800" b="0">
                <a:solidFill>
                  <a:schemeClr val="bg1"/>
                </a:solidFill>
                <a:latin typeface="Arial" panose="020B0604020202020204" pitchFamily="34" charset="0"/>
                <a:ea typeface="隶书" panose="02010509060101010101" pitchFamily="49" charset="-122"/>
              </a:rPr>
              <a:t>源程序：规则，用户定义代码</a:t>
            </a:r>
            <a:endParaRPr lang="zh-CN" altLang="en-US" sz="1800" b="0">
              <a:solidFill>
                <a:schemeClr val="bg1"/>
              </a:solidFill>
              <a:latin typeface="Arial" panose="020B0604020202020204" pitchFamily="34" charset="0"/>
              <a:ea typeface="隶书" panose="02010509060101010101" pitchFamily="49" charset="-122"/>
            </a:endParaRPr>
          </a:p>
        </p:txBody>
      </p:sp>
      <p:sp>
        <p:nvSpPr>
          <p:cNvPr id="101383" name="Text Box 7"/>
          <p:cNvSpPr txBox="1">
            <a:spLocks noChangeArrowheads="1"/>
          </p:cNvSpPr>
          <p:nvPr/>
        </p:nvSpPr>
        <p:spPr bwMode="auto">
          <a:xfrm>
            <a:off x="3635375" y="5445125"/>
            <a:ext cx="5073650" cy="45720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a:solidFill>
                  <a:srgbClr val="990000"/>
                </a:solidFill>
                <a:latin typeface="Arial" panose="020B0604020202020204" pitchFamily="34" charset="0"/>
                <a:ea typeface="宋体" panose="02010600030101010101" pitchFamily="2" charset="-122"/>
              </a:rPr>
              <a:t>文件名：</a:t>
            </a:r>
            <a:r>
              <a:rPr lang="en-US" altLang="zh-CN" sz="1800">
                <a:solidFill>
                  <a:srgbClr val="990000"/>
                </a:solidFill>
                <a:latin typeface="Arial" panose="020B0604020202020204" pitchFamily="34" charset="0"/>
                <a:ea typeface="宋体" panose="02010600030101010101" pitchFamily="2" charset="-122"/>
              </a:rPr>
              <a:t>tokens.l</a:t>
            </a:r>
            <a:endParaRPr lang="en-US" altLang="zh-CN" sz="1800">
              <a:solidFill>
                <a:srgbClr val="990000"/>
              </a:solidFill>
              <a:latin typeface="Arial" panose="020B0604020202020204" pitchFamily="34" charset="0"/>
              <a:ea typeface="隶书" panose="02010509060101010101" pitchFamily="49" charset="-122"/>
            </a:endParaRPr>
          </a:p>
        </p:txBody>
      </p:sp>
      <p:sp>
        <p:nvSpPr>
          <p:cNvPr id="101384" name="Rectangle 10"/>
          <p:cNvSpPr>
            <a:spLocks noGrp="1" noChangeArrowheads="1"/>
          </p:cNvSpPr>
          <p:nvPr>
            <p:ph type="title"/>
          </p:nvPr>
        </p:nvSpPr>
        <p:spPr>
          <a:xfrm>
            <a:off x="825500" y="188913"/>
            <a:ext cx="5762625" cy="515937"/>
          </a:xfrm>
          <a:noFill/>
        </p:spPr>
        <p:txBody>
          <a:bodyPr/>
          <a:lstStyle/>
          <a:p>
            <a:r>
              <a:rPr lang="en-US" altLang="zh-CN">
                <a:ln>
                  <a:noFill/>
                </a:ln>
                <a:solidFill>
                  <a:srgbClr val="990000"/>
                </a:solidFill>
                <a:latin typeface="黑体" panose="02010609060101010101" pitchFamily="2" charset="-122"/>
                <a:ea typeface="黑体" panose="02010609060101010101" pitchFamily="2"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2" charset="-122"/>
                <a:ea typeface="黑体" panose="02010609060101010101" pitchFamily="2"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常见用法举例</a:t>
            </a:r>
            <a:endParaRPr lang="zh-CN" altLang="en-US">
              <a:ln>
                <a:noFill/>
              </a:ln>
              <a:solidFill>
                <a:schemeClr val="tx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129029"/>
                                        </p:tgtEl>
                                        <p:attrNameLst>
                                          <p:attrName>style.visibility</p:attrName>
                                        </p:attrNameLst>
                                      </p:cBhvr>
                                      <p:to>
                                        <p:strVal val="visible"/>
                                      </p:to>
                                    </p:set>
                                    <p:animEffect transition="in" filter="wheel(8)">
                                      <p:cBhvr>
                                        <p:cTn id="7" dur="500"/>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17F1D8CA-90F4-47AF-8B63-7CB027D6F40B}"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103427" name="Text Box 3"/>
          <p:cNvSpPr txBox="1">
            <a:spLocks noChangeArrowheads="1"/>
          </p:cNvSpPr>
          <p:nvPr/>
        </p:nvSpPr>
        <p:spPr bwMode="auto">
          <a:xfrm>
            <a:off x="587375" y="76517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tx1"/>
                </a:solidFill>
                <a:latin typeface="Times New Roman" panose="02020603050405020304" pitchFamily="18" charset="0"/>
                <a:ea typeface="隶书" panose="02010509060101010101" pitchFamily="49" charset="-122"/>
              </a:rPr>
              <a:t>简单计算器文法：</a:t>
            </a:r>
            <a:endParaRPr kumimoji="1" lang="zh-CN" altLang="en-US" b="0">
              <a:solidFill>
                <a:schemeClr val="tx1"/>
              </a:solidFill>
              <a:latin typeface="Times New Roman" panose="02020603050405020304" pitchFamily="18" charset="0"/>
              <a:ea typeface="隶书" panose="02010509060101010101" pitchFamily="49" charset="-122"/>
            </a:endParaRPr>
          </a:p>
        </p:txBody>
      </p:sp>
      <p:sp>
        <p:nvSpPr>
          <p:cNvPr id="103428" name="Rectangle 4"/>
          <p:cNvSpPr>
            <a:spLocks noChangeArrowheads="1"/>
          </p:cNvSpPr>
          <p:nvPr/>
        </p:nvSpPr>
        <p:spPr bwMode="auto">
          <a:xfrm>
            <a:off x="539750" y="1341438"/>
            <a:ext cx="23034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S   : </a:t>
            </a:r>
            <a:r>
              <a:rPr lang="pt-BR" altLang="zh-CN" sz="1800">
                <a:solidFill>
                  <a:schemeClr val="tx1"/>
                </a:solidFill>
                <a:latin typeface="Arial" panose="020B0604020202020204" pitchFamily="34" charset="0"/>
                <a:ea typeface="隶书" panose="02010509060101010101" pitchFamily="49" charset="-122"/>
              </a:rPr>
              <a:t>ε</a:t>
            </a:r>
            <a:endParaRPr lang="pt-BR" altLang="zh-CN" sz="1800">
              <a:solidFill>
                <a:schemeClr val="tx1"/>
              </a:solidFill>
              <a:latin typeface="Arial" panose="020B0604020202020204" pitchFamily="34" charset="0"/>
              <a:ea typeface="隶书" panose="02010509060101010101" pitchFamily="49"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E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S '\n'</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E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E '/' E</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 E ')'</a:t>
            </a:r>
            <a:endParaRPr lang="pt-BR"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pt-BR" altLang="zh-CN" sz="1800" b="0">
                <a:solidFill>
                  <a:schemeClr val="tx1"/>
                </a:solidFill>
                <a:latin typeface="Arial" panose="020B0604020202020204" pitchFamily="34" charset="0"/>
                <a:ea typeface="宋体" panose="02010600030101010101" pitchFamily="2" charset="-122"/>
              </a:rPr>
              <a:t>    | NUMBER</a:t>
            </a:r>
            <a:endParaRPr lang="pt-BR" altLang="zh-CN" sz="1800" b="0">
              <a:solidFill>
                <a:schemeClr val="tx1"/>
              </a:solidFill>
              <a:latin typeface="Arial" panose="020B0604020202020204" pitchFamily="34" charset="0"/>
              <a:ea typeface="宋体" panose="02010600030101010101" pitchFamily="2" charset="-122"/>
            </a:endParaRPr>
          </a:p>
        </p:txBody>
      </p:sp>
      <p:sp>
        <p:nvSpPr>
          <p:cNvPr id="133125" name="Rectangle 5"/>
          <p:cNvSpPr>
            <a:spLocks noChangeArrowheads="1"/>
          </p:cNvSpPr>
          <p:nvPr/>
        </p:nvSpPr>
        <p:spPr bwMode="auto">
          <a:xfrm>
            <a:off x="3635375" y="1484313"/>
            <a:ext cx="496887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1. </a:t>
            </a:r>
            <a:r>
              <a:rPr lang="zh-CN" altLang="en-US" sz="1800">
                <a:solidFill>
                  <a:schemeClr val="tx1"/>
                </a:solidFill>
                <a:latin typeface="Arial" panose="020B0604020202020204" pitchFamily="34" charset="0"/>
                <a:ea typeface="楷体_GB2312" pitchFamily="49" charset="-122"/>
              </a:rPr>
              <a:t>用 </a:t>
            </a:r>
            <a:r>
              <a:rPr lang="en-US" altLang="zh-CN" sz="1800">
                <a:solidFill>
                  <a:schemeClr val="tx1"/>
                </a:solidFill>
                <a:latin typeface="Arial" panose="020B0604020202020204" pitchFamily="34" charset="0"/>
                <a:ea typeface="楷体_GB2312" pitchFamily="49" charset="-122"/>
              </a:rPr>
              <a:t>FLEX </a:t>
            </a:r>
            <a:r>
              <a:rPr lang="zh-CN" altLang="en-US" sz="1800">
                <a:solidFill>
                  <a:schemeClr val="tx1"/>
                </a:solidFill>
                <a:latin typeface="Arial" panose="020B0604020202020204" pitchFamily="34" charset="0"/>
                <a:ea typeface="楷体_GB2312" pitchFamily="49" charset="-122"/>
              </a:rPr>
              <a:t>生成词法分析器源码</a:t>
            </a:r>
            <a:endParaRPr lang="zh-CN" altLang="en-US" sz="1800">
              <a:solidFill>
                <a:schemeClr val="tx1"/>
              </a:solidFill>
              <a:latin typeface="Arial" panose="020B0604020202020204" pitchFamily="34" charset="0"/>
              <a:ea typeface="楷体_GB2312" pitchFamily="49" charset="-122"/>
            </a:endParaRPr>
          </a:p>
        </p:txBody>
      </p:sp>
      <p:sp>
        <p:nvSpPr>
          <p:cNvPr id="103430" name="Text Box 6"/>
          <p:cNvSpPr txBox="1">
            <a:spLocks noChangeArrowheads="1"/>
          </p:cNvSpPr>
          <p:nvPr/>
        </p:nvSpPr>
        <p:spPr bwMode="auto">
          <a:xfrm>
            <a:off x="3635375" y="981075"/>
            <a:ext cx="4968875"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50000"/>
              </a:spcBef>
              <a:spcAft>
                <a:spcPct val="0"/>
              </a:spcAft>
              <a:buClrTx/>
              <a:buSzTx/>
              <a:buFontTx/>
              <a:buNone/>
            </a:pPr>
            <a:r>
              <a:rPr lang="zh-CN" altLang="en-US" sz="1800" b="0">
                <a:solidFill>
                  <a:schemeClr val="bg1"/>
                </a:solidFill>
                <a:latin typeface="Arial" panose="020B0604020202020204" pitchFamily="34" charset="0"/>
                <a:ea typeface="隶书" panose="02010509060101010101" pitchFamily="49" charset="-122"/>
              </a:rPr>
              <a:t>生成可执行程序</a:t>
            </a:r>
            <a:endParaRPr lang="zh-CN" altLang="en-US" sz="1800" b="0">
              <a:solidFill>
                <a:schemeClr val="bg1"/>
              </a:solidFill>
              <a:latin typeface="Arial" panose="020B0604020202020204" pitchFamily="34" charset="0"/>
              <a:ea typeface="隶书" panose="02010509060101010101" pitchFamily="49" charset="-122"/>
            </a:endParaRPr>
          </a:p>
        </p:txBody>
      </p:sp>
      <p:sp>
        <p:nvSpPr>
          <p:cNvPr id="133127" name="Text Box 7"/>
          <p:cNvSpPr txBox="1">
            <a:spLocks noChangeArrowheads="1"/>
          </p:cNvSpPr>
          <p:nvPr/>
        </p:nvSpPr>
        <p:spPr bwMode="auto">
          <a:xfrm>
            <a:off x="3635375" y="5014913"/>
            <a:ext cx="334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kumimoji="1" lang="zh-CN" altLang="en-US" b="0">
                <a:solidFill>
                  <a:schemeClr val="accent2"/>
                </a:solidFill>
                <a:latin typeface="Times New Roman" panose="02020603050405020304" pitchFamily="18" charset="0"/>
                <a:ea typeface="隶书" panose="02010509060101010101" pitchFamily="49" charset="-122"/>
              </a:rPr>
              <a:t>执行程序</a:t>
            </a:r>
            <a:r>
              <a:rPr kumimoji="1" lang="zh-CN" altLang="en-US" b="0">
                <a:solidFill>
                  <a:schemeClr val="tx1"/>
                </a:solidFill>
                <a:latin typeface="Times New Roman" panose="02020603050405020304" pitchFamily="18" charset="0"/>
                <a:ea typeface="隶书" panose="02010509060101010101" pitchFamily="49" charset="-122"/>
              </a:rPr>
              <a:t>： </a:t>
            </a:r>
            <a:r>
              <a:rPr kumimoji="1" lang="en-US" altLang="zh-CN">
                <a:solidFill>
                  <a:schemeClr val="tx1"/>
                </a:solidFill>
                <a:latin typeface="Times New Roman" panose="02020603050405020304" pitchFamily="18" charset="0"/>
                <a:ea typeface="隶书" panose="02010509060101010101" pitchFamily="49" charset="-122"/>
              </a:rPr>
              <a:t>simcalc</a:t>
            </a:r>
            <a:endParaRPr kumimoji="1" lang="en-US" altLang="zh-CN">
              <a:solidFill>
                <a:schemeClr val="tx1"/>
              </a:solidFill>
              <a:latin typeface="Times New Roman" panose="02020603050405020304" pitchFamily="18" charset="0"/>
              <a:ea typeface="隶书" panose="02010509060101010101" pitchFamily="49" charset="-122"/>
            </a:endParaRPr>
          </a:p>
        </p:txBody>
      </p:sp>
      <p:sp>
        <p:nvSpPr>
          <p:cNvPr id="133128" name="Rectangle 8"/>
          <p:cNvSpPr>
            <a:spLocks noChangeArrowheads="1"/>
          </p:cNvSpPr>
          <p:nvPr/>
        </p:nvSpPr>
        <p:spPr bwMode="auto">
          <a:xfrm>
            <a:off x="3924300" y="1989138"/>
            <a:ext cx="4608513"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rgbClr val="0000FF"/>
                </a:solidFill>
                <a:latin typeface="Arial" panose="020B0604020202020204" pitchFamily="34" charset="0"/>
                <a:ea typeface="楷体_GB2312" pitchFamily="49" charset="-122"/>
              </a:rPr>
              <a:t>flex  tokens.l</a:t>
            </a:r>
            <a:r>
              <a:rPr lang="en-US" altLang="zh-CN" sz="1800">
                <a:solidFill>
                  <a:schemeClr val="tx1"/>
                </a:solidFill>
                <a:latin typeface="Arial" panose="020B0604020202020204" pitchFamily="34" charset="0"/>
                <a:ea typeface="楷体_GB2312" pitchFamily="49" charset="-122"/>
              </a:rPr>
              <a:t>  </a:t>
            </a:r>
            <a:r>
              <a:rPr lang="zh-CN" altLang="en-US" sz="1800">
                <a:solidFill>
                  <a:schemeClr val="tx1"/>
                </a:solidFill>
                <a:latin typeface="Arial" panose="020B0604020202020204" pitchFamily="34" charset="0"/>
                <a:ea typeface="楷体_GB2312" pitchFamily="49" charset="-122"/>
              </a:rPr>
              <a:t>生成文件 </a:t>
            </a:r>
            <a:r>
              <a:rPr lang="en-US" altLang="zh-CN" sz="1800">
                <a:solidFill>
                  <a:schemeClr val="tx1"/>
                </a:solidFill>
                <a:latin typeface="Arial" panose="020B0604020202020204" pitchFamily="34" charset="0"/>
                <a:ea typeface="楷体_GB2312" pitchFamily="49" charset="-122"/>
              </a:rPr>
              <a:t>lex.yy.c</a:t>
            </a:r>
            <a:endParaRPr lang="en-US" altLang="zh-CN" sz="1800">
              <a:solidFill>
                <a:schemeClr val="tx1"/>
              </a:solidFill>
              <a:latin typeface="Arial" panose="020B0604020202020204" pitchFamily="34" charset="0"/>
              <a:ea typeface="楷体_GB2312" pitchFamily="49" charset="-122"/>
            </a:endParaRPr>
          </a:p>
        </p:txBody>
      </p:sp>
      <p:sp>
        <p:nvSpPr>
          <p:cNvPr id="133129" name="Rectangle 9"/>
          <p:cNvSpPr>
            <a:spLocks noChangeArrowheads="1"/>
          </p:cNvSpPr>
          <p:nvPr/>
        </p:nvSpPr>
        <p:spPr bwMode="auto">
          <a:xfrm>
            <a:off x="3635375" y="2492375"/>
            <a:ext cx="496887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2. </a:t>
            </a:r>
            <a:r>
              <a:rPr lang="zh-CN" altLang="en-US" sz="1800">
                <a:solidFill>
                  <a:schemeClr val="tx1"/>
                </a:solidFill>
                <a:latin typeface="Arial" panose="020B0604020202020204" pitchFamily="34" charset="0"/>
                <a:ea typeface="楷体_GB2312" pitchFamily="49" charset="-122"/>
              </a:rPr>
              <a:t>用 </a:t>
            </a:r>
            <a:r>
              <a:rPr lang="en-US" altLang="zh-CN" sz="1800">
                <a:solidFill>
                  <a:schemeClr val="tx1"/>
                </a:solidFill>
                <a:latin typeface="Arial" panose="020B0604020202020204" pitchFamily="34" charset="0"/>
                <a:ea typeface="楷体_GB2312" pitchFamily="49" charset="-122"/>
              </a:rPr>
              <a:t>bison </a:t>
            </a:r>
            <a:r>
              <a:rPr lang="zh-CN" altLang="en-US" sz="1800">
                <a:solidFill>
                  <a:schemeClr val="tx1"/>
                </a:solidFill>
                <a:latin typeface="Arial" panose="020B0604020202020204" pitchFamily="34" charset="0"/>
                <a:ea typeface="楷体_GB2312" pitchFamily="49" charset="-122"/>
              </a:rPr>
              <a:t>生成语法分析器源码</a:t>
            </a:r>
            <a:endParaRPr lang="zh-CN" altLang="en-US" sz="1800">
              <a:solidFill>
                <a:schemeClr val="tx1"/>
              </a:solidFill>
              <a:latin typeface="Arial" panose="020B0604020202020204" pitchFamily="34" charset="0"/>
              <a:ea typeface="楷体_GB2312" pitchFamily="49" charset="-122"/>
            </a:endParaRPr>
          </a:p>
        </p:txBody>
      </p:sp>
      <p:sp>
        <p:nvSpPr>
          <p:cNvPr id="133130" name="Rectangle 10"/>
          <p:cNvSpPr>
            <a:spLocks noChangeArrowheads="1"/>
          </p:cNvSpPr>
          <p:nvPr/>
        </p:nvSpPr>
        <p:spPr bwMode="auto">
          <a:xfrm>
            <a:off x="3924300" y="2997200"/>
            <a:ext cx="5219700" cy="822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rgbClr val="0000FF"/>
                </a:solidFill>
                <a:latin typeface="Arial" panose="020B0604020202020204" pitchFamily="34" charset="0"/>
                <a:ea typeface="楷体_GB2312" pitchFamily="49" charset="-122"/>
              </a:rPr>
              <a:t>bison -d –o y.tab.c  parser.y</a:t>
            </a:r>
            <a:r>
              <a:rPr lang="en-US" altLang="zh-CN" sz="1800">
                <a:solidFill>
                  <a:schemeClr val="tx1"/>
                </a:solidFill>
                <a:latin typeface="Arial" panose="020B0604020202020204" pitchFamily="34" charset="0"/>
                <a:ea typeface="楷体_GB2312" pitchFamily="49" charset="-122"/>
              </a:rPr>
              <a:t> </a:t>
            </a:r>
            <a:endParaRPr lang="en-US" altLang="zh-CN" sz="1800">
              <a:solidFill>
                <a:schemeClr val="tx1"/>
              </a:solidFill>
              <a:latin typeface="Arial" panose="020B0604020202020204" pitchFamily="34" charset="0"/>
              <a:ea typeface="楷体_GB2312" pitchFamily="49" charset="-122"/>
            </a:endParaRPr>
          </a:p>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  </a:t>
            </a:r>
            <a:r>
              <a:rPr lang="zh-CN" altLang="en-US" sz="1800">
                <a:solidFill>
                  <a:schemeClr val="tx1"/>
                </a:solidFill>
                <a:latin typeface="Arial" panose="020B0604020202020204" pitchFamily="34" charset="0"/>
                <a:ea typeface="楷体_GB2312" pitchFamily="49" charset="-122"/>
              </a:rPr>
              <a:t>生成文件 </a:t>
            </a:r>
            <a:r>
              <a:rPr lang="en-US" altLang="zh-CN" sz="1800">
                <a:solidFill>
                  <a:schemeClr val="tx1"/>
                </a:solidFill>
                <a:latin typeface="Arial" panose="020B0604020202020204" pitchFamily="34" charset="0"/>
                <a:ea typeface="楷体_GB2312" pitchFamily="49" charset="-122"/>
              </a:rPr>
              <a:t>y.tab.c </a:t>
            </a:r>
            <a:r>
              <a:rPr lang="zh-CN" altLang="en-US" sz="1800">
                <a:solidFill>
                  <a:schemeClr val="tx1"/>
                </a:solidFill>
                <a:latin typeface="Arial" panose="020B0604020202020204" pitchFamily="34" charset="0"/>
                <a:ea typeface="楷体_GB2312" pitchFamily="49" charset="-122"/>
              </a:rPr>
              <a:t>，</a:t>
            </a:r>
            <a:r>
              <a:rPr lang="en-US" altLang="zh-CN" sz="1800">
                <a:solidFill>
                  <a:schemeClr val="tx1"/>
                </a:solidFill>
                <a:latin typeface="Arial" panose="020B0604020202020204" pitchFamily="34" charset="0"/>
                <a:ea typeface="楷体_GB2312" pitchFamily="49" charset="-122"/>
              </a:rPr>
              <a:t>y.tab.h</a:t>
            </a:r>
            <a:endParaRPr lang="en-US" altLang="zh-CN" sz="1800">
              <a:solidFill>
                <a:schemeClr val="tx1"/>
              </a:solidFill>
              <a:latin typeface="Arial" panose="020B0604020202020204" pitchFamily="34" charset="0"/>
              <a:ea typeface="楷体_GB2312" pitchFamily="49" charset="-122"/>
            </a:endParaRPr>
          </a:p>
        </p:txBody>
      </p:sp>
      <p:sp>
        <p:nvSpPr>
          <p:cNvPr id="133131" name="Rectangle 11"/>
          <p:cNvSpPr>
            <a:spLocks noChangeArrowheads="1"/>
          </p:cNvSpPr>
          <p:nvPr/>
        </p:nvSpPr>
        <p:spPr bwMode="auto">
          <a:xfrm>
            <a:off x="3635375" y="3933825"/>
            <a:ext cx="496887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3. </a:t>
            </a:r>
            <a:r>
              <a:rPr lang="zh-CN" altLang="en-US" sz="1800">
                <a:solidFill>
                  <a:schemeClr val="tx1"/>
                </a:solidFill>
                <a:latin typeface="Arial" panose="020B0604020202020204" pitchFamily="34" charset="0"/>
                <a:ea typeface="楷体_GB2312" pitchFamily="49" charset="-122"/>
              </a:rPr>
              <a:t>用 </a:t>
            </a:r>
            <a:r>
              <a:rPr lang="en-US" altLang="zh-CN" sz="1800">
                <a:solidFill>
                  <a:schemeClr val="tx1"/>
                </a:solidFill>
                <a:latin typeface="Arial" panose="020B0604020202020204" pitchFamily="34" charset="0"/>
                <a:ea typeface="楷体_GB2312" pitchFamily="49" charset="-122"/>
              </a:rPr>
              <a:t>gcc </a:t>
            </a:r>
            <a:r>
              <a:rPr lang="zh-CN" altLang="en-US" sz="1800">
                <a:solidFill>
                  <a:schemeClr val="tx1"/>
                </a:solidFill>
                <a:latin typeface="Arial" panose="020B0604020202020204" pitchFamily="34" charset="0"/>
                <a:ea typeface="楷体_GB2312" pitchFamily="49" charset="-122"/>
              </a:rPr>
              <a:t>编译，生成可执行程序</a:t>
            </a:r>
            <a:endParaRPr lang="zh-CN" altLang="en-US" sz="1800">
              <a:solidFill>
                <a:schemeClr val="tx1"/>
              </a:solidFill>
              <a:latin typeface="Arial" panose="020B0604020202020204" pitchFamily="34" charset="0"/>
              <a:ea typeface="楷体_GB2312" pitchFamily="49" charset="-122"/>
            </a:endParaRPr>
          </a:p>
        </p:txBody>
      </p:sp>
      <p:sp>
        <p:nvSpPr>
          <p:cNvPr id="133132" name="Rectangle 12"/>
          <p:cNvSpPr>
            <a:spLocks noChangeArrowheads="1"/>
          </p:cNvSpPr>
          <p:nvPr/>
        </p:nvSpPr>
        <p:spPr bwMode="auto">
          <a:xfrm>
            <a:off x="3924300" y="4438650"/>
            <a:ext cx="521970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a:solidFill>
                  <a:schemeClr val="tx1"/>
                </a:solidFill>
                <a:latin typeface="Arial" panose="020B0604020202020204" pitchFamily="34" charset="0"/>
                <a:ea typeface="楷体_GB2312" pitchFamily="49" charset="-122"/>
              </a:rPr>
              <a:t>gcc –o </a:t>
            </a:r>
            <a:r>
              <a:rPr lang="en-US" altLang="zh-CN" sz="1800">
                <a:solidFill>
                  <a:srgbClr val="990000"/>
                </a:solidFill>
                <a:latin typeface="Arial" panose="020B0604020202020204" pitchFamily="34" charset="0"/>
                <a:ea typeface="楷体_GB2312" pitchFamily="49" charset="-122"/>
              </a:rPr>
              <a:t>simcalc</a:t>
            </a:r>
            <a:r>
              <a:rPr lang="en-US" altLang="zh-CN" sz="1800">
                <a:solidFill>
                  <a:schemeClr val="tx1"/>
                </a:solidFill>
                <a:latin typeface="Arial" panose="020B0604020202020204" pitchFamily="34" charset="0"/>
                <a:ea typeface="楷体_GB2312" pitchFamily="49" charset="-122"/>
              </a:rPr>
              <a:t>  y.tab.c  lex.yy.c</a:t>
            </a:r>
            <a:endParaRPr lang="en-US" altLang="zh-CN" sz="1800">
              <a:solidFill>
                <a:schemeClr val="tx1"/>
              </a:solidFill>
              <a:latin typeface="Arial" panose="020B0604020202020204" pitchFamily="34" charset="0"/>
              <a:ea typeface="楷体_GB2312" pitchFamily="49" charset="-122"/>
            </a:endParaRPr>
          </a:p>
        </p:txBody>
      </p:sp>
      <p:sp>
        <p:nvSpPr>
          <p:cNvPr id="103437" name="Rectangle 16"/>
          <p:cNvSpPr>
            <a:spLocks noGrp="1" noChangeArrowheads="1"/>
          </p:cNvSpPr>
          <p:nvPr>
            <p:ph type="title"/>
          </p:nvPr>
        </p:nvSpPr>
        <p:spPr>
          <a:xfrm>
            <a:off x="825500" y="188913"/>
            <a:ext cx="4610100" cy="515937"/>
          </a:xfrm>
          <a:noFill/>
        </p:spPr>
        <p:txBody>
          <a:bodyPr/>
          <a:lstStyle/>
          <a:p>
            <a:r>
              <a:rPr lang="en-US" altLang="zh-CN">
                <a:ln>
                  <a:noFill/>
                </a:ln>
                <a:solidFill>
                  <a:srgbClr val="990000"/>
                </a:solidFill>
                <a:latin typeface="黑体" panose="02010609060101010101" pitchFamily="2" charset="-122"/>
                <a:ea typeface="黑体" panose="02010609060101010101" pitchFamily="2" charset="-122"/>
              </a:rPr>
              <a:t>LEX </a:t>
            </a:r>
            <a:r>
              <a:rPr lang="zh-CN" altLang="en-US">
                <a:ln>
                  <a:noFill/>
                </a:ln>
                <a:solidFill>
                  <a:srgbClr val="990000"/>
                </a:solidFill>
                <a:latin typeface="隶书" panose="02010509060101010101" pitchFamily="49" charset="-122"/>
                <a:ea typeface="隶书" panose="02010509060101010101" pitchFamily="49" charset="-122"/>
              </a:rPr>
              <a:t>和 </a:t>
            </a:r>
            <a:r>
              <a:rPr lang="en-US" altLang="zh-CN">
                <a:ln>
                  <a:noFill/>
                </a:ln>
                <a:solidFill>
                  <a:srgbClr val="990000"/>
                </a:solidFill>
                <a:latin typeface="黑体" panose="02010609060101010101" pitchFamily="2" charset="-122"/>
                <a:ea typeface="黑体" panose="02010609060101010101" pitchFamily="2" charset="-122"/>
              </a:rPr>
              <a:t>YACC</a:t>
            </a:r>
            <a:r>
              <a:rPr lang="en-US" altLang="zh-CN">
                <a:ln>
                  <a:noFill/>
                </a:ln>
                <a:solidFill>
                  <a:schemeClr val="tx1"/>
                </a:solidFill>
                <a:latin typeface="隶书" panose="02010509060101010101" pitchFamily="49" charset="-122"/>
                <a:ea typeface="隶书" panose="02010509060101010101" pitchFamily="49" charset="-122"/>
              </a:rPr>
              <a:t> </a:t>
            </a:r>
            <a:r>
              <a:rPr lang="zh-CN" altLang="en-US">
                <a:ln>
                  <a:noFill/>
                </a:ln>
                <a:solidFill>
                  <a:schemeClr val="tx1"/>
                </a:solidFill>
                <a:latin typeface="隶书" panose="02010509060101010101" pitchFamily="49" charset="-122"/>
                <a:ea typeface="隶书" panose="02010509060101010101" pitchFamily="49" charset="-122"/>
              </a:rPr>
              <a:t>配合 举例</a:t>
            </a:r>
            <a:endParaRPr lang="zh-CN" altLang="en-US">
              <a:ln>
                <a:noFill/>
              </a:ln>
              <a:solidFill>
                <a:schemeClr val="tx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arn(outVertical)">
                                      <p:cBhvr>
                                        <p:cTn id="7" dur="500"/>
                                        <p:tgtEl>
                                          <p:spTgt spid="13312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33128"/>
                                        </p:tgtEl>
                                        <p:attrNameLst>
                                          <p:attrName>style.visibility</p:attrName>
                                        </p:attrNameLst>
                                      </p:cBhvr>
                                      <p:to>
                                        <p:strVal val="visible"/>
                                      </p:to>
                                    </p:set>
                                    <p:animEffect transition="in" filter="barn(outVertical)">
                                      <p:cBhvr>
                                        <p:cTn id="10" dur="500"/>
                                        <p:tgtEl>
                                          <p:spTgt spid="13312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3129"/>
                                        </p:tgtEl>
                                        <p:attrNameLst>
                                          <p:attrName>style.visibility</p:attrName>
                                        </p:attrNameLst>
                                      </p:cBhvr>
                                      <p:to>
                                        <p:strVal val="visible"/>
                                      </p:to>
                                    </p:set>
                                    <p:animEffect transition="in" filter="barn(outVertical)">
                                      <p:cBhvr>
                                        <p:cTn id="15" dur="500"/>
                                        <p:tgtEl>
                                          <p:spTgt spid="133129"/>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33130"/>
                                        </p:tgtEl>
                                        <p:attrNameLst>
                                          <p:attrName>style.visibility</p:attrName>
                                        </p:attrNameLst>
                                      </p:cBhvr>
                                      <p:to>
                                        <p:strVal val="visible"/>
                                      </p:to>
                                    </p:set>
                                    <p:animEffect transition="in" filter="barn(outVertical)">
                                      <p:cBhvr>
                                        <p:cTn id="18" dur="500"/>
                                        <p:tgtEl>
                                          <p:spTgt spid="13313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33131"/>
                                        </p:tgtEl>
                                        <p:attrNameLst>
                                          <p:attrName>style.visibility</p:attrName>
                                        </p:attrNameLst>
                                      </p:cBhvr>
                                      <p:to>
                                        <p:strVal val="visible"/>
                                      </p:to>
                                    </p:set>
                                    <p:animEffect transition="in" filter="barn(outVertical)">
                                      <p:cBhvr>
                                        <p:cTn id="23" dur="500"/>
                                        <p:tgtEl>
                                          <p:spTgt spid="133131"/>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33132"/>
                                        </p:tgtEl>
                                        <p:attrNameLst>
                                          <p:attrName>style.visibility</p:attrName>
                                        </p:attrNameLst>
                                      </p:cBhvr>
                                      <p:to>
                                        <p:strVal val="visible"/>
                                      </p:to>
                                    </p:set>
                                    <p:animEffect transition="in" filter="barn(outVertical)">
                                      <p:cBhvr>
                                        <p:cTn id="26" dur="500"/>
                                        <p:tgtEl>
                                          <p:spTgt spid="133132"/>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133127"/>
                                        </p:tgtEl>
                                        <p:attrNameLst>
                                          <p:attrName>style.visibility</p:attrName>
                                        </p:attrNameLst>
                                      </p:cBhvr>
                                      <p:to>
                                        <p:strVal val="visible"/>
                                      </p:to>
                                    </p:set>
                                    <p:animEffect transition="in" filter="barn(outVertical)">
                                      <p:cBhvr>
                                        <p:cTn id="31"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7" grpId="0"/>
      <p:bldP spid="133128" grpId="0"/>
      <p:bldP spid="133129" grpId="0" animBg="1"/>
      <p:bldP spid="133130" grpId="0"/>
      <p:bldP spid="133131" grpId="0" animBg="1"/>
      <p:bldP spid="1331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28650" y="365125"/>
            <a:ext cx="7886700" cy="803275"/>
          </a:xfrm>
        </p:spPr>
        <p:txBody>
          <a:bodyPr/>
          <a:lstStyle/>
          <a:p>
            <a:r>
              <a:rPr lang="en-US" altLang="zh-CN" sz="3600">
                <a:ln>
                  <a:noFill/>
                </a:ln>
              </a:rPr>
              <a:t>YACC/Bison</a:t>
            </a:r>
            <a:r>
              <a:rPr lang="zh-CN" altLang="en-US" sz="3600">
                <a:ln>
                  <a:noFill/>
                </a:ln>
                <a:latin typeface="黑体" panose="02010609060101010101" pitchFamily="2" charset="-122"/>
                <a:ea typeface="黑体" panose="02010609060101010101" pitchFamily="2" charset="-122"/>
              </a:rPr>
              <a:t>与</a:t>
            </a:r>
            <a:r>
              <a:rPr lang="en-US" altLang="zh-CN" sz="3600">
                <a:ln>
                  <a:noFill/>
                </a:ln>
                <a:latin typeface="Times New Roman" panose="02020603050405020304" pitchFamily="18" charset="0"/>
                <a:ea typeface="黑体" panose="02010609060101010101" pitchFamily="2" charset="-122"/>
                <a:cs typeface="Times New Roman" panose="02020603050405020304" pitchFamily="18" charset="0"/>
              </a:rPr>
              <a:t>Flex</a:t>
            </a:r>
            <a:r>
              <a:rPr lang="zh-CN" altLang="en-US" sz="3600">
                <a:ln>
                  <a:noFill/>
                </a:ln>
                <a:latin typeface="黑体" panose="02010609060101010101" pitchFamily="2" charset="-122"/>
                <a:ea typeface="黑体" panose="02010609060101010101" pitchFamily="2" charset="-122"/>
              </a:rPr>
              <a:t>联合编程</a:t>
            </a:r>
            <a:endParaRPr lang="zh-CN" altLang="en-US" sz="3600">
              <a:ln>
                <a:noFill/>
              </a:ln>
              <a:latin typeface="黑体" panose="02010609060101010101" pitchFamily="2" charset="-122"/>
              <a:ea typeface="黑体" panose="02010609060101010101" pitchFamily="2" charset="-122"/>
            </a:endParaRPr>
          </a:p>
        </p:txBody>
      </p:sp>
      <p:sp>
        <p:nvSpPr>
          <p:cNvPr id="3" name="内容占位符 2"/>
          <p:cNvSpPr>
            <a:spLocks noGrp="1"/>
          </p:cNvSpPr>
          <p:nvPr>
            <p:ph idx="1"/>
          </p:nvPr>
        </p:nvSpPr>
        <p:spPr>
          <a:xfrm>
            <a:off x="628650" y="1168400"/>
            <a:ext cx="7886700" cy="2032000"/>
          </a:xfrm>
        </p:spPr>
        <p:txBody>
          <a:bodyPr/>
          <a:lstStyle/>
          <a:p>
            <a:pPr>
              <a:lnSpc>
                <a:spcPct val="120000"/>
              </a:lnSpc>
            </a:pPr>
            <a:r>
              <a:rPr lang="zh-CN" altLang="en-US">
                <a:ea typeface="宋体" panose="02010600030101010101" pitchFamily="2" charset="-122"/>
              </a:rPr>
              <a:t>词法分析与语法分析的关系</a:t>
            </a:r>
            <a:endParaRPr lang="en-US" altLang="zh-CN">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词法分析从输入中获取词法要素</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语法分析使用这些要素进行语法分析</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传递桥梁：</a:t>
            </a:r>
            <a:r>
              <a:rPr lang="en-US" altLang="zh-CN">
                <a:latin typeface="Arial" panose="020B0604020202020204" pitchFamily="34" charset="0"/>
                <a:ea typeface="宋体" panose="02010600030101010101" pitchFamily="2" charset="-122"/>
              </a:rPr>
              <a:t>yylval</a:t>
            </a:r>
            <a:r>
              <a:rPr lang="zh-CN" altLang="en-US">
                <a:latin typeface="Arial" panose="020B0604020202020204" pitchFamily="34" charset="0"/>
                <a:ea typeface="宋体" panose="02010600030101010101" pitchFamily="2" charset="-122"/>
              </a:rPr>
              <a:t>与</a:t>
            </a:r>
            <a:r>
              <a:rPr lang="en-US" altLang="zh-CN">
                <a:latin typeface="Arial" panose="020B0604020202020204" pitchFamily="34" charset="0"/>
                <a:ea typeface="宋体" panose="02010600030101010101" pitchFamily="2" charset="-122"/>
              </a:rPr>
              <a:t>*.tab.h</a:t>
            </a:r>
            <a:endParaRPr lang="en-US" altLang="zh-CN">
              <a:latin typeface="Arial" panose="020B0604020202020204" pitchFamily="34" charset="0"/>
              <a:ea typeface="宋体" panose="02010600030101010101" pitchFamily="2" charset="-122"/>
            </a:endParaRPr>
          </a:p>
        </p:txBody>
      </p:sp>
      <p:sp>
        <p:nvSpPr>
          <p:cNvPr id="7" name="矩形 6"/>
          <p:cNvSpPr/>
          <p:nvPr/>
        </p:nvSpPr>
        <p:spPr>
          <a:xfrm>
            <a:off x="628650" y="3424238"/>
            <a:ext cx="8159750" cy="2030412"/>
          </a:xfrm>
          <a:prstGeom prst="rect">
            <a:avLst/>
          </a:prstGeom>
        </p:spPr>
        <p:txBody>
          <a:bodyPr>
            <a:spAutoFit/>
          </a:bodyPr>
          <a:lstStyle/>
          <a:p>
            <a:pPr>
              <a:defRPr/>
            </a:pPr>
            <a:r>
              <a:rPr lang="en-US" altLang="zh-CN" dirty="0">
                <a:solidFill>
                  <a:schemeClr val="tx1"/>
                </a:solidFill>
                <a:latin typeface="Monaco" panose="020B0509030404040204" pitchFamily="49" charset="0"/>
              </a:rPr>
              <a:t>%%</a:t>
            </a:r>
            <a:endParaRPr lang="en-US" altLang="zh-CN" dirty="0">
              <a:solidFill>
                <a:schemeClr val="tx1"/>
              </a:solidFill>
              <a:latin typeface="Monaco" panose="020B0509030404040204" pitchFamily="49" charset="0"/>
            </a:endParaRPr>
          </a:p>
          <a:p>
            <a:pPr>
              <a:defRPr/>
            </a:pPr>
            <a:r>
              <a:rPr lang="en-US" altLang="zh-CN" dirty="0">
                <a:solidFill>
                  <a:schemeClr val="tx1"/>
                </a:solidFill>
                <a:latin typeface="Monaco" panose="020B0509030404040204" pitchFamily="49" charset="0"/>
              </a:rPr>
              <a:t>[0-9]+   { </a:t>
            </a:r>
            <a:r>
              <a:rPr lang="en-US" altLang="zh-CN" dirty="0" err="1">
                <a:solidFill>
                  <a:schemeClr val="tx1"/>
                </a:solidFill>
                <a:latin typeface="Monaco" panose="020B0509030404040204" pitchFamily="49" charset="0"/>
              </a:rPr>
              <a:t>yylval</a:t>
            </a:r>
            <a:r>
              <a:rPr lang="en-US" altLang="zh-CN" dirty="0">
                <a:solidFill>
                  <a:schemeClr val="tx1"/>
                </a:solidFill>
                <a:latin typeface="Monaco" panose="020B0509030404040204" pitchFamily="49" charset="0"/>
              </a:rPr>
              <a:t> = </a:t>
            </a:r>
            <a:r>
              <a:rPr lang="en-US" altLang="zh-CN" dirty="0" err="1">
                <a:solidFill>
                  <a:schemeClr val="tx1"/>
                </a:solidFill>
                <a:latin typeface="Monaco" panose="020B0509030404040204" pitchFamily="49" charset="0"/>
              </a:rPr>
              <a:t>atoi</a:t>
            </a:r>
            <a:r>
              <a:rPr lang="en-US" altLang="zh-CN" dirty="0">
                <a:solidFill>
                  <a:schemeClr val="tx1"/>
                </a:solidFill>
                <a:latin typeface="Monaco" panose="020B0509030404040204" pitchFamily="49" charset="0"/>
              </a:rPr>
              <a:t>(</a:t>
            </a:r>
            <a:r>
              <a:rPr lang="en-US" altLang="zh-CN" dirty="0" err="1">
                <a:solidFill>
                  <a:schemeClr val="tx1"/>
                </a:solidFill>
                <a:latin typeface="Monaco" panose="020B0509030404040204" pitchFamily="49" charset="0"/>
              </a:rPr>
              <a:t>yytext</a:t>
            </a:r>
            <a:r>
              <a:rPr lang="en-US" altLang="zh-CN" dirty="0">
                <a:solidFill>
                  <a:schemeClr val="tx1"/>
                </a:solidFill>
                <a:latin typeface="Monaco" panose="020B0509030404040204" pitchFamily="49" charset="0"/>
              </a:rPr>
              <a:t>); return T_NUM; }</a:t>
            </a:r>
            <a:endParaRPr lang="en-US" altLang="zh-CN" dirty="0">
              <a:solidFill>
                <a:schemeClr val="tx1"/>
              </a:solidFill>
              <a:latin typeface="Monaco" panose="020B0509030404040204" pitchFamily="49" charset="0"/>
            </a:endParaRPr>
          </a:p>
          <a:p>
            <a:pPr marL="285750" indent="-285750">
              <a:buFontTx/>
              <a:buChar char="-"/>
              <a:defRPr/>
            </a:pPr>
            <a:r>
              <a:rPr lang="en-US" altLang="zh-CN" dirty="0">
                <a:solidFill>
                  <a:schemeClr val="tx1"/>
                </a:solidFill>
                <a:latin typeface="Monaco" panose="020B0509030404040204" pitchFamily="49" charset="0"/>
              </a:rPr>
              <a:t>       { return T_MINUS;}</a:t>
            </a:r>
            <a:endParaRPr lang="en-US" altLang="zh-CN" dirty="0">
              <a:solidFill>
                <a:schemeClr val="tx1"/>
              </a:solidFill>
              <a:latin typeface="Monaco" panose="020B0509030404040204" pitchFamily="49" charset="0"/>
            </a:endParaRPr>
          </a:p>
          <a:p>
            <a:pPr>
              <a:defRPr/>
            </a:pPr>
            <a:r>
              <a:rPr lang="en-US" altLang="zh-CN" dirty="0">
                <a:solidFill>
                  <a:schemeClr val="tx1"/>
                </a:solidFill>
                <a:latin typeface="Monaco" panose="020B0509030404040204" pitchFamily="49" charset="0"/>
              </a:rPr>
              <a:t>\+       { return T_ADD;}</a:t>
            </a:r>
            <a:endParaRPr lang="en-US" altLang="zh-CN" dirty="0">
              <a:solidFill>
                <a:schemeClr val="tx1"/>
              </a:solidFill>
              <a:latin typeface="Monaco" panose="020B0509030404040204" pitchFamily="49" charset="0"/>
            </a:endParaRPr>
          </a:p>
          <a:p>
            <a:pPr>
              <a:defRPr/>
            </a:pPr>
            <a:r>
              <a:rPr lang="en-US" altLang="zh-CN" dirty="0">
                <a:solidFill>
                  <a:schemeClr val="tx1"/>
                </a:solidFill>
                <a:latin typeface="Monaco" panose="020B0509030404040204" pitchFamily="49" charset="0"/>
              </a:rPr>
              <a:t>\n       { return T_NEWLINE;}</a:t>
            </a:r>
            <a:endParaRPr lang="en-US" altLang="zh-CN" dirty="0">
              <a:solidFill>
                <a:schemeClr val="tx1"/>
              </a:solidFill>
              <a:latin typeface="Monaco" panose="020B0509030404040204" pitchFamily="49" charset="0"/>
            </a:endParaRPr>
          </a:p>
          <a:p>
            <a:pPr>
              <a:defRPr/>
            </a:pPr>
            <a:r>
              <a:rPr lang="en-US" altLang="zh-CN" dirty="0">
                <a:solidFill>
                  <a:schemeClr val="tx1"/>
                </a:solidFill>
                <a:latin typeface="Monaco" panose="020B0509030404040204" pitchFamily="49" charset="0"/>
              </a:rPr>
              <a:t>.        { return 0;}</a:t>
            </a:r>
            <a:endParaRPr lang="en-US" altLang="zh-CN" dirty="0">
              <a:solidFill>
                <a:schemeClr val="tx1"/>
              </a:solidFill>
              <a:latin typeface="Monaco" panose="020B0509030404040204" pitchFamily="49" charset="0"/>
            </a:endParaRPr>
          </a:p>
          <a:p>
            <a:pPr>
              <a:defRPr/>
            </a:pPr>
            <a:r>
              <a:rPr lang="en-US" altLang="zh-CN" dirty="0">
                <a:solidFill>
                  <a:schemeClr val="tx1"/>
                </a:solidFill>
                <a:latin typeface="Monaco" panose="020B0509030404040204" pitchFamily="49" charset="0"/>
              </a:rPr>
              <a:t>%%</a:t>
            </a:r>
            <a:endParaRPr lang="en-US" altLang="zh-CN" dirty="0">
              <a:solidFill>
                <a:schemeClr val="tx1"/>
              </a:solidFill>
              <a:latin typeface="Monaco" panose="020B050903040404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628650" y="1168400"/>
            <a:ext cx="7886700" cy="2032000"/>
          </a:xfrm>
        </p:spPr>
        <p:txBody>
          <a:bodyPr/>
          <a:lstStyle/>
          <a:p>
            <a:pPr>
              <a:lnSpc>
                <a:spcPct val="120000"/>
              </a:lnSpc>
            </a:pPr>
            <a:r>
              <a:rPr lang="zh-CN" altLang="en-US">
                <a:ea typeface="宋体" panose="02010600030101010101" pitchFamily="2" charset="-122"/>
              </a:rPr>
              <a:t>词法分析与语法分析的关系</a:t>
            </a:r>
            <a:endParaRPr lang="en-US" altLang="zh-CN">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词法分析从输入中获取词法要素</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语法分析使用这些要素进行语法分析</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传递桥梁：</a:t>
            </a:r>
            <a:r>
              <a:rPr lang="en-US" altLang="zh-CN">
                <a:latin typeface="Arial" panose="020B0604020202020204" pitchFamily="34" charset="0"/>
                <a:ea typeface="宋体" panose="02010600030101010101" pitchFamily="2" charset="-122"/>
              </a:rPr>
              <a:t>yylval</a:t>
            </a:r>
            <a:r>
              <a:rPr lang="zh-CN" altLang="en-US">
                <a:latin typeface="Arial" panose="020B0604020202020204" pitchFamily="34" charset="0"/>
                <a:ea typeface="宋体" panose="02010600030101010101" pitchFamily="2" charset="-122"/>
              </a:rPr>
              <a:t>与</a:t>
            </a:r>
            <a:r>
              <a:rPr lang="en-US" altLang="zh-CN">
                <a:latin typeface="Arial" panose="020B0604020202020204" pitchFamily="34" charset="0"/>
                <a:ea typeface="宋体" panose="02010600030101010101" pitchFamily="2" charset="-122"/>
              </a:rPr>
              <a:t>*.tab.h</a:t>
            </a:r>
            <a:endParaRPr lang="en-US" altLang="zh-CN">
              <a:latin typeface="Arial" panose="020B0604020202020204" pitchFamily="34" charset="0"/>
              <a:ea typeface="宋体" panose="02010600030101010101" pitchFamily="2" charset="-122"/>
            </a:endParaRPr>
          </a:p>
        </p:txBody>
      </p:sp>
      <p:sp>
        <p:nvSpPr>
          <p:cNvPr id="40963" name="矩形 4"/>
          <p:cNvSpPr>
            <a:spLocks noChangeArrowheads="1"/>
          </p:cNvSpPr>
          <p:nvPr/>
        </p:nvSpPr>
        <p:spPr bwMode="auto">
          <a:xfrm>
            <a:off x="719138" y="3521075"/>
            <a:ext cx="71818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S   :   E T_NEWLINE   { printf("ans = %d\n", $1);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   /* empty */   { /* empty */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E   :   E T_ADD E         { $$ = $1 + $3;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   E T_MINUS E       { $$ = $1 - $3;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800" b="0">
                <a:solidFill>
                  <a:schemeClr val="tx1"/>
                </a:solidFill>
                <a:latin typeface="Monaco"/>
                <a:ea typeface="宋体" panose="02010600030101010101" pitchFamily="2" charset="-122"/>
              </a:rPr>
              <a:t>    |   T_NUM             { </a:t>
            </a:r>
            <a:r>
              <a:rPr lang="zh-CN" altLang="en-US" sz="1800" b="0">
                <a:solidFill>
                  <a:schemeClr val="accent2"/>
                </a:solidFill>
                <a:latin typeface="Monaco"/>
                <a:ea typeface="宋体" panose="02010600030101010101" pitchFamily="2" charset="-122"/>
              </a:rPr>
              <a:t>$$ = $1;</a:t>
            </a:r>
            <a:r>
              <a:rPr lang="zh-CN" altLang="en-US" sz="1800" b="0">
                <a:solidFill>
                  <a:schemeClr val="tx1"/>
                </a:solidFill>
                <a:latin typeface="Monaco"/>
                <a:ea typeface="宋体" panose="02010600030101010101" pitchFamily="2" charset="-122"/>
              </a:rPr>
              <a:t> }    </a:t>
            </a:r>
            <a:endParaRPr lang="en-US" altLang="zh-CN" sz="18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Monaco"/>
                <a:ea typeface="宋体" panose="02010600030101010101" pitchFamily="2" charset="-122"/>
              </a:rPr>
              <a:t>    </a:t>
            </a:r>
            <a:r>
              <a:rPr lang="zh-CN" altLang="en-US" sz="1800" b="0">
                <a:solidFill>
                  <a:schemeClr val="tx1"/>
                </a:solidFill>
                <a:latin typeface="Monaco"/>
                <a:ea typeface="宋体" panose="02010600030101010101" pitchFamily="2" charset="-122"/>
              </a:rPr>
              <a:t>;</a:t>
            </a:r>
            <a:endParaRPr lang="en-US" altLang="zh-CN" sz="1800" b="0">
              <a:solidFill>
                <a:schemeClr val="tx1"/>
              </a:solidFill>
              <a:latin typeface="Monaco"/>
              <a:ea typeface="宋体" panose="02010600030101010101" pitchFamily="2" charset="-122"/>
            </a:endParaRPr>
          </a:p>
        </p:txBody>
      </p:sp>
      <p:sp>
        <p:nvSpPr>
          <p:cNvPr id="40964" name="标题 1"/>
          <p:cNvSpPr txBox="1"/>
          <p:nvPr/>
        </p:nvSpPr>
        <p:spPr bwMode="auto">
          <a:xfrm>
            <a:off x="628650" y="365125"/>
            <a:ext cx="7886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3600" b="0"/>
              <a:t>YACC/Bison</a:t>
            </a:r>
            <a:r>
              <a:rPr lang="zh-CN" altLang="en-US" sz="3600" b="0">
                <a:latin typeface="黑体" panose="02010609060101010101" pitchFamily="2" charset="-122"/>
                <a:ea typeface="黑体" panose="02010609060101010101" pitchFamily="2" charset="-122"/>
              </a:rPr>
              <a:t>与</a:t>
            </a:r>
            <a:r>
              <a:rPr lang="en-US" altLang="zh-CN" sz="3600" b="0">
                <a:latin typeface="Times New Roman" panose="02020603050405020304" pitchFamily="18" charset="0"/>
                <a:ea typeface="黑体" panose="02010609060101010101" pitchFamily="2" charset="-122"/>
                <a:cs typeface="Times New Roman" panose="02020603050405020304" pitchFamily="18" charset="0"/>
              </a:rPr>
              <a:t>Flex</a:t>
            </a:r>
            <a:r>
              <a:rPr lang="zh-CN" altLang="en-US" sz="3600" b="0">
                <a:latin typeface="黑体" panose="02010609060101010101" pitchFamily="2" charset="-122"/>
                <a:ea typeface="黑体" panose="02010609060101010101" pitchFamily="2" charset="-122"/>
              </a:rPr>
              <a:t>联合编程</a:t>
            </a:r>
            <a:endParaRPr lang="zh-CN" altLang="en-US" sz="3600" b="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628650" y="1168400"/>
            <a:ext cx="7886700" cy="2032000"/>
          </a:xfrm>
        </p:spPr>
        <p:txBody>
          <a:bodyPr/>
          <a:lstStyle/>
          <a:p>
            <a:pPr>
              <a:lnSpc>
                <a:spcPct val="120000"/>
              </a:lnSpc>
            </a:pPr>
            <a:r>
              <a:rPr lang="zh-CN" altLang="en-US">
                <a:ea typeface="宋体" panose="02010600030101010101" pitchFamily="2" charset="-122"/>
              </a:rPr>
              <a:t>词法分析与语法分析的关系</a:t>
            </a:r>
            <a:endParaRPr lang="en-US" altLang="zh-CN">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词法分析从输入中获取词法要素</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语法分析使用这些要素进行语法分析</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传递桥梁：</a:t>
            </a:r>
            <a:r>
              <a:rPr lang="en-US" altLang="zh-CN">
                <a:latin typeface="Arial" panose="020B0604020202020204" pitchFamily="34" charset="0"/>
                <a:ea typeface="宋体" panose="02010600030101010101" pitchFamily="2" charset="-122"/>
              </a:rPr>
              <a:t>yylval</a:t>
            </a:r>
            <a:r>
              <a:rPr lang="zh-CN" altLang="en-US">
                <a:latin typeface="Arial" panose="020B0604020202020204" pitchFamily="34" charset="0"/>
                <a:ea typeface="宋体" panose="02010600030101010101" pitchFamily="2" charset="-122"/>
              </a:rPr>
              <a:t>与</a:t>
            </a:r>
            <a:r>
              <a:rPr lang="en-US" altLang="zh-CN">
                <a:latin typeface="Arial" panose="020B0604020202020204" pitchFamily="34" charset="0"/>
                <a:ea typeface="宋体" panose="02010600030101010101" pitchFamily="2" charset="-122"/>
              </a:rPr>
              <a:t>*.tab.h</a:t>
            </a:r>
            <a:endParaRPr lang="en-US" altLang="zh-CN">
              <a:latin typeface="Arial" panose="020B0604020202020204" pitchFamily="34" charset="0"/>
              <a:ea typeface="宋体" panose="02010600030101010101" pitchFamily="2" charset="-122"/>
            </a:endParaRPr>
          </a:p>
        </p:txBody>
      </p:sp>
      <p:sp>
        <p:nvSpPr>
          <p:cNvPr id="4" name="矩形 3"/>
          <p:cNvSpPr/>
          <p:nvPr/>
        </p:nvSpPr>
        <p:spPr>
          <a:xfrm>
            <a:off x="1819275" y="3435350"/>
            <a:ext cx="179228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token.l</a:t>
            </a:r>
            <a:endParaRPr lang="zh-CN" altLang="en-US">
              <a:solidFill>
                <a:srgbClr val="FFFFFF"/>
              </a:solidFill>
              <a:latin typeface="Verdana" panose="020B0604030504040204" pitchFamily="34" charset="0"/>
              <a:ea typeface="宋体" panose="02010600030101010101" pitchFamily="2" charset="-122"/>
            </a:endParaRPr>
          </a:p>
        </p:txBody>
      </p:sp>
      <p:sp>
        <p:nvSpPr>
          <p:cNvPr id="8" name="矩形 7"/>
          <p:cNvSpPr/>
          <p:nvPr/>
        </p:nvSpPr>
        <p:spPr>
          <a:xfrm>
            <a:off x="1819275" y="44958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lex.yy.c</a:t>
            </a:r>
            <a:endParaRPr lang="zh-CN" altLang="en-US">
              <a:solidFill>
                <a:srgbClr val="FFFFFF"/>
              </a:solidFill>
              <a:latin typeface="Verdana" panose="020B0604030504040204" pitchFamily="34" charset="0"/>
              <a:ea typeface="宋体" panose="02010600030101010101" pitchFamily="2" charset="-122"/>
            </a:endParaRPr>
          </a:p>
        </p:txBody>
      </p:sp>
      <p:cxnSp>
        <p:nvCxnSpPr>
          <p:cNvPr id="10" name="直接箭头连接符 9"/>
          <p:cNvCxnSpPr>
            <a:stCxn id="4" idx="2"/>
            <a:endCxn id="8" idx="0"/>
          </p:cNvCxnSpPr>
          <p:nvPr/>
        </p:nvCxnSpPr>
        <p:spPr>
          <a:xfrm>
            <a:off x="2716213" y="3879850"/>
            <a:ext cx="0" cy="6159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2" name="矩形 11"/>
          <p:cNvSpPr/>
          <p:nvPr/>
        </p:nvSpPr>
        <p:spPr>
          <a:xfrm>
            <a:off x="4708525" y="3435350"/>
            <a:ext cx="179228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parser.y</a:t>
            </a:r>
            <a:endParaRPr lang="zh-CN" altLang="en-US">
              <a:solidFill>
                <a:srgbClr val="FFFFFF"/>
              </a:solidFill>
              <a:latin typeface="Verdana" panose="020B0604030504040204" pitchFamily="34" charset="0"/>
              <a:ea typeface="宋体" panose="02010600030101010101" pitchFamily="2" charset="-122"/>
            </a:endParaRPr>
          </a:p>
        </p:txBody>
      </p:sp>
      <p:sp>
        <p:nvSpPr>
          <p:cNvPr id="13" name="矩形 12"/>
          <p:cNvSpPr/>
          <p:nvPr/>
        </p:nvSpPr>
        <p:spPr>
          <a:xfrm>
            <a:off x="4708525" y="44958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parser.tab.c</a:t>
            </a:r>
            <a:endParaRPr lang="zh-CN" altLang="en-US">
              <a:solidFill>
                <a:srgbClr val="FFFFFF"/>
              </a:solidFill>
              <a:latin typeface="Verdana" panose="020B0604030504040204" pitchFamily="34" charset="0"/>
              <a:ea typeface="宋体" panose="02010600030101010101" pitchFamily="2" charset="-122"/>
            </a:endParaRPr>
          </a:p>
        </p:txBody>
      </p:sp>
      <p:cxnSp>
        <p:nvCxnSpPr>
          <p:cNvPr id="14" name="直接箭头连接符 13"/>
          <p:cNvCxnSpPr/>
          <p:nvPr/>
        </p:nvCxnSpPr>
        <p:spPr>
          <a:xfrm>
            <a:off x="5605463" y="3879850"/>
            <a:ext cx="0" cy="6159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5" name="直接箭头连接符 14"/>
          <p:cNvCxnSpPr>
            <a:endCxn id="17" idx="0"/>
          </p:cNvCxnSpPr>
          <p:nvPr/>
        </p:nvCxnSpPr>
        <p:spPr>
          <a:xfrm>
            <a:off x="2690813" y="4940300"/>
            <a:ext cx="1433512"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7" name="矩形 16"/>
          <p:cNvSpPr/>
          <p:nvPr/>
        </p:nvSpPr>
        <p:spPr>
          <a:xfrm>
            <a:off x="3227388" y="5781675"/>
            <a:ext cx="1792287" cy="446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a:solidFill>
                  <a:srgbClr val="FFFFFF"/>
                </a:solidFill>
                <a:latin typeface="Verdana" panose="020B0604030504040204" pitchFamily="34" charset="0"/>
                <a:ea typeface="宋体" panose="02010600030101010101" pitchFamily="2" charset="-122"/>
              </a:rPr>
              <a:t>可执行文件</a:t>
            </a:r>
            <a:endParaRPr lang="zh-CN" altLang="en-US">
              <a:solidFill>
                <a:srgbClr val="FFFFFF"/>
              </a:solidFill>
              <a:latin typeface="Verdana" panose="020B0604030504040204" pitchFamily="34" charset="0"/>
              <a:ea typeface="宋体" panose="02010600030101010101" pitchFamily="2" charset="-122"/>
            </a:endParaRPr>
          </a:p>
        </p:txBody>
      </p:sp>
      <p:cxnSp>
        <p:nvCxnSpPr>
          <p:cNvPr id="19" name="直接箭头连接符 18"/>
          <p:cNvCxnSpPr>
            <a:stCxn id="13" idx="2"/>
            <a:endCxn id="17" idx="0"/>
          </p:cNvCxnSpPr>
          <p:nvPr/>
        </p:nvCxnSpPr>
        <p:spPr>
          <a:xfrm flipH="1">
            <a:off x="4124325" y="4940300"/>
            <a:ext cx="1481138"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22" name="矩形 21"/>
          <p:cNvSpPr>
            <a:spLocks noChangeArrowheads="1"/>
          </p:cNvSpPr>
          <p:nvPr/>
        </p:nvSpPr>
        <p:spPr bwMode="auto">
          <a:xfrm>
            <a:off x="506413" y="4537075"/>
            <a:ext cx="119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定义</a:t>
            </a:r>
            <a:r>
              <a:rPr lang="en-US" altLang="zh-CN" sz="1800" b="0">
                <a:solidFill>
                  <a:schemeClr val="tx1"/>
                </a:solidFill>
                <a:latin typeface="Arial" panose="020B0604020202020204" pitchFamily="34" charset="0"/>
                <a:ea typeface="宋体" panose="02010600030101010101" pitchFamily="2" charset="-122"/>
              </a:rPr>
              <a:t>Token</a:t>
            </a:r>
            <a:endParaRPr lang="zh-CN" altLang="en-US" sz="1800" b="0">
              <a:solidFill>
                <a:schemeClr val="tx1"/>
              </a:solidFill>
              <a:latin typeface="Arial" panose="020B0604020202020204" pitchFamily="34" charset="0"/>
              <a:ea typeface="宋体" panose="02010600030101010101" pitchFamily="2" charset="-122"/>
            </a:endParaRPr>
          </a:p>
        </p:txBody>
      </p:sp>
      <p:sp>
        <p:nvSpPr>
          <p:cNvPr id="23" name="矩形 22"/>
          <p:cNvSpPr>
            <a:spLocks noChangeArrowheads="1"/>
          </p:cNvSpPr>
          <p:nvPr/>
        </p:nvSpPr>
        <p:spPr bwMode="auto">
          <a:xfrm>
            <a:off x="6680200" y="4533900"/>
            <a:ext cx="1193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定义</a:t>
            </a:r>
            <a:r>
              <a:rPr lang="en-US" altLang="zh-CN" sz="1800" b="0">
                <a:solidFill>
                  <a:schemeClr val="tx1"/>
                </a:solidFill>
                <a:latin typeface="Arial" panose="020B0604020202020204" pitchFamily="34" charset="0"/>
                <a:ea typeface="宋体" panose="02010600030101010101" pitchFamily="2" charset="-122"/>
              </a:rPr>
              <a:t>Token</a:t>
            </a:r>
            <a:endParaRPr lang="zh-CN" altLang="en-US" sz="1800" b="0">
              <a:solidFill>
                <a:schemeClr val="tx1"/>
              </a:solidFill>
              <a:latin typeface="Arial" panose="020B0604020202020204" pitchFamily="34" charset="0"/>
              <a:ea typeface="宋体" panose="02010600030101010101" pitchFamily="2" charset="-122"/>
            </a:endParaRPr>
          </a:p>
        </p:txBody>
      </p:sp>
      <p:sp>
        <p:nvSpPr>
          <p:cNvPr id="24" name="矩形 23"/>
          <p:cNvSpPr>
            <a:spLocks noChangeArrowheads="1"/>
          </p:cNvSpPr>
          <p:nvPr/>
        </p:nvSpPr>
        <p:spPr bwMode="auto">
          <a:xfrm>
            <a:off x="2005013" y="5922963"/>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重复定义</a:t>
            </a:r>
            <a:endParaRPr lang="zh-CN" altLang="en-US" sz="1800" b="0">
              <a:solidFill>
                <a:schemeClr val="tx1"/>
              </a:solidFill>
              <a:latin typeface="Arial" panose="020B0604020202020204" pitchFamily="34" charset="0"/>
              <a:ea typeface="宋体" panose="02010600030101010101" pitchFamily="2" charset="-122"/>
            </a:endParaRPr>
          </a:p>
        </p:txBody>
      </p:sp>
      <p:sp>
        <p:nvSpPr>
          <p:cNvPr id="25" name="矩形 24"/>
          <p:cNvSpPr>
            <a:spLocks noChangeArrowheads="1"/>
          </p:cNvSpPr>
          <p:nvPr/>
        </p:nvSpPr>
        <p:spPr bwMode="auto">
          <a:xfrm>
            <a:off x="1889125" y="5449888"/>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找不到定义</a:t>
            </a:r>
            <a:endParaRPr lang="zh-CN" altLang="en-US" sz="1800" b="0">
              <a:solidFill>
                <a:schemeClr val="tx1"/>
              </a:solidFill>
              <a:latin typeface="Arial" panose="020B0604020202020204" pitchFamily="34" charset="0"/>
              <a:ea typeface="宋体" panose="02010600030101010101" pitchFamily="2" charset="-122"/>
            </a:endParaRPr>
          </a:p>
        </p:txBody>
      </p:sp>
      <p:sp>
        <p:nvSpPr>
          <p:cNvPr id="26" name="矩形 25"/>
          <p:cNvSpPr>
            <a:spLocks noChangeArrowheads="1"/>
          </p:cNvSpPr>
          <p:nvPr/>
        </p:nvSpPr>
        <p:spPr bwMode="auto">
          <a:xfrm>
            <a:off x="5805488" y="4003675"/>
            <a:ext cx="1470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bison parser.y</a:t>
            </a:r>
            <a:endParaRPr lang="zh-CN" altLang="en-US" sz="1800" b="0">
              <a:solidFill>
                <a:schemeClr val="tx1"/>
              </a:solidFill>
              <a:latin typeface="Arial" panose="020B0604020202020204" pitchFamily="34" charset="0"/>
              <a:ea typeface="宋体" panose="02010600030101010101" pitchFamily="2" charset="-122"/>
            </a:endParaRPr>
          </a:p>
        </p:txBody>
      </p:sp>
      <p:sp>
        <p:nvSpPr>
          <p:cNvPr id="27" name="矩形 26"/>
          <p:cNvSpPr>
            <a:spLocks noChangeArrowheads="1"/>
          </p:cNvSpPr>
          <p:nvPr/>
        </p:nvSpPr>
        <p:spPr bwMode="auto">
          <a:xfrm>
            <a:off x="2876550" y="4017963"/>
            <a:ext cx="1214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flex token.l</a:t>
            </a:r>
            <a:endParaRPr lang="zh-CN" altLang="en-US" sz="1800" b="0">
              <a:solidFill>
                <a:schemeClr val="tx1"/>
              </a:solidFill>
              <a:latin typeface="Arial" panose="020B0604020202020204" pitchFamily="34" charset="0"/>
              <a:ea typeface="宋体" panose="02010600030101010101" pitchFamily="2" charset="-122"/>
            </a:endParaRPr>
          </a:p>
        </p:txBody>
      </p:sp>
      <p:sp>
        <p:nvSpPr>
          <p:cNvPr id="42002" name="标题 1"/>
          <p:cNvSpPr txBox="1"/>
          <p:nvPr/>
        </p:nvSpPr>
        <p:spPr bwMode="auto">
          <a:xfrm>
            <a:off x="628650" y="365125"/>
            <a:ext cx="7886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3600" b="0"/>
              <a:t>YACC/Bison</a:t>
            </a:r>
            <a:r>
              <a:rPr lang="zh-CN" altLang="en-US" sz="3600" b="0">
                <a:latin typeface="黑体" panose="02010609060101010101" pitchFamily="2" charset="-122"/>
                <a:ea typeface="黑体" panose="02010609060101010101" pitchFamily="2" charset="-122"/>
              </a:rPr>
              <a:t>与</a:t>
            </a:r>
            <a:r>
              <a:rPr lang="en-US" altLang="zh-CN" sz="3600" b="0">
                <a:latin typeface="Times New Roman" panose="02020603050405020304" pitchFamily="18" charset="0"/>
                <a:ea typeface="黑体" panose="02010609060101010101" pitchFamily="2" charset="-122"/>
                <a:cs typeface="Times New Roman" panose="02020603050405020304" pitchFamily="18" charset="0"/>
              </a:rPr>
              <a:t>Flex</a:t>
            </a:r>
            <a:r>
              <a:rPr lang="zh-CN" altLang="en-US" sz="3600" b="0">
                <a:latin typeface="黑体" panose="02010609060101010101" pitchFamily="2" charset="-122"/>
                <a:ea typeface="黑体" panose="02010609060101010101" pitchFamily="2" charset="-122"/>
              </a:rPr>
              <a:t>联合编程</a:t>
            </a:r>
            <a:endParaRPr lang="zh-CN" altLang="en-US" sz="3600" b="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xit" presetSubtype="0" fill="hold" grpId="1" nodeType="withEffect">
                                  <p:stCondLst>
                                    <p:cond delay="0"/>
                                  </p:stCondLst>
                                  <p:childTnLst>
                                    <p:animEffect transition="out" filter="fad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P spid="13" grpId="0" animBg="1"/>
      <p:bldP spid="17" grpId="0" animBg="1"/>
      <p:bldP spid="22" grpId="0"/>
      <p:bldP spid="23" grpId="0"/>
      <p:bldP spid="24" grpId="0"/>
      <p:bldP spid="25" grpId="0"/>
      <p:bldP spid="25" grpId="1"/>
      <p:bldP spid="26"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628650" y="1168400"/>
            <a:ext cx="7886700" cy="2032000"/>
          </a:xfrm>
        </p:spPr>
        <p:txBody>
          <a:bodyPr/>
          <a:lstStyle/>
          <a:p>
            <a:pPr>
              <a:lnSpc>
                <a:spcPct val="120000"/>
              </a:lnSpc>
            </a:pPr>
            <a:r>
              <a:rPr lang="zh-CN" altLang="en-US">
                <a:ea typeface="宋体" panose="02010600030101010101" pitchFamily="2" charset="-122"/>
              </a:rPr>
              <a:t>词法分析与语法分析的关系</a:t>
            </a:r>
            <a:endParaRPr lang="en-US" altLang="zh-CN">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词法分析从输入中获取词法要素</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语法分析使用这些要素进行语法分析</a:t>
            </a:r>
            <a:endParaRPr lang="en-US" altLang="zh-CN">
              <a:latin typeface="Arial" panose="020B0604020202020204" pitchFamily="34" charset="0"/>
              <a:ea typeface="宋体" panose="02010600030101010101" pitchFamily="2" charset="-122"/>
            </a:endParaRPr>
          </a:p>
          <a:p>
            <a:pPr lvl="1">
              <a:lnSpc>
                <a:spcPct val="120000"/>
              </a:lnSpc>
            </a:pPr>
            <a:r>
              <a:rPr lang="zh-CN" altLang="en-US">
                <a:latin typeface="Arial" panose="020B0604020202020204" pitchFamily="34" charset="0"/>
                <a:ea typeface="宋体" panose="02010600030101010101" pitchFamily="2" charset="-122"/>
              </a:rPr>
              <a:t>传递桥梁：</a:t>
            </a:r>
            <a:r>
              <a:rPr lang="en-US" altLang="zh-CN">
                <a:latin typeface="Arial" panose="020B0604020202020204" pitchFamily="34" charset="0"/>
                <a:ea typeface="宋体" panose="02010600030101010101" pitchFamily="2" charset="-122"/>
              </a:rPr>
              <a:t>yylval</a:t>
            </a:r>
            <a:r>
              <a:rPr lang="zh-CN" altLang="en-US">
                <a:latin typeface="Arial" panose="020B0604020202020204" pitchFamily="34" charset="0"/>
                <a:ea typeface="宋体" panose="02010600030101010101" pitchFamily="2" charset="-122"/>
              </a:rPr>
              <a:t>与</a:t>
            </a:r>
            <a:r>
              <a:rPr lang="en-US" altLang="zh-CN">
                <a:latin typeface="Arial" panose="020B0604020202020204" pitchFamily="34" charset="0"/>
                <a:ea typeface="宋体" panose="02010600030101010101" pitchFamily="2" charset="-122"/>
              </a:rPr>
              <a:t>*.tab.h</a:t>
            </a:r>
            <a:endParaRPr lang="en-US" altLang="zh-CN">
              <a:latin typeface="Arial" panose="020B0604020202020204" pitchFamily="34" charset="0"/>
              <a:ea typeface="宋体" panose="02010600030101010101" pitchFamily="2" charset="-122"/>
            </a:endParaRPr>
          </a:p>
        </p:txBody>
      </p:sp>
      <p:sp>
        <p:nvSpPr>
          <p:cNvPr id="4" name="矩形 3"/>
          <p:cNvSpPr/>
          <p:nvPr/>
        </p:nvSpPr>
        <p:spPr>
          <a:xfrm>
            <a:off x="1819275" y="3435350"/>
            <a:ext cx="179228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token.l</a:t>
            </a:r>
            <a:endParaRPr lang="zh-CN" altLang="en-US">
              <a:solidFill>
                <a:srgbClr val="FFFFFF"/>
              </a:solidFill>
              <a:latin typeface="Verdana" panose="020B0604030504040204" pitchFamily="34" charset="0"/>
              <a:ea typeface="宋体" panose="02010600030101010101" pitchFamily="2" charset="-122"/>
            </a:endParaRPr>
          </a:p>
        </p:txBody>
      </p:sp>
      <p:sp>
        <p:nvSpPr>
          <p:cNvPr id="8" name="矩形 7"/>
          <p:cNvSpPr/>
          <p:nvPr/>
        </p:nvSpPr>
        <p:spPr>
          <a:xfrm>
            <a:off x="1819275" y="49530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lex.yy.c</a:t>
            </a:r>
            <a:endParaRPr lang="zh-CN" altLang="en-US">
              <a:solidFill>
                <a:srgbClr val="FFFFFF"/>
              </a:solidFill>
              <a:latin typeface="Verdana" panose="020B0604030504040204" pitchFamily="34" charset="0"/>
              <a:ea typeface="宋体" panose="02010600030101010101" pitchFamily="2" charset="-122"/>
            </a:endParaRPr>
          </a:p>
        </p:txBody>
      </p:sp>
      <p:cxnSp>
        <p:nvCxnSpPr>
          <p:cNvPr id="10" name="直接箭头连接符 9"/>
          <p:cNvCxnSpPr>
            <a:stCxn id="4" idx="2"/>
            <a:endCxn id="8" idx="0"/>
          </p:cNvCxnSpPr>
          <p:nvPr/>
        </p:nvCxnSpPr>
        <p:spPr>
          <a:xfrm>
            <a:off x="2716213" y="3879850"/>
            <a:ext cx="0" cy="10731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2" name="矩形 11"/>
          <p:cNvSpPr/>
          <p:nvPr/>
        </p:nvSpPr>
        <p:spPr>
          <a:xfrm>
            <a:off x="4708525" y="3435350"/>
            <a:ext cx="179228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parser.y</a:t>
            </a:r>
            <a:endParaRPr lang="zh-CN" altLang="en-US">
              <a:solidFill>
                <a:srgbClr val="FFFFFF"/>
              </a:solidFill>
              <a:latin typeface="Verdana" panose="020B0604030504040204" pitchFamily="34" charset="0"/>
              <a:ea typeface="宋体" panose="02010600030101010101" pitchFamily="2" charset="-122"/>
            </a:endParaRPr>
          </a:p>
        </p:txBody>
      </p:sp>
      <p:sp>
        <p:nvSpPr>
          <p:cNvPr id="13" name="矩形 12"/>
          <p:cNvSpPr/>
          <p:nvPr/>
        </p:nvSpPr>
        <p:spPr>
          <a:xfrm>
            <a:off x="4708525" y="49530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parser.tab.h</a:t>
            </a:r>
            <a:endParaRPr lang="zh-CN" altLang="en-US">
              <a:solidFill>
                <a:srgbClr val="FFFFFF"/>
              </a:solidFill>
              <a:latin typeface="Verdana" panose="020B0604030504040204" pitchFamily="34" charset="0"/>
              <a:ea typeface="宋体" panose="02010600030101010101" pitchFamily="2" charset="-122"/>
            </a:endParaRPr>
          </a:p>
        </p:txBody>
      </p:sp>
      <p:cxnSp>
        <p:nvCxnSpPr>
          <p:cNvPr id="14" name="直接箭头连接符 13"/>
          <p:cNvCxnSpPr>
            <a:endCxn id="13" idx="0"/>
          </p:cNvCxnSpPr>
          <p:nvPr/>
        </p:nvCxnSpPr>
        <p:spPr>
          <a:xfrm>
            <a:off x="5605463" y="3879850"/>
            <a:ext cx="0" cy="10731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5" name="直接箭头连接符 14"/>
          <p:cNvCxnSpPr>
            <a:endCxn id="17" idx="0"/>
          </p:cNvCxnSpPr>
          <p:nvPr/>
        </p:nvCxnSpPr>
        <p:spPr>
          <a:xfrm>
            <a:off x="2690813" y="5397500"/>
            <a:ext cx="1433512"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7" name="矩形 16"/>
          <p:cNvSpPr/>
          <p:nvPr/>
        </p:nvSpPr>
        <p:spPr>
          <a:xfrm>
            <a:off x="3227388" y="6238875"/>
            <a:ext cx="1792287" cy="446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a:solidFill>
                  <a:srgbClr val="FFFFFF"/>
                </a:solidFill>
                <a:latin typeface="Verdana" panose="020B0604030504040204" pitchFamily="34" charset="0"/>
                <a:ea typeface="宋体" panose="02010600030101010101" pitchFamily="2" charset="-122"/>
              </a:rPr>
              <a:t>可执行文件</a:t>
            </a:r>
            <a:endParaRPr lang="zh-CN" altLang="en-US">
              <a:solidFill>
                <a:srgbClr val="FFFFFF"/>
              </a:solidFill>
              <a:latin typeface="Verdana" panose="020B0604030504040204" pitchFamily="34" charset="0"/>
              <a:ea typeface="宋体" panose="02010600030101010101" pitchFamily="2" charset="-122"/>
            </a:endParaRPr>
          </a:p>
        </p:txBody>
      </p:sp>
      <p:cxnSp>
        <p:nvCxnSpPr>
          <p:cNvPr id="19" name="直接箭头连接符 18"/>
          <p:cNvCxnSpPr>
            <a:stCxn id="13" idx="2"/>
            <a:endCxn id="17" idx="0"/>
          </p:cNvCxnSpPr>
          <p:nvPr/>
        </p:nvCxnSpPr>
        <p:spPr>
          <a:xfrm flipH="1">
            <a:off x="4124325" y="5397500"/>
            <a:ext cx="1481138"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23" name="矩形 22"/>
          <p:cNvSpPr>
            <a:spLocks noChangeArrowheads="1"/>
          </p:cNvSpPr>
          <p:nvPr/>
        </p:nvSpPr>
        <p:spPr bwMode="auto">
          <a:xfrm>
            <a:off x="1870075" y="5380038"/>
            <a:ext cx="1285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include</a:t>
            </a:r>
            <a:endParaRPr lang="en-US" altLang="zh-CN" sz="1800" b="0">
              <a:solidFill>
                <a:schemeClr val="tx1"/>
              </a:solidFill>
              <a:latin typeface="Arial" panose="020B0604020202020204" pitchFamily="34" charset="0"/>
              <a:ea typeface="宋体" panose="02010600030101010101" pitchFamily="2" charset="-122"/>
            </a:endParaRPr>
          </a:p>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Parser.tab.h</a:t>
            </a:r>
            <a:endParaRPr lang="zh-CN" altLang="en-US" sz="1800" b="0">
              <a:solidFill>
                <a:schemeClr val="tx1"/>
              </a:solidFill>
              <a:latin typeface="Arial" panose="020B0604020202020204" pitchFamily="34" charset="0"/>
              <a:ea typeface="宋体" panose="02010600030101010101" pitchFamily="2" charset="-122"/>
            </a:endParaRPr>
          </a:p>
        </p:txBody>
      </p:sp>
      <p:sp>
        <p:nvSpPr>
          <p:cNvPr id="18" name="矩形 17"/>
          <p:cNvSpPr/>
          <p:nvPr/>
        </p:nvSpPr>
        <p:spPr>
          <a:xfrm>
            <a:off x="6740525" y="4953000"/>
            <a:ext cx="1792288" cy="444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a:solidFill>
                  <a:srgbClr val="FFFFFF"/>
                </a:solidFill>
                <a:latin typeface="Verdana" panose="020B0604030504040204" pitchFamily="34" charset="0"/>
                <a:ea typeface="宋体" panose="02010600030101010101" pitchFamily="2" charset="-122"/>
              </a:rPr>
              <a:t>parser.tab.c</a:t>
            </a:r>
            <a:endParaRPr lang="zh-CN" altLang="en-US">
              <a:solidFill>
                <a:srgbClr val="FFFFFF"/>
              </a:solidFill>
              <a:latin typeface="Verdana" panose="020B0604030504040204" pitchFamily="34" charset="0"/>
              <a:ea typeface="宋体" panose="02010600030101010101" pitchFamily="2" charset="-122"/>
            </a:endParaRPr>
          </a:p>
        </p:txBody>
      </p:sp>
      <p:cxnSp>
        <p:nvCxnSpPr>
          <p:cNvPr id="20" name="直接箭头连接符 19"/>
          <p:cNvCxnSpPr>
            <a:stCxn id="12" idx="2"/>
            <a:endCxn id="18" idx="0"/>
          </p:cNvCxnSpPr>
          <p:nvPr/>
        </p:nvCxnSpPr>
        <p:spPr>
          <a:xfrm>
            <a:off x="5605463" y="3879850"/>
            <a:ext cx="2030412" cy="107315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21" name="直接箭头连接符 20"/>
          <p:cNvCxnSpPr>
            <a:stCxn id="18" idx="2"/>
            <a:endCxn id="17" idx="0"/>
          </p:cNvCxnSpPr>
          <p:nvPr/>
        </p:nvCxnSpPr>
        <p:spPr>
          <a:xfrm flipH="1">
            <a:off x="4124325" y="5397500"/>
            <a:ext cx="3511550" cy="84137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26" name="矩形 25"/>
          <p:cNvSpPr>
            <a:spLocks noChangeArrowheads="1"/>
          </p:cNvSpPr>
          <p:nvPr/>
        </p:nvSpPr>
        <p:spPr bwMode="auto">
          <a:xfrm>
            <a:off x="4905375" y="5386388"/>
            <a:ext cx="1177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定义</a:t>
            </a:r>
            <a:r>
              <a:rPr lang="en-US" altLang="zh-CN" sz="1800" b="0">
                <a:solidFill>
                  <a:schemeClr val="tx1"/>
                </a:solidFill>
                <a:latin typeface="Arial" panose="020B0604020202020204" pitchFamily="34" charset="0"/>
                <a:ea typeface="宋体" panose="02010600030101010101" pitchFamily="2" charset="-122"/>
              </a:rPr>
              <a:t>token</a:t>
            </a:r>
            <a:endParaRPr lang="zh-CN" altLang="en-US" sz="1800" b="0">
              <a:solidFill>
                <a:schemeClr val="tx1"/>
              </a:solidFill>
              <a:latin typeface="Arial" panose="020B0604020202020204" pitchFamily="34" charset="0"/>
              <a:ea typeface="宋体" panose="02010600030101010101" pitchFamily="2" charset="-122"/>
            </a:endParaRPr>
          </a:p>
        </p:txBody>
      </p:sp>
      <p:sp>
        <p:nvSpPr>
          <p:cNvPr id="28" name="矩形 27"/>
          <p:cNvSpPr>
            <a:spLocks noChangeArrowheads="1"/>
          </p:cNvSpPr>
          <p:nvPr/>
        </p:nvSpPr>
        <p:spPr bwMode="auto">
          <a:xfrm>
            <a:off x="3890963" y="4313238"/>
            <a:ext cx="1714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bison -d parser.y</a:t>
            </a:r>
            <a:endParaRPr lang="zh-CN" altLang="en-US" sz="1800" b="0">
              <a:solidFill>
                <a:schemeClr val="tx1"/>
              </a:solidFill>
              <a:latin typeface="Arial" panose="020B0604020202020204" pitchFamily="34" charset="0"/>
              <a:ea typeface="宋体" panose="02010600030101010101" pitchFamily="2" charset="-122"/>
            </a:endParaRPr>
          </a:p>
        </p:txBody>
      </p:sp>
      <p:sp>
        <p:nvSpPr>
          <p:cNvPr id="29" name="矩形 28"/>
          <p:cNvSpPr>
            <a:spLocks noChangeArrowheads="1"/>
          </p:cNvSpPr>
          <p:nvPr/>
        </p:nvSpPr>
        <p:spPr bwMode="auto">
          <a:xfrm>
            <a:off x="1195388" y="4321175"/>
            <a:ext cx="1214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flex token.l</a:t>
            </a:r>
            <a:endParaRPr lang="zh-CN" altLang="en-US" sz="1800" b="0">
              <a:solidFill>
                <a:schemeClr val="tx1"/>
              </a:solidFill>
              <a:latin typeface="Arial" panose="020B0604020202020204" pitchFamily="34" charset="0"/>
              <a:ea typeface="宋体" panose="02010600030101010101" pitchFamily="2" charset="-122"/>
            </a:endParaRPr>
          </a:p>
        </p:txBody>
      </p:sp>
      <p:sp>
        <p:nvSpPr>
          <p:cNvPr id="43027" name="标题 1"/>
          <p:cNvSpPr txBox="1"/>
          <p:nvPr/>
        </p:nvSpPr>
        <p:spPr bwMode="auto">
          <a:xfrm>
            <a:off x="628650" y="365125"/>
            <a:ext cx="7886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3600" b="0"/>
              <a:t>YACC/Bison</a:t>
            </a:r>
            <a:r>
              <a:rPr lang="zh-CN" altLang="en-US" sz="3600" b="0">
                <a:latin typeface="黑体" panose="02010609060101010101" pitchFamily="2" charset="-122"/>
                <a:ea typeface="黑体" panose="02010609060101010101" pitchFamily="2" charset="-122"/>
              </a:rPr>
              <a:t>与</a:t>
            </a:r>
            <a:r>
              <a:rPr lang="en-US" altLang="zh-CN" sz="3600" b="0">
                <a:latin typeface="Times New Roman" panose="02020603050405020304" pitchFamily="18" charset="0"/>
                <a:ea typeface="黑体" panose="02010609060101010101" pitchFamily="2" charset="-122"/>
                <a:cs typeface="Times New Roman" panose="02020603050405020304" pitchFamily="18" charset="0"/>
              </a:rPr>
              <a:t>Flex</a:t>
            </a:r>
            <a:r>
              <a:rPr lang="zh-CN" altLang="en-US" sz="3600" b="0">
                <a:latin typeface="黑体" panose="02010609060101010101" pitchFamily="2" charset="-122"/>
                <a:ea typeface="黑体" panose="02010609060101010101" pitchFamily="2" charset="-122"/>
              </a:rPr>
              <a:t>联合编程</a:t>
            </a:r>
            <a:endParaRPr lang="zh-CN" altLang="en-US" sz="3600" b="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P spid="13" grpId="0" animBg="1"/>
      <p:bldP spid="17" grpId="0" animBg="1"/>
      <p:bldP spid="23" grpId="0"/>
      <p:bldP spid="18" grpId="0" animBg="1"/>
      <p:bldP spid="26"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381000" y="0"/>
            <a:ext cx="7886700" cy="803275"/>
          </a:xfrm>
        </p:spPr>
        <p:txBody>
          <a:bodyPr/>
          <a:lstStyle/>
          <a:p>
            <a:r>
              <a:rPr lang="zh-CN" altLang="en-US" sz="3600" dirty="0">
                <a:ln>
                  <a:noFill/>
                </a:ln>
              </a:rPr>
              <a:t>实验</a:t>
            </a:r>
            <a:r>
              <a:rPr lang="zh-CN" altLang="en-US" sz="3600" dirty="0" smtClean="0">
                <a:ln>
                  <a:noFill/>
                </a:ln>
              </a:rPr>
              <a:t>内容</a:t>
            </a:r>
            <a:endParaRPr lang="zh-CN" altLang="en-US" sz="3600" dirty="0">
              <a:ln>
                <a:noFill/>
              </a:ln>
            </a:endParaRPr>
          </a:p>
        </p:txBody>
      </p:sp>
      <p:sp>
        <p:nvSpPr>
          <p:cNvPr id="109571" name="内容占位符 2"/>
          <p:cNvSpPr txBox="1"/>
          <p:nvPr/>
        </p:nvSpPr>
        <p:spPr bwMode="auto">
          <a:xfrm>
            <a:off x="628650" y="1301750"/>
            <a:ext cx="7886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85800" indent="-2286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eaLnBrk="1" hangingPunct="1">
              <a:lnSpc>
                <a:spcPct val="120000"/>
              </a:lnSpc>
              <a:spcBef>
                <a:spcPts val="1000"/>
              </a:spcBef>
              <a:spcAft>
                <a:spcPct val="0"/>
              </a:spcAft>
              <a:buClrTx/>
              <a:buSzTx/>
            </a:pPr>
            <a:r>
              <a:rPr lang="en-US" altLang="zh-CN" b="0" dirty="0" smtClean="0">
                <a:solidFill>
                  <a:schemeClr val="tx1"/>
                </a:solidFill>
                <a:latin typeface="Verdana" panose="020B0604030504040204" pitchFamily="34" charset="0"/>
                <a:ea typeface="宋体" panose="02010600030101010101" pitchFamily="2" charset="-122"/>
              </a:rPr>
              <a:t>1</a:t>
            </a:r>
            <a:r>
              <a:rPr lang="zh-CN" altLang="en-US" b="0" dirty="0" smtClean="0">
                <a:solidFill>
                  <a:schemeClr val="tx1"/>
                </a:solidFill>
                <a:latin typeface="Verdana" panose="020B0604030504040204" pitchFamily="34" charset="0"/>
                <a:ea typeface="宋体" panose="02010600030101010101" pitchFamily="2" charset="-122"/>
              </a:rPr>
              <a:t>：完成</a:t>
            </a:r>
            <a:r>
              <a:rPr lang="zh-CN" altLang="en-US" b="0" dirty="0">
                <a:solidFill>
                  <a:schemeClr val="tx1"/>
                </a:solidFill>
                <a:latin typeface="Verdana" panose="020B0604030504040204" pitchFamily="34" charset="0"/>
                <a:ea typeface="宋体" panose="02010600030101010101" pitchFamily="2" charset="-122"/>
              </a:rPr>
              <a:t>计算器（</a:t>
            </a:r>
            <a:r>
              <a:rPr lang="en-US" altLang="zh-CN" b="0" dirty="0">
                <a:solidFill>
                  <a:schemeClr val="tx1"/>
                </a:solidFill>
                <a:latin typeface="Verdana" panose="020B0604030504040204" pitchFamily="34" charset="0"/>
                <a:ea typeface="宋体" panose="02010600030101010101" pitchFamily="2" charset="-122"/>
              </a:rPr>
              <a:t>5</a:t>
            </a:r>
            <a:r>
              <a:rPr lang="zh-CN" altLang="en-US" b="0" dirty="0">
                <a:solidFill>
                  <a:schemeClr val="tx1"/>
                </a:solidFill>
                <a:latin typeface="Verdana" panose="020B0604030504040204" pitchFamily="34" charset="0"/>
                <a:ea typeface="宋体" panose="02010600030101010101" pitchFamily="2" charset="-122"/>
              </a:rPr>
              <a:t>分）</a:t>
            </a:r>
            <a:endParaRPr lang="en-US" altLang="zh-CN" b="0"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5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支持加减乘除和括号</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b="0" dirty="0">
                <a:solidFill>
                  <a:schemeClr val="tx1"/>
                </a:solidFill>
                <a:latin typeface="Verdana" panose="020B0604030504040204" pitchFamily="34" charset="0"/>
                <a:ea typeface="宋体" panose="02010600030101010101" pitchFamily="2" charset="-122"/>
              </a:rPr>
              <a:t>例子</a:t>
            </a:r>
            <a:endParaRPr lang="en-US" altLang="zh-CN" b="0"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5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输入</a:t>
            </a:r>
            <a:r>
              <a:rPr lang="en-US" altLang="zh-CN" dirty="0">
                <a:solidFill>
                  <a:schemeClr val="tx1"/>
                </a:solidFill>
                <a:latin typeface="Verdana" panose="020B0604030504040204" pitchFamily="34" charset="0"/>
                <a:ea typeface="宋体" panose="02010600030101010101" pitchFamily="2" charset="-122"/>
              </a:rPr>
              <a:t>4</a:t>
            </a:r>
            <a:r>
              <a:rPr lang="zh-CN" altLang="en-US" dirty="0">
                <a:solidFill>
                  <a:schemeClr val="tx1"/>
                </a:solidFill>
                <a:latin typeface="Verdana" panose="020B0604030504040204" pitchFamily="34" charset="0"/>
                <a:ea typeface="宋体" panose="02010600030101010101" pitchFamily="2" charset="-122"/>
              </a:rPr>
              <a:t>*（</a:t>
            </a:r>
            <a:r>
              <a:rPr lang="en-US" altLang="zh-CN" dirty="0">
                <a:solidFill>
                  <a:schemeClr val="tx1"/>
                </a:solidFill>
                <a:latin typeface="Verdana" panose="020B0604030504040204" pitchFamily="34" charset="0"/>
                <a:ea typeface="宋体" panose="02010600030101010101" pitchFamily="2" charset="-122"/>
              </a:rPr>
              <a:t>1+4</a:t>
            </a:r>
            <a:r>
              <a:rPr lang="zh-CN" altLang="en-US" dirty="0">
                <a:solidFill>
                  <a:schemeClr val="tx1"/>
                </a:solidFill>
                <a:latin typeface="Verdana" panose="020B0604030504040204" pitchFamily="34" charset="0"/>
                <a:ea typeface="宋体" panose="02010600030101010101" pitchFamily="2" charset="-122"/>
              </a:rPr>
              <a:t>），输出</a:t>
            </a:r>
            <a:r>
              <a:rPr lang="en-US" altLang="zh-CN" dirty="0">
                <a:solidFill>
                  <a:schemeClr val="tx1"/>
                </a:solidFill>
                <a:latin typeface="Verdana" panose="020B0604030504040204" pitchFamily="34" charset="0"/>
                <a:ea typeface="宋体" panose="02010600030101010101" pitchFamily="2" charset="-122"/>
              </a:rPr>
              <a:t>20</a:t>
            </a:r>
            <a:endParaRPr lang="en-US" altLang="zh-CN" dirty="0">
              <a:solidFill>
                <a:schemeClr val="tx1"/>
              </a:solidFill>
              <a:latin typeface="Verdana" panose="020B0604030504040204" pitchFamily="34" charset="0"/>
              <a:ea typeface="宋体" panose="02010600030101010101" pitchFamily="2" charset="-122"/>
            </a:endParaRPr>
          </a:p>
          <a:p>
            <a:pPr eaLnBrk="1" hangingPunct="1">
              <a:lnSpc>
                <a:spcPct val="120000"/>
              </a:lnSpc>
              <a:spcBef>
                <a:spcPts val="1000"/>
              </a:spcBef>
              <a:spcAft>
                <a:spcPct val="0"/>
              </a:spcAft>
              <a:buClrTx/>
              <a:buSzTx/>
            </a:pPr>
            <a:r>
              <a:rPr lang="zh-CN" altLang="en-US" b="0" dirty="0">
                <a:solidFill>
                  <a:schemeClr val="tx1"/>
                </a:solidFill>
                <a:latin typeface="Verdana" panose="020B0604030504040204" pitchFamily="34" charset="0"/>
                <a:ea typeface="宋体" panose="02010600030101010101" pitchFamily="2" charset="-122"/>
              </a:rPr>
              <a:t>思路分析</a:t>
            </a:r>
            <a:endParaRPr lang="zh-CN" altLang="en-US" b="0" dirty="0">
              <a:solidFill>
                <a:schemeClr val="tx1"/>
              </a:solidFill>
              <a:latin typeface="Verdana" panose="020B0604030504040204" pitchFamily="34" charset="0"/>
              <a:ea typeface="宋体" panose="02010600030101010101" pitchFamily="2" charset="-122"/>
            </a:endParaRPr>
          </a:p>
          <a:p>
            <a:pPr lvl="1" eaLnBrk="1" hangingPunct="1">
              <a:lnSpc>
                <a:spcPct val="120000"/>
              </a:lnSpc>
              <a:spcBef>
                <a:spcPts val="500"/>
              </a:spcBef>
              <a:spcAft>
                <a:spcPct val="0"/>
              </a:spcAft>
              <a:buClrTx/>
              <a:buSzTx/>
            </a:pPr>
            <a:r>
              <a:rPr lang="zh-CN" altLang="en-US" dirty="0">
                <a:solidFill>
                  <a:schemeClr val="tx1"/>
                </a:solidFill>
                <a:latin typeface="Verdana" panose="020B0604030504040204" pitchFamily="34" charset="0"/>
                <a:ea typeface="宋体" panose="02010600030101010101" pitchFamily="2" charset="-122"/>
              </a:rPr>
              <a:t>、括号的语法规则和赋值行为</a:t>
            </a:r>
            <a:endParaRPr lang="en-US" altLang="zh-CN" dirty="0">
              <a:solidFill>
                <a:schemeClr val="tx1"/>
              </a:solidFill>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a:spLocks noChangeArrowheads="1"/>
          </p:cNvSpPr>
          <p:nvPr/>
        </p:nvSpPr>
        <p:spPr bwMode="auto">
          <a:xfrm>
            <a:off x="2063750" y="1438275"/>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token.l</a:t>
            </a:r>
            <a:endParaRPr lang="zh-CN" altLang="en-US" sz="1800" b="0">
              <a:solidFill>
                <a:schemeClr val="tx1"/>
              </a:solidFill>
              <a:latin typeface="Arial" panose="020B0604020202020204" pitchFamily="34" charset="0"/>
              <a:ea typeface="宋体" panose="02010600030101010101" pitchFamily="2" charset="-122"/>
            </a:endParaRPr>
          </a:p>
        </p:txBody>
      </p:sp>
      <p:sp>
        <p:nvSpPr>
          <p:cNvPr id="11" name="矩形 10"/>
          <p:cNvSpPr>
            <a:spLocks noChangeArrowheads="1"/>
          </p:cNvSpPr>
          <p:nvPr/>
        </p:nvSpPr>
        <p:spPr bwMode="auto">
          <a:xfrm>
            <a:off x="6249988" y="1404938"/>
            <a:ext cx="908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1800" b="0">
                <a:solidFill>
                  <a:schemeClr val="tx1"/>
                </a:solidFill>
                <a:latin typeface="Arial" panose="020B0604020202020204" pitchFamily="34" charset="0"/>
                <a:ea typeface="宋体" panose="02010600030101010101" pitchFamily="2" charset="-122"/>
              </a:rPr>
              <a:t>parser.y</a:t>
            </a:r>
            <a:endParaRPr lang="zh-CN" altLang="en-US" sz="1800" b="0">
              <a:solidFill>
                <a:schemeClr val="tx1"/>
              </a:solidFill>
              <a:latin typeface="Arial" panose="020B0604020202020204" pitchFamily="34" charset="0"/>
              <a:ea typeface="宋体" panose="02010600030101010101" pitchFamily="2" charset="-122"/>
            </a:endParaRPr>
          </a:p>
        </p:txBody>
      </p:sp>
      <p:sp>
        <p:nvSpPr>
          <p:cNvPr id="16" name="矩形 15"/>
          <p:cNvSpPr>
            <a:spLocks noChangeArrowheads="1"/>
          </p:cNvSpPr>
          <p:nvPr/>
        </p:nvSpPr>
        <p:spPr bwMode="auto">
          <a:xfrm>
            <a:off x="792163" y="4533900"/>
            <a:ext cx="3810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en-US" altLang="zh-CN" sz="2000" b="0">
                <a:solidFill>
                  <a:schemeClr val="tx1"/>
                </a:solidFill>
                <a:latin typeface="Arial" panose="020B0604020202020204" pitchFamily="34" charset="0"/>
                <a:ea typeface="宋体" panose="02010600030101010101" pitchFamily="2" charset="-122"/>
              </a:rPr>
              <a:t>$ flex token.l</a:t>
            </a:r>
            <a:endParaRPr lang="en-US" altLang="zh-CN" sz="2000" b="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2000" b="0">
                <a:solidFill>
                  <a:schemeClr val="tx1"/>
                </a:solidFill>
                <a:latin typeface="Arial" panose="020B0604020202020204" pitchFamily="34" charset="0"/>
                <a:ea typeface="宋体" panose="02010600030101010101" pitchFamily="2" charset="-122"/>
              </a:rPr>
              <a:t>$ bison –d parser.y</a:t>
            </a:r>
            <a:endParaRPr lang="en-US" altLang="zh-CN" sz="2000" b="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2000" b="0">
                <a:solidFill>
                  <a:schemeClr val="tx1"/>
                </a:solidFill>
                <a:latin typeface="Arial" panose="020B0604020202020204" pitchFamily="34" charset="0"/>
                <a:ea typeface="宋体" panose="02010600030101010101" pitchFamily="2" charset="-122"/>
              </a:rPr>
              <a:t>$ gcc –o calc lex.yy.c parser.tab.c </a:t>
            </a:r>
            <a:endParaRPr lang="en-US" altLang="zh-CN" sz="2000" b="0">
              <a:solidFill>
                <a:schemeClr val="tx1"/>
              </a:solidFill>
              <a:latin typeface="Arial" panose="020B0604020202020204" pitchFamily="34" charset="0"/>
              <a:ea typeface="宋体" panose="02010600030101010101" pitchFamily="2" charset="-122"/>
            </a:endParaRPr>
          </a:p>
          <a:p>
            <a:pPr>
              <a:lnSpc>
                <a:spcPct val="120000"/>
              </a:lnSpc>
              <a:spcBef>
                <a:spcPct val="0"/>
              </a:spcBef>
              <a:spcAft>
                <a:spcPct val="0"/>
              </a:spcAft>
              <a:buClrTx/>
              <a:buSzTx/>
              <a:buFontTx/>
              <a:buNone/>
            </a:pPr>
            <a:r>
              <a:rPr lang="en-US" altLang="zh-CN" sz="2000" b="0">
                <a:solidFill>
                  <a:schemeClr val="tx1"/>
                </a:solidFill>
                <a:latin typeface="Arial" panose="020B0604020202020204" pitchFamily="34" charset="0"/>
                <a:ea typeface="宋体" panose="02010600030101010101" pitchFamily="2" charset="-122"/>
              </a:rPr>
              <a:t>$ ./calc</a:t>
            </a:r>
            <a:endParaRPr lang="zh-CN" altLang="en-US" sz="1800" b="0">
              <a:solidFill>
                <a:schemeClr val="tx1"/>
              </a:solidFill>
              <a:latin typeface="Arial" panose="020B0604020202020204" pitchFamily="34" charset="0"/>
              <a:ea typeface="宋体" panose="02010600030101010101" pitchFamily="2" charset="-122"/>
            </a:endParaRPr>
          </a:p>
        </p:txBody>
      </p:sp>
      <p:pic>
        <p:nvPicPr>
          <p:cNvPr id="45061" name="图片 2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38188" y="1858963"/>
            <a:ext cx="3706812"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858963"/>
            <a:ext cx="370998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标题 1"/>
          <p:cNvSpPr txBox="1"/>
          <p:nvPr/>
        </p:nvSpPr>
        <p:spPr bwMode="auto">
          <a:xfrm>
            <a:off x="628650" y="365125"/>
            <a:ext cx="7886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gn="ctr">
              <a:spcBef>
                <a:spcPct val="0"/>
              </a:spcBef>
              <a:spcAft>
                <a:spcPct val="0"/>
              </a:spcAft>
              <a:buClrTx/>
              <a:buSzTx/>
              <a:buFontTx/>
              <a:buNone/>
            </a:pPr>
            <a:r>
              <a:rPr lang="en-US" altLang="zh-CN" sz="3600" b="0"/>
              <a:t>YACC/Bison</a:t>
            </a:r>
            <a:r>
              <a:rPr lang="zh-CN" altLang="en-US" sz="3600" b="0">
                <a:latin typeface="黑体" panose="02010609060101010101" pitchFamily="2" charset="-122"/>
                <a:ea typeface="黑体" panose="02010609060101010101" pitchFamily="2" charset="-122"/>
              </a:rPr>
              <a:t>与</a:t>
            </a:r>
            <a:r>
              <a:rPr lang="en-US" altLang="zh-CN" sz="3600" b="0">
                <a:latin typeface="Times New Roman" panose="02020603050405020304" pitchFamily="18" charset="0"/>
                <a:ea typeface="黑体" panose="02010609060101010101" pitchFamily="2" charset="-122"/>
                <a:cs typeface="Times New Roman" panose="02020603050405020304" pitchFamily="18" charset="0"/>
              </a:rPr>
              <a:t>Flex</a:t>
            </a:r>
            <a:r>
              <a:rPr lang="zh-CN" altLang="en-US" sz="3600" b="0">
                <a:latin typeface="黑体" panose="02010609060101010101" pitchFamily="2" charset="-122"/>
                <a:ea typeface="黑体" panose="02010609060101010101" pitchFamily="2" charset="-122"/>
              </a:rPr>
              <a:t>联合编程</a:t>
            </a:r>
            <a:endParaRPr lang="zh-CN" altLang="en-US" sz="3600" b="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381000" y="0"/>
            <a:ext cx="7886700" cy="803275"/>
          </a:xfrm>
        </p:spPr>
        <p:txBody>
          <a:bodyPr/>
          <a:lstStyle/>
          <a:p>
            <a:r>
              <a:rPr lang="zh-CN" altLang="en-US" sz="3600" dirty="0">
                <a:ln>
                  <a:noFill/>
                </a:ln>
              </a:rPr>
              <a:t>实验</a:t>
            </a:r>
            <a:r>
              <a:rPr lang="zh-CN" altLang="en-US" sz="3600" dirty="0" smtClean="0">
                <a:ln>
                  <a:noFill/>
                </a:ln>
              </a:rPr>
              <a:t>内容</a:t>
            </a:r>
            <a:endParaRPr lang="zh-CN" altLang="en-US" sz="3600" dirty="0">
              <a:ln>
                <a:noFill/>
              </a:ln>
            </a:endParaRPr>
          </a:p>
        </p:txBody>
      </p:sp>
      <p:sp>
        <p:nvSpPr>
          <p:cNvPr id="110595" name="内容占位符 2"/>
          <p:cNvSpPr txBox="1"/>
          <p:nvPr/>
        </p:nvSpPr>
        <p:spPr bwMode="auto">
          <a:xfrm>
            <a:off x="838200" y="1168400"/>
            <a:ext cx="78867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685800" indent="-2286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eaLnBrk="1" hangingPunct="1">
              <a:lnSpc>
                <a:spcPct val="120000"/>
              </a:lnSpc>
              <a:spcBef>
                <a:spcPts val="1000"/>
              </a:spcBef>
              <a:spcAft>
                <a:spcPct val="0"/>
              </a:spcAft>
              <a:buClrTx/>
              <a:buSzTx/>
            </a:pPr>
            <a:r>
              <a:rPr lang="en-US" altLang="zh-CN" b="0" dirty="0" smtClean="0">
                <a:solidFill>
                  <a:schemeClr val="tx1"/>
                </a:solidFill>
                <a:latin typeface="Verdana" panose="020B0604030504040204" pitchFamily="34" charset="0"/>
                <a:ea typeface="宋体" panose="02010600030101010101" pitchFamily="2" charset="-122"/>
              </a:rPr>
              <a:t>2</a:t>
            </a:r>
            <a:r>
              <a:rPr lang="zh-CN" altLang="en-US" b="0" dirty="0" smtClean="0">
                <a:solidFill>
                  <a:schemeClr val="tx1"/>
                </a:solidFill>
                <a:latin typeface="Verdana" panose="020B0604030504040204" pitchFamily="34" charset="0"/>
                <a:ea typeface="宋体" panose="02010600030101010101" pitchFamily="2" charset="-122"/>
              </a:rPr>
              <a:t>：完成</a:t>
            </a:r>
            <a:r>
              <a:rPr lang="zh-CN" altLang="en-US" b="0" dirty="0">
                <a:solidFill>
                  <a:schemeClr val="tx1"/>
                </a:solidFill>
                <a:latin typeface="Verdana" panose="020B0604030504040204" pitchFamily="34" charset="0"/>
                <a:ea typeface="宋体" panose="02010600030101010101" pitchFamily="2" charset="-122"/>
              </a:rPr>
              <a:t>示例文法分析，输出类似语法分析树的结果</a:t>
            </a:r>
            <a:r>
              <a:rPr lang="zh-CN" altLang="en-US" dirty="0">
                <a:solidFill>
                  <a:schemeClr val="tx1"/>
                </a:solidFill>
                <a:latin typeface="Verdana" panose="020B0604030504040204" pitchFamily="34" charset="0"/>
                <a:ea typeface="宋体" panose="02010600030101010101" pitchFamily="2" charset="-122"/>
              </a:rPr>
              <a:t>（</a:t>
            </a:r>
            <a:r>
              <a:rPr lang="en-US" altLang="zh-CN" dirty="0">
                <a:solidFill>
                  <a:schemeClr val="tx1"/>
                </a:solidFill>
                <a:latin typeface="Verdana" panose="020B0604030504040204" pitchFamily="34" charset="0"/>
                <a:ea typeface="宋体" panose="02010600030101010101" pitchFamily="2" charset="-122"/>
              </a:rPr>
              <a:t>5</a:t>
            </a:r>
            <a:r>
              <a:rPr lang="zh-CN" altLang="en-US" dirty="0">
                <a:solidFill>
                  <a:schemeClr val="tx1"/>
                </a:solidFill>
                <a:latin typeface="Verdana" panose="020B0604030504040204" pitchFamily="34" charset="0"/>
                <a:ea typeface="宋体" panose="02010600030101010101" pitchFamily="2" charset="-122"/>
              </a:rPr>
              <a:t>分）</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4" name="矩形 3"/>
          <p:cNvSpPr/>
          <p:nvPr/>
        </p:nvSpPr>
        <p:spPr>
          <a:xfrm>
            <a:off x="2286000" y="1752600"/>
            <a:ext cx="4572000" cy="2723823"/>
          </a:xfrm>
          <a:prstGeom prst="rect">
            <a:avLst/>
          </a:prstGeom>
        </p:spPr>
        <p:txBody>
          <a:bodyPr>
            <a:spAutoFit/>
          </a:bodyPr>
          <a:lstStyle/>
          <a:p>
            <a:r>
              <a:rPr lang="en-US" altLang="zh-CN" sz="1600" dirty="0"/>
              <a:t>&gt;--+ program</a:t>
            </a:r>
            <a:endParaRPr lang="en-US" altLang="zh-CN" sz="1600" dirty="0"/>
          </a:p>
          <a:p>
            <a:r>
              <a:rPr lang="en-US" altLang="zh-CN" sz="1600" dirty="0"/>
              <a:t>|  &gt;--+ block-list</a:t>
            </a:r>
            <a:endParaRPr lang="en-US" altLang="zh-CN" sz="1600" dirty="0"/>
          </a:p>
          <a:p>
            <a:r>
              <a:rPr lang="en-US" altLang="zh-CN" sz="1600" dirty="0"/>
              <a:t>|  |  &gt;--+ </a:t>
            </a:r>
            <a:r>
              <a:rPr lang="en-US" altLang="zh-CN" sz="1600" dirty="0" err="1"/>
              <a:t>stmts</a:t>
            </a:r>
            <a:r>
              <a:rPr lang="en-US" altLang="zh-CN" sz="1600" dirty="0"/>
              <a:t>-list</a:t>
            </a:r>
            <a:endParaRPr lang="en-US" altLang="zh-CN" sz="1600" dirty="0"/>
          </a:p>
          <a:p>
            <a:r>
              <a:rPr lang="en-US" altLang="zh-CN" sz="1600" dirty="0"/>
              <a:t>|  |  |  &gt;--+ expr</a:t>
            </a:r>
            <a:endParaRPr lang="en-US" altLang="zh-CN" sz="1600" dirty="0"/>
          </a:p>
          <a:p>
            <a:r>
              <a:rPr lang="en-US" altLang="zh-CN" sz="1600" dirty="0"/>
              <a:t>|  |  |  |  &gt;--+ term-expr</a:t>
            </a:r>
            <a:endParaRPr lang="en-US" altLang="zh-CN" sz="1600" dirty="0"/>
          </a:p>
          <a:p>
            <a:r>
              <a:rPr lang="en-US" altLang="zh-CN" sz="1600" dirty="0"/>
              <a:t>|  |  |  |  |  &gt;--+ </a:t>
            </a:r>
            <a:r>
              <a:rPr lang="en-US" altLang="zh-CN" sz="1600" dirty="0" err="1"/>
              <a:t>term+expr</a:t>
            </a:r>
            <a:endParaRPr lang="en-US" altLang="zh-CN" sz="1600" dirty="0"/>
          </a:p>
          <a:p>
            <a:r>
              <a:rPr lang="en-US" altLang="zh-CN" sz="1600" dirty="0"/>
              <a:t>|  |  |  |  |  |  &gt;--factor</a:t>
            </a:r>
            <a:endParaRPr lang="en-US" altLang="zh-CN" sz="1600" dirty="0"/>
          </a:p>
          <a:p>
            <a:r>
              <a:rPr lang="en-US" altLang="zh-CN" sz="1600" dirty="0"/>
              <a:t>|  |  |  |  |  &gt;--* id</a:t>
            </a:r>
            <a:endParaRPr lang="en-US" altLang="zh-CN" sz="1600" dirty="0"/>
          </a:p>
          <a:p>
            <a:r>
              <a:rPr lang="en-US" altLang="zh-CN" sz="1600" dirty="0"/>
              <a:t>|  |  |  |  |  &gt;--* num</a:t>
            </a:r>
            <a:endParaRPr lang="en-US" altLang="zh-CN" sz="1600" dirty="0"/>
          </a:p>
          <a:p>
            <a:r>
              <a:rPr lang="en-US" altLang="zh-CN" sz="1600" dirty="0"/>
              <a:t>|  |  &gt;--+ blocks</a:t>
            </a:r>
            <a:endParaRPr lang="en-US" altLang="zh-CN" sz="1600" dirty="0"/>
          </a:p>
          <a:p>
            <a:endParaRPr lang="zh-CN" altLang="en-US" sz="1100" dirty="0"/>
          </a:p>
        </p:txBody>
      </p:sp>
      <p:sp>
        <p:nvSpPr>
          <p:cNvPr id="5" name="矩形 4"/>
          <p:cNvSpPr/>
          <p:nvPr/>
        </p:nvSpPr>
        <p:spPr>
          <a:xfrm>
            <a:off x="1143000" y="4595752"/>
            <a:ext cx="4572000" cy="488532"/>
          </a:xfrm>
          <a:prstGeom prst="rect">
            <a:avLst/>
          </a:prstGeom>
        </p:spPr>
        <p:txBody>
          <a:bodyPr wrap="square">
            <a:spAutoFit/>
          </a:bodyPr>
          <a:lstStyle/>
          <a:p>
            <a:pPr eaLnBrk="1" hangingPunct="1">
              <a:lnSpc>
                <a:spcPct val="120000"/>
              </a:lnSpc>
              <a:spcBef>
                <a:spcPts val="1000"/>
              </a:spcBef>
            </a:pPr>
            <a:r>
              <a:rPr lang="zh-CN" altLang="en-US" dirty="0">
                <a:latin typeface="Verdana" panose="020B0604030504040204" pitchFamily="34" charset="0"/>
                <a:ea typeface="宋体" panose="02010600030101010101" pitchFamily="2" charset="-122"/>
              </a:rPr>
              <a:t>需要考虑出错处理</a:t>
            </a:r>
            <a:endParaRPr lang="en-US" altLang="zh-CN" dirty="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内容占位符 2"/>
          <p:cNvSpPr>
            <a:spLocks noGrp="1"/>
          </p:cNvSpPr>
          <p:nvPr>
            <p:ph idx="1"/>
          </p:nvPr>
        </p:nvSpPr>
        <p:spPr>
          <a:xfrm>
            <a:off x="539750" y="1125538"/>
            <a:ext cx="8229600" cy="2086725"/>
          </a:xfrm>
        </p:spPr>
        <p:txBody>
          <a:bodyPr/>
          <a:lstStyle/>
          <a:p>
            <a:r>
              <a:rPr lang="en-US" altLang="zh-CN" dirty="0" smtClean="0">
                <a:ea typeface="宋体" panose="02010600030101010101" pitchFamily="2" charset="-122"/>
              </a:rPr>
              <a:t>3</a:t>
            </a:r>
            <a:r>
              <a:rPr lang="zh-CN" altLang="en-US" dirty="0" smtClean="0">
                <a:ea typeface="宋体" panose="02010600030101010101" pitchFamily="2" charset="-122"/>
              </a:rPr>
              <a:t>：选</a:t>
            </a:r>
            <a:r>
              <a:rPr lang="zh-CN" altLang="en-US" dirty="0">
                <a:ea typeface="宋体" panose="02010600030101010101" pitchFamily="2" charset="-122"/>
              </a:rPr>
              <a:t>做，</a:t>
            </a:r>
            <a:r>
              <a:rPr lang="en-US" altLang="zh-CN" dirty="0">
                <a:ea typeface="宋体" panose="02010600030101010101" pitchFamily="2" charset="-122"/>
              </a:rPr>
              <a:t>5</a:t>
            </a:r>
            <a:r>
              <a:rPr lang="zh-CN" altLang="en-US" dirty="0">
                <a:ea typeface="宋体" panose="02010600030101010101" pitchFamily="2" charset="-122"/>
              </a:rPr>
              <a:t>分</a:t>
            </a:r>
            <a:endParaRPr lang="zh-CN" altLang="zh-CN" dirty="0">
              <a:ea typeface="宋体" panose="02010600030101010101" pitchFamily="2" charset="-122"/>
            </a:endParaRPr>
          </a:p>
          <a:p>
            <a:r>
              <a:rPr lang="zh-CN" altLang="zh-CN" dirty="0">
                <a:ea typeface="宋体" panose="02010600030101010101" pitchFamily="2" charset="-122"/>
              </a:rPr>
              <a:t>在任务</a:t>
            </a:r>
            <a:r>
              <a:rPr lang="en-US" altLang="zh-CN" dirty="0">
                <a:ea typeface="宋体" panose="02010600030101010101" pitchFamily="2" charset="-122"/>
              </a:rPr>
              <a:t>2</a:t>
            </a:r>
            <a:r>
              <a:rPr lang="zh-CN" altLang="zh-CN" dirty="0">
                <a:ea typeface="宋体" panose="02010600030101010101" pitchFamily="2" charset="-122"/>
              </a:rPr>
              <a:t>的基础上使用</a:t>
            </a:r>
            <a:r>
              <a:rPr lang="en-US" altLang="zh-CN" dirty="0" err="1">
                <a:ea typeface="宋体" panose="02010600030101010101" pitchFamily="2" charset="-122"/>
              </a:rPr>
              <a:t>lex</a:t>
            </a:r>
            <a:r>
              <a:rPr lang="zh-CN" altLang="zh-CN" dirty="0">
                <a:ea typeface="宋体" panose="02010600030101010101" pitchFamily="2" charset="-122"/>
              </a:rPr>
              <a:t>文件完成词法分析识别</a:t>
            </a:r>
            <a:r>
              <a:rPr lang="zh-CN" altLang="en-US" dirty="0">
                <a:ea typeface="宋体" panose="02010600030101010101" pitchFamily="2" charset="-122"/>
              </a:rPr>
              <a:t>词素</a:t>
            </a:r>
            <a:r>
              <a:rPr lang="zh-CN" altLang="zh-CN" dirty="0">
                <a:ea typeface="宋体" panose="02010600030101010101" pitchFamily="2" charset="-122"/>
              </a:rPr>
              <a:t>，</a:t>
            </a:r>
            <a:r>
              <a:rPr lang="zh-CN" altLang="en-US" dirty="0">
                <a:ea typeface="宋体" panose="02010600030101010101" pitchFamily="2" charset="-122"/>
              </a:rPr>
              <a:t>实现</a:t>
            </a:r>
            <a:r>
              <a:rPr lang="en-US" altLang="zh-CN" dirty="0">
                <a:ea typeface="宋体" panose="02010600030101010101" pitchFamily="2" charset="-122"/>
              </a:rPr>
              <a:t>flex</a:t>
            </a:r>
            <a:r>
              <a:rPr lang="zh-CN" altLang="en-US" dirty="0">
                <a:ea typeface="宋体" panose="02010600030101010101" pitchFamily="2" charset="-122"/>
              </a:rPr>
              <a:t>和</a:t>
            </a:r>
            <a:r>
              <a:rPr lang="en-US" altLang="zh-CN" dirty="0">
                <a:ea typeface="宋体" panose="02010600030101010101" pitchFamily="2" charset="-122"/>
              </a:rPr>
              <a:t>bison</a:t>
            </a:r>
            <a:r>
              <a:rPr lang="zh-CN" altLang="en-US" dirty="0">
                <a:ea typeface="宋体" panose="02010600030101010101" pitchFamily="2" charset="-122"/>
              </a:rPr>
              <a:t>的联合编程，使用脚本文件或</a:t>
            </a:r>
            <a:r>
              <a:rPr lang="en-US" altLang="zh-CN" dirty="0">
                <a:ea typeface="宋体" panose="02010600030101010101" pitchFamily="2" charset="-122"/>
              </a:rPr>
              <a:t>make</a:t>
            </a:r>
            <a:r>
              <a:rPr lang="zh-CN" altLang="en-US" dirty="0">
                <a:ea typeface="宋体" panose="02010600030101010101" pitchFamily="2" charset="-122"/>
              </a:rPr>
              <a:t>或者批处理文件实现一键编译。</a:t>
            </a:r>
            <a:endParaRPr lang="zh-CN" altLang="zh-CN" dirty="0">
              <a:ea typeface="宋体" panose="02010600030101010101" pitchFamily="2" charset="-122"/>
            </a:endParaRPr>
          </a:p>
          <a:p>
            <a:endParaRPr lang="zh-CN" altLang="en-US" dirty="0">
              <a:ea typeface="宋体" panose="02010600030101010101" pitchFamily="2" charset="-122"/>
            </a:endParaRPr>
          </a:p>
        </p:txBody>
      </p:sp>
      <p:sp>
        <p:nvSpPr>
          <p:cNvPr id="7" name="标题 1"/>
          <p:cNvSpPr>
            <a:spLocks noGrp="1"/>
          </p:cNvSpPr>
          <p:nvPr>
            <p:ph type="title"/>
          </p:nvPr>
        </p:nvSpPr>
        <p:spPr>
          <a:xfrm>
            <a:off x="179388" y="0"/>
            <a:ext cx="8713787" cy="765175"/>
          </a:xfrm>
        </p:spPr>
        <p:txBody>
          <a:bodyPr/>
          <a:lstStyle/>
          <a:p>
            <a:r>
              <a:rPr lang="zh-CN" altLang="en-US" sz="3600" dirty="0">
                <a:ln>
                  <a:noFill/>
                </a:ln>
              </a:rPr>
              <a:t>实验</a:t>
            </a:r>
            <a:r>
              <a:rPr lang="zh-CN" altLang="en-US" sz="3600" dirty="0" smtClean="0">
                <a:ln>
                  <a:noFill/>
                </a:ln>
              </a:rPr>
              <a:t>内容</a:t>
            </a:r>
            <a:endParaRPr lang="zh-CN" altLang="en-US" sz="3600" dirty="0">
              <a:ln>
                <a:noFill/>
              </a:l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76B8D20E-D60F-46FB-B7DA-9B7A8FFE8F16}"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27652" name="Rectangle 4"/>
          <p:cNvSpPr>
            <a:spLocks noChangeArrowheads="1"/>
          </p:cNvSpPr>
          <p:nvPr/>
        </p:nvSpPr>
        <p:spPr bwMode="auto">
          <a:xfrm>
            <a:off x="762000" y="1905000"/>
            <a:ext cx="7991475"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50000"/>
              </a:lnSpc>
              <a:spcBef>
                <a:spcPct val="0"/>
              </a:spcBef>
              <a:spcAft>
                <a:spcPct val="0"/>
              </a:spcAft>
              <a:buClrTx/>
              <a:buSzPct val="80000"/>
              <a:buFont typeface="Wingdings" panose="05000000000000000000" pitchFamily="2" charset="2"/>
              <a:buChar char="u"/>
            </a:pPr>
            <a:r>
              <a:rPr lang="en-US" altLang="zh-CN" sz="1800" b="0" dirty="0">
                <a:solidFill>
                  <a:schemeClr val="tx1"/>
                </a:solidFill>
                <a:latin typeface="Gungsuh" panose="02030600000101010101" pitchFamily="18" charset="-127"/>
                <a:ea typeface="Gungsuh" panose="02030600000101010101" pitchFamily="18" charset="-127"/>
              </a:rPr>
              <a:t> </a:t>
            </a:r>
            <a:r>
              <a:rPr lang="en-US" altLang="zh-CN" sz="1800" b="0" dirty="0">
                <a:solidFill>
                  <a:srgbClr val="0000FF"/>
                </a:solidFill>
                <a:latin typeface="Gungsuh" panose="02030600000101010101" pitchFamily="18" charset="-127"/>
                <a:ea typeface="Gungsuh" panose="02030600000101010101" pitchFamily="18" charset="-127"/>
              </a:rPr>
              <a:t>YACC</a:t>
            </a:r>
            <a:r>
              <a:rPr lang="en-US" altLang="zh-CN" sz="1800" b="0" dirty="0">
                <a:solidFill>
                  <a:schemeClr val="tx1"/>
                </a:solidFill>
                <a:latin typeface="Gungsuh" panose="02030600000101010101" pitchFamily="18" charset="-127"/>
                <a:ea typeface="Gungsuh" panose="02030600000101010101" pitchFamily="18" charset="-127"/>
              </a:rPr>
              <a:t>: </a:t>
            </a:r>
            <a:r>
              <a:rPr lang="en-US" altLang="zh-CN" sz="1800" b="0" dirty="0">
                <a:solidFill>
                  <a:srgbClr val="0000FF"/>
                </a:solidFill>
                <a:latin typeface="Gungsuh" panose="02030600000101010101" pitchFamily="18" charset="-127"/>
                <a:ea typeface="Gungsuh" panose="02030600000101010101" pitchFamily="18" charset="-127"/>
              </a:rPr>
              <a:t>Y</a:t>
            </a:r>
            <a:r>
              <a:rPr lang="en-US" altLang="zh-CN" sz="1800" b="0" dirty="0">
                <a:solidFill>
                  <a:schemeClr val="tx1"/>
                </a:solidFill>
                <a:latin typeface="Gungsuh" panose="02030600000101010101" pitchFamily="18" charset="-127"/>
                <a:ea typeface="Gungsuh" panose="02030600000101010101" pitchFamily="18" charset="-127"/>
              </a:rPr>
              <a:t>et </a:t>
            </a:r>
            <a:r>
              <a:rPr lang="en-US" altLang="zh-CN" sz="1800" b="0" dirty="0">
                <a:solidFill>
                  <a:srgbClr val="0000FF"/>
                </a:solidFill>
                <a:latin typeface="Gungsuh" panose="02030600000101010101" pitchFamily="18" charset="-127"/>
                <a:ea typeface="Gungsuh" panose="02030600000101010101" pitchFamily="18" charset="-127"/>
              </a:rPr>
              <a:t>A</a:t>
            </a:r>
            <a:r>
              <a:rPr lang="en-US" altLang="zh-CN" sz="1800" b="0" dirty="0">
                <a:solidFill>
                  <a:schemeClr val="tx1"/>
                </a:solidFill>
                <a:latin typeface="Gungsuh" panose="02030600000101010101" pitchFamily="18" charset="-127"/>
                <a:ea typeface="Gungsuh" panose="02030600000101010101" pitchFamily="18" charset="-127"/>
              </a:rPr>
              <a:t>nother </a:t>
            </a:r>
            <a:r>
              <a:rPr lang="en-US" altLang="zh-CN" sz="1800" b="0" dirty="0">
                <a:solidFill>
                  <a:srgbClr val="0000FF"/>
                </a:solidFill>
                <a:latin typeface="Gungsuh" panose="02030600000101010101" pitchFamily="18" charset="-127"/>
                <a:ea typeface="Gungsuh" panose="02030600000101010101" pitchFamily="18" charset="-127"/>
              </a:rPr>
              <a:t>C</a:t>
            </a:r>
            <a:r>
              <a:rPr lang="en-US" altLang="zh-CN" sz="1800" b="0" dirty="0">
                <a:solidFill>
                  <a:schemeClr val="tx1"/>
                </a:solidFill>
                <a:latin typeface="Gungsuh" panose="02030600000101010101" pitchFamily="18" charset="-127"/>
                <a:ea typeface="Gungsuh" panose="02030600000101010101" pitchFamily="18" charset="-127"/>
              </a:rPr>
              <a:t>ompiler </a:t>
            </a:r>
            <a:r>
              <a:rPr lang="en-US" altLang="zh-CN" sz="1800" b="0" dirty="0" err="1">
                <a:solidFill>
                  <a:srgbClr val="0000FF"/>
                </a:solidFill>
                <a:latin typeface="Gungsuh" panose="02030600000101010101" pitchFamily="18" charset="-127"/>
                <a:ea typeface="Gungsuh" panose="02030600000101010101" pitchFamily="18" charset="-127"/>
              </a:rPr>
              <a:t>C</a:t>
            </a:r>
            <a:r>
              <a:rPr lang="en-US" altLang="zh-CN" sz="1800" b="0" dirty="0" err="1">
                <a:solidFill>
                  <a:schemeClr val="tx1"/>
                </a:solidFill>
                <a:latin typeface="Gungsuh" panose="02030600000101010101" pitchFamily="18" charset="-127"/>
                <a:ea typeface="Gungsuh" panose="02030600000101010101" pitchFamily="18" charset="-127"/>
              </a:rPr>
              <a:t>ompiler</a:t>
            </a:r>
            <a:r>
              <a:rPr lang="en-US" altLang="zh-CN" sz="1800" b="0" dirty="0">
                <a:solidFill>
                  <a:schemeClr val="tx1"/>
                </a:solidFill>
                <a:latin typeface="Gungsuh" panose="02030600000101010101" pitchFamily="18" charset="-127"/>
                <a:ea typeface="Gungsuh" panose="02030600000101010101" pitchFamily="18" charset="-127"/>
              </a:rPr>
              <a:t>.</a:t>
            </a:r>
            <a:endParaRPr lang="en-US" altLang="zh-CN" sz="1800" b="0" dirty="0">
              <a:solidFill>
                <a:schemeClr val="tx1"/>
              </a:solidFill>
              <a:latin typeface="Gungsuh" panose="02030600000101010101" pitchFamily="18" charset="-127"/>
              <a:ea typeface="Gungsuh" panose="02030600000101010101" pitchFamily="18" charset="-127"/>
            </a:endParaRPr>
          </a:p>
          <a:p>
            <a:pPr>
              <a:lnSpc>
                <a:spcPct val="150000"/>
              </a:lnSpc>
              <a:spcBef>
                <a:spcPct val="0"/>
              </a:spcBef>
              <a:spcAft>
                <a:spcPct val="0"/>
              </a:spcAft>
              <a:buClrTx/>
              <a:buSzPct val="80000"/>
              <a:buFont typeface="Wingdings" panose="05000000000000000000" pitchFamily="2" charset="2"/>
              <a:buChar char="u"/>
            </a:pPr>
            <a:endParaRPr lang="en-US" altLang="zh-CN" sz="1800" b="0" dirty="0">
              <a:solidFill>
                <a:schemeClr val="tx1"/>
              </a:solidFill>
              <a:latin typeface="Gungsuh" panose="02030600000101010101" pitchFamily="18" charset="-127"/>
              <a:ea typeface="Gungsuh" panose="02030600000101010101" pitchFamily="18" charset="-127"/>
            </a:endParaRPr>
          </a:p>
          <a:p>
            <a:pPr>
              <a:spcAft>
                <a:spcPct val="0"/>
              </a:spcAft>
              <a:buClr>
                <a:srgbClr val="365B93"/>
              </a:buClr>
              <a:buSzTx/>
            </a:pPr>
            <a:r>
              <a:rPr lang="en-US" altLang="zh-CN" sz="1800" b="0" dirty="0">
                <a:solidFill>
                  <a:schemeClr val="tx1"/>
                </a:solidFill>
                <a:latin typeface="Gungsuh" panose="02030600000101010101" pitchFamily="18" charset="-127"/>
                <a:ea typeface="Gungsuh" panose="02030600000101010101" pitchFamily="18" charset="-127"/>
              </a:rPr>
              <a:t>YACC </a:t>
            </a:r>
            <a:r>
              <a:rPr lang="zh-CN" altLang="en-US" sz="1800" dirty="0">
                <a:solidFill>
                  <a:schemeClr val="tx1"/>
                </a:solidFill>
                <a:latin typeface="宋体" panose="02010600030101010101" pitchFamily="2" charset="-122"/>
                <a:ea typeface="宋体" panose="02010600030101010101" pitchFamily="2" charset="-122"/>
              </a:rPr>
              <a:t>是一个语法分析器的生成器，接受用 </a:t>
            </a:r>
            <a:r>
              <a:rPr lang="en-US" altLang="zh-CN" sz="1800" dirty="0">
                <a:solidFill>
                  <a:schemeClr val="tx1"/>
                </a:solidFill>
                <a:latin typeface="Gungsuh" panose="02030600000101010101" pitchFamily="18" charset="-127"/>
                <a:ea typeface="Gungsuh" panose="02030600000101010101" pitchFamily="18" charset="-127"/>
              </a:rPr>
              <a:t>BNF </a:t>
            </a:r>
            <a:r>
              <a:rPr lang="zh-CN" altLang="en-US" sz="1800" dirty="0">
                <a:solidFill>
                  <a:schemeClr val="tx1"/>
                </a:solidFill>
                <a:latin typeface="Gungsuh" panose="02030600000101010101" pitchFamily="18" charset="-127"/>
                <a:ea typeface="Gungsuh" panose="02030600000101010101" pitchFamily="18" charset="-127"/>
              </a:rPr>
              <a:t>形式</a:t>
            </a:r>
            <a:r>
              <a:rPr lang="zh-CN" altLang="en-US" sz="1800" dirty="0">
                <a:solidFill>
                  <a:schemeClr val="tx1"/>
                </a:solidFill>
                <a:latin typeface="宋体" panose="02010600030101010101" pitchFamily="2" charset="-122"/>
                <a:ea typeface="宋体" panose="02010600030101010101" pitchFamily="2" charset="-122"/>
              </a:rPr>
              <a:t>的 </a:t>
            </a:r>
            <a:r>
              <a:rPr lang="en-US" altLang="zh-CN" sz="1800" dirty="0">
                <a:solidFill>
                  <a:schemeClr val="tx1"/>
                </a:solidFill>
                <a:latin typeface="Gungsuh" panose="02030600000101010101" pitchFamily="18" charset="-127"/>
                <a:ea typeface="Gungsuh" panose="02030600000101010101" pitchFamily="18" charset="-127"/>
              </a:rPr>
              <a:t>LALR(1)</a:t>
            </a:r>
            <a:r>
              <a:rPr lang="en-US" altLang="zh-CN" sz="1800" dirty="0">
                <a:solidFill>
                  <a:schemeClr val="tx1"/>
                </a:solidFill>
                <a:latin typeface="宋体" panose="02010600030101010101" pitchFamily="2" charset="-122"/>
                <a:ea typeface="宋体" panose="02010600030101010101" pitchFamily="2" charset="-122"/>
              </a:rPr>
              <a:t> </a:t>
            </a:r>
            <a:r>
              <a:rPr lang="zh-CN" altLang="en-US" sz="1800" dirty="0">
                <a:solidFill>
                  <a:schemeClr val="tx1"/>
                </a:solidFill>
                <a:latin typeface="宋体" panose="02010600030101010101" pitchFamily="2" charset="-122"/>
                <a:ea typeface="宋体" panose="02010600030101010101" pitchFamily="2" charset="-122"/>
              </a:rPr>
              <a:t>文法</a:t>
            </a:r>
            <a:r>
              <a:rPr lang="zh-CN" altLang="en-US" sz="1800" dirty="0">
                <a:solidFill>
                  <a:schemeClr val="accent2"/>
                </a:solidFill>
                <a:latin typeface="Gungsuh" panose="02030600000101010101" pitchFamily="18" charset="-127"/>
                <a:ea typeface="Gungsuh" panose="02030600000101010101" pitchFamily="18" charset="-127"/>
              </a:rPr>
              <a:t>（ </a:t>
            </a:r>
            <a:r>
              <a:rPr lang="en-US" altLang="zh-CN" sz="1800" dirty="0">
                <a:solidFill>
                  <a:schemeClr val="accent2"/>
                </a:solidFill>
                <a:latin typeface="Gungsuh" panose="02030600000101010101" pitchFamily="18" charset="-127"/>
                <a:ea typeface="Gungsuh" panose="02030600000101010101" pitchFamily="18" charset="-127"/>
              </a:rPr>
              <a:t>LL(1)</a:t>
            </a:r>
            <a:r>
              <a:rPr lang="zh-CN" altLang="en-US" sz="1800" dirty="0">
                <a:solidFill>
                  <a:schemeClr val="accent2"/>
                </a:solidFill>
                <a:latin typeface="Gungsuh" panose="02030600000101010101" pitchFamily="18" charset="-127"/>
                <a:ea typeface="Gungsuh" panose="02030600000101010101" pitchFamily="18" charset="-127"/>
              </a:rPr>
              <a:t>、</a:t>
            </a:r>
            <a:r>
              <a:rPr lang="en-US" altLang="zh-CN" sz="1800" dirty="0">
                <a:solidFill>
                  <a:schemeClr val="accent2"/>
                </a:solidFill>
                <a:latin typeface="Gungsuh" panose="02030600000101010101" pitchFamily="18" charset="-127"/>
                <a:ea typeface="Gungsuh" panose="02030600000101010101" pitchFamily="18" charset="-127"/>
              </a:rPr>
              <a:t>SLR(1)</a:t>
            </a:r>
            <a:r>
              <a:rPr lang="zh-CN" altLang="en-US" sz="1800" dirty="0">
                <a:solidFill>
                  <a:schemeClr val="accent2"/>
                </a:solidFill>
                <a:latin typeface="Gungsuh" panose="02030600000101010101" pitchFamily="18" charset="-127"/>
                <a:ea typeface="Gungsuh" panose="02030600000101010101" pitchFamily="18" charset="-127"/>
              </a:rPr>
              <a:t>的真超集）</a:t>
            </a:r>
            <a:r>
              <a:rPr lang="en-US" altLang="zh-CN" sz="1800" dirty="0">
                <a:solidFill>
                  <a:schemeClr val="tx1"/>
                </a:solidFill>
                <a:latin typeface="Gungsuh" panose="02030600000101010101" pitchFamily="18" charset="-127"/>
                <a:ea typeface="Gungsuh" panose="02030600000101010101" pitchFamily="18" charset="-127"/>
              </a:rPr>
              <a:t>. </a:t>
            </a:r>
            <a:r>
              <a:rPr lang="en-US" altLang="zh-CN" sz="1800" dirty="0">
                <a:solidFill>
                  <a:srgbClr val="26515F"/>
                </a:solidFill>
                <a:latin typeface="Verdana" panose="020B0604030504040204" pitchFamily="34" charset="0"/>
                <a:ea typeface="宋体" panose="02010600030101010101" pitchFamily="2" charset="-122"/>
              </a:rPr>
              <a:t>LEX</a:t>
            </a:r>
            <a:r>
              <a:rPr lang="zh-CN" altLang="en-US" sz="1800" dirty="0">
                <a:solidFill>
                  <a:srgbClr val="26515F"/>
                </a:solidFill>
                <a:latin typeface="Verdana" panose="020B0604030504040204" pitchFamily="34" charset="0"/>
                <a:ea typeface="宋体" panose="02010600030101010101" pitchFamily="2" charset="-122"/>
              </a:rPr>
              <a:t>识别记号，提供了一组词法变量（描述记号的属性和值）</a:t>
            </a:r>
            <a:r>
              <a:rPr lang="en-US" altLang="zh-CN" sz="1800" dirty="0">
                <a:solidFill>
                  <a:srgbClr val="26515F"/>
                </a:solidFill>
                <a:latin typeface="Verdana" panose="020B0604030504040204" pitchFamily="34" charset="0"/>
                <a:ea typeface="宋体" panose="02010600030101010101" pitchFamily="2" charset="-122"/>
              </a:rPr>
              <a:t>YACC</a:t>
            </a:r>
            <a:r>
              <a:rPr lang="zh-CN" altLang="en-US" sz="1800" dirty="0">
                <a:solidFill>
                  <a:srgbClr val="26515F"/>
                </a:solidFill>
                <a:latin typeface="Verdana" panose="020B0604030504040204" pitchFamily="34" charset="0"/>
                <a:ea typeface="宋体" panose="02010600030101010101" pitchFamily="2" charset="-122"/>
              </a:rPr>
              <a:t>识别语言的语法结构，提供了一组语义变量（即语义栈中的元素，表示文法符号的属性值）</a:t>
            </a:r>
            <a:r>
              <a:rPr lang="en-US" altLang="zh-CN" sz="1800" dirty="0">
                <a:solidFill>
                  <a:srgbClr val="26515F"/>
                </a:solidFill>
                <a:latin typeface="Verdana" panose="020B0604030504040204" pitchFamily="34" charset="0"/>
                <a:ea typeface="宋体" panose="02010600030101010101" pitchFamily="2" charset="-122"/>
              </a:rPr>
              <a:t>, </a:t>
            </a:r>
            <a:r>
              <a:rPr lang="zh-CN" altLang="en-US" sz="1800" dirty="0">
                <a:solidFill>
                  <a:srgbClr val="26515F"/>
                </a:solidFill>
                <a:latin typeface="Verdana" panose="020B0604030504040204" pitchFamily="34" charset="0"/>
                <a:ea typeface="宋体" panose="02010600030101010101" pitchFamily="2" charset="-122"/>
              </a:rPr>
              <a:t>支持语法制导翻译</a:t>
            </a:r>
            <a:endParaRPr lang="en-US" altLang="zh-CN" sz="1800" dirty="0">
              <a:solidFill>
                <a:schemeClr val="tx1"/>
              </a:solidFill>
              <a:latin typeface="Gungsuh" panose="02030600000101010101" pitchFamily="18" charset="-127"/>
              <a:ea typeface="Gungsuh" panose="02030600000101010101" pitchFamily="18" charset="-127"/>
            </a:endParaRPr>
          </a:p>
          <a:p>
            <a:pPr>
              <a:lnSpc>
                <a:spcPct val="150000"/>
              </a:lnSpc>
              <a:spcBef>
                <a:spcPct val="0"/>
              </a:spcBef>
              <a:spcAft>
                <a:spcPct val="0"/>
              </a:spcAft>
              <a:buClrTx/>
              <a:buSzPct val="80000"/>
              <a:buFont typeface="Wingdings" panose="05000000000000000000" pitchFamily="2" charset="2"/>
              <a:buNone/>
            </a:pPr>
            <a:endParaRPr lang="en-US" altLang="zh-CN" sz="1800" dirty="0">
              <a:solidFill>
                <a:schemeClr val="tx1"/>
              </a:solidFill>
              <a:latin typeface="Gungsuh" panose="02030600000101010101" pitchFamily="18" charset="-127"/>
              <a:ea typeface="Gungsuh" panose="02030600000101010101" pitchFamily="18" charset="-127"/>
            </a:endParaRPr>
          </a:p>
          <a:p>
            <a:pPr>
              <a:lnSpc>
                <a:spcPct val="150000"/>
              </a:lnSpc>
              <a:spcBef>
                <a:spcPct val="0"/>
              </a:spcBef>
              <a:spcAft>
                <a:spcPct val="0"/>
              </a:spcAft>
              <a:buClrTx/>
              <a:buSzPct val="80000"/>
              <a:buFont typeface="Wingdings" panose="05000000000000000000" pitchFamily="2" charset="2"/>
              <a:buChar char="u"/>
            </a:pPr>
            <a:r>
              <a:rPr lang="en-US" altLang="zh-CN" sz="1800" b="0" dirty="0">
                <a:solidFill>
                  <a:schemeClr val="tx1"/>
                </a:solidFill>
                <a:latin typeface="Gungsuh" panose="02030600000101010101" pitchFamily="18" charset="-127"/>
                <a:ea typeface="Gungsuh" panose="02030600000101010101" pitchFamily="18" charset="-127"/>
              </a:rPr>
              <a:t>The GNU equivalent of YACC is called </a:t>
            </a:r>
            <a:r>
              <a:rPr lang="en-US" altLang="zh-CN" sz="1800" b="0" dirty="0">
                <a:solidFill>
                  <a:srgbClr val="0000FF"/>
                </a:solidFill>
                <a:latin typeface="Gungsuh" panose="02030600000101010101" pitchFamily="18" charset="-127"/>
                <a:ea typeface="Gungsuh" panose="02030600000101010101" pitchFamily="18" charset="-127"/>
              </a:rPr>
              <a:t>Bison</a:t>
            </a:r>
            <a:r>
              <a:rPr lang="en-US" altLang="zh-CN" sz="1800" b="0" dirty="0">
                <a:solidFill>
                  <a:schemeClr val="tx1"/>
                </a:solidFill>
                <a:latin typeface="Gungsuh" panose="02030600000101010101" pitchFamily="18" charset="-127"/>
                <a:ea typeface="Gungsuh" panose="02030600000101010101" pitchFamily="18" charset="-127"/>
              </a:rPr>
              <a:t>:</a:t>
            </a:r>
            <a:endParaRPr lang="en-US" altLang="zh-CN" sz="1800" b="0" dirty="0">
              <a:solidFill>
                <a:schemeClr val="tx1"/>
              </a:solidFill>
              <a:latin typeface="Gungsuh" panose="02030600000101010101" pitchFamily="18" charset="-127"/>
              <a:ea typeface="Gungsuh" panose="02030600000101010101" pitchFamily="18" charset="-127"/>
            </a:endParaRPr>
          </a:p>
          <a:p>
            <a:pPr>
              <a:lnSpc>
                <a:spcPct val="150000"/>
              </a:lnSpc>
              <a:spcBef>
                <a:spcPct val="0"/>
              </a:spcBef>
              <a:spcAft>
                <a:spcPct val="0"/>
              </a:spcAft>
              <a:buClrTx/>
              <a:buSzPct val="80000"/>
              <a:buFont typeface="Wingdings" panose="05000000000000000000" pitchFamily="2" charset="2"/>
              <a:buNone/>
            </a:pPr>
            <a:r>
              <a:rPr lang="en-US" altLang="zh-CN" sz="1800" b="0" dirty="0">
                <a:solidFill>
                  <a:schemeClr val="tx1"/>
                </a:solidFill>
                <a:latin typeface="Gungsuh" panose="02030600000101010101" pitchFamily="18" charset="-127"/>
                <a:ea typeface="Gungsuh" panose="02030600000101010101" pitchFamily="18" charset="-127"/>
              </a:rPr>
              <a:t>      </a:t>
            </a:r>
            <a:r>
              <a:rPr lang="en-US" altLang="zh-CN" sz="1800" b="0" dirty="0" err="1">
                <a:solidFill>
                  <a:schemeClr val="tx1"/>
                </a:solidFill>
                <a:latin typeface="Gungsuh" panose="02030600000101010101" pitchFamily="18" charset="-127"/>
                <a:ea typeface="Gungsuh" panose="02030600000101010101" pitchFamily="18" charset="-127"/>
              </a:rPr>
              <a:t>yacc</a:t>
            </a:r>
            <a:r>
              <a:rPr lang="en-US" altLang="zh-CN" sz="1800" b="0" dirty="0">
                <a:solidFill>
                  <a:schemeClr val="tx1"/>
                </a:solidFill>
                <a:latin typeface="Gungsuh" panose="02030600000101010101" pitchFamily="18" charset="-127"/>
                <a:ea typeface="Gungsuh" panose="02030600000101010101" pitchFamily="18" charset="-127"/>
              </a:rPr>
              <a:t> = bison –y    // </a:t>
            </a:r>
            <a:r>
              <a:rPr lang="zh-CN" altLang="en-US" sz="1800" dirty="0">
                <a:solidFill>
                  <a:schemeClr val="tx1"/>
                </a:solidFill>
                <a:latin typeface="宋体" panose="02010600030101010101" pitchFamily="2" charset="-122"/>
                <a:ea typeface="宋体" panose="02010600030101010101" pitchFamily="2" charset="-122"/>
              </a:rPr>
              <a:t>兼容</a:t>
            </a:r>
            <a:r>
              <a:rPr lang="en-US" altLang="zh-CN" sz="1800" b="0" dirty="0">
                <a:solidFill>
                  <a:schemeClr val="tx1"/>
                </a:solidFill>
                <a:latin typeface="Gungsuh" panose="02030600000101010101" pitchFamily="18" charset="-127"/>
                <a:ea typeface="Gungsuh" panose="02030600000101010101" pitchFamily="18" charset="-127"/>
              </a:rPr>
              <a:t>YACC</a:t>
            </a:r>
            <a:endParaRPr lang="en-US" altLang="zh-CN" sz="1800" b="0" dirty="0">
              <a:solidFill>
                <a:schemeClr val="tx1"/>
              </a:solidFill>
              <a:latin typeface="Gungsuh" panose="02030600000101010101" pitchFamily="18" charset="-127"/>
              <a:ea typeface="Gungsuh" panose="02030600000101010101" pitchFamily="18" charset="-127"/>
            </a:endParaRPr>
          </a:p>
          <a:p>
            <a:pPr>
              <a:lnSpc>
                <a:spcPct val="150000"/>
              </a:lnSpc>
              <a:spcBef>
                <a:spcPct val="0"/>
              </a:spcBef>
              <a:spcAft>
                <a:spcPct val="0"/>
              </a:spcAft>
              <a:buClrTx/>
              <a:buSzPct val="80000"/>
              <a:buFont typeface="Wingdings" panose="05000000000000000000" pitchFamily="2" charset="2"/>
              <a:buNone/>
            </a:pPr>
            <a:r>
              <a:rPr lang="en-US" altLang="zh-CN" sz="1800" b="0" dirty="0">
                <a:solidFill>
                  <a:schemeClr val="tx1"/>
                </a:solidFill>
                <a:latin typeface="Gungsuh" panose="02030600000101010101" pitchFamily="18" charset="-127"/>
                <a:ea typeface="Gungsuh" panose="02030600000101010101" pitchFamily="18" charset="-127"/>
              </a:rPr>
              <a:t>     Bison </a:t>
            </a:r>
            <a:r>
              <a:rPr lang="zh-CN" altLang="en-US" sz="1800" dirty="0">
                <a:solidFill>
                  <a:schemeClr val="tx1"/>
                </a:solidFill>
                <a:latin typeface="宋体" panose="02010600030101010101" pitchFamily="2" charset="-122"/>
                <a:ea typeface="宋体" panose="02010600030101010101" pitchFamily="2" charset="-122"/>
              </a:rPr>
              <a:t>还支持</a:t>
            </a:r>
            <a:r>
              <a:rPr lang="zh-CN" altLang="en-US" sz="1800" b="0" dirty="0">
                <a:solidFill>
                  <a:schemeClr val="tx1"/>
                </a:solidFill>
                <a:latin typeface="Gungsuh" panose="02030600000101010101" pitchFamily="18" charset="-127"/>
                <a:ea typeface="Gungsuh" panose="02030600000101010101" pitchFamily="18" charset="-127"/>
              </a:rPr>
              <a:t> </a:t>
            </a:r>
            <a:r>
              <a:rPr lang="en-US" altLang="zh-CN" sz="1800" b="0" dirty="0">
                <a:solidFill>
                  <a:schemeClr val="tx1"/>
                </a:solidFill>
                <a:latin typeface="Gungsuh" panose="02030600000101010101" pitchFamily="18" charset="-127"/>
                <a:ea typeface="Gungsuh" panose="02030600000101010101" pitchFamily="18" charset="-127"/>
              </a:rPr>
              <a:t>GLR </a:t>
            </a:r>
            <a:r>
              <a:rPr lang="zh-CN" altLang="en-US" sz="1800" dirty="0">
                <a:solidFill>
                  <a:schemeClr val="tx1"/>
                </a:solidFill>
                <a:latin typeface="宋体" panose="02010600030101010101" pitchFamily="2" charset="-122"/>
                <a:ea typeface="宋体" panose="02010600030101010101" pitchFamily="2" charset="-122"/>
              </a:rPr>
              <a:t>文法</a:t>
            </a:r>
            <a:endParaRPr lang="zh-CN" altLang="en-US" sz="1800" dirty="0">
              <a:solidFill>
                <a:schemeClr val="tx1"/>
              </a:solidFill>
              <a:latin typeface="宋体" panose="02010600030101010101" pitchFamily="2" charset="-122"/>
              <a:ea typeface="宋体" panose="02010600030101010101" pitchFamily="2" charset="-122"/>
            </a:endParaRPr>
          </a:p>
        </p:txBody>
      </p:sp>
      <p:sp>
        <p:nvSpPr>
          <p:cNvPr id="9" name="标题 1"/>
          <p:cNvSpPr>
            <a:spLocks noGrp="1"/>
          </p:cNvSpPr>
          <p:nvPr>
            <p:ph type="title"/>
          </p:nvPr>
        </p:nvSpPr>
        <p:spPr>
          <a:xfrm>
            <a:off x="179388" y="0"/>
            <a:ext cx="8713787" cy="765175"/>
          </a:xfrm>
        </p:spPr>
        <p:txBody>
          <a:bodyPr/>
          <a:lstStyle/>
          <a:p>
            <a:r>
              <a:rPr lang="zh-CN" altLang="en-US" sz="3600" dirty="0">
                <a:ln>
                  <a:noFill/>
                </a:ln>
              </a:rPr>
              <a:t>实验内容</a:t>
            </a:r>
            <a:r>
              <a:rPr lang="en-US" altLang="zh-CN" sz="3600" dirty="0">
                <a:ln>
                  <a:noFill/>
                </a:ln>
              </a:rPr>
              <a:t>3</a:t>
            </a:r>
            <a:endParaRPr lang="zh-CN" altLang="en-US" sz="3600" dirty="0">
              <a:ln>
                <a:noFill/>
              </a:ln>
            </a:endParaRPr>
          </a:p>
        </p:txBody>
      </p:sp>
      <p:sp>
        <p:nvSpPr>
          <p:cNvPr id="6" name="矩形 5"/>
          <p:cNvSpPr/>
          <p:nvPr/>
        </p:nvSpPr>
        <p:spPr>
          <a:xfrm>
            <a:off x="304800" y="780719"/>
            <a:ext cx="2122697" cy="461665"/>
          </a:xfrm>
          <a:prstGeom prst="rect">
            <a:avLst/>
          </a:prstGeom>
        </p:spPr>
        <p:txBody>
          <a:bodyPr wrap="none">
            <a:spAutoFit/>
          </a:bodyPr>
          <a:lstStyle/>
          <a:p>
            <a:pPr eaLnBrk="1" hangingPunct="1">
              <a:spcBef>
                <a:spcPct val="50000"/>
              </a:spcBef>
            </a:pPr>
            <a:r>
              <a:rPr lang="en-US" altLang="zh-CN" b="1" dirty="0">
                <a:latin typeface="Times New Roman" panose="02020603050405020304" pitchFamily="18" charset="0"/>
              </a:rPr>
              <a:t>bison</a:t>
            </a:r>
            <a:r>
              <a:rPr lang="zh-CN" altLang="en-US" b="1" dirty="0">
                <a:latin typeface="Times New Roman" panose="02020603050405020304" pitchFamily="18" charset="0"/>
              </a:rPr>
              <a:t>相关知识</a:t>
            </a:r>
            <a:endParaRPr lang="zh-CN" altLang="en-US" b="1" dirty="0">
              <a:latin typeface="Times New Roman" panose="02020603050405020304" pitchFamily="18" charset="0"/>
            </a:endParaRPr>
          </a:p>
        </p:txBody>
      </p:sp>
      <p:sp>
        <p:nvSpPr>
          <p:cNvPr id="12" name="矩形 11"/>
          <p:cNvSpPr/>
          <p:nvPr/>
        </p:nvSpPr>
        <p:spPr>
          <a:xfrm>
            <a:off x="685800" y="1342859"/>
            <a:ext cx="7481535" cy="461665"/>
          </a:xfrm>
          <a:prstGeom prst="rect">
            <a:avLst/>
          </a:prstGeom>
        </p:spPr>
        <p:txBody>
          <a:bodyPr wrap="none">
            <a:spAutoFit/>
          </a:bodyPr>
          <a:lstStyle/>
          <a:p>
            <a:pPr eaLnBrk="1" hangingPunct="1">
              <a:spcBef>
                <a:spcPct val="50000"/>
              </a:spcBef>
            </a:pPr>
            <a:r>
              <a:rPr lang="en-US" altLang="zh-CN" b="1" dirty="0" smtClean="0">
                <a:latin typeface="Times New Roman" panose="02020603050405020304" pitchFamily="18" charset="0"/>
              </a:rPr>
              <a:t>Bison</a:t>
            </a:r>
            <a:r>
              <a:rPr lang="zh-CN" altLang="en-US" b="1" dirty="0">
                <a:latin typeface="Times New Roman" panose="02020603050405020304" pitchFamily="18" charset="0"/>
              </a:rPr>
              <a:t>：</a:t>
            </a:r>
            <a:r>
              <a:rPr lang="en-US" altLang="zh-CN" b="1" dirty="0" err="1" smtClean="0">
                <a:latin typeface="Times New Roman" panose="02020603050405020304" pitchFamily="18" charset="0"/>
              </a:rPr>
              <a:t>yacc</a:t>
            </a:r>
            <a:r>
              <a:rPr lang="zh-CN" altLang="en-US" b="1" dirty="0">
                <a:latin typeface="Times New Roman" panose="02020603050405020304" pitchFamily="18" charset="0"/>
              </a:rPr>
              <a:t>，</a:t>
            </a:r>
            <a:r>
              <a:rPr lang="en-US" altLang="zh-CN" b="1" dirty="0" err="1">
                <a:latin typeface="Times New Roman" panose="02020603050405020304" pitchFamily="18" charset="0"/>
              </a:rPr>
              <a:t>yacc</a:t>
            </a:r>
            <a:r>
              <a:rPr lang="zh-CN" altLang="en-US" b="1" dirty="0">
                <a:latin typeface="Times New Roman" panose="02020603050405020304" pitchFamily="18" charset="0"/>
              </a:rPr>
              <a:t>是</a:t>
            </a:r>
            <a:r>
              <a:rPr lang="en-US" altLang="zh-CN" b="1" dirty="0" err="1">
                <a:latin typeface="Times New Roman" panose="02020603050405020304" pitchFamily="18" charset="0"/>
              </a:rPr>
              <a:t>unix</a:t>
            </a:r>
            <a:r>
              <a:rPr lang="zh-CN" altLang="en-US" b="1" dirty="0">
                <a:latin typeface="Times New Roman" panose="02020603050405020304" pitchFamily="18" charset="0"/>
              </a:rPr>
              <a:t>下原始名称，编程文件后缀为</a:t>
            </a:r>
            <a:r>
              <a:rPr lang="en-US" altLang="zh-CN" b="1" dirty="0">
                <a:latin typeface="Times New Roman" panose="02020603050405020304" pitchFamily="18" charset="0"/>
              </a:rPr>
              <a:t>.y</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bwMode="auto">
          <a:xfrm>
            <a:off x="701992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fld id="{47449109-1167-49DD-9C74-5ACDDF5B0373}" type="slidenum">
              <a:rPr lang="en-US" altLang="zh-CN" sz="1000" smtClean="0">
                <a:solidFill>
                  <a:srgbClr val="000000"/>
                </a:solidFill>
                <a:latin typeface="Verdana" panose="020B0604030504040204" pitchFamily="34" charset="0"/>
                <a:ea typeface="宋体" panose="02010600030101010101" pitchFamily="2" charset="-122"/>
              </a:rPr>
            </a:fld>
            <a:endParaRPr lang="en-US" altLang="zh-CN" sz="1000">
              <a:solidFill>
                <a:srgbClr val="000000"/>
              </a:solidFill>
              <a:latin typeface="Verdana" panose="020B0604030504040204" pitchFamily="34" charset="0"/>
              <a:ea typeface="宋体" panose="02010600030101010101" pitchFamily="2" charset="-122"/>
            </a:endParaRPr>
          </a:p>
        </p:txBody>
      </p:sp>
      <p:sp>
        <p:nvSpPr>
          <p:cNvPr id="29699" name="Rectangle 2"/>
          <p:cNvSpPr>
            <a:spLocks noGrp="1" noChangeArrowheads="1"/>
          </p:cNvSpPr>
          <p:nvPr>
            <p:ph type="title"/>
          </p:nvPr>
        </p:nvSpPr>
        <p:spPr>
          <a:xfrm>
            <a:off x="755650" y="115888"/>
            <a:ext cx="7772400" cy="685800"/>
          </a:xfrm>
        </p:spPr>
        <p:txBody>
          <a:bodyPr/>
          <a:lstStyle/>
          <a:p>
            <a:r>
              <a:rPr lang="en-US" altLang="zh-CN" dirty="0">
                <a:ln>
                  <a:noFill/>
                </a:ln>
                <a:solidFill>
                  <a:srgbClr val="990000"/>
                </a:solidFill>
              </a:rPr>
              <a:t>Bison</a:t>
            </a:r>
            <a:r>
              <a:rPr lang="en-US" altLang="zh-CN" dirty="0">
                <a:solidFill>
                  <a:srgbClr val="990000"/>
                </a:solidFill>
              </a:rPr>
              <a:t>/</a:t>
            </a:r>
            <a:r>
              <a:rPr lang="en-US" altLang="zh-CN" dirty="0" err="1">
                <a:ln>
                  <a:noFill/>
                </a:ln>
                <a:solidFill>
                  <a:srgbClr val="990000"/>
                </a:solidFill>
              </a:rPr>
              <a:t>Yacc</a:t>
            </a:r>
            <a:r>
              <a:rPr lang="zh-CN" altLang="zh-CN" dirty="0">
                <a:ln>
                  <a:noFill/>
                </a:ln>
                <a:solidFill>
                  <a:srgbClr val="990000"/>
                </a:solidFill>
              </a:rPr>
              <a:t> 工作方式</a:t>
            </a:r>
            <a:endParaRPr lang="zh-CN" altLang="en-US" dirty="0">
              <a:ln>
                <a:noFill/>
              </a:ln>
              <a:solidFill>
                <a:srgbClr val="990000"/>
              </a:solidFill>
            </a:endParaRPr>
          </a:p>
        </p:txBody>
      </p:sp>
      <p:sp>
        <p:nvSpPr>
          <p:cNvPr id="29700" name="Rectangle 3"/>
          <p:cNvSpPr>
            <a:spLocks noChangeArrowheads="1"/>
          </p:cNvSpPr>
          <p:nvPr/>
        </p:nvSpPr>
        <p:spPr bwMode="auto">
          <a:xfrm>
            <a:off x="146050" y="620713"/>
            <a:ext cx="83820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en-US" altLang="zh-CN" sz="2000" b="0">
                <a:solidFill>
                  <a:schemeClr val="tx1"/>
                </a:solidFill>
                <a:latin typeface="隶书" panose="02010509060101010101" pitchFamily="49" charset="-122"/>
                <a:ea typeface="隶书" panose="02010509060101010101" pitchFamily="49" charset="-122"/>
              </a:rPr>
              <a:t>    </a:t>
            </a:r>
            <a:r>
              <a:rPr lang="zh-CN" altLang="en-US" sz="2000" b="0">
                <a:solidFill>
                  <a:schemeClr val="tx1"/>
                </a:solidFill>
                <a:latin typeface="隶书" panose="02010509060101010101" pitchFamily="49" charset="-122"/>
                <a:ea typeface="隶书" panose="02010509060101010101" pitchFamily="49" charset="-122"/>
              </a:rPr>
              <a:t>分析器的构造步骤：</a:t>
            </a:r>
            <a:endParaRPr lang="zh-CN" altLang="en-US" sz="2000" b="0">
              <a:solidFill>
                <a:schemeClr val="tx1"/>
              </a:solidFill>
              <a:latin typeface="隶书" panose="02010509060101010101" pitchFamily="49" charset="-122"/>
              <a:ea typeface="隶书" panose="02010509060101010101" pitchFamily="49" charset="-122"/>
            </a:endParaRPr>
          </a:p>
          <a:p>
            <a:pPr>
              <a:spcBef>
                <a:spcPct val="0"/>
              </a:spcBef>
              <a:spcAft>
                <a:spcPct val="0"/>
              </a:spcAft>
              <a:buClrTx/>
              <a:buSzTx/>
              <a:buFontTx/>
              <a:buNone/>
            </a:pPr>
            <a:r>
              <a:rPr lang="zh-CN" altLang="en-US" sz="2000" b="0">
                <a:solidFill>
                  <a:schemeClr val="tx1"/>
                </a:solidFill>
                <a:latin typeface="隶书" panose="02010509060101010101" pitchFamily="49" charset="-122"/>
                <a:ea typeface="隶书" panose="02010509060101010101" pitchFamily="49" charset="-122"/>
              </a:rPr>
              <a:t>       </a:t>
            </a:r>
            <a:r>
              <a:rPr lang="zh-CN" altLang="en-US" sz="2000" b="0">
                <a:solidFill>
                  <a:srgbClr val="990000"/>
                </a:solidFill>
                <a:latin typeface="隶书" panose="02010509060101010101" pitchFamily="49" charset="-122"/>
                <a:ea typeface="隶书" panose="02010509060101010101" pitchFamily="49" charset="-122"/>
              </a:rPr>
              <a:t>产生式</a:t>
            </a:r>
            <a:r>
              <a:rPr lang="zh-CN" altLang="en-US" sz="2000" b="0">
                <a:solidFill>
                  <a:schemeClr val="tx1"/>
                </a:solidFill>
                <a:latin typeface="隶书" panose="02010509060101010101" pitchFamily="49" charset="-122"/>
                <a:ea typeface="隶书" panose="02010509060101010101" pitchFamily="49" charset="-122"/>
              </a:rPr>
              <a:t>→识别活前缀的</a:t>
            </a:r>
            <a:r>
              <a:rPr lang="en-US" altLang="zh-CN" sz="2000" b="0">
                <a:solidFill>
                  <a:schemeClr val="tx1"/>
                </a:solidFill>
                <a:latin typeface="黑体" panose="02010609060101010101" pitchFamily="2" charset="-122"/>
                <a:ea typeface="黑体" panose="02010609060101010101" pitchFamily="2" charset="-122"/>
              </a:rPr>
              <a:t>DFA</a:t>
            </a:r>
            <a:r>
              <a:rPr lang="en-US" altLang="zh-CN" sz="2000" b="0">
                <a:solidFill>
                  <a:schemeClr val="tx1"/>
                </a:solidFill>
                <a:latin typeface="隶书" panose="02010509060101010101" pitchFamily="49" charset="-122"/>
                <a:ea typeface="隶书" panose="02010509060101010101" pitchFamily="49" charset="-122"/>
              </a:rPr>
              <a:t>→</a:t>
            </a:r>
            <a:r>
              <a:rPr lang="zh-CN" altLang="en-US" sz="2000" b="0">
                <a:solidFill>
                  <a:srgbClr val="990000"/>
                </a:solidFill>
                <a:latin typeface="隶书" panose="02010509060101010101" pitchFamily="49" charset="-122"/>
                <a:ea typeface="隶书" panose="02010509060101010101" pitchFamily="49" charset="-122"/>
              </a:rPr>
              <a:t>分析表（＋驱动器）</a:t>
            </a:r>
            <a:r>
              <a:rPr lang="zh-CN" altLang="en-US" sz="2000" b="0">
                <a:solidFill>
                  <a:schemeClr val="tx1"/>
                </a:solidFill>
                <a:latin typeface="隶书" panose="02010509060101010101" pitchFamily="49" charset="-122"/>
                <a:ea typeface="隶书" panose="02010509060101010101" pitchFamily="49" charset="-122"/>
              </a:rPr>
              <a:t> </a:t>
            </a:r>
            <a:endParaRPr lang="zh-CN" altLang="en-US" sz="2000" b="0">
              <a:solidFill>
                <a:schemeClr val="tx1"/>
              </a:solidFill>
              <a:latin typeface="隶书" panose="02010509060101010101" pitchFamily="49" charset="-122"/>
              <a:ea typeface="隶书" panose="02010509060101010101" pitchFamily="49" charset="-122"/>
            </a:endParaRPr>
          </a:p>
        </p:txBody>
      </p:sp>
      <p:graphicFrame>
        <p:nvGraphicFramePr>
          <p:cNvPr id="88071" name="Object 7"/>
          <p:cNvGraphicFramePr>
            <a:graphicFrameLocks noChangeAspect="1"/>
          </p:cNvGraphicFramePr>
          <p:nvPr/>
        </p:nvGraphicFramePr>
        <p:xfrm>
          <a:off x="1260475" y="1736725"/>
          <a:ext cx="6551613" cy="1350963"/>
        </p:xfrm>
        <a:graphic>
          <a:graphicData uri="http://schemas.openxmlformats.org/presentationml/2006/ole">
            <mc:AlternateContent xmlns:mc="http://schemas.openxmlformats.org/markup-compatibility/2006">
              <mc:Choice xmlns:v="urn:schemas-microsoft-com:vml" Requires="v">
                <p:oleObj spid="_x0000_s1104" name="Visio" r:id="rId1" imgW="3714115" imgH="731520" progId="Visio.Drawing.11">
                  <p:embed/>
                </p:oleObj>
              </mc:Choice>
              <mc:Fallback>
                <p:oleObj name="Visio" r:id="rId1" imgW="3714115" imgH="731520" progId="Visio.Drawing.11">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1736725"/>
                        <a:ext cx="6551613"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3" name="Object 9"/>
          <p:cNvGraphicFramePr>
            <a:graphicFrameLocks noChangeAspect="1"/>
          </p:cNvGraphicFramePr>
          <p:nvPr/>
        </p:nvGraphicFramePr>
        <p:xfrm>
          <a:off x="1146175" y="3213100"/>
          <a:ext cx="5761038" cy="1403350"/>
        </p:xfrm>
        <a:graphic>
          <a:graphicData uri="http://schemas.openxmlformats.org/presentationml/2006/ole">
            <mc:AlternateContent xmlns:mc="http://schemas.openxmlformats.org/markup-compatibility/2006">
              <mc:Choice xmlns:v="urn:schemas-microsoft-com:vml" Requires="v">
                <p:oleObj spid="_x0000_s1105" name="Visio" r:id="rId3" imgW="3081020" imgH="689610" progId="Visio.Drawing.11">
                  <p:embed/>
                </p:oleObj>
              </mc:Choice>
              <mc:Fallback>
                <p:oleObj name="Visio" r:id="rId3" imgW="3081020" imgH="689610"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213100"/>
                        <a:ext cx="576103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5" name="Object 11"/>
          <p:cNvGraphicFramePr>
            <a:graphicFrameLocks noChangeAspect="1"/>
          </p:cNvGraphicFramePr>
          <p:nvPr/>
        </p:nvGraphicFramePr>
        <p:xfrm>
          <a:off x="971550" y="4652963"/>
          <a:ext cx="6007100" cy="1754187"/>
        </p:xfrm>
        <a:graphic>
          <a:graphicData uri="http://schemas.openxmlformats.org/presentationml/2006/ole">
            <mc:AlternateContent xmlns:mc="http://schemas.openxmlformats.org/markup-compatibility/2006">
              <mc:Choice xmlns:v="urn:schemas-microsoft-com:vml" Requires="v">
                <p:oleObj spid="_x0000_s1106" name="Visio" r:id="rId5" imgW="5205095" imgH="1533525" progId="Visio.Drawing.11">
                  <p:embed/>
                </p:oleObj>
              </mc:Choice>
              <mc:Fallback>
                <p:oleObj name="Visio" r:id="rId5" imgW="5205095" imgH="1533525" progId="Visio.Drawing.11">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652963"/>
                        <a:ext cx="60071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8071"/>
                                        </p:tgtEl>
                                        <p:attrNameLst>
                                          <p:attrName>style.visibility</p:attrName>
                                        </p:attrNameLst>
                                      </p:cBhvr>
                                      <p:to>
                                        <p:strVal val="visible"/>
                                      </p:to>
                                    </p:set>
                                    <p:anim calcmode="lin" valueType="num">
                                      <p:cBhvr>
                                        <p:cTn id="7" dur="500" fill="hold"/>
                                        <p:tgtEl>
                                          <p:spTgt spid="88071"/>
                                        </p:tgtEl>
                                        <p:attrNameLst>
                                          <p:attrName>ppt_w</p:attrName>
                                        </p:attrNameLst>
                                      </p:cBhvr>
                                      <p:tavLst>
                                        <p:tav tm="0">
                                          <p:val>
                                            <p:fltVal val="0"/>
                                          </p:val>
                                        </p:tav>
                                        <p:tav tm="100000">
                                          <p:val>
                                            <p:strVal val="#ppt_w"/>
                                          </p:val>
                                        </p:tav>
                                      </p:tavLst>
                                    </p:anim>
                                    <p:anim calcmode="lin" valueType="num">
                                      <p:cBhvr>
                                        <p:cTn id="8" dur="500" fill="hold"/>
                                        <p:tgtEl>
                                          <p:spTgt spid="8807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88073"/>
                                        </p:tgtEl>
                                        <p:attrNameLst>
                                          <p:attrName>style.visibility</p:attrName>
                                        </p:attrNameLst>
                                      </p:cBhvr>
                                      <p:to>
                                        <p:strVal val="visible"/>
                                      </p:to>
                                    </p:set>
                                    <p:anim calcmode="lin" valueType="num">
                                      <p:cBhvr>
                                        <p:cTn id="13" dur="500" fill="hold"/>
                                        <p:tgtEl>
                                          <p:spTgt spid="88073"/>
                                        </p:tgtEl>
                                        <p:attrNameLst>
                                          <p:attrName>ppt_w</p:attrName>
                                        </p:attrNameLst>
                                      </p:cBhvr>
                                      <p:tavLst>
                                        <p:tav tm="0">
                                          <p:val>
                                            <p:fltVal val="0"/>
                                          </p:val>
                                        </p:tav>
                                        <p:tav tm="100000">
                                          <p:val>
                                            <p:strVal val="#ppt_w"/>
                                          </p:val>
                                        </p:tav>
                                      </p:tavLst>
                                    </p:anim>
                                    <p:anim calcmode="lin" valueType="num">
                                      <p:cBhvr>
                                        <p:cTn id="14" dur="500" fill="hold"/>
                                        <p:tgtEl>
                                          <p:spTgt spid="8807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88075"/>
                                        </p:tgtEl>
                                        <p:attrNameLst>
                                          <p:attrName>style.visibility</p:attrName>
                                        </p:attrNameLst>
                                      </p:cBhvr>
                                      <p:to>
                                        <p:strVal val="visible"/>
                                      </p:to>
                                    </p:set>
                                    <p:anim calcmode="lin" valueType="num">
                                      <p:cBhvr>
                                        <p:cTn id="19" dur="500" fill="hold"/>
                                        <p:tgtEl>
                                          <p:spTgt spid="88075"/>
                                        </p:tgtEl>
                                        <p:attrNameLst>
                                          <p:attrName>ppt_w</p:attrName>
                                        </p:attrNameLst>
                                      </p:cBhvr>
                                      <p:tavLst>
                                        <p:tav tm="0">
                                          <p:val>
                                            <p:fltVal val="0"/>
                                          </p:val>
                                        </p:tav>
                                        <p:tav tm="100000">
                                          <p:val>
                                            <p:strVal val="#ppt_w"/>
                                          </p:val>
                                        </p:tav>
                                      </p:tavLst>
                                    </p:anim>
                                    <p:anim calcmode="lin" valueType="num">
                                      <p:cBhvr>
                                        <p:cTn id="20" dur="500" fill="hold"/>
                                        <p:tgtEl>
                                          <p:spTgt spid="880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554038" y="0"/>
            <a:ext cx="7886700" cy="803275"/>
          </a:xfrm>
        </p:spPr>
        <p:txBody>
          <a:bodyPr/>
          <a:lstStyle/>
          <a:p>
            <a:r>
              <a:rPr lang="en-US" altLang="zh-CN" sz="3600" dirty="0">
                <a:ln>
                  <a:noFill/>
                </a:ln>
              </a:rPr>
              <a:t>YACC/Bison</a:t>
            </a:r>
            <a:r>
              <a:rPr lang="zh-CN" altLang="en-US" sz="3600" dirty="0">
                <a:ln>
                  <a:noFill/>
                </a:ln>
              </a:rPr>
              <a:t>文件结构</a:t>
            </a:r>
            <a:endParaRPr lang="zh-CN" altLang="en-US" sz="3600" dirty="0">
              <a:ln>
                <a:noFill/>
              </a:ln>
            </a:endParaRPr>
          </a:p>
        </p:txBody>
      </p:sp>
      <p:sp>
        <p:nvSpPr>
          <p:cNvPr id="31747" name="矩形 3"/>
          <p:cNvSpPr>
            <a:spLocks noChangeArrowheads="1"/>
          </p:cNvSpPr>
          <p:nvPr/>
        </p:nvSpPr>
        <p:spPr bwMode="auto">
          <a:xfrm>
            <a:off x="1585913" y="1274763"/>
            <a:ext cx="6562725"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#include &lt;stdio.h&gt;</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%token T_MINUS T_ADD T_MUL T_DIV T_NUM T_NEWLINE</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S   :   E T_NEWLINE   { printf("ans = %d\n", $1); }    </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a:solidFill>
                  <a:schemeClr val="tx1"/>
                </a:solidFill>
                <a:latin typeface="Monaco"/>
                <a:ea typeface="宋体" panose="02010600030101010101" pitchFamily="2" charset="-122"/>
              </a:rPr>
              <a:t>    </a:t>
            </a:r>
            <a:r>
              <a:rPr lang="zh-CN" altLang="en-US" sz="1600" b="0">
                <a:solidFill>
                  <a:schemeClr val="tx1"/>
                </a:solidFill>
                <a:latin typeface="Monaco"/>
                <a:ea typeface="宋体" panose="02010600030101010101" pitchFamily="2" charset="-122"/>
              </a:rPr>
              <a:t>|   /* empty */   { /* empty */ }    </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a:solidFill>
                  <a:schemeClr val="tx1"/>
                </a:solidFill>
                <a:latin typeface="Monaco"/>
                <a:ea typeface="宋体" panose="02010600030101010101" pitchFamily="2" charset="-122"/>
              </a:rPr>
              <a:t>    </a:t>
            </a:r>
            <a:r>
              <a:rPr lang="zh-CN" altLang="en-US" sz="1600" b="0">
                <a:solidFill>
                  <a:schemeClr val="tx1"/>
                </a:solidFill>
                <a:latin typeface="Monaco"/>
                <a:ea typeface="宋体" panose="02010600030101010101" pitchFamily="2" charset="-122"/>
              </a:rPr>
              <a:t>;</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E   :   E T_ADD E         { $$ = $1 + $3; }    </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a:solidFill>
                  <a:schemeClr val="tx1"/>
                </a:solidFill>
                <a:latin typeface="Monaco"/>
                <a:ea typeface="宋体" panose="02010600030101010101" pitchFamily="2" charset="-122"/>
              </a:rPr>
              <a:t>    </a:t>
            </a:r>
            <a:r>
              <a:rPr lang="zh-CN" altLang="en-US" sz="1600" b="0">
                <a:solidFill>
                  <a:schemeClr val="tx1"/>
                </a:solidFill>
                <a:latin typeface="Monaco"/>
                <a:ea typeface="宋体" panose="02010600030101010101" pitchFamily="2" charset="-122"/>
              </a:rPr>
              <a:t>|   E T_MINUS E       { $$ = $1 - $3; }    </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    |   T_NUM             { $$ = $1; }    </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a:solidFill>
                  <a:schemeClr val="tx1"/>
                </a:solidFill>
                <a:latin typeface="Monaco"/>
                <a:ea typeface="宋体" panose="02010600030101010101" pitchFamily="2" charset="-122"/>
              </a:rPr>
              <a:t>    </a:t>
            </a:r>
            <a:r>
              <a:rPr lang="zh-CN" altLang="en-US" sz="1600" b="0">
                <a:solidFill>
                  <a:schemeClr val="tx1"/>
                </a:solidFill>
                <a:latin typeface="Monaco"/>
                <a:ea typeface="宋体" panose="02010600030101010101" pitchFamily="2" charset="-122"/>
              </a:rPr>
              <a:t>;</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int main() {    </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en-US" altLang="zh-CN" sz="1600" b="0">
                <a:solidFill>
                  <a:schemeClr val="tx1"/>
                </a:solidFill>
                <a:latin typeface="Monaco"/>
                <a:ea typeface="宋体" panose="02010600030101010101" pitchFamily="2" charset="-122"/>
              </a:rPr>
              <a:t>  </a:t>
            </a:r>
            <a:r>
              <a:rPr lang="zh-CN" altLang="en-US" sz="1600" b="0">
                <a:solidFill>
                  <a:schemeClr val="tx1"/>
                </a:solidFill>
                <a:latin typeface="Monaco"/>
                <a:ea typeface="宋体" panose="02010600030101010101" pitchFamily="2" charset="-122"/>
              </a:rPr>
              <a:t>return yyparse();</a:t>
            </a:r>
            <a:endParaRPr lang="en-US" altLang="zh-CN" sz="1600" b="0">
              <a:solidFill>
                <a:schemeClr val="tx1"/>
              </a:solidFill>
              <a:latin typeface="Monaco"/>
              <a:ea typeface="宋体" panose="02010600030101010101" pitchFamily="2" charset="-122"/>
            </a:endParaRPr>
          </a:p>
          <a:p>
            <a:pPr>
              <a:spcBef>
                <a:spcPct val="0"/>
              </a:spcBef>
              <a:spcAft>
                <a:spcPct val="0"/>
              </a:spcAft>
              <a:buClrTx/>
              <a:buSzTx/>
              <a:buFontTx/>
              <a:buNone/>
            </a:pPr>
            <a:r>
              <a:rPr lang="zh-CN" altLang="en-US" sz="1600" b="0">
                <a:solidFill>
                  <a:schemeClr val="tx1"/>
                </a:solidFill>
                <a:latin typeface="Monaco"/>
                <a:ea typeface="宋体" panose="02010600030101010101" pitchFamily="2" charset="-122"/>
              </a:rPr>
              <a:t>}</a:t>
            </a:r>
            <a:endParaRPr lang="zh-CN" altLang="en-US" sz="1600" b="0">
              <a:solidFill>
                <a:schemeClr val="tx1"/>
              </a:solidFill>
              <a:latin typeface="Monaco"/>
              <a:ea typeface="宋体" panose="02010600030101010101" pitchFamily="2" charset="-122"/>
            </a:endParaRPr>
          </a:p>
        </p:txBody>
      </p:sp>
      <p:sp>
        <p:nvSpPr>
          <p:cNvPr id="6" name="矩形 5"/>
          <p:cNvSpPr/>
          <p:nvPr/>
        </p:nvSpPr>
        <p:spPr>
          <a:xfrm>
            <a:off x="1635125" y="1295400"/>
            <a:ext cx="6356350" cy="782638"/>
          </a:xfrm>
          <a:prstGeom prst="rect">
            <a:avLst/>
          </a:prstGeom>
          <a:noFill/>
          <a:ln w="28575"/>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4D4D4D"/>
              </a:solidFill>
              <a:latin typeface="Verdana" panose="020B0604030504040204" pitchFamily="34" charset="0"/>
              <a:ea typeface="宋体" panose="02010600030101010101" pitchFamily="2" charset="-122"/>
            </a:endParaRPr>
          </a:p>
        </p:txBody>
      </p:sp>
      <p:sp>
        <p:nvSpPr>
          <p:cNvPr id="7" name="矩形 6"/>
          <p:cNvSpPr>
            <a:spLocks noChangeArrowheads="1"/>
          </p:cNvSpPr>
          <p:nvPr/>
        </p:nvSpPr>
        <p:spPr bwMode="auto">
          <a:xfrm>
            <a:off x="527050" y="1376363"/>
            <a:ext cx="876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声明区</a:t>
            </a:r>
            <a:endParaRPr lang="en-US" altLang="zh-CN" sz="1800" b="0">
              <a:solidFill>
                <a:schemeClr val="tx1"/>
              </a:solidFill>
              <a:latin typeface="Arial" panose="020B0604020202020204" pitchFamily="34" charset="0"/>
              <a:ea typeface="宋体" panose="02010600030101010101" pitchFamily="2" charset="-122"/>
            </a:endParaRPr>
          </a:p>
        </p:txBody>
      </p:sp>
      <p:sp>
        <p:nvSpPr>
          <p:cNvPr id="9" name="矩形 8"/>
          <p:cNvSpPr/>
          <p:nvPr/>
        </p:nvSpPr>
        <p:spPr>
          <a:xfrm>
            <a:off x="1635125" y="2078038"/>
            <a:ext cx="6356350" cy="976312"/>
          </a:xfrm>
          <a:prstGeom prst="rect">
            <a:avLst/>
          </a:prstGeom>
          <a:noFill/>
          <a:ln w="28575"/>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4D4D4D"/>
              </a:solidFill>
              <a:latin typeface="Verdana" panose="020B0604030504040204" pitchFamily="34" charset="0"/>
              <a:ea typeface="宋体" panose="02010600030101010101" pitchFamily="2" charset="-122"/>
            </a:endParaRPr>
          </a:p>
        </p:txBody>
      </p:sp>
      <p:sp>
        <p:nvSpPr>
          <p:cNvPr id="10" name="矩形 9"/>
          <p:cNvSpPr>
            <a:spLocks noChangeArrowheads="1"/>
          </p:cNvSpPr>
          <p:nvPr/>
        </p:nvSpPr>
        <p:spPr bwMode="auto">
          <a:xfrm>
            <a:off x="527050" y="2276475"/>
            <a:ext cx="876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定义区</a:t>
            </a:r>
            <a:endParaRPr lang="en-US" altLang="zh-CN" sz="1800" b="0">
              <a:solidFill>
                <a:schemeClr val="tx1"/>
              </a:solidFill>
              <a:latin typeface="Arial" panose="020B0604020202020204" pitchFamily="34" charset="0"/>
              <a:ea typeface="宋体" panose="02010600030101010101" pitchFamily="2" charset="-122"/>
            </a:endParaRPr>
          </a:p>
        </p:txBody>
      </p:sp>
      <p:sp>
        <p:nvSpPr>
          <p:cNvPr id="11" name="矩形 10"/>
          <p:cNvSpPr/>
          <p:nvPr/>
        </p:nvSpPr>
        <p:spPr>
          <a:xfrm>
            <a:off x="1635125" y="3035300"/>
            <a:ext cx="6356350" cy="2203450"/>
          </a:xfrm>
          <a:prstGeom prst="rect">
            <a:avLst/>
          </a:prstGeom>
          <a:noFill/>
          <a:ln w="28575"/>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4D4D4D"/>
              </a:solidFill>
              <a:latin typeface="Verdana" panose="020B0604030504040204" pitchFamily="34" charset="0"/>
              <a:ea typeface="宋体" panose="02010600030101010101" pitchFamily="2" charset="-122"/>
            </a:endParaRPr>
          </a:p>
        </p:txBody>
      </p:sp>
      <p:sp>
        <p:nvSpPr>
          <p:cNvPr id="12" name="矩形 11"/>
          <p:cNvSpPr>
            <a:spLocks noChangeArrowheads="1"/>
          </p:cNvSpPr>
          <p:nvPr/>
        </p:nvSpPr>
        <p:spPr bwMode="auto">
          <a:xfrm>
            <a:off x="554038" y="3927475"/>
            <a:ext cx="876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规则区</a:t>
            </a:r>
            <a:endParaRPr lang="en-US" altLang="zh-CN" sz="1800" b="0">
              <a:solidFill>
                <a:schemeClr val="tx1"/>
              </a:solidFill>
              <a:latin typeface="Arial" panose="020B0604020202020204" pitchFamily="34" charset="0"/>
              <a:ea typeface="宋体" panose="02010600030101010101" pitchFamily="2" charset="-122"/>
            </a:endParaRPr>
          </a:p>
        </p:txBody>
      </p:sp>
      <p:sp>
        <p:nvSpPr>
          <p:cNvPr id="13" name="矩形 12"/>
          <p:cNvSpPr/>
          <p:nvPr/>
        </p:nvSpPr>
        <p:spPr>
          <a:xfrm>
            <a:off x="1635125" y="5246688"/>
            <a:ext cx="6356350" cy="798512"/>
          </a:xfrm>
          <a:prstGeom prst="rect">
            <a:avLst/>
          </a:prstGeom>
          <a:noFill/>
          <a:ln w="28575"/>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4D4D4D"/>
              </a:solidFill>
              <a:latin typeface="Verdana" panose="020B0604030504040204" pitchFamily="34" charset="0"/>
              <a:ea typeface="宋体" panose="02010600030101010101" pitchFamily="2" charset="-122"/>
            </a:endParaRPr>
          </a:p>
        </p:txBody>
      </p:sp>
      <p:sp>
        <p:nvSpPr>
          <p:cNvPr id="14" name="矩形 13"/>
          <p:cNvSpPr>
            <a:spLocks noChangeArrowheads="1"/>
          </p:cNvSpPr>
          <p:nvPr/>
        </p:nvSpPr>
        <p:spPr bwMode="auto">
          <a:xfrm>
            <a:off x="554038" y="5376863"/>
            <a:ext cx="876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ea typeface="方正舒体" panose="02010601030101010101" pitchFamily="2" charset="-122"/>
              </a:defRPr>
            </a:lvl1pPr>
            <a:lvl2pPr marL="742950" indent="-28575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ea typeface="方正舒体" panose="02010601030101010101" pitchFamily="2" charset="-122"/>
              </a:defRPr>
            </a:lvl2pPr>
            <a:lvl3pPr marL="1143000" indent="-2286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ea typeface="方正舒体" panose="02010601030101010101" pitchFamily="2" charset="-122"/>
              </a:defRPr>
            </a:lvl3pPr>
            <a:lvl4pPr marL="1600200" indent="-2286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ea typeface="方正舒体" panose="02010601030101010101" pitchFamily="2" charset="-122"/>
              </a:defRPr>
            </a:lvl4pPr>
            <a:lvl5pPr marL="2057400" indent="-2286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5pPr>
            <a:lvl6pPr marL="25146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6pPr>
            <a:lvl7pPr marL="29718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7pPr>
            <a:lvl8pPr marL="34290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8pPr>
            <a:lvl9pPr marL="3886200" indent="-2286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ea typeface="方正舒体" panose="02010601030101010101" pitchFamily="2" charset="-122"/>
              </a:defRPr>
            </a:lvl9pPr>
          </a:lstStyle>
          <a:p>
            <a:pPr>
              <a:lnSpc>
                <a:spcPct val="120000"/>
              </a:lnSpc>
              <a:spcBef>
                <a:spcPct val="0"/>
              </a:spcBef>
              <a:spcAft>
                <a:spcPct val="0"/>
              </a:spcAft>
              <a:buClrTx/>
              <a:buSzTx/>
              <a:buFontTx/>
              <a:buNone/>
            </a:pPr>
            <a:r>
              <a:rPr lang="zh-CN" altLang="en-US" sz="1800" b="0">
                <a:solidFill>
                  <a:schemeClr val="tx1"/>
                </a:solidFill>
                <a:latin typeface="Arial" panose="020B0604020202020204" pitchFamily="34" charset="0"/>
                <a:ea typeface="宋体" panose="02010600030101010101" pitchFamily="2" charset="-122"/>
              </a:rPr>
              <a:t>执行区</a:t>
            </a:r>
            <a:endParaRPr lang="en-US" altLang="zh-CN" sz="1800" b="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1" grpId="0" animBg="1"/>
      <p:bldP spid="12" grpId="0"/>
      <p:bldP spid="13" grpId="0" animBg="1"/>
      <p:bldP spid="14" grpId="0"/>
    </p:bldLst>
  </p:timing>
</p:sld>
</file>

<file path=ppt/tags/tag1.xml><?xml version="1.0" encoding="utf-8"?>
<p:tagLst xmlns:p="http://schemas.openxmlformats.org/presentationml/2006/main">
  <p:tag name="commondata" val="eyJoZGlkIjoiNzE1YTg5OGJiZWI4NDUzNTE4MzFhZDRmZWI0OTFlYTMifQ=="/>
</p:tagLst>
</file>

<file path=ppt/theme/theme1.xml><?xml version="1.0" encoding="utf-8"?>
<a:theme xmlns:a="http://schemas.openxmlformats.org/drawingml/2006/main" name="默认设计模板">
  <a:themeElements>
    <a:clrScheme name="默认设计模板 14">
      <a:dk1>
        <a:srgbClr val="000000"/>
      </a:dk1>
      <a:lt1>
        <a:srgbClr val="FFFFD9"/>
      </a:lt1>
      <a:dk2>
        <a:srgbClr val="000000"/>
      </a:dk2>
      <a:lt2>
        <a:srgbClr val="777777"/>
      </a:lt2>
      <a:accent1>
        <a:srgbClr val="F8F8F8"/>
      </a:accent1>
      <a:accent2>
        <a:srgbClr val="6600CC"/>
      </a:accent2>
      <a:accent3>
        <a:srgbClr val="FFFFE9"/>
      </a:accent3>
      <a:accent4>
        <a:srgbClr val="000000"/>
      </a:accent4>
      <a:accent5>
        <a:srgbClr val="FBFBFB"/>
      </a:accent5>
      <a:accent6>
        <a:srgbClr val="5C00B9"/>
      </a:accent6>
      <a:hlink>
        <a:srgbClr val="FF5050"/>
      </a:hlink>
      <a:folHlink>
        <a:srgbClr val="FF9900"/>
      </a:folHlink>
    </a:clrScheme>
    <a:fontScheme name="默认设计模板">
      <a:majorFont>
        <a:latin typeface="New Century Schoolbook"/>
        <a:ea typeface="仿宋_GB2312"/>
        <a:cs typeface=""/>
      </a:majorFont>
      <a:minorFont>
        <a:latin typeface="New Century School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000000"/>
        </a:dk2>
        <a:lt2>
          <a:srgbClr val="777777"/>
        </a:lt2>
        <a:accent1>
          <a:srgbClr val="EFFEDA"/>
        </a:accent1>
        <a:accent2>
          <a:srgbClr val="6600CC"/>
        </a:accent2>
        <a:accent3>
          <a:srgbClr val="FFFFE9"/>
        </a:accent3>
        <a:accent4>
          <a:srgbClr val="000000"/>
        </a:accent4>
        <a:accent5>
          <a:srgbClr val="F6FEEA"/>
        </a:accent5>
        <a:accent6>
          <a:srgbClr val="5C00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D9"/>
        </a:lt1>
        <a:dk2>
          <a:srgbClr val="000000"/>
        </a:dk2>
        <a:lt2>
          <a:srgbClr val="777777"/>
        </a:lt2>
        <a:accent1>
          <a:srgbClr val="F8F8F8"/>
        </a:accent1>
        <a:accent2>
          <a:srgbClr val="6600CC"/>
        </a:accent2>
        <a:accent3>
          <a:srgbClr val="FFFFE9"/>
        </a:accent3>
        <a:accent4>
          <a:srgbClr val="000000"/>
        </a:accent4>
        <a:accent5>
          <a:srgbClr val="FBFBFB"/>
        </a:accent5>
        <a:accent6>
          <a:srgbClr val="5C00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ttymono03">
  <a:themeElements>
    <a:clrScheme name="bettymono03 5">
      <a:dk1>
        <a:srgbClr val="000000"/>
      </a:dk1>
      <a:lt1>
        <a:srgbClr val="FFFFFF"/>
      </a:lt1>
      <a:dk2>
        <a:srgbClr val="000066"/>
      </a:dk2>
      <a:lt2>
        <a:srgbClr val="CCFFFF"/>
      </a:lt2>
      <a:accent1>
        <a:srgbClr val="000068"/>
      </a:accent1>
      <a:accent2>
        <a:srgbClr val="2BD1B9"/>
      </a:accent2>
      <a:accent3>
        <a:srgbClr val="FFFFFF"/>
      </a:accent3>
      <a:accent4>
        <a:srgbClr val="000000"/>
      </a:accent4>
      <a:accent5>
        <a:srgbClr val="AAAAB9"/>
      </a:accent5>
      <a:accent6>
        <a:srgbClr val="26BDA7"/>
      </a:accent6>
      <a:hlink>
        <a:srgbClr val="87D7FF"/>
      </a:hlink>
      <a:folHlink>
        <a:srgbClr val="969696"/>
      </a:folHlink>
    </a:clrScheme>
    <a:fontScheme name="bettymono03">
      <a:majorFont>
        <a:latin typeface="New Century Schoolbook"/>
        <a:ea typeface="黑体"/>
        <a:cs typeface=""/>
      </a:majorFont>
      <a:minorFont>
        <a:latin typeface="New 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ln>
      </a:spPr>
      <a:bodyPr>
        <a:spAutoFit/>
      </a:bodyPr>
      <a:lstStyle>
        <a:defPPr marL="342900" indent="-342900" latinLnBrk="0">
          <a:spcBef>
            <a:spcPct val="20000"/>
          </a:spcBef>
          <a:buClr>
            <a:schemeClr val="accent2"/>
          </a:buClr>
          <a:buFont typeface="Wingdings" panose="05000000000000000000" pitchFamily="2" charset="2"/>
          <a:buChar char="Ø"/>
          <a:defRPr sz="2400" dirty="0" smtClean="0">
            <a:latin typeface="Cambria Math" panose="02040503050406030204" pitchFamily="18" charset="0"/>
            <a:ea typeface="Cambria Math" panose="020405030504060302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Gulim" pitchFamily="34" charset="-127"/>
            <a:ea typeface="Gulim" pitchFamily="34" charset="-127"/>
          </a:defRPr>
        </a:defPPr>
      </a:lstStyle>
    </a:lnDef>
    <a:txDef>
      <a:spPr bwMode="auto">
        <a:noFill/>
        <a:ln w="9525" algn="ctr">
          <a:solidFill>
            <a:schemeClr val="tx1"/>
          </a:solidFill>
          <a:miter lim="800000"/>
        </a:ln>
      </a:spPr>
      <a:bodyPr/>
      <a:lstStyle>
        <a:defPPr eaLnBrk="1" hangingPunct="1">
          <a:spcBef>
            <a:spcPct val="50000"/>
          </a:spcBef>
          <a:defRPr b="1">
            <a:latin typeface="Times New Roman" panose="02020603050405020304" pitchFamily="18" charset="0"/>
          </a:defRPr>
        </a:defPPr>
      </a:lstStyle>
    </a:txDef>
  </a:objectDefaults>
  <a:extraClrSchemeLst>
    <a:extraClrScheme>
      <a:clrScheme name="bettymono03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bettymono03 2">
        <a:dk1>
          <a:srgbClr val="000000"/>
        </a:dk1>
        <a:lt1>
          <a:srgbClr val="FFFFFF"/>
        </a:lt1>
        <a:dk2>
          <a:srgbClr val="000000"/>
        </a:dk2>
        <a:lt2>
          <a:srgbClr val="CCCCFF"/>
        </a:lt2>
        <a:accent1>
          <a:srgbClr val="3E009A"/>
        </a:accent1>
        <a:accent2>
          <a:srgbClr val="FF9933"/>
        </a:accent2>
        <a:accent3>
          <a:srgbClr val="FFFFFF"/>
        </a:accent3>
        <a:accent4>
          <a:srgbClr val="000000"/>
        </a:accent4>
        <a:accent5>
          <a:srgbClr val="AFAACA"/>
        </a:accent5>
        <a:accent6>
          <a:srgbClr val="E78A2D"/>
        </a:accent6>
        <a:hlink>
          <a:srgbClr val="FFE161"/>
        </a:hlink>
        <a:folHlink>
          <a:srgbClr val="83A6A7"/>
        </a:folHlink>
      </a:clrScheme>
      <a:clrMap bg1="lt1" tx1="dk1" bg2="lt2" tx2="dk2" accent1="accent1" accent2="accent2" accent3="accent3" accent4="accent4" accent5="accent5" accent6="accent6" hlink="hlink" folHlink="folHlink"/>
    </a:extraClrScheme>
    <a:extraClrScheme>
      <a:clrScheme name="bettymono03 3">
        <a:dk1>
          <a:srgbClr val="000000"/>
        </a:dk1>
        <a:lt1>
          <a:srgbClr val="FFFFFF"/>
        </a:lt1>
        <a:dk2>
          <a:srgbClr val="000000"/>
        </a:dk2>
        <a:lt2>
          <a:srgbClr val="CCFFCC"/>
        </a:lt2>
        <a:accent1>
          <a:srgbClr val="004240"/>
        </a:accent1>
        <a:accent2>
          <a:srgbClr val="7FBE00"/>
        </a:accent2>
        <a:accent3>
          <a:srgbClr val="FFFFFF"/>
        </a:accent3>
        <a:accent4>
          <a:srgbClr val="000000"/>
        </a:accent4>
        <a:accent5>
          <a:srgbClr val="AAB0AF"/>
        </a:accent5>
        <a:accent6>
          <a:srgbClr val="72AC00"/>
        </a:accent6>
        <a:hlink>
          <a:srgbClr val="FFFF99"/>
        </a:hlink>
        <a:folHlink>
          <a:srgbClr val="83A6A7"/>
        </a:folHlink>
      </a:clrScheme>
      <a:clrMap bg1="lt1" tx1="dk1" bg2="lt2" tx2="dk2" accent1="accent1" accent2="accent2" accent3="accent3" accent4="accent4" accent5="accent5" accent6="accent6" hlink="hlink" folHlink="folHlink"/>
    </a:extraClrScheme>
    <a:extraClrScheme>
      <a:clrScheme name="bettymono03 4">
        <a:dk1>
          <a:srgbClr val="000000"/>
        </a:dk1>
        <a:lt1>
          <a:srgbClr val="FFFFFF"/>
        </a:lt1>
        <a:dk2>
          <a:srgbClr val="000000"/>
        </a:dk2>
        <a:lt2>
          <a:srgbClr val="CCFFCC"/>
        </a:lt2>
        <a:accent1>
          <a:srgbClr val="000000"/>
        </a:accent1>
        <a:accent2>
          <a:srgbClr val="33CCFF"/>
        </a:accent2>
        <a:accent3>
          <a:srgbClr val="FFFFFF"/>
        </a:accent3>
        <a:accent4>
          <a:srgbClr val="000000"/>
        </a:accent4>
        <a:accent5>
          <a:srgbClr val="AAAAAA"/>
        </a:accent5>
        <a:accent6>
          <a:srgbClr val="2DB9E7"/>
        </a:accent6>
        <a:hlink>
          <a:srgbClr val="99FFCC"/>
        </a:hlink>
        <a:folHlink>
          <a:srgbClr val="83A6A7"/>
        </a:folHlink>
      </a:clrScheme>
      <a:clrMap bg1="lt1" tx1="dk1" bg2="lt2" tx2="dk2" accent1="accent1" accent2="accent2" accent3="accent3" accent4="accent4" accent5="accent5" accent6="accent6" hlink="hlink" folHlink="folHlink"/>
    </a:extraClrScheme>
    <a:extraClrScheme>
      <a:clrScheme name="bettymono03 5">
        <a:dk1>
          <a:srgbClr val="000000"/>
        </a:dk1>
        <a:lt1>
          <a:srgbClr val="FFFFFF"/>
        </a:lt1>
        <a:dk2>
          <a:srgbClr val="000066"/>
        </a:dk2>
        <a:lt2>
          <a:srgbClr val="CCFFFF"/>
        </a:lt2>
        <a:accent1>
          <a:srgbClr val="000068"/>
        </a:accent1>
        <a:accent2>
          <a:srgbClr val="2BD1B9"/>
        </a:accent2>
        <a:accent3>
          <a:srgbClr val="FFFFFF"/>
        </a:accent3>
        <a:accent4>
          <a:srgbClr val="000000"/>
        </a:accent4>
        <a:accent5>
          <a:srgbClr val="AAAAB9"/>
        </a:accent5>
        <a:accent6>
          <a:srgbClr val="26BDA7"/>
        </a:accent6>
        <a:hlink>
          <a:srgbClr val="87D7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11162</Words>
  <Application>WPS 演示</Application>
  <PresentationFormat>全屏显示(4:3)</PresentationFormat>
  <Paragraphs>882</Paragraphs>
  <Slides>40</Slides>
  <Notes>28</Notes>
  <HiddenSlides>0</HiddenSlides>
  <MMClips>0</MMClips>
  <ScaleCrop>false</ScaleCrop>
  <HeadingPairs>
    <vt:vector size="8" baseType="variant">
      <vt:variant>
        <vt:lpstr>已用的字体</vt:lpstr>
      </vt:variant>
      <vt:variant>
        <vt:i4>32</vt:i4>
      </vt:variant>
      <vt:variant>
        <vt:lpstr>主题</vt:lpstr>
      </vt:variant>
      <vt:variant>
        <vt:i4>2</vt:i4>
      </vt:variant>
      <vt:variant>
        <vt:lpstr>嵌入 OLE 服务器</vt:lpstr>
      </vt:variant>
      <vt:variant>
        <vt:i4>7</vt:i4>
      </vt:variant>
      <vt:variant>
        <vt:lpstr>幻灯片标题</vt:lpstr>
      </vt:variant>
      <vt:variant>
        <vt:i4>40</vt:i4>
      </vt:variant>
    </vt:vector>
  </HeadingPairs>
  <TitlesOfParts>
    <vt:vector size="81" baseType="lpstr">
      <vt:lpstr>Arial</vt:lpstr>
      <vt:lpstr>宋体</vt:lpstr>
      <vt:lpstr>Wingdings</vt:lpstr>
      <vt:lpstr>Gill Sans MT</vt:lpstr>
      <vt:lpstr>MS PGothic</vt:lpstr>
      <vt:lpstr>Gulim</vt:lpstr>
      <vt:lpstr>Malgun Gothic</vt:lpstr>
      <vt:lpstr>New Century Schoolbook</vt:lpstr>
      <vt:lpstr>Century</vt:lpstr>
      <vt:lpstr>仿宋_GB2312</vt:lpstr>
      <vt:lpstr>仿宋</vt:lpstr>
      <vt:lpstr>楷体_GB2312</vt:lpstr>
      <vt:lpstr>新宋体</vt:lpstr>
      <vt:lpstr>Times New Roman</vt:lpstr>
      <vt:lpstr>汉仪悠然体简</vt:lpstr>
      <vt:lpstr>Cambria Math</vt:lpstr>
      <vt:lpstr>黑体</vt:lpstr>
      <vt:lpstr>Verdana</vt:lpstr>
      <vt:lpstr>Garamond</vt:lpstr>
      <vt:lpstr>微软雅黑 Light</vt:lpstr>
      <vt:lpstr>Cambria</vt:lpstr>
      <vt:lpstr>方正舒体</vt:lpstr>
      <vt:lpstr>Gungsuh</vt:lpstr>
      <vt:lpstr>隶书</vt:lpstr>
      <vt:lpstr>Monaco</vt:lpstr>
      <vt:lpstr>Segoe Print</vt:lpstr>
      <vt:lpstr>微软雅黑</vt:lpstr>
      <vt:lpstr>Arial Unicode MS</vt:lpstr>
      <vt:lpstr>Calibri</vt:lpstr>
      <vt:lpstr>华文行楷</vt:lpstr>
      <vt:lpstr>Monaco</vt:lpstr>
      <vt:lpstr>NumberOnly</vt:lpstr>
      <vt:lpstr>默认设计模板</vt:lpstr>
      <vt:lpstr>bettymono03</vt:lpstr>
      <vt:lpstr>Visio.Drawing.11</vt:lpstr>
      <vt:lpstr>Visio.Drawing.11</vt:lpstr>
      <vt:lpstr>Visio.Drawing.11</vt:lpstr>
      <vt:lpstr>Visio.Drawing.11</vt:lpstr>
      <vt:lpstr>Visio.Drawing.11</vt:lpstr>
      <vt:lpstr>Visio.Drawing.11</vt:lpstr>
      <vt:lpstr>Visio.Drawing.11</vt:lpstr>
      <vt:lpstr>编译器设计专题实验课2024</vt:lpstr>
      <vt:lpstr>实验（三）语法分析</vt:lpstr>
      <vt:lpstr>实验（三）语法分析</vt:lpstr>
      <vt:lpstr>实验内容</vt:lpstr>
      <vt:lpstr>实验内容</vt:lpstr>
      <vt:lpstr>实验内容</vt:lpstr>
      <vt:lpstr>实验内容3</vt:lpstr>
      <vt:lpstr>Bison/Yacc 工作方式</vt:lpstr>
      <vt:lpstr>YACC/Bison文件结构</vt:lpstr>
      <vt:lpstr>YACC/Bison文件结构</vt:lpstr>
      <vt:lpstr>PowerPoint 演示文稿</vt:lpstr>
      <vt:lpstr>PowerPoint 演示文稿</vt:lpstr>
      <vt:lpstr>PowerPoint 演示文稿</vt:lpstr>
      <vt:lpstr>声明 </vt:lpstr>
      <vt:lpstr>Yacc的翻译规则 </vt:lpstr>
      <vt:lpstr>YACC解决冲突的方法</vt:lpstr>
      <vt:lpstr>对于如下产生式：</vt:lpstr>
      <vt:lpstr>YACC对语义的支持 </vt:lpstr>
      <vt:lpstr>YACC对语义的支持 </vt:lpstr>
      <vt:lpstr>YACC/Bison</vt:lpstr>
      <vt:lpstr>YACC源程序的一般书写习惯 </vt:lpstr>
      <vt:lpstr>另一个例子</vt:lpstr>
      <vt:lpstr>另一个例子</vt:lpstr>
      <vt:lpstr>另一个例子</vt:lpstr>
      <vt:lpstr>另一个例子</vt:lpstr>
      <vt:lpstr>另一个例子</vt:lpstr>
      <vt:lpstr>另一个例子</vt:lpstr>
      <vt:lpstr>实现过程和结果</vt:lpstr>
      <vt:lpstr>LEX 和 YACC 配合使用</vt:lpstr>
      <vt:lpstr>LEX 和 YACC 配合 常见用法举例</vt:lpstr>
      <vt:lpstr>LEX 和 YACC 配合 常见用法举例</vt:lpstr>
      <vt:lpstr>LEX 和 YACC 配合 常见用法举例</vt:lpstr>
      <vt:lpstr>LEX 和 YACC 配合 常见用法举例</vt:lpstr>
      <vt:lpstr>LEX 和 YACC 配合 常见用法举例</vt:lpstr>
      <vt:lpstr>LEX 和 YACC 配合 举例</vt:lpstr>
      <vt:lpstr>YACC/Bison与Flex联合编程</vt:lpstr>
      <vt:lpstr>PowerPoint 演示文稿</vt:lpstr>
      <vt:lpstr>PowerPoint 演示文稿</vt:lpstr>
      <vt:lpstr>PowerPoint 演示文稿</vt:lpstr>
      <vt:lpstr>PowerPoint 演示文稿</vt:lpstr>
    </vt:vector>
  </TitlesOfParts>
  <Company>CUHK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andrejb</dc:creator>
  <cp:lastModifiedBy>杜建宇</cp:lastModifiedBy>
  <cp:revision>520</cp:revision>
  <cp:lastPrinted>2011-10-10T03:21:00Z</cp:lastPrinted>
  <dcterms:created xsi:type="dcterms:W3CDTF">2010-10-06T02:55:00Z</dcterms:created>
  <dcterms:modified xsi:type="dcterms:W3CDTF">2024-05-14T06:30:34Z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2D73744FD32E4B75AB3AECCA6AC3AA4E_12</vt:lpwstr>
  </property>
  <property fmtid="{D5CDD505-2E9C-101B-9397-08002B2CF9AE}" pid="3" name="KSOProductBuildVer">
    <vt:lpwstr>2052-12.1.0.16729</vt:lpwstr>
  </property>
</Properties>
</file>