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4111" r:id="rId2"/>
  </p:sldMasterIdLst>
  <p:notesMasterIdLst>
    <p:notesMasterId r:id="rId17"/>
  </p:notesMasterIdLst>
  <p:handoutMasterIdLst>
    <p:handoutMasterId r:id="rId18"/>
  </p:handoutMasterIdLst>
  <p:sldIdLst>
    <p:sldId id="322" r:id="rId3"/>
    <p:sldId id="457" r:id="rId4"/>
    <p:sldId id="2026" r:id="rId5"/>
    <p:sldId id="2027" r:id="rId6"/>
    <p:sldId id="2011" r:id="rId7"/>
    <p:sldId id="2025" r:id="rId8"/>
    <p:sldId id="1979" r:id="rId9"/>
    <p:sldId id="2021" r:id="rId10"/>
    <p:sldId id="2017" r:id="rId11"/>
    <p:sldId id="2019" r:id="rId12"/>
    <p:sldId id="2020" r:id="rId13"/>
    <p:sldId id="2022" r:id="rId14"/>
    <p:sldId id="2015" r:id="rId15"/>
    <p:sldId id="2016"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5pPr>
    <a:lvl6pPr marL="2286000" algn="l" defTabSz="914400" rtl="0" eaLnBrk="1" latinLnBrk="0" hangingPunct="1">
      <a:defRPr sz="2400" kern="1200">
        <a:solidFill>
          <a:schemeClr val="tx1"/>
        </a:solidFill>
        <a:latin typeface="Gill Sans MT" pitchFamily="34" charset="0"/>
        <a:ea typeface="ＭＳ Ｐゴシック" pitchFamily="34" charset="-128"/>
        <a:cs typeface="+mn-cs"/>
      </a:defRPr>
    </a:lvl6pPr>
    <a:lvl7pPr marL="2743200" algn="l" defTabSz="914400" rtl="0" eaLnBrk="1" latinLnBrk="0" hangingPunct="1">
      <a:defRPr sz="2400" kern="1200">
        <a:solidFill>
          <a:schemeClr val="tx1"/>
        </a:solidFill>
        <a:latin typeface="Gill Sans MT" pitchFamily="34" charset="0"/>
        <a:ea typeface="ＭＳ Ｐゴシック" pitchFamily="34" charset="-128"/>
        <a:cs typeface="+mn-cs"/>
      </a:defRPr>
    </a:lvl7pPr>
    <a:lvl8pPr marL="3200400" algn="l" defTabSz="914400" rtl="0" eaLnBrk="1" latinLnBrk="0" hangingPunct="1">
      <a:defRPr sz="2400" kern="1200">
        <a:solidFill>
          <a:schemeClr val="tx1"/>
        </a:solidFill>
        <a:latin typeface="Gill Sans MT" pitchFamily="34" charset="0"/>
        <a:ea typeface="ＭＳ Ｐゴシック" pitchFamily="34" charset="-128"/>
        <a:cs typeface="+mn-cs"/>
      </a:defRPr>
    </a:lvl8pPr>
    <a:lvl9pPr marL="3657600" algn="l" defTabSz="914400" rtl="0" eaLnBrk="1" latinLnBrk="0" hangingPunct="1">
      <a:defRPr sz="2400" kern="1200">
        <a:solidFill>
          <a:schemeClr val="tx1"/>
        </a:solidFill>
        <a:latin typeface="Gill Sans MT"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F0000"/>
    <a:srgbClr val="DAFFCD"/>
    <a:srgbClr val="CC99FF"/>
    <a:srgbClr val="9900FF"/>
    <a:srgbClr val="FFFF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2190" autoAdjust="0"/>
  </p:normalViewPr>
  <p:slideViewPr>
    <p:cSldViewPr>
      <p:cViewPr varScale="1">
        <p:scale>
          <a:sx n="105" d="100"/>
          <a:sy n="105" d="100"/>
        </p:scale>
        <p:origin x="-17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4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38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9E0476C6-A73D-4127-9355-983E64C22B03}" type="datetimeFigureOut">
              <a:rPr lang="zh-CN" altLang="en-US"/>
              <a:pPr/>
              <a:t>2024/5/28</a:t>
            </a:fld>
            <a:endParaRPr lang="en-US" altLang="zh-CN"/>
          </a:p>
        </p:txBody>
      </p:sp>
      <p:sp>
        <p:nvSpPr>
          <p:cNvPr id="138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8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499ECC-0CCF-4A71-814B-16DE56F04BF2}" type="slidenum">
              <a:rPr lang="zh-CN" altLang="en-US"/>
              <a:pPr/>
              <a:t>‹#›</a:t>
            </a:fld>
            <a:endParaRPr lang="en-US" altLang="zh-CN"/>
          </a:p>
        </p:txBody>
      </p:sp>
    </p:spTree>
    <p:extLst>
      <p:ext uri="{BB962C8B-B14F-4D97-AF65-F5344CB8AC3E}">
        <p14:creationId xmlns:p14="http://schemas.microsoft.com/office/powerpoint/2010/main" val="628406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426FF10-905A-456B-8448-3C00A8879EA4}" type="datetimeFigureOut">
              <a:rPr lang="zh-CN" altLang="en-US"/>
              <a:pPr>
                <a:defRPr/>
              </a:pPr>
              <a:t>2024/5/28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CD789C0-5935-446E-B1F4-42F08822453C}" type="slidenum">
              <a:rPr lang="zh-CN" altLang="en-US"/>
              <a:pPr>
                <a:defRPr/>
              </a:pPr>
              <a:t>‹#›</a:t>
            </a:fld>
            <a:endParaRPr lang="zh-CN" altLang="en-US"/>
          </a:p>
        </p:txBody>
      </p:sp>
    </p:spTree>
    <p:extLst>
      <p:ext uri="{BB962C8B-B14F-4D97-AF65-F5344CB8AC3E}">
        <p14:creationId xmlns:p14="http://schemas.microsoft.com/office/powerpoint/2010/main" val="743962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还有其他写法，比如</a:t>
            </a:r>
            <a:r>
              <a:rPr lang="en-US" altLang="zh-CN" dirty="0"/>
              <a:t>s</a:t>
            </a:r>
            <a:r>
              <a:rPr lang="zh-CN" altLang="en-US" dirty="0"/>
              <a:t>‘</a:t>
            </a:r>
            <a:r>
              <a:rPr lang="en-US" altLang="zh-CN" dirty="0"/>
              <a:t>-&gt;E, LR</a:t>
            </a:r>
            <a:r>
              <a:rPr lang="zh-CN" altLang="en-US" dirty="0"/>
              <a:t>（</a:t>
            </a:r>
            <a:r>
              <a:rPr lang="en-US" altLang="zh-CN" dirty="0"/>
              <a:t>0</a:t>
            </a:r>
            <a:r>
              <a:rPr lang="zh-CN" altLang="en-US" dirty="0"/>
              <a:t>）项，某个位置加了点的项目集。</a:t>
            </a:r>
          </a:p>
        </p:txBody>
      </p:sp>
      <p:sp>
        <p:nvSpPr>
          <p:cNvPr id="4" name="灯片编号占位符 3"/>
          <p:cNvSpPr>
            <a:spLocks noGrp="1"/>
          </p:cNvSpPr>
          <p:nvPr>
            <p:ph type="sldNum" sz="quarter" idx="5"/>
          </p:nvPr>
        </p:nvSpPr>
        <p:spPr/>
        <p:txBody>
          <a:bodyPr/>
          <a:lstStyle/>
          <a:p>
            <a:pPr>
              <a:defRPr/>
            </a:pPr>
            <a:fld id="{4CD789C0-5935-446E-B1F4-42F08822453C}" type="slidenum">
              <a:rPr lang="zh-CN" altLang="en-US" smtClean="0"/>
              <a:pPr>
                <a:defRPr/>
              </a:pPr>
              <a:t>7</a:t>
            </a:fld>
            <a:endParaRPr lang="zh-CN" altLang="en-US"/>
          </a:p>
        </p:txBody>
      </p:sp>
    </p:spTree>
    <p:extLst>
      <p:ext uri="{BB962C8B-B14F-4D97-AF65-F5344CB8AC3E}">
        <p14:creationId xmlns:p14="http://schemas.microsoft.com/office/powerpoint/2010/main" val="385876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还有其他写法，比如</a:t>
            </a:r>
            <a:r>
              <a:rPr lang="en-US" altLang="zh-CN" dirty="0"/>
              <a:t>s</a:t>
            </a:r>
            <a:r>
              <a:rPr lang="zh-CN" altLang="en-US" dirty="0"/>
              <a:t>‘</a:t>
            </a:r>
            <a:r>
              <a:rPr lang="en-US" altLang="zh-CN" dirty="0"/>
              <a:t>-&gt;E, LR</a:t>
            </a:r>
            <a:r>
              <a:rPr lang="zh-CN" altLang="en-US" dirty="0"/>
              <a:t>（</a:t>
            </a:r>
            <a:r>
              <a:rPr lang="en-US" altLang="zh-CN" dirty="0"/>
              <a:t>0</a:t>
            </a:r>
            <a:r>
              <a:rPr lang="zh-CN" altLang="en-US" dirty="0"/>
              <a:t>）项，某个位置加了点的项目集。</a:t>
            </a:r>
          </a:p>
        </p:txBody>
      </p:sp>
      <p:sp>
        <p:nvSpPr>
          <p:cNvPr id="4" name="灯片编号占位符 3"/>
          <p:cNvSpPr>
            <a:spLocks noGrp="1"/>
          </p:cNvSpPr>
          <p:nvPr>
            <p:ph type="sldNum" sz="quarter" idx="5"/>
          </p:nvPr>
        </p:nvSpPr>
        <p:spPr/>
        <p:txBody>
          <a:bodyPr/>
          <a:lstStyle/>
          <a:p>
            <a:pPr>
              <a:defRPr/>
            </a:pPr>
            <a:fld id="{4CD789C0-5935-446E-B1F4-42F08822453C}" type="slidenum">
              <a:rPr lang="zh-CN" altLang="en-US" smtClean="0"/>
              <a:pPr>
                <a:defRPr/>
              </a:pPr>
              <a:t>8</a:t>
            </a:fld>
            <a:endParaRPr lang="zh-CN" altLang="en-US"/>
          </a:p>
        </p:txBody>
      </p:sp>
    </p:spTree>
    <p:extLst>
      <p:ext uri="{BB962C8B-B14F-4D97-AF65-F5344CB8AC3E}">
        <p14:creationId xmlns:p14="http://schemas.microsoft.com/office/powerpoint/2010/main" val="348644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CD789C0-5935-446E-B1F4-42F08822453C}" type="slidenum">
              <a:rPr lang="zh-CN" altLang="en-US" smtClean="0"/>
              <a:pPr>
                <a:defRPr/>
              </a:pPr>
              <a:t>10</a:t>
            </a:fld>
            <a:endParaRPr lang="zh-CN" altLang="en-US"/>
          </a:p>
        </p:txBody>
      </p:sp>
    </p:spTree>
    <p:extLst>
      <p:ext uri="{BB962C8B-B14F-4D97-AF65-F5344CB8AC3E}">
        <p14:creationId xmlns:p14="http://schemas.microsoft.com/office/powerpoint/2010/main" val="694270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8227"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308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4" name="Rectangle 5"/>
          <p:cNvSpPr>
            <a:spLocks noGrp="1" noChangeArrowheads="1"/>
          </p:cNvSpPr>
          <p:nvPr>
            <p:ph type="dt" sz="half" idx="10"/>
          </p:nvPr>
        </p:nvSpPr>
        <p:spPr>
          <a:xfrm>
            <a:off x="457200" y="6245225"/>
            <a:ext cx="2133600" cy="476250"/>
          </a:xfrm>
        </p:spPr>
        <p:txBody>
          <a:bodyPr/>
          <a:lstStyle>
            <a:lvl1pPr eaLnBrk="0" hangingPunct="0">
              <a:defRPr>
                <a:solidFill>
                  <a:srgbClr val="000000"/>
                </a:solidFill>
              </a:defRPr>
            </a:lvl1pPr>
          </a:lstStyle>
          <a:p>
            <a:pPr>
              <a:defRPr/>
            </a:pPr>
            <a:fld id="{5807FC17-1C9E-4F8C-88D9-D8DFD9B90ACA}" type="datetime1">
              <a:rPr lang="zh-CN" altLang="en-US"/>
              <a:pPr>
                <a:defRPr/>
              </a:pPr>
              <a:t>2024/5/28</a:t>
            </a:fld>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eaLnBrk="0" hangingPunct="0">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eaLnBrk="0" hangingPunct="0">
              <a:defRPr/>
            </a:lvl1pPr>
          </a:lstStyle>
          <a:p>
            <a:pPr>
              <a:defRPr/>
            </a:pPr>
            <a:fld id="{A3AAA4EE-6B8F-411D-B87F-93A159326F0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22AB5A83-C808-49D2-85F8-16A88CCA0D37}"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464A5DBD-A33A-4C1C-A1AB-EAA24CE91D9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44450"/>
            <a:ext cx="2160587" cy="6264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44450"/>
            <a:ext cx="6329363" cy="6264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83D344CE-E26C-45A2-8907-1CC7A50A90AC}"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7F6A5130-3728-4351-9C9E-1B8D7B7D05B2}"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50825" y="44450"/>
            <a:ext cx="8642350" cy="720725"/>
          </a:xfrm>
        </p:spPr>
        <p:txBody>
          <a:bodyPr/>
          <a:lstStyle/>
          <a:p>
            <a:r>
              <a:rPr lang="zh-CN" altLang="en-US"/>
              <a:t>单击此处编辑母版标题样式</a:t>
            </a:r>
          </a:p>
        </p:txBody>
      </p:sp>
      <p:sp>
        <p:nvSpPr>
          <p:cNvPr id="3" name="图表占位符 2"/>
          <p:cNvSpPr>
            <a:spLocks noGrp="1"/>
          </p:cNvSpPr>
          <p:nvPr>
            <p:ph type="chart" idx="1"/>
          </p:nvPr>
        </p:nvSpPr>
        <p:spPr>
          <a:xfrm>
            <a:off x="323850" y="981075"/>
            <a:ext cx="8569325" cy="53276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eaLnBrk="0" hangingPunct="0">
              <a:defRPr/>
            </a:lvl1pPr>
          </a:lstStyle>
          <a:p>
            <a:pPr>
              <a:defRPr/>
            </a:pPr>
            <a:fld id="{63B9EBCD-1500-4B34-B597-18BC8D59A588}"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C5868082-8011-4B9E-A200-46897186A18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0" y="1052736"/>
            <a:ext cx="9144000" cy="2232025"/>
          </a:xfrm>
        </p:spPr>
        <p:txBody>
          <a:bodyPr/>
          <a:lstStyle>
            <a:lvl1pPr>
              <a:defRPr sz="4000" b="0">
                <a:solidFill>
                  <a:srgbClr val="FF0000"/>
                </a:solidFill>
                <a:latin typeface="Garamond" pitchFamily="18" charset="0"/>
                <a:ea typeface="+mj-ea"/>
              </a:defRPr>
            </a:lvl1pPr>
          </a:lstStyle>
          <a:p>
            <a:r>
              <a:rPr lang="en-US" altLang="ko-KR" dirty="0"/>
              <a:t>Click to edit Master title</a:t>
            </a:r>
          </a:p>
        </p:txBody>
      </p:sp>
      <p:sp>
        <p:nvSpPr>
          <p:cNvPr id="19459" name="Rectangle 3"/>
          <p:cNvSpPr>
            <a:spLocks noGrp="1" noChangeArrowheads="1"/>
          </p:cNvSpPr>
          <p:nvPr>
            <p:ph type="subTitle" idx="1"/>
          </p:nvPr>
        </p:nvSpPr>
        <p:spPr>
          <a:xfrm>
            <a:off x="250825" y="4221088"/>
            <a:ext cx="8686800" cy="492443"/>
          </a:xfrm>
        </p:spPr>
        <p:txBody>
          <a:bodyPr/>
          <a:lstStyle>
            <a:lvl1pPr marL="0" indent="0" algn="ctr">
              <a:buFont typeface="Wingdings" pitchFamily="2" charset="2"/>
              <a:buNone/>
              <a:defRPr sz="2600">
                <a:solidFill>
                  <a:schemeClr val="bg2">
                    <a:lumMod val="75000"/>
                  </a:schemeClr>
                </a:solidFill>
              </a:defRPr>
            </a:lvl1pPr>
          </a:lstStyle>
          <a:p>
            <a:r>
              <a:rPr lang="en-US" altLang="ko-KR" dirty="0"/>
              <a:t>COMPANY LOGO</a:t>
            </a:r>
          </a:p>
        </p:txBody>
      </p:sp>
      <p:pic>
        <p:nvPicPr>
          <p:cNvPr id="12" name="Picture 2" descr="http://www.xjtu.edu.cn/img/logo_pic99.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8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Cambria Math" panose="02040503050406030204" pitchFamily="18" charset="0"/>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250825" y="981074"/>
            <a:ext cx="8642350" cy="2234458"/>
          </a:xfrm>
        </p:spPr>
        <p:txBody>
          <a:bodyPr/>
          <a:lstStyle>
            <a:lvl1pPr marL="342900" indent="-342900">
              <a:buClr>
                <a:schemeClr val="bg2">
                  <a:lumMod val="50000"/>
                </a:schemeClr>
              </a:buClr>
              <a:buFont typeface="Cambria Math" panose="02040503050406030204" pitchFamily="18" charset="0"/>
              <a:buChar char="⌲"/>
              <a:defRPr sz="2400" b="0">
                <a:latin typeface="Cambria Math" panose="02040503050406030204" pitchFamily="18" charset="0"/>
                <a:ea typeface="仿宋" panose="02010609060101010101" pitchFamily="49" charset="-122"/>
              </a:defRPr>
            </a:lvl1pPr>
            <a:lvl2pPr marL="742950" indent="-285750">
              <a:buClr>
                <a:schemeClr val="tx2">
                  <a:lumMod val="60000"/>
                  <a:lumOff val="40000"/>
                </a:schemeClr>
              </a:buClr>
              <a:buFont typeface="Cambria Math" panose="02040503050406030204" pitchFamily="18" charset="0"/>
              <a:buChar char="•"/>
              <a:defRPr sz="2400" b="0">
                <a:latin typeface="Cambria Math" panose="02040503050406030204" pitchFamily="18" charset="0"/>
                <a:ea typeface="仿宋" panose="02010609060101010101" pitchFamily="49" charset="-122"/>
              </a:defRPr>
            </a:lvl2pPr>
            <a:lvl3pPr>
              <a:buClr>
                <a:schemeClr val="accent3">
                  <a:lumMod val="75000"/>
                </a:schemeClr>
              </a:buClr>
              <a:defRPr>
                <a:latin typeface="+mn-ea"/>
                <a:ea typeface="+mn-ea"/>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592249" y="6597352"/>
            <a:ext cx="516255" cy="209550"/>
          </a:xfrm>
          <a:prstGeom prst="rect">
            <a:avLst/>
          </a:prstGeom>
        </p:spPr>
      </p:pic>
      <p:pic>
        <p:nvPicPr>
          <p:cNvPr id="5" name="图片 4"/>
          <p:cNvPicPr>
            <a:picLocks noChangeAspect="1"/>
          </p:cNvPicPr>
          <p:nvPr userDrawn="1"/>
        </p:nvPicPr>
        <p:blipFill rotWithShape="1">
          <a:blip r:embed="rId4" cstate="print">
            <a:duotone>
              <a:prstClr val="black"/>
              <a:srgbClr val="00B0F0">
                <a:tint val="45000"/>
                <a:satMod val="400000"/>
              </a:srgbClr>
            </a:duotone>
            <a:extLst>
              <a:ext uri="{28A0092B-C50C-407E-A947-70E740481C1C}">
                <a14:useLocalDpi xmlns:a14="http://schemas.microsoft.com/office/drawing/2010/main" val="0"/>
              </a:ext>
            </a:extLst>
          </a:blip>
          <a:srcRect l="5900" t="23318" r="10626" b="24722"/>
          <a:stretch/>
        </p:blipFill>
        <p:spPr>
          <a:xfrm>
            <a:off x="8283332" y="44624"/>
            <a:ext cx="825172" cy="288032"/>
          </a:xfrm>
          <a:prstGeom prst="rect">
            <a:avLst/>
          </a:prstGeom>
        </p:spPr>
      </p:pic>
    </p:spTree>
    <p:extLst>
      <p:ext uri="{BB962C8B-B14F-4D97-AF65-F5344CB8AC3E}">
        <p14:creationId xmlns:p14="http://schemas.microsoft.com/office/powerpoint/2010/main" val="373443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50825"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208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337786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4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713787" cy="765175"/>
          </a:xfrm>
        </p:spPr>
        <p:txBody>
          <a:bodyPr/>
          <a:lstStyle/>
          <a:p>
            <a:r>
              <a:rPr lang="zh-CN" altLang="en-US"/>
              <a:t>单击此处编辑母版标题样式</a:t>
            </a:r>
          </a:p>
        </p:txBody>
      </p:sp>
      <p:sp>
        <p:nvSpPr>
          <p:cNvPr id="3" name="图表占位符 2"/>
          <p:cNvSpPr>
            <a:spLocks noGrp="1"/>
          </p:cNvSpPr>
          <p:nvPr>
            <p:ph type="chart" idx="1"/>
          </p:nvPr>
        </p:nvSpPr>
        <p:spPr>
          <a:xfrm>
            <a:off x="250825" y="981075"/>
            <a:ext cx="8642350" cy="461665"/>
          </a:xfrm>
        </p:spPr>
        <p:txBody>
          <a:bodyPr/>
          <a:lstStyle>
            <a:lvl1pPr marL="342900" indent="-342900">
              <a:buFont typeface="Wingdings" pitchFamily="2" charset="2"/>
              <a:buChar char="Ø"/>
              <a:defRPr/>
            </a:lvl1pPr>
          </a:lstStyle>
          <a:p>
            <a:pPr lvl="0"/>
            <a:endParaRPr lang="zh-CN" altLang="en-US" noProof="0" dirty="0"/>
          </a:p>
        </p:txBody>
      </p:sp>
    </p:spTree>
    <p:extLst>
      <p:ext uri="{BB962C8B-B14F-4D97-AF65-F5344CB8AC3E}">
        <p14:creationId xmlns:p14="http://schemas.microsoft.com/office/powerpoint/2010/main" val="199557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E541AF8D-B3D7-4FE9-8B08-D6E788EE449C}"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9075DC97-F21A-4696-89E7-FF9AD1993287}" type="slidenum">
              <a:rPr lang="zh-CN" altLang="en-US"/>
              <a:pPr>
                <a:defRPr/>
              </a:pPr>
              <a:t>‹#›</a:t>
            </a:fld>
            <a:endParaRPr lang="en-US" altLang="zh-CN"/>
          </a:p>
        </p:txBody>
      </p:sp>
      <p:sp>
        <p:nvSpPr>
          <p:cNvPr id="7" name="TextBox 5"/>
          <p:cNvSpPr txBox="1"/>
          <p:nvPr userDrawn="1"/>
        </p:nvSpPr>
        <p:spPr>
          <a:xfrm>
            <a:off x="6839744" y="0"/>
            <a:ext cx="2304256" cy="584775"/>
          </a:xfrm>
          <a:prstGeom prst="rect">
            <a:avLst/>
          </a:prstGeom>
          <a:noFill/>
        </p:spPr>
        <p:txBody>
          <a:bodyPr wrap="square" rtlCol="0">
            <a:spAutoFit/>
          </a:bodyPr>
          <a:lstStyle>
            <a:defPPr>
              <a:defRPr lang="ko-KR"/>
            </a:defPPr>
            <a:lvl1pPr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5pPr>
            <a:lvl6pPr marL="2286000" algn="l" defTabSz="914400" rtl="0" eaLnBrk="1" latinLnBrk="0" hangingPunct="1">
              <a:defRPr kumimoji="1" kern="1200">
                <a:solidFill>
                  <a:schemeClr val="tx1"/>
                </a:solidFill>
                <a:latin typeface="Gulim" pitchFamily="34" charset="-127"/>
                <a:ea typeface="Gulim" pitchFamily="34" charset="-127"/>
                <a:cs typeface="+mn-cs"/>
              </a:defRPr>
            </a:lvl6pPr>
            <a:lvl7pPr marL="2743200" algn="l" defTabSz="914400" rtl="0" eaLnBrk="1" latinLnBrk="0" hangingPunct="1">
              <a:defRPr kumimoji="1" kern="1200">
                <a:solidFill>
                  <a:schemeClr val="tx1"/>
                </a:solidFill>
                <a:latin typeface="Gulim" pitchFamily="34" charset="-127"/>
                <a:ea typeface="Gulim" pitchFamily="34" charset="-127"/>
                <a:cs typeface="+mn-cs"/>
              </a:defRPr>
            </a:lvl7pPr>
            <a:lvl8pPr marL="3200400" algn="l" defTabSz="914400" rtl="0" eaLnBrk="1" latinLnBrk="0" hangingPunct="1">
              <a:defRPr kumimoji="1" kern="1200">
                <a:solidFill>
                  <a:schemeClr val="tx1"/>
                </a:solidFill>
                <a:latin typeface="Gulim" pitchFamily="34" charset="-127"/>
                <a:ea typeface="Gulim" pitchFamily="34" charset="-127"/>
                <a:cs typeface="+mn-cs"/>
              </a:defRPr>
            </a:lvl8pPr>
            <a:lvl9pPr marL="3657600" algn="l" defTabSz="914400" rtl="0" eaLnBrk="1" latinLnBrk="0" hangingPunct="1">
              <a:defRPr kumimoji="1" kern="1200">
                <a:solidFill>
                  <a:schemeClr val="tx1"/>
                </a:solidFill>
                <a:latin typeface="Gulim" pitchFamily="34" charset="-127"/>
                <a:ea typeface="Gulim" pitchFamily="34" charset="-127"/>
                <a:cs typeface="+mn-cs"/>
              </a:defRPr>
            </a:lvl9pPr>
          </a:lstStyle>
          <a:p>
            <a:pPr algn="ctr"/>
            <a:r>
              <a:rPr lang="zh-CN" altLang="en-US" sz="1600" dirty="0">
                <a:solidFill>
                  <a:srgbClr val="FFCCCC"/>
                </a:solidFill>
                <a:latin typeface="汉仪悠然体简" pitchFamily="18" charset="-122"/>
                <a:ea typeface="汉仪悠然体简" pitchFamily="18" charset="-122"/>
              </a:rPr>
              <a:t>西安交通大学赵银亮</a:t>
            </a:r>
            <a:endParaRPr lang="en-US" altLang="zh-CN" sz="1600" dirty="0">
              <a:solidFill>
                <a:srgbClr val="FFCCCC"/>
              </a:solidFill>
              <a:latin typeface="汉仪悠然体简" pitchFamily="18" charset="-122"/>
              <a:ea typeface="汉仪悠然体简" pitchFamily="18" charset="-122"/>
            </a:endParaRPr>
          </a:p>
          <a:p>
            <a:pPr algn="ctr"/>
            <a:r>
              <a:rPr lang="en-US" altLang="zh-CN" sz="1600" dirty="0">
                <a:solidFill>
                  <a:srgbClr val="FFCCCC"/>
                </a:solidFill>
                <a:latin typeface="汉仪悠然体简" pitchFamily="18" charset="-122"/>
                <a:ea typeface="汉仪悠然体简" pitchFamily="18" charset="-122"/>
              </a:rPr>
              <a:t>《</a:t>
            </a:r>
            <a:r>
              <a:rPr lang="zh-CN" altLang="en-US" sz="1600" dirty="0">
                <a:solidFill>
                  <a:srgbClr val="FFCCCC"/>
                </a:solidFill>
                <a:latin typeface="汉仪悠然体简" pitchFamily="18" charset="-122"/>
                <a:ea typeface="汉仪悠然体简" pitchFamily="18" charset="-122"/>
              </a:rPr>
              <a:t>形式语言与编译</a:t>
            </a:r>
            <a:r>
              <a:rPr lang="en-US" altLang="zh-CN" sz="1600" dirty="0">
                <a:solidFill>
                  <a:srgbClr val="FFCCCC"/>
                </a:solidFill>
                <a:latin typeface="汉仪悠然体简" pitchFamily="18" charset="-122"/>
                <a:ea typeface="汉仪悠然体简" pitchFamily="18" charset="-122"/>
              </a:rPr>
              <a:t>》</a:t>
            </a:r>
            <a:endParaRPr lang="zh-CN" altLang="en-US" sz="1600" dirty="0">
              <a:solidFill>
                <a:srgbClr val="FFCCCC"/>
              </a:solidFill>
              <a:latin typeface="汉仪悠然体简" pitchFamily="18" charset="-122"/>
              <a:ea typeface="汉仪悠然体简" pitchFamily="18"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fld id="{C89009D1-2B36-4D2C-9D4F-EEB90A38386D}"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BAC66141-66F2-4D3B-9360-5D7AD8B02C0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81075"/>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3" y="981075"/>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eaLnBrk="0" hangingPunct="0">
              <a:defRPr/>
            </a:lvl1pPr>
          </a:lstStyle>
          <a:p>
            <a:pPr>
              <a:defRPr/>
            </a:pPr>
            <a:fld id="{456D98F9-3672-4225-BC10-03EFCF7A32DE}" type="datetime1">
              <a:rPr lang="zh-CN" altLang="en-US"/>
              <a:pPr>
                <a:defRPr/>
              </a:pPr>
              <a:t>2024/5/28</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7BF9C476-AC91-4B5F-851C-25042C20474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eaLnBrk="0" hangingPunct="0">
              <a:defRPr/>
            </a:lvl1pPr>
          </a:lstStyle>
          <a:p>
            <a:pPr>
              <a:defRPr/>
            </a:pPr>
            <a:fld id="{0E6CB3B0-AC19-4BCA-AE85-B2397647BE23}" type="datetime1">
              <a:rPr lang="zh-CN" altLang="en-US"/>
              <a:pPr>
                <a:defRPr/>
              </a:pPr>
              <a:t>2024/5/28</a:t>
            </a:fld>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E76BCCD4-78BB-4A98-A30D-917DE64AA5D5}"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eaLnBrk="0" hangingPunct="0">
              <a:defRPr/>
            </a:lvl1pPr>
          </a:lstStyle>
          <a:p>
            <a:pPr>
              <a:defRPr/>
            </a:pPr>
            <a:fld id="{C223DC6B-EEF4-4C7D-A9D8-DEDB8153002C}" type="datetime1">
              <a:rPr lang="zh-CN" altLang="en-US"/>
              <a:pPr>
                <a:defRPr/>
              </a:pPr>
              <a:t>2024/5/28</a:t>
            </a:fld>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918EBE35-3097-4DFB-84D4-CDEEA36BEF84}"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fld id="{B0FC1E4C-9029-4E3A-8A14-797A659582D7}" type="datetime1">
              <a:rPr lang="zh-CN" altLang="en-US"/>
              <a:pPr>
                <a:defRPr/>
              </a:pPr>
              <a:t>2024/5/28</a:t>
            </a:fld>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D9A3ABF8-3BA0-4975-9C24-50B959923FF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fld id="{CC3716A0-C629-44EC-8886-F1982DF0A0FB}" type="datetime1">
              <a:rPr lang="zh-CN" altLang="en-US"/>
              <a:pPr>
                <a:defRPr/>
              </a:pPr>
              <a:t>2024/5/28</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1D5A54F0-219B-4885-8816-1DCB2C22843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fld id="{3CED0AC1-BFD7-4B0A-869E-9AA162B4CDBF}" type="datetime1">
              <a:rPr lang="zh-CN" altLang="en-US"/>
              <a:pPr>
                <a:defRPr/>
              </a:pPr>
              <a:t>2024/5/28</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640F4B0B-157D-4EFD-9B70-7D87B5033A25}"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7.png"/><Relationship Id="rId4" Type="http://schemas.openxmlformats.org/officeDocument/2006/relationships/slideLayout" Target="../slideLayouts/slideLayout16.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F5FE"/>
            </a:gs>
            <a:gs pos="50000">
              <a:srgbClr val="FFFFFF"/>
            </a:gs>
            <a:gs pos="100000">
              <a:srgbClr val="DAF5FE"/>
            </a:gs>
          </a:gsLst>
          <a:lin ang="2700000" scaled="1"/>
        </a:gradFill>
        <a:effectLst/>
      </p:bgPr>
    </p:bg>
    <p:spTree>
      <p:nvGrpSpPr>
        <p:cNvPr id="1" name=""/>
        <p:cNvGrpSpPr/>
        <p:nvPr/>
      </p:nvGrpSpPr>
      <p:grpSpPr>
        <a:xfrm>
          <a:off x="0" y="0"/>
          <a:ext cx="0" cy="0"/>
          <a:chOff x="0" y="0"/>
          <a:chExt cx="0" cy="0"/>
        </a:xfrm>
      </p:grpSpPr>
      <p:pic>
        <p:nvPicPr>
          <p:cNvPr id="2050" name="Picture 7" descr="图片1"/>
          <p:cNvPicPr>
            <a:picLocks noChangeAspect="1" noChangeArrowheads="1"/>
          </p:cNvPicPr>
          <p:nvPr userDrawn="1"/>
        </p:nvPicPr>
        <p:blipFill>
          <a:blip r:embed="rId14" cstate="print"/>
          <a:srcRect/>
          <a:stretch>
            <a:fillRect/>
          </a:stretch>
        </p:blipFill>
        <p:spPr bwMode="auto">
          <a:xfrm>
            <a:off x="0" y="0"/>
            <a:ext cx="9144000" cy="765175"/>
          </a:xfrm>
          <a:prstGeom prst="rect">
            <a:avLst/>
          </a:prstGeom>
          <a:noFill/>
          <a:ln w="9525">
            <a:noFill/>
            <a:miter lim="800000"/>
            <a:headEnd/>
            <a:tailEnd/>
          </a:ln>
        </p:spPr>
      </p:pic>
      <p:sp>
        <p:nvSpPr>
          <p:cNvPr id="2051" name="Rectangle 2"/>
          <p:cNvSpPr>
            <a:spLocks noGrp="1" noChangeArrowheads="1"/>
          </p:cNvSpPr>
          <p:nvPr>
            <p:ph type="title"/>
          </p:nvPr>
        </p:nvSpPr>
        <p:spPr bwMode="auto">
          <a:xfrm>
            <a:off x="250825" y="44450"/>
            <a:ext cx="8642350"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p:cNvSpPr>
            <a:spLocks noGrp="1" noChangeArrowheads="1"/>
          </p:cNvSpPr>
          <p:nvPr>
            <p:ph type="body" idx="1"/>
          </p:nvPr>
        </p:nvSpPr>
        <p:spPr bwMode="auto">
          <a:xfrm>
            <a:off x="323850" y="981075"/>
            <a:ext cx="8569325"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 第二级</a:t>
            </a:r>
          </a:p>
          <a:p>
            <a:pPr lvl="2"/>
            <a:r>
              <a:rPr lang="zh-CN" altLang="en-US"/>
              <a:t> 第三级</a:t>
            </a:r>
          </a:p>
          <a:p>
            <a:pPr lvl="3"/>
            <a:r>
              <a:rPr lang="zh-CN" altLang="en-US"/>
              <a:t>第四级</a:t>
            </a:r>
          </a:p>
          <a:p>
            <a:pPr lvl="4"/>
            <a:r>
              <a:rPr lang="zh-CN" altLang="en-US"/>
              <a:t>第五级</a:t>
            </a:r>
          </a:p>
        </p:txBody>
      </p:sp>
      <p:sp>
        <p:nvSpPr>
          <p:cNvPr id="306180" name="Rectangle 4"/>
          <p:cNvSpPr>
            <a:spLocks noGrp="1" noChangeArrowheads="1"/>
          </p:cNvSpPr>
          <p:nvPr>
            <p:ph type="dt" sz="half" idx="2"/>
          </p:nvPr>
        </p:nvSpPr>
        <p:spPr bwMode="auto">
          <a:xfrm>
            <a:off x="457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kumimoji="0" sz="1400">
                <a:solidFill>
                  <a:srgbClr val="99FFCC"/>
                </a:solidFill>
                <a:latin typeface="Arial" charset="0"/>
                <a:ea typeface="宋体" pitchFamily="2" charset="-122"/>
              </a:defRPr>
            </a:lvl1pPr>
          </a:lstStyle>
          <a:p>
            <a:pPr>
              <a:defRPr/>
            </a:pPr>
            <a:fld id="{8547A495-6F0F-40D1-8022-D8CF4A5D3462}" type="datetime1">
              <a:rPr lang="zh-CN" altLang="en-US"/>
              <a:pPr>
                <a:defRPr/>
              </a:pPr>
              <a:t>2024/5/28</a:t>
            </a:fld>
            <a:endParaRPr lang="en-US" altLang="zh-CN"/>
          </a:p>
        </p:txBody>
      </p:sp>
      <p:sp>
        <p:nvSpPr>
          <p:cNvPr id="306181"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0" hangingPunct="1">
              <a:defRPr kumimoji="0" sz="1400">
                <a:solidFill>
                  <a:srgbClr val="000000"/>
                </a:solidFill>
                <a:latin typeface="Arial" charset="0"/>
                <a:ea typeface="宋体" pitchFamily="2" charset="-122"/>
              </a:defRPr>
            </a:lvl1pPr>
          </a:lstStyle>
          <a:p>
            <a:pPr>
              <a:defRPr/>
            </a:pPr>
            <a:endParaRPr lang="en-US" altLang="zh-CN"/>
          </a:p>
        </p:txBody>
      </p:sp>
      <p:sp>
        <p:nvSpPr>
          <p:cNvPr id="306182"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kumimoji="0" sz="1400">
                <a:solidFill>
                  <a:srgbClr val="000000"/>
                </a:solidFill>
                <a:latin typeface="Arial" charset="0"/>
                <a:ea typeface="宋体" pitchFamily="2" charset="-122"/>
              </a:defRPr>
            </a:lvl1pPr>
          </a:lstStyle>
          <a:p>
            <a:pPr>
              <a:defRPr/>
            </a:pPr>
            <a:fld id="{874C855A-3850-4EA8-9BE2-1AAA92189164}" type="slidenum">
              <a:rPr lang="zh-CN" altLang="en-US"/>
              <a:pPr>
                <a:defRPr/>
              </a:pPr>
              <a:t>‹#›</a:t>
            </a:fld>
            <a:endParaRPr lang="en-US" altLang="zh-CN"/>
          </a:p>
        </p:txBody>
      </p:sp>
      <p:sp>
        <p:nvSpPr>
          <p:cNvPr id="306185" name="Rectangle 9"/>
          <p:cNvSpPr>
            <a:spLocks noChangeArrowheads="1"/>
          </p:cNvSpPr>
          <p:nvPr userDrawn="1"/>
        </p:nvSpPr>
        <p:spPr bwMode="auto">
          <a:xfrm>
            <a:off x="0" y="765175"/>
            <a:ext cx="9144000" cy="76200"/>
          </a:xfrm>
          <a:prstGeom prst="rect">
            <a:avLst/>
          </a:prstGeom>
          <a:gradFill rotWithShape="1">
            <a:gsLst>
              <a:gs pos="0">
                <a:srgbClr val="000068"/>
              </a:gs>
              <a:gs pos="100000">
                <a:srgbClr val="6600CC"/>
              </a:gs>
            </a:gsLst>
            <a:lin ang="2700000" scaled="1"/>
          </a:gradFill>
          <a:ln w="9525">
            <a:noFill/>
            <a:miter lim="800000"/>
            <a:headEnd/>
            <a:tailEnd/>
          </a:ln>
          <a:effectLst/>
        </p:spPr>
        <p:txBody>
          <a:bodyPr wrap="none" anchor="ctr"/>
          <a:lstStyle/>
          <a:p>
            <a:pPr eaLnBrk="1" latinLnBrk="1" hangingPunct="1">
              <a:defRPr/>
            </a:pPr>
            <a:endParaRPr kumimoji="1" lang="zh-CN" altLang="en-US" sz="1800">
              <a:solidFill>
                <a:srgbClr val="000000"/>
              </a:solidFill>
              <a:latin typeface="Gulim" pitchFamily="34" charset="-127"/>
              <a:ea typeface="Gulim" pitchFamily="34" charset="-127"/>
            </a:endParaRPr>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hdr="0" ft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2pPr>
      <a:lvl3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3pPr>
      <a:lvl4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4pPr>
      <a:lvl5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5pPr>
      <a:lvl6pPr marL="457200" algn="ctr" rtl="0" fontAlgn="base">
        <a:spcBef>
          <a:spcPct val="0"/>
        </a:spcBef>
        <a:spcAft>
          <a:spcPct val="0"/>
        </a:spcAft>
        <a:defRPr sz="3600">
          <a:solidFill>
            <a:schemeClr val="tx2"/>
          </a:solidFill>
          <a:latin typeface="New Century Schoolbook" pitchFamily="18" charset="0"/>
          <a:ea typeface="仿宋_GB2312" pitchFamily="49" charset="-122"/>
        </a:defRPr>
      </a:lvl6pPr>
      <a:lvl7pPr marL="914400" algn="ctr" rtl="0" fontAlgn="base">
        <a:spcBef>
          <a:spcPct val="0"/>
        </a:spcBef>
        <a:spcAft>
          <a:spcPct val="0"/>
        </a:spcAft>
        <a:defRPr sz="3600">
          <a:solidFill>
            <a:schemeClr val="tx2"/>
          </a:solidFill>
          <a:latin typeface="New Century Schoolbook" pitchFamily="18" charset="0"/>
          <a:ea typeface="仿宋_GB2312" pitchFamily="49" charset="-122"/>
        </a:defRPr>
      </a:lvl7pPr>
      <a:lvl8pPr marL="1371600" algn="ctr" rtl="0" fontAlgn="base">
        <a:spcBef>
          <a:spcPct val="0"/>
        </a:spcBef>
        <a:spcAft>
          <a:spcPct val="0"/>
        </a:spcAft>
        <a:defRPr sz="3600">
          <a:solidFill>
            <a:schemeClr val="tx2"/>
          </a:solidFill>
          <a:latin typeface="New Century Schoolbook" pitchFamily="18" charset="0"/>
          <a:ea typeface="仿宋_GB2312" pitchFamily="49" charset="-122"/>
        </a:defRPr>
      </a:lvl8pPr>
      <a:lvl9pPr marL="1828800" algn="ctr" rtl="0" fontAlgn="base">
        <a:spcBef>
          <a:spcPct val="0"/>
        </a:spcBef>
        <a:spcAft>
          <a:spcPct val="0"/>
        </a:spcAft>
        <a:defRPr sz="3600">
          <a:solidFill>
            <a:schemeClr val="tx2"/>
          </a:solidFill>
          <a:latin typeface="New Century Schoolbook" pitchFamily="18" charset="0"/>
          <a:ea typeface="仿宋_GB2312" pitchFamily="49" charset="-122"/>
        </a:defRPr>
      </a:lvl9pPr>
    </p:titleStyle>
    <p:bodyStyle>
      <a:lvl1pPr marL="342900" indent="-342900" algn="l" rtl="0" eaLnBrk="0" fontAlgn="base" hangingPunct="0">
        <a:spcBef>
          <a:spcPct val="20000"/>
        </a:spcBef>
        <a:spcAft>
          <a:spcPct val="10000"/>
        </a:spcAft>
        <a:buBlip>
          <a:blip r:embed="rId15"/>
        </a:buBlip>
        <a:defRPr sz="2800">
          <a:solidFill>
            <a:schemeClr val="tx1"/>
          </a:solidFill>
          <a:latin typeface="+mn-lt"/>
          <a:ea typeface="+mn-ea"/>
          <a:cs typeface="+mn-cs"/>
        </a:defRPr>
      </a:lvl1pPr>
      <a:lvl2pPr marL="742950" indent="-285750" algn="l" rtl="0" eaLnBrk="0" fontAlgn="base" hangingPunct="0">
        <a:spcBef>
          <a:spcPct val="10000"/>
        </a:spcBef>
        <a:spcAft>
          <a:spcPct val="10000"/>
        </a:spcAft>
        <a:buBlip>
          <a:blip r:embed="rId16"/>
        </a:buBlip>
        <a:defRPr sz="2600">
          <a:solidFill>
            <a:schemeClr val="tx1"/>
          </a:solidFill>
          <a:latin typeface="+mn-lt"/>
          <a:ea typeface="楷体_GB2312" pitchFamily="49" charset="-122"/>
        </a:defRPr>
      </a:lvl2pPr>
      <a:lvl3pPr marL="1143000" indent="-228600" algn="l" rtl="0" eaLnBrk="0" fontAlgn="base" hangingPunct="0">
        <a:spcBef>
          <a:spcPct val="5000"/>
        </a:spcBef>
        <a:spcAft>
          <a:spcPct val="5000"/>
        </a:spcAft>
        <a:buClr>
          <a:srgbClr val="FF9900"/>
        </a:buClr>
        <a:buFont typeface="Wingdings" pitchFamily="2" charset="2"/>
        <a:buBlip>
          <a:blip r:embed="rId17"/>
        </a:buBlip>
        <a:defRPr sz="2400">
          <a:solidFill>
            <a:schemeClr val="tx1"/>
          </a:solidFill>
          <a:latin typeface="Times New Roman" pitchFamily="18" charset="0"/>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pic>
        <p:nvPicPr>
          <p:cNvPr id="1026" name="Picture 39" descr="图片1"/>
          <p:cNvPicPr>
            <a:picLocks noChangeAspect="1" noChangeArrowheads="1"/>
          </p:cNvPicPr>
          <p:nvPr userDrawn="1"/>
        </p:nvPicPr>
        <p:blipFill>
          <a:blip r:embed="rId8" cstate="print">
            <a:extLst>
              <a:ext uri="{BEBA8EAE-BF5A-486C-A8C5-ECC9F3942E4B}">
                <a14:imgProps xmlns:a14="http://schemas.microsoft.com/office/drawing/2010/main">
                  <a14:imgLayer r:embed="rId9">
                    <a14:imgEffect>
                      <a14:colorTemperature colorTemp="6452"/>
                    </a14:imgEffect>
                  </a14:imgLayer>
                </a14:imgProps>
              </a:ext>
            </a:extLst>
          </a:blip>
          <a:srcRect/>
          <a:stretch>
            <a:fillRect/>
          </a:stretch>
        </p:blipFill>
        <p:spPr bwMode="auto">
          <a:xfrm>
            <a:off x="0" y="0"/>
            <a:ext cx="9144000" cy="765175"/>
          </a:xfrm>
          <a:prstGeom prst="rect">
            <a:avLst/>
          </a:prstGeom>
          <a:noFill/>
          <a:ln w="9525">
            <a:noFill/>
            <a:miter lim="800000"/>
            <a:headEnd/>
            <a:tailEnd/>
          </a:ln>
          <a:effectLst>
            <a:softEdge rad="31750"/>
          </a:effectLst>
        </p:spPr>
      </p:pic>
      <p:sp>
        <p:nvSpPr>
          <p:cNvPr id="1027" name="Rectangle 2"/>
          <p:cNvSpPr>
            <a:spLocks noGrp="1" noChangeArrowheads="1"/>
          </p:cNvSpPr>
          <p:nvPr>
            <p:ph type="title"/>
          </p:nvPr>
        </p:nvSpPr>
        <p:spPr bwMode="white">
          <a:xfrm>
            <a:off x="179388" y="0"/>
            <a:ext cx="8713787"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dirty="0"/>
              <a:t>Click to edit Master title</a:t>
            </a:r>
          </a:p>
        </p:txBody>
      </p:sp>
      <p:sp>
        <p:nvSpPr>
          <p:cNvPr id="1028" name="Rectangle 3"/>
          <p:cNvSpPr>
            <a:spLocks noGrp="1" noChangeArrowheads="1"/>
          </p:cNvSpPr>
          <p:nvPr>
            <p:ph type="body" idx="1"/>
          </p:nvPr>
        </p:nvSpPr>
        <p:spPr bwMode="auto">
          <a:xfrm>
            <a:off x="250825" y="981075"/>
            <a:ext cx="8642350" cy="1791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 </a:t>
            </a:r>
            <a:r>
              <a:rPr lang="en-US" altLang="zh-CN" dirty="0"/>
              <a:t>Click to edit Master text</a:t>
            </a:r>
          </a:p>
          <a:p>
            <a:pPr lvl="1"/>
            <a:r>
              <a:rPr lang="en-US" altLang="zh-CN" dirty="0"/>
              <a:t>Second level</a:t>
            </a:r>
          </a:p>
          <a:p>
            <a:pPr lvl="3"/>
            <a:r>
              <a:rPr lang="en-US" altLang="zh-CN" dirty="0"/>
              <a:t>Fourth level</a:t>
            </a:r>
          </a:p>
          <a:p>
            <a:pPr lvl="4"/>
            <a:r>
              <a:rPr lang="en-US" altLang="zh-CN" dirty="0"/>
              <a:t>Fifth level</a:t>
            </a:r>
          </a:p>
        </p:txBody>
      </p:sp>
      <p:pic>
        <p:nvPicPr>
          <p:cNvPr id="7" name="Picture 2" descr="http://www.xjtu.edu.cn/img/logo_pic99.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35347"/>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Lst>
  <p:hf hdr="0" ftr="0" dt="0"/>
  <p:txStyles>
    <p:titleStyle>
      <a:lvl1pPr algn="ctr" rtl="0" eaLnBrk="0" fontAlgn="base" hangingPunct="0">
        <a:spcBef>
          <a:spcPct val="0"/>
        </a:spcBef>
        <a:spcAft>
          <a:spcPct val="0"/>
        </a:spcAft>
        <a:defRPr kumimoji="1" sz="3200">
          <a:solidFill>
            <a:schemeClr val="accent1"/>
          </a:solidFill>
          <a:latin typeface="Cambria Math" panose="02040503050406030204" pitchFamily="18" charset="0"/>
          <a:ea typeface="+mj-ea"/>
          <a:cs typeface="+mj-cs"/>
        </a:defRPr>
      </a:lvl1pPr>
      <a:lvl2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2pPr>
      <a:lvl3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3pPr>
      <a:lvl4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4pPr>
      <a:lvl5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5pPr>
      <a:lvl6pPr marL="457200" algn="ctr" rtl="0" fontAlgn="base">
        <a:spcBef>
          <a:spcPct val="0"/>
        </a:spcBef>
        <a:spcAft>
          <a:spcPct val="0"/>
        </a:spcAft>
        <a:defRPr kumimoji="1" sz="3600">
          <a:solidFill>
            <a:schemeClr val="accent1"/>
          </a:solidFill>
          <a:latin typeface="New Century Schoolbook" pitchFamily="18" charset="0"/>
          <a:ea typeface="黑体" pitchFamily="2" charset="-122"/>
        </a:defRPr>
      </a:lvl6pPr>
      <a:lvl7pPr marL="914400" algn="ctr" rtl="0" fontAlgn="base">
        <a:spcBef>
          <a:spcPct val="0"/>
        </a:spcBef>
        <a:spcAft>
          <a:spcPct val="0"/>
        </a:spcAft>
        <a:defRPr kumimoji="1" sz="3600">
          <a:solidFill>
            <a:schemeClr val="accent1"/>
          </a:solidFill>
          <a:latin typeface="New Century Schoolbook" pitchFamily="18" charset="0"/>
          <a:ea typeface="黑体" pitchFamily="2" charset="-122"/>
        </a:defRPr>
      </a:lvl7pPr>
      <a:lvl8pPr marL="1371600" algn="ctr" rtl="0" fontAlgn="base">
        <a:spcBef>
          <a:spcPct val="0"/>
        </a:spcBef>
        <a:spcAft>
          <a:spcPct val="0"/>
        </a:spcAft>
        <a:defRPr kumimoji="1" sz="3600">
          <a:solidFill>
            <a:schemeClr val="accent1"/>
          </a:solidFill>
          <a:latin typeface="New Century Schoolbook" pitchFamily="18" charset="0"/>
          <a:ea typeface="黑体" pitchFamily="2" charset="-122"/>
        </a:defRPr>
      </a:lvl8pPr>
      <a:lvl9pPr marL="1828800" algn="ctr" rtl="0" fontAlgn="base">
        <a:spcBef>
          <a:spcPct val="0"/>
        </a:spcBef>
        <a:spcAft>
          <a:spcPct val="0"/>
        </a:spcAft>
        <a:defRPr kumimoji="1" sz="3600">
          <a:solidFill>
            <a:schemeClr val="accent1"/>
          </a:solidFill>
          <a:latin typeface="New Century Schoolbook" pitchFamily="18" charset="0"/>
          <a:ea typeface="黑体" pitchFamily="2" charset="-122"/>
        </a:defRPr>
      </a:lvl9pPr>
    </p:titleStyle>
    <p:bodyStyle>
      <a:lvl1pPr marL="342900" indent="-342900" algn="l" rtl="0" eaLnBrk="0" fontAlgn="base" hangingPunct="0">
        <a:spcBef>
          <a:spcPct val="20000"/>
        </a:spcBef>
        <a:spcAft>
          <a:spcPct val="0"/>
        </a:spcAft>
        <a:buClrTx/>
        <a:buFont typeface="Cambria Math" panose="02040503050406030204" pitchFamily="18" charset="0"/>
        <a:buChar char="▻"/>
        <a:defRPr kumimoji="1" sz="2400" b="0">
          <a:solidFill>
            <a:schemeClr val="tx1"/>
          </a:solidFill>
          <a:latin typeface="Cambria Math" panose="02040503050406030204" pitchFamily="18" charset="0"/>
          <a:ea typeface="仿宋" panose="02010609060101010101" pitchFamily="49" charset="-122"/>
          <a:cs typeface="+mn-cs"/>
        </a:defRPr>
      </a:lvl1pPr>
      <a:lvl2pPr marL="742950" indent="-285750" algn="l" rtl="0" eaLnBrk="0" fontAlgn="base" hangingPunct="0">
        <a:spcBef>
          <a:spcPct val="20000"/>
        </a:spcBef>
        <a:spcAft>
          <a:spcPct val="0"/>
        </a:spcAft>
        <a:buClr>
          <a:srgbClr val="800080"/>
        </a:buClr>
        <a:buFont typeface="Cambria Math" panose="02040503050406030204" pitchFamily="18" charset="0"/>
        <a:buChar char="⥼"/>
        <a:defRPr kumimoji="1" sz="2400" b="0">
          <a:solidFill>
            <a:srgbClr val="000000"/>
          </a:solidFill>
          <a:latin typeface="Cambria Math" panose="02040503050406030204" pitchFamily="18" charset="0"/>
          <a:ea typeface="仿宋" panose="02010609060101010101" pitchFamily="49" charset="-122"/>
        </a:defRPr>
      </a:lvl2pPr>
      <a:lvl3pPr marL="1143000" indent="-228600" algn="l" rtl="0" eaLnBrk="0" fontAlgn="base" hangingPunct="0">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3pPr>
      <a:lvl4pPr marL="1562100" indent="-228600" algn="l" rtl="0" eaLnBrk="0" fontAlgn="base" hangingPunct="0">
        <a:spcBef>
          <a:spcPct val="20000"/>
        </a:spcBef>
        <a:spcAft>
          <a:spcPct val="0"/>
        </a:spcAft>
        <a:buChar char="–"/>
        <a:defRPr kumimoji="1" sz="2400" b="0">
          <a:solidFill>
            <a:srgbClr val="000000"/>
          </a:solidFill>
          <a:latin typeface="Garamond" pitchFamily="18" charset="0"/>
          <a:ea typeface="Garamond" pitchFamily="18" charset="0"/>
        </a:defRPr>
      </a:lvl4pPr>
      <a:lvl5pPr marL="1981200" indent="-228600" algn="l" rtl="0" eaLnBrk="0" fontAlgn="base" hangingPunct="0">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5pPr>
      <a:lvl6pPr marL="24384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6pPr>
      <a:lvl7pPr marL="28956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7pPr>
      <a:lvl8pPr marL="33528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8pPr>
      <a:lvl9pPr marL="38100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50825" y="4005263"/>
            <a:ext cx="8686800" cy="2160587"/>
          </a:xfrm>
        </p:spPr>
        <p:txBody>
          <a:bodyPr/>
          <a:lstStyle/>
          <a:p>
            <a:pPr eaLnBrk="1" hangingPunct="1"/>
            <a:endParaRPr lang="en-US" altLang="zh-CN" sz="2400" dirty="0">
              <a:latin typeface="Cambria" panose="02040503050406030204" pitchFamily="18" charset="0"/>
              <a:ea typeface="Cambria" panose="02040503050406030204" pitchFamily="18" charset="0"/>
            </a:endParaRPr>
          </a:p>
          <a:p>
            <a:pPr eaLnBrk="1" hangingPunct="1"/>
            <a:r>
              <a:rPr lang="en-US" altLang="zh-CN" sz="2400">
                <a:latin typeface="Cambria" panose="02040503050406030204" pitchFamily="18" charset="0"/>
                <a:ea typeface="Cambria" panose="02040503050406030204" pitchFamily="18" charset="0"/>
              </a:rPr>
              <a:t>2024.05</a:t>
            </a:r>
            <a:endParaRPr lang="en-US" altLang="zh-CN" dirty="0">
              <a:latin typeface="Cambria" panose="02040503050406030204" pitchFamily="18" charset="0"/>
              <a:ea typeface="Cambria" panose="02040503050406030204" pitchFamily="18" charset="0"/>
            </a:endParaRPr>
          </a:p>
        </p:txBody>
      </p:sp>
      <p:sp>
        <p:nvSpPr>
          <p:cNvPr id="16387" name="Rectangle 4"/>
          <p:cNvSpPr>
            <a:spLocks noGrp="1" noChangeArrowheads="1"/>
          </p:cNvSpPr>
          <p:nvPr>
            <p:ph type="ctrTitle"/>
          </p:nvPr>
        </p:nvSpPr>
        <p:spPr/>
        <p:txBody>
          <a:bodyPr/>
          <a:lstStyle/>
          <a:p>
            <a:pPr eaLnBrk="1" hangingPunct="1"/>
            <a:r>
              <a:rPr lang="zh-CN" altLang="en-US" dirty="0">
                <a:latin typeface="Cambria" panose="02040503050406030204" pitchFamily="18" charset="0"/>
                <a:ea typeface="Cambria" panose="02040503050406030204" pitchFamily="18" charset="0"/>
              </a:rPr>
              <a:t>编译器设计专题实验课</a:t>
            </a:r>
            <a:r>
              <a:rPr lang="en-US" altLang="zh-CN" dirty="0">
                <a:latin typeface="Cambria" panose="02040503050406030204" pitchFamily="18" charset="0"/>
                <a:ea typeface="Cambria" panose="02040503050406030204" pitchFamily="18" charset="0"/>
              </a:rPr>
              <a:t>2024</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C4CDB8E-B368-48ED-89C1-CE8E52A11814}"/>
              </a:ext>
            </a:extLst>
          </p:cNvPr>
          <p:cNvSpPr>
            <a:spLocks noGrp="1"/>
          </p:cNvSpPr>
          <p:nvPr>
            <p:ph idx="1"/>
          </p:nvPr>
        </p:nvSpPr>
        <p:spPr>
          <a:xfrm>
            <a:off x="250825" y="981074"/>
            <a:ext cx="8642350" cy="1348061"/>
          </a:xfrm>
        </p:spPr>
        <p:txBody>
          <a:bodyPr/>
          <a:lstStyle/>
          <a:p>
            <a:r>
              <a:rPr lang="zh-CN" altLang="en-US" dirty="0"/>
              <a:t>判断是否</a:t>
            </a:r>
            <a:r>
              <a:rPr lang="en-US" altLang="zh-CN" dirty="0"/>
              <a:t>SLR(1)</a:t>
            </a:r>
            <a:r>
              <a:rPr lang="zh-CN" altLang="en-US" dirty="0"/>
              <a:t>文法，移进规约冲突和规约规约冲突，</a:t>
            </a:r>
            <a:endParaRPr lang="en-US" altLang="zh-CN" dirty="0"/>
          </a:p>
          <a:p>
            <a:r>
              <a:rPr lang="en-US" altLang="zh-CN" dirty="0" err="1"/>
              <a:t>Yacc</a:t>
            </a:r>
            <a:r>
              <a:rPr lang="zh-CN" altLang="en-US" dirty="0"/>
              <a:t>规则</a:t>
            </a:r>
            <a:endParaRPr lang="en-US" altLang="zh-CN" dirty="0"/>
          </a:p>
          <a:p>
            <a:r>
              <a:rPr lang="zh-CN" altLang="en-US" dirty="0"/>
              <a:t>构造</a:t>
            </a:r>
            <a:r>
              <a:rPr lang="en-US" altLang="zh-CN" dirty="0"/>
              <a:t>SLR(1)</a:t>
            </a:r>
            <a:r>
              <a:rPr lang="zh-CN" altLang="en-US" dirty="0"/>
              <a:t>分析表</a:t>
            </a:r>
          </a:p>
        </p:txBody>
      </p:sp>
      <p:sp>
        <p:nvSpPr>
          <p:cNvPr id="5" name="标题 1">
            <a:extLst>
              <a:ext uri="{FF2B5EF4-FFF2-40B4-BE49-F238E27FC236}">
                <a16:creationId xmlns:a16="http://schemas.microsoft.com/office/drawing/2014/main" xmlns="" id="{D5BCA850-AAB7-47EE-9CD8-104A24830D7D}"/>
              </a:ext>
            </a:extLst>
          </p:cNvPr>
          <p:cNvSpPr>
            <a:spLocks noGrp="1"/>
          </p:cNvSpPr>
          <p:nvPr>
            <p:ph type="title"/>
          </p:nvPr>
        </p:nvSpPr>
        <p:spPr>
          <a:xfrm>
            <a:off x="179388" y="0"/>
            <a:ext cx="8713787" cy="765175"/>
          </a:xfrm>
        </p:spPr>
        <p:txBody>
          <a:bodyPr/>
          <a:lstStyle/>
          <a:p>
            <a:r>
              <a:rPr lang="zh-CN" altLang="en-US" dirty="0"/>
              <a:t>具体步骤</a:t>
            </a:r>
          </a:p>
        </p:txBody>
      </p:sp>
      <p:pic>
        <p:nvPicPr>
          <p:cNvPr id="8194" name="Picture 2" descr="在这里插入图片描述">
            <a:extLst>
              <a:ext uri="{FF2B5EF4-FFF2-40B4-BE49-F238E27FC236}">
                <a16:creationId xmlns:a16="http://schemas.microsoft.com/office/drawing/2014/main" xmlns="" id="{57DC1B8A-6F2C-415F-8C70-5BB3AAB0C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29135"/>
            <a:ext cx="595668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6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2426343-1AE4-44F4-82BA-F51AB4C3944E}"/>
              </a:ext>
            </a:extLst>
          </p:cNvPr>
          <p:cNvSpPr>
            <a:spLocks noGrp="1"/>
          </p:cNvSpPr>
          <p:nvPr>
            <p:ph idx="1"/>
          </p:nvPr>
        </p:nvSpPr>
        <p:spPr>
          <a:xfrm>
            <a:off x="250825" y="981074"/>
            <a:ext cx="8642350" cy="1274195"/>
          </a:xfrm>
        </p:spPr>
        <p:txBody>
          <a:bodyPr/>
          <a:lstStyle/>
          <a:p>
            <a:r>
              <a:rPr lang="zh-CN" altLang="en-US" dirty="0"/>
              <a:t>为了实现两种以上文法，可以将如下的文法增加成如下形式</a:t>
            </a:r>
            <a:endParaRPr lang="en-US" altLang="zh-CN" dirty="0"/>
          </a:p>
          <a:p>
            <a:r>
              <a:rPr lang="zh-CN" altLang="en-US" dirty="0"/>
              <a:t>项目集增多，状态变为</a:t>
            </a:r>
            <a:r>
              <a:rPr lang="en-US" altLang="zh-CN" dirty="0"/>
              <a:t>19</a:t>
            </a:r>
            <a:r>
              <a:rPr lang="zh-CN" altLang="en-US" dirty="0"/>
              <a:t>种，然后修改</a:t>
            </a:r>
            <a:r>
              <a:rPr lang="en-US" altLang="zh-CN" dirty="0" err="1"/>
              <a:t>slrs</a:t>
            </a:r>
            <a:r>
              <a:rPr lang="zh-CN" altLang="en-US" dirty="0"/>
              <a:t>的</a:t>
            </a:r>
            <a:r>
              <a:rPr lang="en-US" altLang="zh-CN" dirty="0"/>
              <a:t>action</a:t>
            </a:r>
            <a:r>
              <a:rPr lang="zh-CN" altLang="en-US" dirty="0"/>
              <a:t>和</a:t>
            </a:r>
            <a:r>
              <a:rPr lang="en-US" altLang="zh-CN" dirty="0" err="1"/>
              <a:t>goto</a:t>
            </a:r>
            <a:r>
              <a:rPr lang="zh-CN" altLang="en-US" dirty="0"/>
              <a:t>表格打印出来即可。</a:t>
            </a:r>
          </a:p>
        </p:txBody>
      </p:sp>
      <p:sp>
        <p:nvSpPr>
          <p:cNvPr id="5" name="标题 1">
            <a:extLst>
              <a:ext uri="{FF2B5EF4-FFF2-40B4-BE49-F238E27FC236}">
                <a16:creationId xmlns:a16="http://schemas.microsoft.com/office/drawing/2014/main" xmlns="" id="{7B2871AB-E75E-4EFE-B4AF-250CA44DDFC4}"/>
              </a:ext>
            </a:extLst>
          </p:cNvPr>
          <p:cNvSpPr>
            <a:spLocks noGrp="1"/>
          </p:cNvSpPr>
          <p:nvPr>
            <p:ph type="title"/>
          </p:nvPr>
        </p:nvSpPr>
        <p:spPr>
          <a:xfrm>
            <a:off x="179388" y="0"/>
            <a:ext cx="8713787" cy="765175"/>
          </a:xfrm>
        </p:spPr>
        <p:txBody>
          <a:bodyPr/>
          <a:lstStyle/>
          <a:p>
            <a:r>
              <a:rPr lang="zh-CN" altLang="en-US" dirty="0"/>
              <a:t>具体步骤</a:t>
            </a:r>
          </a:p>
        </p:txBody>
      </p:sp>
      <p:pic>
        <p:nvPicPr>
          <p:cNvPr id="4" name="图片 3">
            <a:extLst>
              <a:ext uri="{FF2B5EF4-FFF2-40B4-BE49-F238E27FC236}">
                <a16:creationId xmlns:a16="http://schemas.microsoft.com/office/drawing/2014/main" xmlns="" id="{9DDAB7C8-9144-45CE-940D-D98B9A973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438400"/>
            <a:ext cx="1524213" cy="1476581"/>
          </a:xfrm>
          <a:prstGeom prst="rect">
            <a:avLst/>
          </a:prstGeom>
        </p:spPr>
      </p:pic>
    </p:spTree>
    <p:extLst>
      <p:ext uri="{BB962C8B-B14F-4D97-AF65-F5344CB8AC3E}">
        <p14:creationId xmlns:p14="http://schemas.microsoft.com/office/powerpoint/2010/main" val="1984836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A092D1C8-B0CD-43E4-97C2-AAE707856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975" y="914400"/>
            <a:ext cx="8458200" cy="3908515"/>
          </a:xfrm>
        </p:spPr>
      </p:pic>
      <p:sp>
        <p:nvSpPr>
          <p:cNvPr id="6" name="标题 1">
            <a:extLst>
              <a:ext uri="{FF2B5EF4-FFF2-40B4-BE49-F238E27FC236}">
                <a16:creationId xmlns:a16="http://schemas.microsoft.com/office/drawing/2014/main" xmlns="" id="{B83096E8-04A5-47DF-967E-8CF1CE5A8DC6}"/>
              </a:ext>
            </a:extLst>
          </p:cNvPr>
          <p:cNvSpPr>
            <a:spLocks noGrp="1"/>
          </p:cNvSpPr>
          <p:nvPr>
            <p:ph type="title"/>
          </p:nvPr>
        </p:nvSpPr>
        <p:spPr>
          <a:xfrm>
            <a:off x="179388" y="0"/>
            <a:ext cx="8713787" cy="765175"/>
          </a:xfrm>
        </p:spPr>
        <p:txBody>
          <a:bodyPr/>
          <a:lstStyle/>
          <a:p>
            <a:r>
              <a:rPr lang="zh-CN" altLang="en-US" dirty="0"/>
              <a:t>是否是</a:t>
            </a:r>
            <a:r>
              <a:rPr lang="en-US" altLang="zh-CN" dirty="0"/>
              <a:t>SLR</a:t>
            </a:r>
            <a:r>
              <a:rPr lang="zh-CN" altLang="en-US" dirty="0"/>
              <a:t>需要看规约过程</a:t>
            </a:r>
          </a:p>
        </p:txBody>
      </p:sp>
    </p:spTree>
    <p:extLst>
      <p:ext uri="{BB962C8B-B14F-4D97-AF65-F5344CB8AC3E}">
        <p14:creationId xmlns:p14="http://schemas.microsoft.com/office/powerpoint/2010/main" val="1357646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xmlns="" id="{EDC58044-7DD6-4F0B-9205-0672BE4FD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3505200" cy="5754155"/>
          </a:xfrm>
        </p:spPr>
      </p:pic>
      <p:sp>
        <p:nvSpPr>
          <p:cNvPr id="9" name="标题 1">
            <a:extLst>
              <a:ext uri="{FF2B5EF4-FFF2-40B4-BE49-F238E27FC236}">
                <a16:creationId xmlns:a16="http://schemas.microsoft.com/office/drawing/2014/main" xmlns="" id="{9F47F201-9003-4634-8D05-8AA82EC85DFF}"/>
              </a:ext>
            </a:extLst>
          </p:cNvPr>
          <p:cNvSpPr>
            <a:spLocks noGrp="1"/>
          </p:cNvSpPr>
          <p:nvPr>
            <p:ph type="title"/>
          </p:nvPr>
        </p:nvSpPr>
        <p:spPr>
          <a:xfrm>
            <a:off x="179388" y="0"/>
            <a:ext cx="8713787" cy="765175"/>
          </a:xfrm>
        </p:spPr>
        <p:txBody>
          <a:bodyPr/>
          <a:lstStyle/>
          <a:p>
            <a:r>
              <a:rPr lang="zh-CN" altLang="en-US" dirty="0"/>
              <a:t>实验（四）选做部分分析</a:t>
            </a:r>
          </a:p>
        </p:txBody>
      </p:sp>
      <p:sp>
        <p:nvSpPr>
          <p:cNvPr id="12" name="椭圆 11">
            <a:extLst>
              <a:ext uri="{FF2B5EF4-FFF2-40B4-BE49-F238E27FC236}">
                <a16:creationId xmlns:a16="http://schemas.microsoft.com/office/drawing/2014/main" xmlns="" id="{A6C82B19-1AC0-4276-8735-FE463683A333}"/>
              </a:ext>
            </a:extLst>
          </p:cNvPr>
          <p:cNvSpPr/>
          <p:nvPr/>
        </p:nvSpPr>
        <p:spPr bwMode="auto">
          <a:xfrm>
            <a:off x="609600" y="3581400"/>
            <a:ext cx="1295400" cy="838200"/>
          </a:xfrm>
          <a:prstGeom prst="ellipse">
            <a:avLst/>
          </a:prstGeom>
          <a:noFill/>
          <a:ln w="9525">
            <a:no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5" name="椭圆 14">
            <a:extLst>
              <a:ext uri="{FF2B5EF4-FFF2-40B4-BE49-F238E27FC236}">
                <a16:creationId xmlns:a16="http://schemas.microsoft.com/office/drawing/2014/main" xmlns="" id="{2C94CD5A-1587-4C4B-8D51-FFB04A6C86A0}"/>
              </a:ext>
            </a:extLst>
          </p:cNvPr>
          <p:cNvSpPr/>
          <p:nvPr/>
        </p:nvSpPr>
        <p:spPr bwMode="auto">
          <a:xfrm>
            <a:off x="5410200" y="3810000"/>
            <a:ext cx="2209800" cy="1132622"/>
          </a:xfrm>
          <a:prstGeom prst="ellipse">
            <a:avLst/>
          </a:prstGeom>
          <a:noFill/>
          <a:ln w="9525">
            <a:no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9" name="椭圆 18">
            <a:extLst>
              <a:ext uri="{FF2B5EF4-FFF2-40B4-BE49-F238E27FC236}">
                <a16:creationId xmlns:a16="http://schemas.microsoft.com/office/drawing/2014/main" xmlns="" id="{551CBF2C-1763-46F3-B3F9-53B65D605B6A}"/>
              </a:ext>
            </a:extLst>
          </p:cNvPr>
          <p:cNvSpPr/>
          <p:nvPr/>
        </p:nvSpPr>
        <p:spPr bwMode="auto">
          <a:xfrm>
            <a:off x="403225" y="3581400"/>
            <a:ext cx="2416175" cy="1219200"/>
          </a:xfrm>
          <a:prstGeom prst="ellipse">
            <a:avLst/>
          </a:prstGeom>
          <a:noFill/>
          <a:ln w="9525">
            <a:solidFill>
              <a:srgbClr val="FF0000"/>
            </a:solid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n>
                <a:solidFill>
                  <a:srgbClr val="DAFFCD"/>
                </a:solidFill>
              </a:ln>
              <a:solidFill>
                <a:srgbClr val="CC99FF"/>
              </a:solidFill>
              <a:latin typeface="Cambria Math" panose="02040503050406030204" pitchFamily="18" charset="0"/>
              <a:ea typeface="Cambria Math" panose="02040503050406030204" pitchFamily="18" charset="0"/>
            </a:endParaRPr>
          </a:p>
        </p:txBody>
      </p:sp>
      <p:pic>
        <p:nvPicPr>
          <p:cNvPr id="4098" name="Picture 2">
            <a:extLst>
              <a:ext uri="{FF2B5EF4-FFF2-40B4-BE49-F238E27FC236}">
                <a16:creationId xmlns:a16="http://schemas.microsoft.com/office/drawing/2014/main" xmlns="" id="{7A7A75B6-03DA-4F52-A7E1-F495685A4A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102415"/>
            <a:ext cx="28194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xmlns="" id="{1C4F16EC-0494-442F-A10A-0DE4DC365F84}"/>
              </a:ext>
            </a:extLst>
          </p:cNvPr>
          <p:cNvSpPr txBox="1"/>
          <p:nvPr/>
        </p:nvSpPr>
        <p:spPr bwMode="auto">
          <a:xfrm>
            <a:off x="4536281" y="1035230"/>
            <a:ext cx="4092575" cy="830997"/>
          </a:xfrm>
          <a:prstGeom prst="rect">
            <a:avLst/>
          </a:prstGeom>
          <a:noFill/>
          <a:ln w="9525" algn="ctr">
            <a:solidFill>
              <a:schemeClr val="tx1"/>
            </a:solidFill>
            <a:miter lim="800000"/>
            <a:headEnd/>
            <a:tailEnd/>
          </a:ln>
        </p:spPr>
        <p:txBody>
          <a:bodyPr wrap="square" rtlCol="0">
            <a:spAutoFit/>
          </a:bodyPr>
          <a:lstStyle/>
          <a:p>
            <a:pPr eaLnBrk="1" hangingPunct="1">
              <a:spcBef>
                <a:spcPct val="50000"/>
              </a:spcBef>
            </a:pPr>
            <a:r>
              <a:rPr lang="zh-CN" altLang="en-US" b="1" dirty="0">
                <a:latin typeface="Times New Roman" pitchFamily="18" charset="0"/>
              </a:rPr>
              <a:t>两个不同文法之间的区别和联系？</a:t>
            </a:r>
          </a:p>
        </p:txBody>
      </p:sp>
    </p:spTree>
    <p:extLst>
      <p:ext uri="{BB962C8B-B14F-4D97-AF65-F5344CB8AC3E}">
        <p14:creationId xmlns:p14="http://schemas.microsoft.com/office/powerpoint/2010/main" val="113455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xmlns="" id="{01FD6036-4058-4143-99D5-A483A392ADAF}"/>
              </a:ext>
            </a:extLst>
          </p:cNvPr>
          <p:cNvSpPr>
            <a:spLocks noGrp="1"/>
          </p:cNvSpPr>
          <p:nvPr>
            <p:ph type="title"/>
          </p:nvPr>
        </p:nvSpPr>
        <p:spPr>
          <a:xfrm>
            <a:off x="381000" y="0"/>
            <a:ext cx="7886700" cy="803275"/>
          </a:xfrm>
        </p:spPr>
        <p:txBody>
          <a:bodyPr/>
          <a:lstStyle/>
          <a:p>
            <a:r>
              <a:rPr lang="zh-CN" altLang="en-US" sz="3600" dirty="0"/>
              <a:t>实验（四）选做部分</a:t>
            </a:r>
            <a:endParaRPr lang="zh-CN" altLang="en-US" sz="3600" dirty="0">
              <a:ln>
                <a:noFill/>
              </a:ln>
            </a:endParaRPr>
          </a:p>
        </p:txBody>
      </p:sp>
      <p:sp>
        <p:nvSpPr>
          <p:cNvPr id="109571" name="内容占位符 2">
            <a:extLst>
              <a:ext uri="{FF2B5EF4-FFF2-40B4-BE49-F238E27FC236}">
                <a16:creationId xmlns:a16="http://schemas.microsoft.com/office/drawing/2014/main" xmlns="" id="{3AC7A969-5101-4DCD-BC74-B0FB850716CB}"/>
              </a:ext>
            </a:extLst>
          </p:cNvPr>
          <p:cNvSpPr txBox="1">
            <a:spLocks/>
          </p:cNvSpPr>
          <p:nvPr/>
        </p:nvSpPr>
        <p:spPr bwMode="auto">
          <a:xfrm>
            <a:off x="628650" y="130175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要求，对本文法表达式部分，分析是否可以实现</a:t>
            </a:r>
            <a:r>
              <a:rPr lang="en-US" altLang="zh-CN" dirty="0">
                <a:solidFill>
                  <a:schemeClr val="tx1"/>
                </a:solidFill>
                <a:latin typeface="Verdana" panose="020B0604030504040204" pitchFamily="34" charset="0"/>
                <a:ea typeface="宋体" panose="02010600030101010101" pitchFamily="2" charset="-122"/>
              </a:rPr>
              <a:t>SLR</a:t>
            </a:r>
            <a:r>
              <a:rPr lang="zh-CN" altLang="en-US" dirty="0">
                <a:solidFill>
                  <a:schemeClr val="tx1"/>
                </a:solidFill>
                <a:latin typeface="Verdana" panose="020B0604030504040204" pitchFamily="34" charset="0"/>
                <a:ea typeface="宋体" panose="02010600030101010101" pitchFamily="2" charset="-122"/>
              </a:rPr>
              <a:t>：</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输出本文法的</a:t>
            </a:r>
            <a:r>
              <a:rPr lang="en-US" altLang="zh-CN" dirty="0">
                <a:solidFill>
                  <a:schemeClr val="tx1"/>
                </a:solidFill>
                <a:latin typeface="Verdana" panose="020B0604030504040204" pitchFamily="34" charset="0"/>
                <a:ea typeface="宋体" panose="02010600030101010101" pitchFamily="2" charset="-122"/>
              </a:rPr>
              <a:t>SLR</a:t>
            </a:r>
            <a:r>
              <a:rPr lang="zh-CN" altLang="en-US" dirty="0">
                <a:solidFill>
                  <a:schemeClr val="tx1"/>
                </a:solidFill>
                <a:latin typeface="Verdana" panose="020B0604030504040204" pitchFamily="34" charset="0"/>
                <a:ea typeface="宋体" panose="02010600030101010101" pitchFamily="2" charset="-122"/>
              </a:rPr>
              <a:t>分析表</a:t>
            </a:r>
            <a:endParaRPr lang="en-US" altLang="zh-CN" dirty="0">
              <a:solidFill>
                <a:schemeClr val="tx1"/>
              </a:solidFill>
              <a:latin typeface="Verdana" panose="020B0604030504040204" pitchFamily="34" charset="0"/>
              <a:ea typeface="宋体" panose="02010600030101010101" pitchFamily="2" charset="-122"/>
            </a:endParaRPr>
          </a:p>
        </p:txBody>
      </p:sp>
      <p:pic>
        <p:nvPicPr>
          <p:cNvPr id="3" name="图片 2">
            <a:extLst>
              <a:ext uri="{FF2B5EF4-FFF2-40B4-BE49-F238E27FC236}">
                <a16:creationId xmlns:a16="http://schemas.microsoft.com/office/drawing/2014/main" xmlns="" id="{2178631F-E614-4283-BFA0-82906008D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57400"/>
            <a:ext cx="5801535" cy="2029108"/>
          </a:xfrm>
          <a:prstGeom prst="rect">
            <a:avLst/>
          </a:prstGeom>
        </p:spPr>
      </p:pic>
    </p:spTree>
    <p:extLst>
      <p:ext uri="{BB962C8B-B14F-4D97-AF65-F5344CB8AC3E}">
        <p14:creationId xmlns:p14="http://schemas.microsoft.com/office/powerpoint/2010/main" val="1705350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实验（五）语义分析</a:t>
            </a:r>
          </a:p>
        </p:txBody>
      </p:sp>
      <p:sp>
        <p:nvSpPr>
          <p:cNvPr id="3" name="内容占位符 2"/>
          <p:cNvSpPr>
            <a:spLocks noGrp="1"/>
          </p:cNvSpPr>
          <p:nvPr>
            <p:ph idx="1"/>
          </p:nvPr>
        </p:nvSpPr>
        <p:spPr>
          <a:xfrm>
            <a:off x="250825" y="981074"/>
            <a:ext cx="8642350" cy="4745915"/>
          </a:xfrm>
        </p:spPr>
        <p:txBody>
          <a:bodyPr/>
          <a:lstStyle/>
          <a:p>
            <a:r>
              <a:rPr lang="zh-CN" altLang="en-US" dirty="0"/>
              <a:t>目的：构建语法制导的语义分析程序能在语法分析的同时生成符号表和中间语言代码，并输出结果到文件中。</a:t>
            </a:r>
            <a:endParaRPr lang="en-US" altLang="zh-CN" dirty="0"/>
          </a:p>
          <a:p>
            <a:r>
              <a:rPr lang="zh-CN" altLang="en-US" dirty="0"/>
              <a:t>功能：</a:t>
            </a:r>
            <a:endParaRPr lang="en-US" altLang="zh-CN" dirty="0"/>
          </a:p>
          <a:p>
            <a:pPr lvl="1"/>
            <a:r>
              <a:rPr lang="en-US" altLang="zh-CN" dirty="0"/>
              <a:t>SLR(1)</a:t>
            </a:r>
            <a:r>
              <a:rPr lang="zh-CN" altLang="en-US" dirty="0"/>
              <a:t>制导的语义分析框架实现；</a:t>
            </a:r>
            <a:endParaRPr lang="en-US" altLang="zh-CN" dirty="0"/>
          </a:p>
          <a:p>
            <a:pPr lvl="1"/>
            <a:r>
              <a:rPr lang="zh-CN" altLang="en-US" dirty="0"/>
              <a:t>中间语言代码形式，三元式或四元式，或逆波兰表达式</a:t>
            </a:r>
            <a:endParaRPr lang="en-US" altLang="zh-CN" dirty="0"/>
          </a:p>
          <a:p>
            <a:r>
              <a:rPr lang="zh-CN" altLang="en-US" dirty="0"/>
              <a:t>实验报告：</a:t>
            </a:r>
            <a:endParaRPr lang="en-US" altLang="zh-CN" dirty="0"/>
          </a:p>
          <a:p>
            <a:pPr lvl="1"/>
            <a:r>
              <a:rPr lang="zh-CN" altLang="en-US" dirty="0"/>
              <a:t>完整文字描述；</a:t>
            </a:r>
            <a:endParaRPr lang="en-US" altLang="zh-CN" dirty="0"/>
          </a:p>
          <a:p>
            <a:pPr lvl="1"/>
            <a:r>
              <a:rPr lang="zh-CN" altLang="en-US" dirty="0"/>
              <a:t>代码及测试。</a:t>
            </a:r>
            <a:endParaRPr lang="en-US" altLang="zh-CN" dirty="0"/>
          </a:p>
          <a:p>
            <a:r>
              <a:rPr lang="zh-CN" altLang="en-US" dirty="0"/>
              <a:t>参考资料：理论课</a:t>
            </a:r>
            <a:r>
              <a:rPr lang="en-US" altLang="zh-CN" dirty="0"/>
              <a:t>SLR(1)</a:t>
            </a:r>
            <a:r>
              <a:rPr lang="zh-CN" altLang="en-US" dirty="0"/>
              <a:t>制导的语义分析框架；参考理论课符号表，属性文法设计以及中间语言。</a:t>
            </a:r>
          </a:p>
          <a:p>
            <a:endParaRPr lang="zh-CN" altLang="en-US" dirty="0"/>
          </a:p>
        </p:txBody>
      </p:sp>
    </p:spTree>
    <p:extLst>
      <p:ext uri="{BB962C8B-B14F-4D97-AF65-F5344CB8AC3E}">
        <p14:creationId xmlns:p14="http://schemas.microsoft.com/office/powerpoint/2010/main" val="1371384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D4C6E4E-CD60-401F-B59B-1AE73C5365D9}"/>
              </a:ext>
            </a:extLst>
          </p:cNvPr>
          <p:cNvSpPr>
            <a:spLocks noGrp="1"/>
          </p:cNvSpPr>
          <p:nvPr>
            <p:ph idx="1"/>
          </p:nvPr>
        </p:nvSpPr>
        <p:spPr>
          <a:xfrm>
            <a:off x="250825" y="981074"/>
            <a:ext cx="8642350" cy="5706177"/>
          </a:xfrm>
        </p:spPr>
        <p:txBody>
          <a:bodyPr/>
          <a:lstStyle/>
          <a:p>
            <a:r>
              <a:rPr lang="zh-CN" altLang="en-US" dirty="0"/>
              <a:t>具体实验要求：（必做部分）</a:t>
            </a:r>
            <a:endParaRPr lang="en-US" altLang="zh-CN" dirty="0"/>
          </a:p>
          <a:p>
            <a:pPr lvl="1"/>
            <a:r>
              <a:rPr lang="zh-CN" altLang="en-US" dirty="0"/>
              <a:t>根据之前的代码实现的</a:t>
            </a:r>
            <a:r>
              <a:rPr lang="en-US" altLang="zh-CN" dirty="0"/>
              <a:t>SLR</a:t>
            </a:r>
            <a:r>
              <a:rPr lang="zh-CN" altLang="en-US" dirty="0"/>
              <a:t>分析表，设计语法制导翻译过程，设计中间代码四元式或者三元式分析过程</a:t>
            </a:r>
            <a:endParaRPr lang="en-US" altLang="zh-CN" dirty="0"/>
          </a:p>
          <a:p>
            <a:pPr lvl="1"/>
            <a:r>
              <a:rPr lang="zh-CN" altLang="en-US" dirty="0"/>
              <a:t>输入：</a:t>
            </a:r>
            <a:r>
              <a:rPr lang="en-US" altLang="zh-CN" dirty="0"/>
              <a:t>s=</a:t>
            </a:r>
            <a:r>
              <a:rPr lang="en-US" altLang="zh-CN" dirty="0" err="1"/>
              <a:t>a+b+c</a:t>
            </a:r>
            <a:r>
              <a:rPr lang="en-US" altLang="zh-CN" dirty="0"/>
              <a:t>+(a*a )</a:t>
            </a:r>
          </a:p>
          <a:p>
            <a:pPr lvl="1"/>
            <a:r>
              <a:rPr lang="zh-CN" altLang="en-US" dirty="0"/>
              <a:t>输出：</a:t>
            </a:r>
            <a:endParaRPr lang="en-US" altLang="zh-CN" dirty="0"/>
          </a:p>
          <a:p>
            <a:pPr lvl="2"/>
            <a:r>
              <a:rPr lang="zh-CN" altLang="en-US" dirty="0"/>
              <a:t>四元式</a:t>
            </a:r>
            <a:endParaRPr lang="en-US" altLang="zh-CN" dirty="0"/>
          </a:p>
          <a:p>
            <a:pPr lvl="2"/>
            <a:r>
              <a:rPr lang="zh-CN" altLang="en-US" dirty="0"/>
              <a:t>（</a:t>
            </a:r>
            <a:r>
              <a:rPr lang="en-US" altLang="zh-CN" dirty="0"/>
              <a:t>1</a:t>
            </a:r>
            <a:r>
              <a:rPr lang="zh-CN" altLang="en-US" dirty="0"/>
              <a:t>） （</a:t>
            </a:r>
            <a:r>
              <a:rPr lang="en-US" altLang="zh-CN" dirty="0"/>
              <a:t>* a</a:t>
            </a:r>
            <a:r>
              <a:rPr lang="zh-CN" altLang="en-US" dirty="0"/>
              <a:t> </a:t>
            </a:r>
            <a:r>
              <a:rPr lang="en-US" altLang="zh-CN" dirty="0"/>
              <a:t>a</a:t>
            </a:r>
            <a:r>
              <a:rPr lang="zh-CN" altLang="en-US" dirty="0"/>
              <a:t> </a:t>
            </a:r>
            <a:r>
              <a:rPr lang="en-US" altLang="zh-CN" dirty="0"/>
              <a:t>T1</a:t>
            </a:r>
            <a:r>
              <a:rPr lang="zh-CN" altLang="en-US" dirty="0"/>
              <a:t>）</a:t>
            </a:r>
            <a:endParaRPr lang="en-US" altLang="zh-CN" dirty="0"/>
          </a:p>
          <a:p>
            <a:pPr lvl="2"/>
            <a:r>
              <a:rPr lang="zh-CN" altLang="en-US" dirty="0"/>
              <a:t>（</a:t>
            </a:r>
            <a:r>
              <a:rPr lang="en-US" altLang="zh-CN" dirty="0"/>
              <a:t>2</a:t>
            </a:r>
            <a:r>
              <a:rPr lang="zh-CN" altLang="en-US" dirty="0"/>
              <a:t>）  （</a:t>
            </a:r>
            <a:r>
              <a:rPr lang="en-US" altLang="zh-CN" dirty="0"/>
              <a:t>+ a b T2</a:t>
            </a:r>
            <a:r>
              <a:rPr lang="zh-CN" altLang="en-US" dirty="0"/>
              <a:t>）</a:t>
            </a:r>
            <a:endParaRPr lang="en-US" altLang="zh-CN" dirty="0"/>
          </a:p>
          <a:p>
            <a:pPr lvl="2"/>
            <a:r>
              <a:rPr lang="zh-CN" altLang="en-US" dirty="0"/>
              <a:t>（</a:t>
            </a:r>
            <a:r>
              <a:rPr lang="en-US" altLang="zh-CN" dirty="0"/>
              <a:t>3</a:t>
            </a:r>
            <a:r>
              <a:rPr lang="zh-CN" altLang="en-US" dirty="0"/>
              <a:t>）  （</a:t>
            </a:r>
            <a:r>
              <a:rPr lang="en-US" altLang="zh-CN" dirty="0"/>
              <a:t>+ T2 c T3</a:t>
            </a:r>
            <a:r>
              <a:rPr lang="zh-CN" altLang="en-US" dirty="0"/>
              <a:t>）</a:t>
            </a:r>
            <a:endParaRPr lang="en-US" altLang="zh-CN" dirty="0"/>
          </a:p>
          <a:p>
            <a:pPr lvl="2"/>
            <a:r>
              <a:rPr lang="en-US" altLang="zh-CN" dirty="0"/>
              <a:t>…</a:t>
            </a:r>
          </a:p>
          <a:p>
            <a:pPr lvl="2"/>
            <a:endParaRPr lang="en-US" altLang="zh-CN" dirty="0"/>
          </a:p>
          <a:p>
            <a:pPr lvl="2"/>
            <a:endParaRPr lang="en-US" altLang="zh-CN" dirty="0"/>
          </a:p>
          <a:p>
            <a:pPr lvl="1"/>
            <a:endParaRPr lang="zh-CN" altLang="en-US" dirty="0"/>
          </a:p>
        </p:txBody>
      </p:sp>
      <p:sp>
        <p:nvSpPr>
          <p:cNvPr id="5" name="标题 1">
            <a:extLst>
              <a:ext uri="{FF2B5EF4-FFF2-40B4-BE49-F238E27FC236}">
                <a16:creationId xmlns:a16="http://schemas.microsoft.com/office/drawing/2014/main" xmlns="" id="{F1D27622-457F-4C31-8545-834B035711BA}"/>
              </a:ext>
            </a:extLst>
          </p:cNvPr>
          <p:cNvSpPr>
            <a:spLocks noGrp="1"/>
          </p:cNvSpPr>
          <p:nvPr>
            <p:ph type="title"/>
          </p:nvPr>
        </p:nvSpPr>
        <p:spPr>
          <a:xfrm>
            <a:off x="179388" y="0"/>
            <a:ext cx="8713787" cy="765175"/>
          </a:xfrm>
        </p:spPr>
        <p:txBody>
          <a:bodyPr/>
          <a:lstStyle/>
          <a:p>
            <a:r>
              <a:rPr lang="zh-CN" altLang="en-US" dirty="0"/>
              <a:t>实验（五）语义分析</a:t>
            </a:r>
          </a:p>
        </p:txBody>
      </p:sp>
    </p:spTree>
    <p:extLst>
      <p:ext uri="{BB962C8B-B14F-4D97-AF65-F5344CB8AC3E}">
        <p14:creationId xmlns:p14="http://schemas.microsoft.com/office/powerpoint/2010/main" val="1255267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D4C6E4E-CD60-401F-B59B-1AE73C5365D9}"/>
              </a:ext>
            </a:extLst>
          </p:cNvPr>
          <p:cNvSpPr>
            <a:spLocks noGrp="1"/>
          </p:cNvSpPr>
          <p:nvPr>
            <p:ph idx="1"/>
          </p:nvPr>
        </p:nvSpPr>
        <p:spPr>
          <a:xfrm>
            <a:off x="250825" y="981074"/>
            <a:ext cx="8642350" cy="5780044"/>
          </a:xfrm>
        </p:spPr>
        <p:txBody>
          <a:bodyPr/>
          <a:lstStyle/>
          <a:p>
            <a:r>
              <a:rPr lang="zh-CN" altLang="en-US" dirty="0"/>
              <a:t>具体实验要求：</a:t>
            </a:r>
            <a:endParaRPr lang="en-US" altLang="zh-CN" dirty="0"/>
          </a:p>
          <a:p>
            <a:pPr lvl="1"/>
            <a:r>
              <a:rPr lang="zh-CN" altLang="en-US" dirty="0"/>
              <a:t>输入：</a:t>
            </a:r>
            <a:r>
              <a:rPr lang="en-US" altLang="zh-CN" dirty="0"/>
              <a:t>s=</a:t>
            </a:r>
            <a:r>
              <a:rPr lang="en-US" altLang="zh-CN" dirty="0" err="1"/>
              <a:t>a+b+c</a:t>
            </a:r>
            <a:r>
              <a:rPr lang="en-US" altLang="zh-CN" dirty="0"/>
              <a:t>+(a*a )</a:t>
            </a:r>
          </a:p>
          <a:p>
            <a:pPr lvl="1"/>
            <a:r>
              <a:rPr lang="zh-CN" altLang="en-US" dirty="0"/>
              <a:t>输出：</a:t>
            </a:r>
            <a:endParaRPr lang="en-US" altLang="zh-CN" dirty="0"/>
          </a:p>
          <a:p>
            <a:pPr lvl="2"/>
            <a:r>
              <a:rPr lang="zh-CN" altLang="en-US" dirty="0"/>
              <a:t>三元式</a:t>
            </a:r>
            <a:endParaRPr lang="en-US" altLang="zh-CN" dirty="0"/>
          </a:p>
          <a:p>
            <a:pPr lvl="2"/>
            <a:r>
              <a:rPr lang="zh-CN" altLang="en-US" dirty="0"/>
              <a:t>（</a:t>
            </a:r>
            <a:r>
              <a:rPr lang="en-US" altLang="zh-CN" dirty="0"/>
              <a:t>1</a:t>
            </a:r>
            <a:r>
              <a:rPr lang="zh-CN" altLang="en-US" dirty="0"/>
              <a:t>） （</a:t>
            </a:r>
            <a:r>
              <a:rPr lang="en-US" altLang="zh-CN" dirty="0"/>
              <a:t>* a</a:t>
            </a:r>
            <a:r>
              <a:rPr lang="zh-CN" altLang="en-US" dirty="0"/>
              <a:t> </a:t>
            </a:r>
            <a:r>
              <a:rPr lang="en-US" altLang="zh-CN" dirty="0"/>
              <a:t>a</a:t>
            </a:r>
            <a:r>
              <a:rPr lang="zh-CN" altLang="en-US" dirty="0"/>
              <a:t> ）</a:t>
            </a:r>
            <a:endParaRPr lang="en-US" altLang="zh-CN" dirty="0"/>
          </a:p>
          <a:p>
            <a:pPr lvl="2"/>
            <a:r>
              <a:rPr lang="zh-CN" altLang="en-US" dirty="0"/>
              <a:t>（</a:t>
            </a:r>
            <a:r>
              <a:rPr lang="en-US" altLang="zh-CN" dirty="0"/>
              <a:t>2</a:t>
            </a:r>
            <a:r>
              <a:rPr lang="zh-CN" altLang="en-US" dirty="0"/>
              <a:t>）  （</a:t>
            </a:r>
            <a:r>
              <a:rPr lang="en-US" altLang="zh-CN" dirty="0"/>
              <a:t>+ a b</a:t>
            </a:r>
            <a:r>
              <a:rPr lang="zh-CN" altLang="en-US" dirty="0"/>
              <a:t>）</a:t>
            </a:r>
            <a:endParaRPr lang="en-US" altLang="zh-CN" dirty="0"/>
          </a:p>
          <a:p>
            <a:pPr lvl="2"/>
            <a:r>
              <a:rPr lang="zh-CN" altLang="en-US" dirty="0"/>
              <a:t>（</a:t>
            </a:r>
            <a:r>
              <a:rPr lang="en-US" altLang="zh-CN" dirty="0"/>
              <a:t>3</a:t>
            </a:r>
            <a:r>
              <a:rPr lang="zh-CN" altLang="en-US" dirty="0"/>
              <a:t>）  （</a:t>
            </a:r>
            <a:r>
              <a:rPr lang="en-US" altLang="zh-CN" dirty="0"/>
              <a:t>+ </a:t>
            </a:r>
            <a:r>
              <a:rPr lang="zh-CN" altLang="en-US" dirty="0"/>
              <a:t>（</a:t>
            </a:r>
            <a:r>
              <a:rPr lang="en-US" altLang="zh-CN" dirty="0"/>
              <a:t>1</a:t>
            </a:r>
            <a:r>
              <a:rPr lang="zh-CN" altLang="en-US" dirty="0"/>
              <a:t>）</a:t>
            </a:r>
            <a:r>
              <a:rPr lang="en-US" altLang="zh-CN" dirty="0"/>
              <a:t> c </a:t>
            </a:r>
            <a:r>
              <a:rPr lang="zh-CN" altLang="en-US" dirty="0"/>
              <a:t>）</a:t>
            </a:r>
            <a:endParaRPr lang="en-US" altLang="zh-CN" dirty="0"/>
          </a:p>
          <a:p>
            <a:pPr lvl="2"/>
            <a:r>
              <a:rPr lang="en-US" altLang="zh-CN" dirty="0"/>
              <a:t>…</a:t>
            </a:r>
          </a:p>
          <a:p>
            <a:pPr lvl="2"/>
            <a:r>
              <a:rPr lang="zh-CN" altLang="en-US" dirty="0"/>
              <a:t>输出：</a:t>
            </a:r>
            <a:endParaRPr lang="en-US" altLang="zh-CN" dirty="0"/>
          </a:p>
          <a:p>
            <a:pPr lvl="2"/>
            <a:r>
              <a:rPr lang="zh-CN" altLang="en-US" dirty="0"/>
              <a:t>逆波兰表达式</a:t>
            </a:r>
            <a:endParaRPr lang="en-US" altLang="zh-CN" dirty="0"/>
          </a:p>
          <a:p>
            <a:pPr lvl="2"/>
            <a:r>
              <a:rPr lang="en-US" altLang="zh-CN" dirty="0"/>
              <a:t>cab</a:t>
            </a:r>
            <a:r>
              <a:rPr lang="en-US" altLang="zh-CN" dirty="0" smtClean="0"/>
              <a:t>+++</a:t>
            </a:r>
            <a:r>
              <a:rPr lang="en-US" altLang="zh-CN" dirty="0" err="1" smtClean="0"/>
              <a:t>aa</a:t>
            </a:r>
            <a:r>
              <a:rPr lang="en-US" altLang="zh-CN" dirty="0"/>
              <a:t>*</a:t>
            </a:r>
          </a:p>
          <a:p>
            <a:pPr lvl="2"/>
            <a:endParaRPr lang="en-US" altLang="zh-CN" dirty="0"/>
          </a:p>
          <a:p>
            <a:pPr lvl="1"/>
            <a:endParaRPr lang="zh-CN" altLang="en-US" dirty="0"/>
          </a:p>
        </p:txBody>
      </p:sp>
      <p:sp>
        <p:nvSpPr>
          <p:cNvPr id="5" name="标题 1">
            <a:extLst>
              <a:ext uri="{FF2B5EF4-FFF2-40B4-BE49-F238E27FC236}">
                <a16:creationId xmlns:a16="http://schemas.microsoft.com/office/drawing/2014/main" xmlns="" id="{F1D27622-457F-4C31-8545-834B035711BA}"/>
              </a:ext>
            </a:extLst>
          </p:cNvPr>
          <p:cNvSpPr>
            <a:spLocks noGrp="1"/>
          </p:cNvSpPr>
          <p:nvPr>
            <p:ph type="title"/>
          </p:nvPr>
        </p:nvSpPr>
        <p:spPr>
          <a:xfrm>
            <a:off x="179388" y="0"/>
            <a:ext cx="8713787" cy="765175"/>
          </a:xfrm>
        </p:spPr>
        <p:txBody>
          <a:bodyPr/>
          <a:lstStyle/>
          <a:p>
            <a:r>
              <a:rPr lang="zh-CN" altLang="en-US" dirty="0"/>
              <a:t>实验（五）语义分析</a:t>
            </a:r>
          </a:p>
        </p:txBody>
      </p:sp>
    </p:spTree>
    <p:extLst>
      <p:ext uri="{BB962C8B-B14F-4D97-AF65-F5344CB8AC3E}">
        <p14:creationId xmlns:p14="http://schemas.microsoft.com/office/powerpoint/2010/main" val="277071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xmlns="" id="{01FD6036-4058-4143-99D5-A483A392ADAF}"/>
              </a:ext>
            </a:extLst>
          </p:cNvPr>
          <p:cNvSpPr>
            <a:spLocks noGrp="1"/>
          </p:cNvSpPr>
          <p:nvPr>
            <p:ph type="title"/>
          </p:nvPr>
        </p:nvSpPr>
        <p:spPr>
          <a:xfrm>
            <a:off x="381000" y="0"/>
            <a:ext cx="7886700" cy="803275"/>
          </a:xfrm>
        </p:spPr>
        <p:txBody>
          <a:bodyPr/>
          <a:lstStyle/>
          <a:p>
            <a:r>
              <a:rPr lang="zh-CN" altLang="en-US" sz="3600" dirty="0">
                <a:ln>
                  <a:noFill/>
                </a:ln>
              </a:rPr>
              <a:t>实验内容</a:t>
            </a:r>
          </a:p>
        </p:txBody>
      </p:sp>
      <p:sp>
        <p:nvSpPr>
          <p:cNvPr id="109571" name="内容占位符 2">
            <a:extLst>
              <a:ext uri="{FF2B5EF4-FFF2-40B4-BE49-F238E27FC236}">
                <a16:creationId xmlns:a16="http://schemas.microsoft.com/office/drawing/2014/main" xmlns="" id="{3AC7A969-5101-4DCD-BC74-B0FB850716CB}"/>
              </a:ext>
            </a:extLst>
          </p:cNvPr>
          <p:cNvSpPr txBox="1">
            <a:spLocks/>
          </p:cNvSpPr>
          <p:nvPr/>
        </p:nvSpPr>
        <p:spPr bwMode="auto">
          <a:xfrm>
            <a:off x="533400" y="99060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具体实验要求：（选做部分）</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出错判断，当二元运算符缺少运算对象等问题能够报错</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可以实现</a:t>
            </a:r>
            <a:r>
              <a:rPr lang="en-US" altLang="zh-CN" dirty="0">
                <a:solidFill>
                  <a:schemeClr val="tx1"/>
                </a:solidFill>
                <a:latin typeface="Verdana" panose="020B0604030504040204" pitchFamily="34" charset="0"/>
                <a:ea typeface="宋体" panose="02010600030101010101" pitchFamily="2" charset="-122"/>
              </a:rPr>
              <a:t>if</a:t>
            </a:r>
            <a:r>
              <a:rPr lang="zh-CN" altLang="en-US" dirty="0">
                <a:solidFill>
                  <a:schemeClr val="tx1"/>
                </a:solidFill>
                <a:latin typeface="Verdana" panose="020B0604030504040204" pitchFamily="34" charset="0"/>
                <a:ea typeface="宋体" panose="02010600030101010101" pitchFamily="2" charset="-122"/>
              </a:rPr>
              <a:t>语句、</a:t>
            </a:r>
            <a:r>
              <a:rPr lang="en-US" altLang="zh-CN" dirty="0">
                <a:solidFill>
                  <a:schemeClr val="tx1"/>
                </a:solidFill>
                <a:latin typeface="Verdana" panose="020B0604030504040204" pitchFamily="34" charset="0"/>
                <a:ea typeface="宋体" panose="02010600030101010101" pitchFamily="2" charset="-122"/>
              </a:rPr>
              <a:t>while</a:t>
            </a:r>
            <a:r>
              <a:rPr lang="zh-CN" altLang="en-US" dirty="0">
                <a:solidFill>
                  <a:schemeClr val="tx1"/>
                </a:solidFill>
                <a:latin typeface="Verdana" panose="020B0604030504040204" pitchFamily="34" charset="0"/>
                <a:ea typeface="宋体" panose="02010600030101010101" pitchFamily="2" charset="-122"/>
              </a:rPr>
              <a:t>语句等任意控制语句的语义分析</a:t>
            </a:r>
            <a:endParaRPr lang="en-US" altLang="zh-CN"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比如实现</a:t>
            </a:r>
            <a:r>
              <a:rPr lang="en-US" altLang="zh-CN" dirty="0">
                <a:solidFill>
                  <a:schemeClr val="tx1"/>
                </a:solidFill>
                <a:latin typeface="Verdana" panose="020B0604030504040204" pitchFamily="34" charset="0"/>
                <a:ea typeface="宋体" panose="02010600030101010101" pitchFamily="2" charset="-122"/>
              </a:rPr>
              <a:t>if</a:t>
            </a:r>
            <a:r>
              <a:rPr lang="zh-CN" altLang="en-US" dirty="0">
                <a:solidFill>
                  <a:schemeClr val="tx1"/>
                </a:solidFill>
                <a:latin typeface="Verdana" panose="020B0604030504040204" pitchFamily="34" charset="0"/>
                <a:ea typeface="宋体" panose="02010600030101010101" pitchFamily="2" charset="-122"/>
              </a:rPr>
              <a:t>的四元式</a:t>
            </a:r>
          </a:p>
        </p:txBody>
      </p:sp>
    </p:spTree>
    <p:extLst>
      <p:ext uri="{BB962C8B-B14F-4D97-AF65-F5344CB8AC3E}">
        <p14:creationId xmlns:p14="http://schemas.microsoft.com/office/powerpoint/2010/main" val="3511111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9AAD395-56E1-4597-A397-51FC4606F997}"/>
              </a:ext>
            </a:extLst>
          </p:cNvPr>
          <p:cNvSpPr>
            <a:spLocks noGrp="1"/>
          </p:cNvSpPr>
          <p:nvPr>
            <p:ph idx="1"/>
          </p:nvPr>
        </p:nvSpPr>
        <p:spPr>
          <a:xfrm>
            <a:off x="147109" y="804334"/>
            <a:ext cx="8642350" cy="1274195"/>
          </a:xfrm>
        </p:spPr>
        <p:txBody>
          <a:bodyPr/>
          <a:lstStyle/>
          <a:p>
            <a:r>
              <a:rPr lang="zh-CN" altLang="en-US" dirty="0"/>
              <a:t>根据教案要求实现语法分析，输出</a:t>
            </a:r>
            <a:r>
              <a:rPr lang="en-US" altLang="zh-CN" dirty="0"/>
              <a:t>SLR</a:t>
            </a:r>
            <a:r>
              <a:rPr lang="zh-CN" altLang="en-US" dirty="0"/>
              <a:t>分析表，包括</a:t>
            </a:r>
            <a:r>
              <a:rPr lang="en-US" altLang="zh-CN" dirty="0"/>
              <a:t>action</a:t>
            </a:r>
            <a:r>
              <a:rPr lang="zh-CN" altLang="en-US" dirty="0"/>
              <a:t>，</a:t>
            </a:r>
            <a:r>
              <a:rPr lang="en-US" altLang="zh-CN" dirty="0" err="1"/>
              <a:t>goto</a:t>
            </a:r>
            <a:r>
              <a:rPr lang="zh-CN" altLang="en-US" dirty="0"/>
              <a:t>等内容</a:t>
            </a:r>
          </a:p>
          <a:p>
            <a:r>
              <a:rPr lang="zh-CN" altLang="en-US" dirty="0"/>
              <a:t>可选方案包括</a:t>
            </a:r>
            <a:endParaRPr lang="en-US" altLang="zh-CN" dirty="0"/>
          </a:p>
        </p:txBody>
      </p:sp>
      <p:sp>
        <p:nvSpPr>
          <p:cNvPr id="5" name="标题 1">
            <a:extLst>
              <a:ext uri="{FF2B5EF4-FFF2-40B4-BE49-F238E27FC236}">
                <a16:creationId xmlns:a16="http://schemas.microsoft.com/office/drawing/2014/main" xmlns="" id="{AE4DD0CA-9714-4D65-A385-C8F4DDC706D4}"/>
              </a:ext>
            </a:extLst>
          </p:cNvPr>
          <p:cNvSpPr>
            <a:spLocks noGrp="1"/>
          </p:cNvSpPr>
          <p:nvPr>
            <p:ph type="title"/>
          </p:nvPr>
        </p:nvSpPr>
        <p:spPr>
          <a:xfrm>
            <a:off x="179388" y="0"/>
            <a:ext cx="8713787" cy="765175"/>
          </a:xfrm>
        </p:spPr>
        <p:txBody>
          <a:bodyPr/>
          <a:lstStyle/>
          <a:p>
            <a:r>
              <a:rPr lang="zh-CN" altLang="en-US" sz="3600" dirty="0">
                <a:ln>
                  <a:noFill/>
                </a:ln>
              </a:rPr>
              <a:t>实验</a:t>
            </a:r>
            <a:r>
              <a:rPr lang="en-US" altLang="zh-CN" sz="3600" dirty="0">
                <a:ln>
                  <a:noFill/>
                </a:ln>
              </a:rPr>
              <a:t>4</a:t>
            </a:r>
            <a:r>
              <a:rPr lang="zh-CN" altLang="en-US" sz="3600" dirty="0">
                <a:ln>
                  <a:noFill/>
                </a:ln>
              </a:rPr>
              <a:t>分析</a:t>
            </a:r>
          </a:p>
        </p:txBody>
      </p:sp>
      <p:sp>
        <p:nvSpPr>
          <p:cNvPr id="9" name="Rectangle 2">
            <a:extLst>
              <a:ext uri="{FF2B5EF4-FFF2-40B4-BE49-F238E27FC236}">
                <a16:creationId xmlns:a16="http://schemas.microsoft.com/office/drawing/2014/main" xmlns="" id="{111F052C-11B1-447C-901F-8A329FED215C}"/>
              </a:ext>
            </a:extLst>
          </p:cNvPr>
          <p:cNvSpPr>
            <a:spLocks noChangeArrowheads="1"/>
          </p:cNvSpPr>
          <p:nvPr/>
        </p:nvSpPr>
        <p:spPr bwMode="auto">
          <a:xfrm>
            <a:off x="3660775" y="93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xmlns="" id="{261EDB85-1B03-49EA-A5DF-7DDFF4E0128F}"/>
              </a:ext>
            </a:extLst>
          </p:cNvPr>
          <p:cNvSpPr/>
          <p:nvPr/>
        </p:nvSpPr>
        <p:spPr>
          <a:xfrm>
            <a:off x="304800" y="2133600"/>
            <a:ext cx="8077200" cy="1569660"/>
          </a:xfrm>
          <a:prstGeom prst="rect">
            <a:avLst/>
          </a:prstGeom>
        </p:spPr>
        <p:txBody>
          <a:bodyPr wrap="square">
            <a:spAutoFit/>
          </a:bodyPr>
          <a:lstStyle/>
          <a:p>
            <a:pPr lvl="1"/>
            <a:r>
              <a:rPr lang="zh-CN" altLang="en-US" dirty="0"/>
              <a:t>根据提供的</a:t>
            </a:r>
            <a:r>
              <a:rPr lang="en-US" altLang="zh-CN" dirty="0"/>
              <a:t>slrs.cpp</a:t>
            </a:r>
            <a:r>
              <a:rPr lang="zh-CN" altLang="en-US" dirty="0"/>
              <a:t>，可输出</a:t>
            </a:r>
            <a:r>
              <a:rPr lang="en-US" altLang="zh-CN" dirty="0"/>
              <a:t>2</a:t>
            </a:r>
            <a:r>
              <a:rPr lang="zh-CN" altLang="en-US" dirty="0"/>
              <a:t>种以上的文法</a:t>
            </a:r>
            <a:r>
              <a:rPr lang="en-US" altLang="zh-CN" dirty="0"/>
              <a:t>SLR(1)</a:t>
            </a:r>
            <a:r>
              <a:rPr lang="zh-CN" altLang="en-US" dirty="0"/>
              <a:t>分析表</a:t>
            </a:r>
            <a:endParaRPr lang="en-US" altLang="zh-CN" dirty="0"/>
          </a:p>
          <a:p>
            <a:pPr lvl="1"/>
            <a:r>
              <a:rPr lang="zh-CN" altLang="en-US" dirty="0"/>
              <a:t>根据提供的</a:t>
            </a:r>
            <a:r>
              <a:rPr lang="en-US" altLang="zh-CN" dirty="0"/>
              <a:t>slr-add.cpp</a:t>
            </a:r>
            <a:r>
              <a:rPr lang="zh-CN" altLang="en-US" dirty="0"/>
              <a:t>，可输入自定义文法的</a:t>
            </a:r>
            <a:r>
              <a:rPr lang="en-US" altLang="zh-CN" dirty="0"/>
              <a:t>SLR(1)</a:t>
            </a:r>
            <a:r>
              <a:rPr lang="zh-CN" altLang="en-US" dirty="0"/>
              <a:t>分析表</a:t>
            </a:r>
            <a:endParaRPr lang="en-US" altLang="zh-CN" dirty="0"/>
          </a:p>
          <a:p>
            <a:pPr lvl="1"/>
            <a:r>
              <a:rPr lang="zh-CN" altLang="en-US" dirty="0"/>
              <a:t>二者选择一种方法，实现分析表的打印输出即可。</a:t>
            </a:r>
          </a:p>
        </p:txBody>
      </p:sp>
    </p:spTree>
    <p:extLst>
      <p:ext uri="{BB962C8B-B14F-4D97-AF65-F5344CB8AC3E}">
        <p14:creationId xmlns:p14="http://schemas.microsoft.com/office/powerpoint/2010/main" val="239835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xmlns="" id="{A555AFE4-E2AA-4EDC-8BBC-C134F5845127}"/>
              </a:ext>
            </a:extLst>
          </p:cNvPr>
          <p:cNvSpPr>
            <a:spLocks noChangeArrowheads="1"/>
          </p:cNvSpPr>
          <p:nvPr/>
        </p:nvSpPr>
        <p:spPr bwMode="auto">
          <a:xfrm>
            <a:off x="609600" y="990600"/>
            <a:ext cx="3810000"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2000" b="0" dirty="0">
                <a:solidFill>
                  <a:schemeClr val="tx1"/>
                </a:solidFill>
                <a:latin typeface="Arial" panose="020B0604020202020204" pitchFamily="34" charset="0"/>
                <a:ea typeface="宋体" panose="02010600030101010101" pitchFamily="2" charset="-122"/>
              </a:rPr>
              <a:t>写出扩</a:t>
            </a:r>
            <a:r>
              <a:rPr lang="zh-CN" altLang="en-US" sz="2000" dirty="0">
                <a:solidFill>
                  <a:schemeClr val="tx1"/>
                </a:solidFill>
                <a:latin typeface="Arial" panose="020B0604020202020204" pitchFamily="34" charset="0"/>
                <a:ea typeface="宋体" panose="02010600030101010101" pitchFamily="2" charset="-122"/>
              </a:rPr>
              <a:t>广</a:t>
            </a:r>
            <a:r>
              <a:rPr lang="en-US" altLang="zh-CN" sz="2000" b="0" dirty="0">
                <a:solidFill>
                  <a:schemeClr val="tx1"/>
                </a:solidFill>
                <a:latin typeface="Arial" panose="020B0604020202020204" pitchFamily="34" charset="0"/>
                <a:ea typeface="宋体" panose="02010600030101010101" pitchFamily="2" charset="-122"/>
              </a:rPr>
              <a:t>/</a:t>
            </a:r>
            <a:r>
              <a:rPr lang="zh-CN" altLang="en-US" sz="2000" dirty="0">
                <a:solidFill>
                  <a:schemeClr val="tx1"/>
                </a:solidFill>
                <a:latin typeface="Arial" panose="020B0604020202020204" pitchFamily="34" charset="0"/>
                <a:ea typeface="宋体" panose="02010600030101010101" pitchFamily="2" charset="-122"/>
              </a:rPr>
              <a:t>增广</a:t>
            </a:r>
            <a:r>
              <a:rPr lang="zh-CN" altLang="en-US" sz="2000" b="0" dirty="0">
                <a:solidFill>
                  <a:schemeClr val="tx1"/>
                </a:solidFill>
                <a:latin typeface="Arial" panose="020B0604020202020204" pitchFamily="34" charset="0"/>
                <a:ea typeface="宋体" panose="02010600030101010101" pitchFamily="2" charset="-122"/>
              </a:rPr>
              <a:t>文法</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8" name="标题 1">
            <a:extLst>
              <a:ext uri="{FF2B5EF4-FFF2-40B4-BE49-F238E27FC236}">
                <a16:creationId xmlns:a16="http://schemas.microsoft.com/office/drawing/2014/main" xmlns="" id="{6117FBB7-2372-4E88-A3D7-B854570DBA8C}"/>
              </a:ext>
            </a:extLst>
          </p:cNvPr>
          <p:cNvSpPr>
            <a:spLocks noGrp="1"/>
          </p:cNvSpPr>
          <p:nvPr>
            <p:ph type="title"/>
          </p:nvPr>
        </p:nvSpPr>
        <p:spPr>
          <a:xfrm>
            <a:off x="179388" y="0"/>
            <a:ext cx="8713787" cy="765175"/>
          </a:xfrm>
        </p:spPr>
        <p:txBody>
          <a:bodyPr/>
          <a:lstStyle/>
          <a:p>
            <a:r>
              <a:rPr lang="zh-CN" altLang="en-US" dirty="0"/>
              <a:t>具体步骤</a:t>
            </a:r>
          </a:p>
        </p:txBody>
      </p:sp>
      <p:sp>
        <p:nvSpPr>
          <p:cNvPr id="5" name="矩形 4">
            <a:extLst>
              <a:ext uri="{FF2B5EF4-FFF2-40B4-BE49-F238E27FC236}">
                <a16:creationId xmlns:a16="http://schemas.microsoft.com/office/drawing/2014/main" xmlns="" id="{31882B4C-4E7A-47F7-AC20-92127E4CF2CD}"/>
              </a:ext>
            </a:extLst>
          </p:cNvPr>
          <p:cNvSpPr>
            <a:spLocks noChangeArrowheads="1"/>
          </p:cNvSpPr>
          <p:nvPr/>
        </p:nvSpPr>
        <p:spPr bwMode="auto">
          <a:xfrm>
            <a:off x="4300374" y="1030819"/>
            <a:ext cx="3946161"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2000" b="0" dirty="0">
                <a:solidFill>
                  <a:schemeClr val="tx1"/>
                </a:solidFill>
                <a:latin typeface="Arial" panose="020B0604020202020204" pitchFamily="34" charset="0"/>
                <a:ea typeface="宋体" panose="02010600030101010101" pitchFamily="2" charset="-122"/>
              </a:rPr>
              <a:t>写出</a:t>
            </a:r>
            <a:r>
              <a:rPr lang="zh-CN" altLang="en-US" sz="2000" dirty="0">
                <a:solidFill>
                  <a:schemeClr val="tx1"/>
                </a:solidFill>
                <a:latin typeface="Arial" panose="020B0604020202020204" pitchFamily="34" charset="0"/>
                <a:ea typeface="宋体" panose="02010600030101010101" pitchFamily="2" charset="-122"/>
              </a:rPr>
              <a:t>项目</a:t>
            </a:r>
            <a:r>
              <a:rPr lang="en-US" altLang="zh-CN" sz="2000" dirty="0">
                <a:solidFill>
                  <a:schemeClr val="tx1"/>
                </a:solidFill>
                <a:latin typeface="Arial" panose="020B0604020202020204" pitchFamily="34" charset="0"/>
                <a:ea typeface="宋体" panose="02010600030101010101" pitchFamily="2" charset="-122"/>
              </a:rPr>
              <a:t>,LR(0)</a:t>
            </a:r>
            <a:r>
              <a:rPr lang="zh-CN" altLang="en-US" sz="2000" dirty="0">
                <a:solidFill>
                  <a:schemeClr val="tx1"/>
                </a:solidFill>
                <a:latin typeface="Arial" panose="020B0604020202020204" pitchFamily="34" charset="0"/>
                <a:ea typeface="宋体" panose="02010600030101010101" pitchFamily="2" charset="-122"/>
              </a:rPr>
              <a:t>项</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xmlns="" id="{3D86947D-E103-4EE6-BB4B-BA02A5D8ABCC}"/>
              </a:ext>
            </a:extLst>
          </p:cNvPr>
          <p:cNvSpPr>
            <a:spLocks noChangeArrowheads="1"/>
          </p:cNvSpPr>
          <p:nvPr/>
        </p:nvSpPr>
        <p:spPr bwMode="auto">
          <a:xfrm>
            <a:off x="4536281" y="1721451"/>
            <a:ext cx="3946161" cy="301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a:t>
            </a:r>
            <a:r>
              <a:rPr lang="en-US" altLang="zh-CN" sz="2000" b="0" dirty="0">
                <a:solidFill>
                  <a:schemeClr val="tx1"/>
                </a:solidFill>
                <a:latin typeface="Arial" panose="020B0604020202020204" pitchFamily="34" charset="0"/>
                <a:ea typeface="宋体" panose="02010600030101010101" pitchFamily="2" charset="-122"/>
              </a:rPr>
              <a:t>’-&gt;</a:t>
            </a:r>
            <a:r>
              <a:rPr lang="en-US" altLang="zh-CN" sz="2000" dirty="0">
                <a:solidFill>
                  <a:schemeClr val="tx1"/>
                </a:solidFill>
                <a:latin typeface="Arial" panose="020B0604020202020204" pitchFamily="34" charset="0"/>
                <a:ea typeface="宋体" panose="02010600030101010101" pitchFamily="2" charset="-122"/>
              </a:rPr>
              <a:t>.E</a:t>
            </a:r>
            <a:r>
              <a:rPr lang="zh-CN" altLang="en-US" sz="1800" dirty="0">
                <a:solidFill>
                  <a:schemeClr val="tx1"/>
                </a:solidFill>
                <a:latin typeface="Arial" panose="020B0604020202020204" pitchFamily="34" charset="0"/>
                <a:ea typeface="宋体" panose="02010600030101010101" pitchFamily="2" charset="-122"/>
              </a:rPr>
              <a:t>  </a:t>
            </a:r>
            <a:r>
              <a:rPr lang="en-US" altLang="zh-CN" sz="1800" dirty="0">
                <a:solidFill>
                  <a:schemeClr val="tx1"/>
                </a:solidFill>
                <a:latin typeface="Arial" panose="020B0604020202020204" pitchFamily="34" charset="0"/>
                <a:ea typeface="宋体" panose="02010600030101010101" pitchFamily="2" charset="-122"/>
              </a:rPr>
              <a:t>E</a:t>
            </a:r>
            <a:r>
              <a:rPr lang="en-US" altLang="zh-CN" sz="2000" dirty="0">
                <a:solidFill>
                  <a:schemeClr val="tx1"/>
                </a:solidFill>
                <a:latin typeface="Arial" panose="020B0604020202020204" pitchFamily="34" charset="0"/>
                <a:ea typeface="宋体" panose="02010600030101010101" pitchFamily="2" charset="-122"/>
              </a:rPr>
              <a:t>’-&gt;E.</a:t>
            </a: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E-&gt;.E+T  E-&gt;E.+T E-&gt;E+T.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E-&gt;.T   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T-&gt;.T*F T-&gt;T.*F T-&gt;T*. F T-&gt;T*F.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T-&gt;.F T-&gt;F.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 F-&gt;(.E) F-&gt;(E.) F-&gt; (E).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a:t>
            </a:r>
            <a:r>
              <a:rPr lang="en-US" altLang="zh-CN" sz="2000" dirty="0" err="1">
                <a:solidFill>
                  <a:schemeClr val="tx1"/>
                </a:solidFill>
                <a:latin typeface="Arial" panose="020B0604020202020204" pitchFamily="34" charset="0"/>
                <a:ea typeface="宋体" panose="02010600030101010101" pitchFamily="2" charset="-122"/>
              </a:rPr>
              <a:t>i</a:t>
            </a:r>
            <a:r>
              <a:rPr lang="en-US" altLang="zh-CN" sz="2000" dirty="0">
                <a:solidFill>
                  <a:schemeClr val="tx1"/>
                </a:solidFill>
                <a:latin typeface="Arial" panose="020B0604020202020204" pitchFamily="34" charset="0"/>
                <a:ea typeface="宋体" panose="02010600030101010101" pitchFamily="2" charset="-122"/>
              </a:rPr>
              <a:t>      F-&gt;</a:t>
            </a:r>
            <a:r>
              <a:rPr lang="en-US" altLang="zh-CN" sz="2000" dirty="0" err="1">
                <a:solidFill>
                  <a:schemeClr val="tx1"/>
                </a:solidFill>
                <a:latin typeface="Arial" panose="020B0604020202020204" pitchFamily="34" charset="0"/>
                <a:ea typeface="宋体" panose="02010600030101010101" pitchFamily="2" charset="-122"/>
              </a:rPr>
              <a:t>i</a:t>
            </a:r>
            <a:r>
              <a:rPr lang="en-US" altLang="zh-CN" sz="2000" dirty="0">
                <a:solidFill>
                  <a:schemeClr val="tx1"/>
                </a:solidFill>
                <a:latin typeface="Arial" panose="020B0604020202020204" pitchFamily="34" charset="0"/>
                <a:ea typeface="宋体" panose="02010600030101010101" pitchFamily="2" charset="-122"/>
              </a:rPr>
              <a:t> .     </a:t>
            </a:r>
          </a:p>
          <a:p>
            <a:pPr>
              <a:lnSpc>
                <a:spcPct val="120000"/>
              </a:lnSpc>
              <a:spcBef>
                <a:spcPct val="0"/>
              </a:spcBef>
              <a:spcAft>
                <a:spcPct val="0"/>
              </a:spcAft>
              <a:buClrTx/>
              <a:buSzTx/>
              <a:buFontTx/>
              <a:buNone/>
            </a:pPr>
            <a:endParaRPr lang="en-US" altLang="zh-CN" sz="2000" dirty="0">
              <a:solidFill>
                <a:schemeClr val="tx1"/>
              </a:solidFill>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xmlns="" id="{EE75653B-2AB0-448F-BD29-ECB5F2118400}"/>
              </a:ext>
            </a:extLst>
          </p:cNvPr>
          <p:cNvSpPr>
            <a:spLocks noChangeArrowheads="1"/>
          </p:cNvSpPr>
          <p:nvPr/>
        </p:nvSpPr>
        <p:spPr bwMode="auto">
          <a:xfrm>
            <a:off x="609600" y="606725"/>
            <a:ext cx="4800600"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latin typeface="+mn-ea"/>
                <a:ea typeface="+mn-ea"/>
              </a:rPr>
              <a:t>slrs.cpp</a:t>
            </a:r>
            <a:r>
              <a:rPr lang="zh-CN" altLang="en-US" sz="2000" dirty="0">
                <a:latin typeface="+mn-ea"/>
                <a:ea typeface="+mn-ea"/>
              </a:rPr>
              <a:t>内置一个文法，按步骤</a:t>
            </a:r>
            <a:endParaRPr lang="zh-CN" altLang="en-US" sz="1800" b="0" dirty="0">
              <a:solidFill>
                <a:schemeClr val="tx1"/>
              </a:solidFill>
              <a:latin typeface="+mn-ea"/>
              <a:ea typeface="+mn-ea"/>
            </a:endParaRPr>
          </a:p>
        </p:txBody>
      </p:sp>
      <p:pic>
        <p:nvPicPr>
          <p:cNvPr id="10" name="图片 9">
            <a:extLst>
              <a:ext uri="{FF2B5EF4-FFF2-40B4-BE49-F238E27FC236}">
                <a16:creationId xmlns:a16="http://schemas.microsoft.com/office/drawing/2014/main" xmlns="" id="{4FC63CA1-80C6-4E8B-9F68-9E701DA09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26063"/>
            <a:ext cx="1543994" cy="26773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xmlns="" id="{A555AFE4-E2AA-4EDC-8BBC-C134F5845127}"/>
              </a:ext>
            </a:extLst>
          </p:cNvPr>
          <p:cNvSpPr>
            <a:spLocks noChangeArrowheads="1"/>
          </p:cNvSpPr>
          <p:nvPr/>
        </p:nvSpPr>
        <p:spPr bwMode="auto">
          <a:xfrm>
            <a:off x="354213" y="828844"/>
            <a:ext cx="3810000"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2000" b="0" dirty="0">
                <a:solidFill>
                  <a:schemeClr val="tx1"/>
                </a:solidFill>
                <a:latin typeface="Arial" panose="020B0604020202020204" pitchFamily="34" charset="0"/>
                <a:ea typeface="宋体" panose="02010600030101010101" pitchFamily="2" charset="-122"/>
              </a:rPr>
              <a:t>写出</a:t>
            </a:r>
            <a:r>
              <a:rPr lang="en-US" altLang="zh-CN" sz="2000" b="0" dirty="0" err="1">
                <a:solidFill>
                  <a:schemeClr val="tx1"/>
                </a:solidFill>
                <a:latin typeface="Arial" panose="020B0604020202020204" pitchFamily="34" charset="0"/>
                <a:ea typeface="宋体" panose="02010600030101010101" pitchFamily="2" charset="-122"/>
              </a:rPr>
              <a:t>clusure</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8" name="标题 1">
            <a:extLst>
              <a:ext uri="{FF2B5EF4-FFF2-40B4-BE49-F238E27FC236}">
                <a16:creationId xmlns:a16="http://schemas.microsoft.com/office/drawing/2014/main" xmlns="" id="{6117FBB7-2372-4E88-A3D7-B854570DBA8C}"/>
              </a:ext>
            </a:extLst>
          </p:cNvPr>
          <p:cNvSpPr>
            <a:spLocks noGrp="1"/>
          </p:cNvSpPr>
          <p:nvPr>
            <p:ph type="title"/>
          </p:nvPr>
        </p:nvSpPr>
        <p:spPr>
          <a:xfrm>
            <a:off x="179388" y="0"/>
            <a:ext cx="8713787" cy="765175"/>
          </a:xfrm>
        </p:spPr>
        <p:txBody>
          <a:bodyPr/>
          <a:lstStyle/>
          <a:p>
            <a:r>
              <a:rPr lang="zh-CN" altLang="en-US" dirty="0"/>
              <a:t>具体步骤</a:t>
            </a:r>
          </a:p>
        </p:txBody>
      </p:sp>
      <p:sp>
        <p:nvSpPr>
          <p:cNvPr id="5" name="矩形 4">
            <a:extLst>
              <a:ext uri="{FF2B5EF4-FFF2-40B4-BE49-F238E27FC236}">
                <a16:creationId xmlns:a16="http://schemas.microsoft.com/office/drawing/2014/main" xmlns="" id="{31882B4C-4E7A-47F7-AC20-92127E4CF2CD}"/>
              </a:ext>
            </a:extLst>
          </p:cNvPr>
          <p:cNvSpPr>
            <a:spLocks noChangeArrowheads="1"/>
          </p:cNvSpPr>
          <p:nvPr/>
        </p:nvSpPr>
        <p:spPr bwMode="auto">
          <a:xfrm>
            <a:off x="4419600" y="787603"/>
            <a:ext cx="3946161"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b="0" dirty="0" err="1">
                <a:solidFill>
                  <a:schemeClr val="tx1"/>
                </a:solidFill>
                <a:latin typeface="Arial" panose="020B0604020202020204" pitchFamily="34" charset="0"/>
                <a:ea typeface="宋体" panose="02010600030101010101" pitchFamily="2" charset="-122"/>
              </a:rPr>
              <a:t>Goto</a:t>
            </a:r>
            <a:r>
              <a:rPr lang="zh-CN" altLang="en-US" sz="2000" b="0" dirty="0">
                <a:solidFill>
                  <a:schemeClr val="tx1"/>
                </a:solidFill>
                <a:latin typeface="Arial" panose="020B0604020202020204" pitchFamily="34" charset="0"/>
                <a:ea typeface="宋体" panose="02010600030101010101" pitchFamily="2" charset="-122"/>
              </a:rPr>
              <a:t>函数，</a:t>
            </a:r>
            <a:r>
              <a:rPr lang="en-US" altLang="zh-CN" sz="2000" b="0" dirty="0">
                <a:solidFill>
                  <a:schemeClr val="tx1"/>
                </a:solidFill>
                <a:latin typeface="Arial" panose="020B0604020202020204" pitchFamily="34" charset="0"/>
                <a:ea typeface="宋体" panose="02010600030101010101" pitchFamily="2" charset="-122"/>
              </a:rPr>
              <a:t>GOTO</a:t>
            </a:r>
            <a:r>
              <a:rPr lang="zh-CN" altLang="en-US" sz="2000" b="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I</a:t>
            </a:r>
            <a:r>
              <a:rPr lang="zh-CN" altLang="en-US" sz="2000" b="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X</a:t>
            </a:r>
            <a:r>
              <a:rPr lang="zh-CN" altLang="en-US" sz="2000" b="0" dirty="0">
                <a:solidFill>
                  <a:schemeClr val="tx1"/>
                </a:solidFill>
                <a:latin typeface="Arial" panose="020B0604020202020204" pitchFamily="34" charset="0"/>
                <a:ea typeface="宋体" panose="02010600030101010101" pitchFamily="2" charset="-122"/>
              </a:rPr>
              <a:t>）</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xmlns="" id="{3D86947D-E103-4EE6-BB4B-BA02A5D8ABCC}"/>
              </a:ext>
            </a:extLst>
          </p:cNvPr>
          <p:cNvSpPr>
            <a:spLocks noChangeArrowheads="1"/>
          </p:cNvSpPr>
          <p:nvPr/>
        </p:nvSpPr>
        <p:spPr bwMode="auto">
          <a:xfrm>
            <a:off x="4419599" y="1592139"/>
            <a:ext cx="3946161" cy="485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GOTO(I</a:t>
            </a:r>
            <a:r>
              <a:rPr lang="en-US" altLang="zh-CN" sz="120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E),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1  </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1800" dirty="0">
                <a:solidFill>
                  <a:schemeClr val="tx1"/>
                </a:solidFill>
                <a:latin typeface="Arial" panose="020B0604020202020204" pitchFamily="34" charset="0"/>
                <a:ea typeface="宋体" panose="02010600030101010101" pitchFamily="2" charset="-122"/>
              </a:rPr>
              <a:t>E</a:t>
            </a:r>
            <a:r>
              <a:rPr lang="en-US" altLang="zh-CN" sz="2000" dirty="0">
                <a:solidFill>
                  <a:schemeClr val="tx1"/>
                </a:solidFill>
                <a:latin typeface="Arial" panose="020B0604020202020204" pitchFamily="34" charset="0"/>
                <a:ea typeface="宋体" panose="02010600030101010101" pitchFamily="2" charset="-122"/>
              </a:rPr>
              <a:t>’-&gt;E.</a:t>
            </a: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E-&gt;E.+T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GOTO(I</a:t>
            </a:r>
            <a:r>
              <a:rPr lang="en-US" altLang="zh-CN" sz="120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T),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2  </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F),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3 </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T-&gt;T.*F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T-&gt;F.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4</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E-&gt;.E+T  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T-&gt;.T*F   T-&gt;.F</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   F-&gt;.</a:t>
            </a:r>
            <a:r>
              <a:rPr lang="en-US" altLang="zh-CN" sz="2000" dirty="0" err="1">
                <a:solidFill>
                  <a:schemeClr val="tx1"/>
                </a:solidFill>
                <a:latin typeface="Arial" panose="020B0604020202020204" pitchFamily="34" charset="0"/>
                <a:ea typeface="宋体" panose="02010600030101010101" pitchFamily="2" charset="-122"/>
              </a:rPr>
              <a:t>i</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xmlns="" id="{64EEDC8C-551D-4429-B560-DB99C870681B}"/>
              </a:ext>
            </a:extLst>
          </p:cNvPr>
          <p:cNvSpPr>
            <a:spLocks noChangeArrowheads="1"/>
          </p:cNvSpPr>
          <p:nvPr/>
        </p:nvSpPr>
        <p:spPr bwMode="auto">
          <a:xfrm>
            <a:off x="414867" y="1235019"/>
            <a:ext cx="4004733" cy="301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I</a:t>
            </a:r>
            <a:r>
              <a:rPr lang="en-US" altLang="zh-CN" sz="120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项，初态</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a:t>
            </a:r>
            <a:r>
              <a:rPr lang="en-US" altLang="zh-CN" sz="2000" b="0" dirty="0">
                <a:solidFill>
                  <a:schemeClr val="tx1"/>
                </a:solidFill>
                <a:latin typeface="Arial" panose="020B0604020202020204" pitchFamily="34" charset="0"/>
                <a:ea typeface="宋体" panose="02010600030101010101" pitchFamily="2" charset="-122"/>
              </a:rPr>
              <a:t>’-&gt;</a:t>
            </a:r>
            <a:r>
              <a:rPr lang="en-US" altLang="zh-CN" sz="2000" dirty="0">
                <a:solidFill>
                  <a:schemeClr val="tx1"/>
                </a:solidFill>
                <a:latin typeface="Arial" panose="020B0604020202020204" pitchFamily="34" charset="0"/>
                <a:ea typeface="宋体" panose="02010600030101010101" pitchFamily="2" charset="-122"/>
              </a:rPr>
              <a:t>.E</a:t>
            </a:r>
            <a:r>
              <a:rPr lang="zh-CN" altLang="en-US" sz="1800" dirty="0">
                <a:solidFill>
                  <a:schemeClr val="tx1"/>
                </a:solidFill>
                <a:latin typeface="Arial" panose="020B0604020202020204" pitchFamily="34" charset="0"/>
                <a:ea typeface="宋体" panose="02010600030101010101" pitchFamily="2" charset="-122"/>
              </a:rPr>
              <a:t>  </a:t>
            </a:r>
            <a:endParaRPr lang="en-US" altLang="zh-CN" sz="18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E-&gt;.E+T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T-&gt;.T*F</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T-&gt;.F</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a:t>
            </a:r>
            <a:r>
              <a:rPr lang="en-US" altLang="zh-CN" sz="2000" dirty="0" err="1">
                <a:solidFill>
                  <a:schemeClr val="tx1"/>
                </a:solidFill>
                <a:latin typeface="Arial" panose="020B0604020202020204" pitchFamily="34" charset="0"/>
                <a:ea typeface="宋体" panose="02010600030101010101" pitchFamily="2" charset="-122"/>
              </a:rPr>
              <a:t>i</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9" name="矩形 8">
            <a:extLst>
              <a:ext uri="{FF2B5EF4-FFF2-40B4-BE49-F238E27FC236}">
                <a16:creationId xmlns:a16="http://schemas.microsoft.com/office/drawing/2014/main" xmlns="" id="{0EA2A4A4-27EE-4790-A01F-8ED7D5046661}"/>
              </a:ext>
            </a:extLst>
          </p:cNvPr>
          <p:cNvSpPr>
            <a:spLocks noChangeArrowheads="1"/>
          </p:cNvSpPr>
          <p:nvPr/>
        </p:nvSpPr>
        <p:spPr bwMode="auto">
          <a:xfrm>
            <a:off x="3810000" y="1192551"/>
            <a:ext cx="4902547"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None/>
            </a:pPr>
            <a:r>
              <a:rPr lang="en-US" altLang="zh-CN" sz="2000" b="0" dirty="0">
                <a:solidFill>
                  <a:schemeClr val="tx1"/>
                </a:solidFill>
                <a:latin typeface="Arial" panose="020B0604020202020204" pitchFamily="34" charset="0"/>
                <a:ea typeface="宋体" panose="02010600030101010101" pitchFamily="2" charset="-122"/>
              </a:rPr>
              <a:t>GOTO</a:t>
            </a:r>
            <a:r>
              <a:rPr lang="en-US" altLang="zh-CN" sz="200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I</a:t>
            </a:r>
            <a:r>
              <a:rPr lang="en-US" altLang="zh-CN" sz="1200" b="0" dirty="0">
                <a:solidFill>
                  <a:schemeClr val="tx1"/>
                </a:solidFill>
                <a:latin typeface="Arial" panose="020B0604020202020204" pitchFamily="34" charset="0"/>
                <a:ea typeface="宋体" panose="02010600030101010101" pitchFamily="2" charset="-122"/>
              </a:rPr>
              <a:t>0</a:t>
            </a:r>
            <a:r>
              <a:rPr lang="zh-CN" altLang="en-US" sz="2000" b="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E)</a:t>
            </a:r>
            <a:r>
              <a:rPr lang="en-US" altLang="zh-CN" sz="2000" dirty="0">
                <a:solidFill>
                  <a:schemeClr val="tx1"/>
                </a:solidFill>
                <a:latin typeface="Arial" panose="020B0604020202020204" pitchFamily="34" charset="0"/>
                <a:ea typeface="宋体" panose="02010600030101010101" pitchFamily="2" charset="-122"/>
              </a:rPr>
              <a:t>, 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T), 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F)</a:t>
            </a:r>
            <a:endParaRPr lang="zh-CN" altLang="en-US" sz="2000" dirty="0">
              <a:solidFill>
                <a:schemeClr val="tx1"/>
              </a:solidFill>
              <a:latin typeface="Arial" panose="020B0604020202020204" pitchFamily="34" charset="0"/>
              <a:ea typeface="宋体" panose="02010600030101010101" pitchFamily="2" charset="-122"/>
            </a:endParaRPr>
          </a:p>
        </p:txBody>
      </p:sp>
      <p:pic>
        <p:nvPicPr>
          <p:cNvPr id="12" name="图片 11">
            <a:extLst>
              <a:ext uri="{FF2B5EF4-FFF2-40B4-BE49-F238E27FC236}">
                <a16:creationId xmlns:a16="http://schemas.microsoft.com/office/drawing/2014/main" xmlns="" id="{F3D14F74-72B9-4BC1-9071-B3CDF6D04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782" y="4022003"/>
            <a:ext cx="2951431" cy="2677098"/>
          </a:xfrm>
          <a:prstGeom prst="rect">
            <a:avLst/>
          </a:prstGeom>
        </p:spPr>
      </p:pic>
    </p:spTree>
    <p:extLst>
      <p:ext uri="{BB962C8B-B14F-4D97-AF65-F5344CB8AC3E}">
        <p14:creationId xmlns:p14="http://schemas.microsoft.com/office/powerpoint/2010/main" val="4265424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374A00F-8EDB-48F8-8261-4A997531A043}"/>
              </a:ext>
            </a:extLst>
          </p:cNvPr>
          <p:cNvSpPr>
            <a:spLocks noGrp="1"/>
          </p:cNvSpPr>
          <p:nvPr>
            <p:ph idx="1"/>
          </p:nvPr>
        </p:nvSpPr>
        <p:spPr>
          <a:xfrm>
            <a:off x="250825" y="981074"/>
            <a:ext cx="8642350" cy="461665"/>
          </a:xfrm>
        </p:spPr>
        <p:txBody>
          <a:bodyPr/>
          <a:lstStyle/>
          <a:p>
            <a:r>
              <a:rPr lang="zh-CN" altLang="en-US" dirty="0"/>
              <a:t>项目集规范</a:t>
            </a:r>
          </a:p>
        </p:txBody>
      </p:sp>
      <p:sp>
        <p:nvSpPr>
          <p:cNvPr id="5" name="标题 1">
            <a:extLst>
              <a:ext uri="{FF2B5EF4-FFF2-40B4-BE49-F238E27FC236}">
                <a16:creationId xmlns:a16="http://schemas.microsoft.com/office/drawing/2014/main" xmlns="" id="{E7495F06-A92A-48B5-A571-A3FFEF53AABC}"/>
              </a:ext>
            </a:extLst>
          </p:cNvPr>
          <p:cNvSpPr>
            <a:spLocks noGrp="1"/>
          </p:cNvSpPr>
          <p:nvPr>
            <p:ph type="title"/>
          </p:nvPr>
        </p:nvSpPr>
        <p:spPr>
          <a:xfrm>
            <a:off x="179388" y="0"/>
            <a:ext cx="8713787" cy="765175"/>
          </a:xfrm>
        </p:spPr>
        <p:txBody>
          <a:bodyPr/>
          <a:lstStyle/>
          <a:p>
            <a:r>
              <a:rPr lang="zh-CN" altLang="en-US" dirty="0"/>
              <a:t>具体步骤</a:t>
            </a:r>
          </a:p>
        </p:txBody>
      </p:sp>
      <p:pic>
        <p:nvPicPr>
          <p:cNvPr id="6152" name="Picture 8" descr="在这里插入图片描述">
            <a:extLst>
              <a:ext uri="{FF2B5EF4-FFF2-40B4-BE49-F238E27FC236}">
                <a16:creationId xmlns:a16="http://schemas.microsoft.com/office/drawing/2014/main" xmlns="" id="{7E2A0C68-2DA3-46BD-A67D-71E7DACAD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2739"/>
            <a:ext cx="8249503" cy="469453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xmlns="" id="{9CF81565-7786-42B1-B3BE-DBC3B3B39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171" y="5562600"/>
            <a:ext cx="558829" cy="314326"/>
          </a:xfrm>
          <a:prstGeom prst="rect">
            <a:avLst/>
          </a:prstGeom>
        </p:spPr>
      </p:pic>
      <p:pic>
        <p:nvPicPr>
          <p:cNvPr id="7" name="图片 6">
            <a:extLst>
              <a:ext uri="{FF2B5EF4-FFF2-40B4-BE49-F238E27FC236}">
                <a16:creationId xmlns:a16="http://schemas.microsoft.com/office/drawing/2014/main" xmlns="" id="{A8FDA2CE-2859-4A83-B319-7A6482EF0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525" y="2494888"/>
            <a:ext cx="711237" cy="330217"/>
          </a:xfrm>
          <a:prstGeom prst="rect">
            <a:avLst/>
          </a:prstGeom>
        </p:spPr>
      </p:pic>
      <p:pic>
        <p:nvPicPr>
          <p:cNvPr id="9" name="图片 8">
            <a:extLst>
              <a:ext uri="{FF2B5EF4-FFF2-40B4-BE49-F238E27FC236}">
                <a16:creationId xmlns:a16="http://schemas.microsoft.com/office/drawing/2014/main" xmlns="" id="{E14D284B-E09B-4249-BF6C-9C5FB0339D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570" y="3994600"/>
            <a:ext cx="558830" cy="272600"/>
          </a:xfrm>
          <a:prstGeom prst="rect">
            <a:avLst/>
          </a:prstGeom>
        </p:spPr>
      </p:pic>
      <p:pic>
        <p:nvPicPr>
          <p:cNvPr id="11" name="图片 10">
            <a:extLst>
              <a:ext uri="{FF2B5EF4-FFF2-40B4-BE49-F238E27FC236}">
                <a16:creationId xmlns:a16="http://schemas.microsoft.com/office/drawing/2014/main" xmlns="" id="{3418CEAF-F28C-4050-B313-A4CAA640B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5278961"/>
            <a:ext cx="558830" cy="272600"/>
          </a:xfrm>
          <a:prstGeom prst="rect">
            <a:avLst/>
          </a:prstGeom>
        </p:spPr>
      </p:pic>
      <p:pic>
        <p:nvPicPr>
          <p:cNvPr id="12" name="图片 11">
            <a:extLst>
              <a:ext uri="{FF2B5EF4-FFF2-40B4-BE49-F238E27FC236}">
                <a16:creationId xmlns:a16="http://schemas.microsoft.com/office/drawing/2014/main" xmlns="" id="{65F24814-320A-42B1-9F06-A40675565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0" y="2659996"/>
            <a:ext cx="558830" cy="272600"/>
          </a:xfrm>
          <a:prstGeom prst="rect">
            <a:avLst/>
          </a:prstGeom>
        </p:spPr>
      </p:pic>
      <p:pic>
        <p:nvPicPr>
          <p:cNvPr id="13" name="图片 12">
            <a:extLst>
              <a:ext uri="{FF2B5EF4-FFF2-40B4-BE49-F238E27FC236}">
                <a16:creationId xmlns:a16="http://schemas.microsoft.com/office/drawing/2014/main" xmlns="" id="{8FAB37AF-242D-4408-8B84-B8235930B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1556042"/>
            <a:ext cx="711237" cy="330217"/>
          </a:xfrm>
          <a:prstGeom prst="rect">
            <a:avLst/>
          </a:prstGeom>
        </p:spPr>
      </p:pic>
      <p:pic>
        <p:nvPicPr>
          <p:cNvPr id="14" name="图片 13">
            <a:extLst>
              <a:ext uri="{FF2B5EF4-FFF2-40B4-BE49-F238E27FC236}">
                <a16:creationId xmlns:a16="http://schemas.microsoft.com/office/drawing/2014/main" xmlns="" id="{74A9C885-B76E-4F15-93F1-3C70654FA1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195" y="1777340"/>
            <a:ext cx="101605" cy="285765"/>
          </a:xfrm>
          <a:prstGeom prst="rect">
            <a:avLst/>
          </a:prstGeom>
        </p:spPr>
      </p:pic>
      <p:pic>
        <p:nvPicPr>
          <p:cNvPr id="16" name="图片 15">
            <a:extLst>
              <a:ext uri="{FF2B5EF4-FFF2-40B4-BE49-F238E27FC236}">
                <a16:creationId xmlns:a16="http://schemas.microsoft.com/office/drawing/2014/main" xmlns="" id="{FE0240FA-9D23-49CD-8E60-A5C7E26EDD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0928" y="4773590"/>
            <a:ext cx="101605" cy="285765"/>
          </a:xfrm>
          <a:prstGeom prst="rect">
            <a:avLst/>
          </a:prstGeom>
        </p:spPr>
      </p:pic>
      <p:pic>
        <p:nvPicPr>
          <p:cNvPr id="17" name="图片 16">
            <a:extLst>
              <a:ext uri="{FF2B5EF4-FFF2-40B4-BE49-F238E27FC236}">
                <a16:creationId xmlns:a16="http://schemas.microsoft.com/office/drawing/2014/main" xmlns="" id="{535F0645-25CF-40C8-955A-D867746CC8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8210" y="5591161"/>
            <a:ext cx="101605" cy="285765"/>
          </a:xfrm>
          <a:prstGeom prst="rect">
            <a:avLst/>
          </a:prstGeom>
        </p:spPr>
      </p:pic>
    </p:spTree>
    <p:extLst>
      <p:ext uri="{BB962C8B-B14F-4D97-AF65-F5344CB8AC3E}">
        <p14:creationId xmlns:p14="http://schemas.microsoft.com/office/powerpoint/2010/main" val="1734759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fontScheme name="默认设计模板">
      <a:majorFont>
        <a:latin typeface="New Century Schoolbook"/>
        <a:ea typeface="仿宋_GB2312"/>
        <a:cs typeface=""/>
      </a:majorFont>
      <a:minorFont>
        <a:latin typeface="New Century School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000000"/>
        </a:dk2>
        <a:lt2>
          <a:srgbClr val="777777"/>
        </a:lt2>
        <a:accent1>
          <a:srgbClr val="EFFEDA"/>
        </a:accent1>
        <a:accent2>
          <a:srgbClr val="6600CC"/>
        </a:accent2>
        <a:accent3>
          <a:srgbClr val="FFFFE9"/>
        </a:accent3>
        <a:accent4>
          <a:srgbClr val="000000"/>
        </a:accent4>
        <a:accent5>
          <a:srgbClr val="F6FEEA"/>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ttymono03">
  <a:themeElements>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fontScheme name="bettymono03">
      <a:majorFont>
        <a:latin typeface="New Century Schoolbook"/>
        <a:ea typeface="黑体"/>
        <a:cs typeface=""/>
      </a:majorFont>
      <a:minorFont>
        <a:latin typeface="New 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a:spAutoFit/>
      </a:bodyPr>
      <a:lstStyle>
        <a:defPPr marL="342900" indent="-342900" latinLnBrk="0">
          <a:spcBef>
            <a:spcPct val="20000"/>
          </a:spcBef>
          <a:buClr>
            <a:schemeClr val="accent2"/>
          </a:buClr>
          <a:buFont typeface="Wingdings" pitchFamily="2" charset="2"/>
          <a:buChar char="Ø"/>
          <a:defRPr sz="2400" dirty="0" smtClean="0">
            <a:latin typeface="Cambria Math" panose="02040503050406030204" pitchFamily="18" charset="0"/>
            <a:ea typeface="Cambria Math" panose="020405030504060302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txDef>
      <a:spPr bwMode="auto">
        <a:noFill/>
        <a:ln w="9525" algn="ctr">
          <a:solidFill>
            <a:schemeClr val="tx1"/>
          </a:solidFill>
          <a:miter lim="800000"/>
          <a:headEnd/>
          <a:tailEnd/>
        </a:ln>
      </a:spPr>
      <a:bodyPr/>
      <a:lstStyle>
        <a:defPPr eaLnBrk="1" hangingPunct="1">
          <a:spcBef>
            <a:spcPct val="50000"/>
          </a:spcBef>
          <a:defRPr b="1">
            <a:latin typeface="Times New Roman" pitchFamily="18" charset="0"/>
          </a:defRPr>
        </a:defPPr>
      </a:lstStyle>
    </a:txDef>
  </a:objectDefaults>
  <a:extraClrSchemeLst>
    <a:extraClrScheme>
      <a:clrScheme name="bettymono03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ettymono03 2">
        <a:dk1>
          <a:srgbClr val="000000"/>
        </a:dk1>
        <a:lt1>
          <a:srgbClr val="FFFFFF"/>
        </a:lt1>
        <a:dk2>
          <a:srgbClr val="000000"/>
        </a:dk2>
        <a:lt2>
          <a:srgbClr val="CCCCFF"/>
        </a:lt2>
        <a:accent1>
          <a:srgbClr val="3E009A"/>
        </a:accent1>
        <a:accent2>
          <a:srgbClr val="FF9933"/>
        </a:accent2>
        <a:accent3>
          <a:srgbClr val="FFFFFF"/>
        </a:accent3>
        <a:accent4>
          <a:srgbClr val="000000"/>
        </a:accent4>
        <a:accent5>
          <a:srgbClr val="AFAACA"/>
        </a:accent5>
        <a:accent6>
          <a:srgbClr val="E78A2D"/>
        </a:accent6>
        <a:hlink>
          <a:srgbClr val="FFE161"/>
        </a:hlink>
        <a:folHlink>
          <a:srgbClr val="83A6A7"/>
        </a:folHlink>
      </a:clrScheme>
      <a:clrMap bg1="lt1" tx1="dk1" bg2="lt2" tx2="dk2" accent1="accent1" accent2="accent2" accent3="accent3" accent4="accent4" accent5="accent5" accent6="accent6" hlink="hlink" folHlink="folHlink"/>
    </a:extraClrScheme>
    <a:extraClrScheme>
      <a:clrScheme name="bettymono03 3">
        <a:dk1>
          <a:srgbClr val="000000"/>
        </a:dk1>
        <a:lt1>
          <a:srgbClr val="FFFFFF"/>
        </a:lt1>
        <a:dk2>
          <a:srgbClr val="000000"/>
        </a:dk2>
        <a:lt2>
          <a:srgbClr val="CCFFCC"/>
        </a:lt2>
        <a:accent1>
          <a:srgbClr val="004240"/>
        </a:accent1>
        <a:accent2>
          <a:srgbClr val="7FBE00"/>
        </a:accent2>
        <a:accent3>
          <a:srgbClr val="FFFFFF"/>
        </a:accent3>
        <a:accent4>
          <a:srgbClr val="000000"/>
        </a:accent4>
        <a:accent5>
          <a:srgbClr val="AAB0AF"/>
        </a:accent5>
        <a:accent6>
          <a:srgbClr val="72AC00"/>
        </a:accent6>
        <a:hlink>
          <a:srgbClr val="FFFF99"/>
        </a:hlink>
        <a:folHlink>
          <a:srgbClr val="83A6A7"/>
        </a:folHlink>
      </a:clrScheme>
      <a:clrMap bg1="lt1" tx1="dk1" bg2="lt2" tx2="dk2" accent1="accent1" accent2="accent2" accent3="accent3" accent4="accent4" accent5="accent5" accent6="accent6" hlink="hlink" folHlink="folHlink"/>
    </a:extraClrScheme>
    <a:extraClrScheme>
      <a:clrScheme name="bettymono03 4">
        <a:dk1>
          <a:srgbClr val="000000"/>
        </a:dk1>
        <a:lt1>
          <a:srgbClr val="FFFFFF"/>
        </a:lt1>
        <a:dk2>
          <a:srgbClr val="000000"/>
        </a:dk2>
        <a:lt2>
          <a:srgbClr val="CCFFCC"/>
        </a:lt2>
        <a:accent1>
          <a:srgbClr val="000000"/>
        </a:accent1>
        <a:accent2>
          <a:srgbClr val="33CCFF"/>
        </a:accent2>
        <a:accent3>
          <a:srgbClr val="FFFFFF"/>
        </a:accent3>
        <a:accent4>
          <a:srgbClr val="000000"/>
        </a:accent4>
        <a:accent5>
          <a:srgbClr val="AAAAAA"/>
        </a:accent5>
        <a:accent6>
          <a:srgbClr val="2DB9E7"/>
        </a:accent6>
        <a:hlink>
          <a:srgbClr val="99FFCC"/>
        </a:hlink>
        <a:folHlink>
          <a:srgbClr val="83A6A7"/>
        </a:folHlink>
      </a:clrScheme>
      <a:clrMap bg1="lt1" tx1="dk1" bg2="lt2" tx2="dk2" accent1="accent1" accent2="accent2" accent3="accent3" accent4="accent4" accent5="accent5" accent6="accent6" hlink="hlink" folHlink="folHlink"/>
    </a:extraClrScheme>
    <a:extraClrScheme>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12592</TotalTime>
  <Words>739</Words>
  <Application>Microsoft Office PowerPoint</Application>
  <PresentationFormat>全屏显示(4:3)</PresentationFormat>
  <Paragraphs>107</Paragraphs>
  <Slides>14</Slides>
  <Notes>3</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默认设计模板</vt:lpstr>
      <vt:lpstr>bettymono03</vt:lpstr>
      <vt:lpstr>编译器设计专题实验课2024</vt:lpstr>
      <vt:lpstr>实验（五）语义分析</vt:lpstr>
      <vt:lpstr>实验（五）语义分析</vt:lpstr>
      <vt:lpstr>实验（五）语义分析</vt:lpstr>
      <vt:lpstr>实验内容</vt:lpstr>
      <vt:lpstr>实验4分析</vt:lpstr>
      <vt:lpstr>具体步骤</vt:lpstr>
      <vt:lpstr>具体步骤</vt:lpstr>
      <vt:lpstr>具体步骤</vt:lpstr>
      <vt:lpstr>具体步骤</vt:lpstr>
      <vt:lpstr>具体步骤</vt:lpstr>
      <vt:lpstr>是否是SLR需要看规约过程</vt:lpstr>
      <vt:lpstr>实验（四）选做部分分析</vt:lpstr>
      <vt:lpstr>实验（四）选做部分</vt:lpstr>
    </vt:vector>
  </TitlesOfParts>
  <Company>CUHK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andrejb</dc:creator>
  <cp:lastModifiedBy>微软用户</cp:lastModifiedBy>
  <cp:revision>615</cp:revision>
  <cp:lastPrinted>2011-10-10T03:21:30Z</cp:lastPrinted>
  <dcterms:created xsi:type="dcterms:W3CDTF">2010-10-06T02:55:19Z</dcterms:created>
  <dcterms:modified xsi:type="dcterms:W3CDTF">2024-05-28T06:51:55Z</dcterms:modified>
</cp:coreProperties>
</file>