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17"/>
  </p:notesMasterIdLst>
  <p:handoutMasterIdLst>
    <p:handoutMasterId r:id="rId18"/>
  </p:handoutMasterIdLst>
  <p:sldIdLst>
    <p:sldId id="322" r:id="rId3"/>
    <p:sldId id="457" r:id="rId4"/>
    <p:sldId id="2011" r:id="rId5"/>
    <p:sldId id="2025" r:id="rId6"/>
    <p:sldId id="1979" r:id="rId7"/>
    <p:sldId id="2021" r:id="rId8"/>
    <p:sldId id="2017" r:id="rId9"/>
    <p:sldId id="2019" r:id="rId10"/>
    <p:sldId id="2020" r:id="rId11"/>
    <p:sldId id="2022" r:id="rId12"/>
    <p:sldId id="2023" r:id="rId13"/>
    <p:sldId id="2024" r:id="rId14"/>
    <p:sldId id="2015" r:id="rId15"/>
    <p:sldId id="201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F0000"/>
    <a:srgbClr val="DAFFCD"/>
    <a:srgbClr val="CC99FF"/>
    <a:srgbClr val="9900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2190" autoAdjust="0"/>
  </p:normalViewPr>
  <p:slideViewPr>
    <p:cSldViewPr>
      <p:cViewPr>
        <p:scale>
          <a:sx n="75" d="100"/>
          <a:sy n="75" d="100"/>
        </p:scale>
        <p:origin x="312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2024/5/21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还有其他写法，比如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r>
              <a:rPr lang="en-US" altLang="zh-CN" dirty="0"/>
              <a:t>-&gt;E, 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）项，某个位置加了点的项目集。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789C0-5935-446E-B1F4-42F08822453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6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还有其他写法，比如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r>
              <a:rPr lang="en-US" altLang="zh-CN" dirty="0"/>
              <a:t>-&gt;E, 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）项，某个位置加了点的项目集。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789C0-5935-446E-B1F4-42F08822453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4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2024/5/21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2024.04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92D1C8-B0CD-43E4-97C2-AAE707856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14400"/>
            <a:ext cx="8458200" cy="3908515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83096E8-04A5-47DF-967E-8CF1CE5A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</p:spTree>
    <p:extLst>
      <p:ext uri="{BB962C8B-B14F-4D97-AF65-F5344CB8AC3E}">
        <p14:creationId xmlns:p14="http://schemas.microsoft.com/office/powerpoint/2010/main" val="135764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D26B5B-B0A2-4557-9696-78802F28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713787" cy="2895645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FB16D9E-03A1-4491-A6E6-BC0440C0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</p:spTree>
    <p:extLst>
      <p:ext uri="{BB962C8B-B14F-4D97-AF65-F5344CB8AC3E}">
        <p14:creationId xmlns:p14="http://schemas.microsoft.com/office/powerpoint/2010/main" val="12576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6459F0-2589-49E9-870B-92A52558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077200" cy="4570746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A2B4A1D-C028-4FC8-82BA-7C535AC8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</p:spTree>
    <p:extLst>
      <p:ext uri="{BB962C8B-B14F-4D97-AF65-F5344CB8AC3E}">
        <p14:creationId xmlns:p14="http://schemas.microsoft.com/office/powerpoint/2010/main" val="365283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DC58044-7DD6-4F0B-9205-0672BE4F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3505200" cy="5754155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F47F201-9003-4634-8D05-8AA82EC8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实验（四）选做部分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C82B19-1AC0-4276-8735-FE463683A333}"/>
              </a:ext>
            </a:extLst>
          </p:cNvPr>
          <p:cNvSpPr/>
          <p:nvPr/>
        </p:nvSpPr>
        <p:spPr bwMode="auto">
          <a:xfrm>
            <a:off x="609600" y="3581400"/>
            <a:ext cx="1295400" cy="8382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94CD5A-1587-4C4B-8D51-FFB04A6C86A0}"/>
              </a:ext>
            </a:extLst>
          </p:cNvPr>
          <p:cNvSpPr/>
          <p:nvPr/>
        </p:nvSpPr>
        <p:spPr bwMode="auto">
          <a:xfrm>
            <a:off x="5410200" y="3810000"/>
            <a:ext cx="2209800" cy="1132622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1CBF2C-1763-46F3-B3F9-53B65D605B6A}"/>
              </a:ext>
            </a:extLst>
          </p:cNvPr>
          <p:cNvSpPr/>
          <p:nvPr/>
        </p:nvSpPr>
        <p:spPr bwMode="auto">
          <a:xfrm>
            <a:off x="403225" y="3581400"/>
            <a:ext cx="2416175" cy="12192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n>
                <a:solidFill>
                  <a:srgbClr val="DAFFCD"/>
                </a:solidFill>
              </a:ln>
              <a:solidFill>
                <a:srgbClr val="CC99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7A75B6-03DA-4F52-A7E1-F495685A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96039"/>
            <a:ext cx="2819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4F16EC-0494-442F-A10A-0DE4DC365F84}"/>
              </a:ext>
            </a:extLst>
          </p:cNvPr>
          <p:cNvSpPr txBox="1"/>
          <p:nvPr/>
        </p:nvSpPr>
        <p:spPr bwMode="auto">
          <a:xfrm>
            <a:off x="4536281" y="1035230"/>
            <a:ext cx="4092575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</a:rPr>
              <a:t>两个不同文法之间的区别和联系？</a:t>
            </a:r>
          </a:p>
        </p:txBody>
      </p:sp>
    </p:spTree>
    <p:extLst>
      <p:ext uri="{BB962C8B-B14F-4D97-AF65-F5344CB8AC3E}">
        <p14:creationId xmlns:p14="http://schemas.microsoft.com/office/powerpoint/2010/main" val="11345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01FD6036-4058-4143-99D5-A483A3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803275"/>
          </a:xfrm>
        </p:spPr>
        <p:txBody>
          <a:bodyPr/>
          <a:lstStyle/>
          <a:p>
            <a:r>
              <a:rPr lang="zh-CN" altLang="en-US" sz="3600" dirty="0"/>
              <a:t>实验（四）选做部分</a:t>
            </a:r>
            <a:endParaRPr lang="zh-CN" altLang="en-US" sz="3600" dirty="0">
              <a:ln>
                <a:noFill/>
              </a:ln>
            </a:endParaRP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3AC7A969-5101-4DCD-BC74-B0FB850716CB}"/>
              </a:ext>
            </a:extLst>
          </p:cNvPr>
          <p:cNvSpPr txBox="1">
            <a:spLocks/>
          </p:cNvSpPr>
          <p:nvPr/>
        </p:nvSpPr>
        <p:spPr bwMode="auto">
          <a:xfrm>
            <a:off x="628650" y="1301750"/>
            <a:ext cx="78867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要求，对本文法表达式部分，分析是否可以实现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SLR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输出本文法的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SLR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分析表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8631F-E614-4283-BFA0-82906008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580153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5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实验（四）语法分析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3564053"/>
          </a:xfrm>
        </p:spPr>
        <p:txBody>
          <a:bodyPr/>
          <a:lstStyle/>
          <a:p>
            <a:r>
              <a:rPr lang="zh-CN" altLang="en-US" dirty="0"/>
              <a:t>目的：根据某文法写出</a:t>
            </a:r>
            <a:r>
              <a:rPr lang="en-US" altLang="zh-CN" dirty="0"/>
              <a:t>SLR(1)</a:t>
            </a:r>
            <a:r>
              <a:rPr lang="zh-CN" altLang="en-US" dirty="0"/>
              <a:t>分析表。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SLR(1)</a:t>
            </a:r>
            <a:r>
              <a:rPr lang="zh-CN" altLang="en-US" dirty="0"/>
              <a:t>分析表的步骤：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写出拓广文法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画出项目集规范族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求该非终结符的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判断是否是</a:t>
            </a:r>
            <a:r>
              <a:rPr lang="en-US" altLang="zh-CN" dirty="0"/>
              <a:t>SLR(1)</a:t>
            </a:r>
            <a:r>
              <a:rPr lang="zh-CN" altLang="en-US" dirty="0"/>
              <a:t>文法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构造</a:t>
            </a:r>
            <a:r>
              <a:rPr lang="en-US" altLang="zh-CN" dirty="0"/>
              <a:t>SLR(1)</a:t>
            </a:r>
            <a:r>
              <a:rPr lang="zh-CN" altLang="en-US" dirty="0"/>
              <a:t>分析表</a:t>
            </a:r>
            <a:endParaRPr lang="en-US" altLang="zh-CN" dirty="0"/>
          </a:p>
          <a:p>
            <a:r>
              <a:rPr lang="zh-CN" altLang="en-US" dirty="0"/>
              <a:t>参考资料：提供的代码</a:t>
            </a:r>
            <a:r>
              <a:rPr lang="en-US" altLang="zh-CN" dirty="0"/>
              <a:t>slrs.cpp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138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01FD6036-4058-4143-99D5-A483A3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803275"/>
          </a:xfrm>
        </p:spPr>
        <p:txBody>
          <a:bodyPr/>
          <a:lstStyle/>
          <a:p>
            <a:r>
              <a:rPr lang="zh-CN" altLang="en-US" sz="3600" dirty="0">
                <a:ln>
                  <a:noFill/>
                </a:ln>
              </a:rPr>
              <a:t>实验内容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3AC7A969-5101-4DCD-BC74-B0FB850716CB}"/>
              </a:ext>
            </a:extLst>
          </p:cNvPr>
          <p:cNvSpPr txBox="1">
            <a:spLocks/>
          </p:cNvSpPr>
          <p:nvPr/>
        </p:nvSpPr>
        <p:spPr bwMode="auto">
          <a:xfrm>
            <a:off x="533400" y="990600"/>
            <a:ext cx="78867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参考例子</a:t>
            </a:r>
            <a:endParaRPr lang="en-US" altLang="zh-CN" b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符合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SLR(1)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一个文法如：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S-&gt;E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E-&gt;E+T|T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T-&gt;T*F|F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T-&gt;(E)|</a:t>
            </a:r>
            <a:r>
              <a:rPr lang="en-US" altLang="zh-CN" dirty="0" err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本实验提供的代码是：输入字符串或句子</a:t>
            </a:r>
            <a:r>
              <a:rPr lang="en-US" altLang="zh-CN" dirty="0" err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i+i</a:t>
            </a: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 err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可以输出分析过程，是否可以规约成功</a:t>
            </a:r>
            <a:endParaRPr lang="en-US" altLang="zh-CN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11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AD395-56E1-4597-A397-51FC4606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09" y="804334"/>
            <a:ext cx="8642350" cy="461665"/>
          </a:xfrm>
        </p:spPr>
        <p:txBody>
          <a:bodyPr/>
          <a:lstStyle/>
          <a:p>
            <a:r>
              <a:rPr lang="zh-CN" altLang="en-US" dirty="0"/>
              <a:t>输出</a:t>
            </a:r>
            <a:r>
              <a:rPr lang="en-US" altLang="zh-CN" dirty="0"/>
              <a:t>SLR</a:t>
            </a:r>
            <a:r>
              <a:rPr lang="zh-CN" altLang="en-US" dirty="0"/>
              <a:t>分析表，包括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 err="1"/>
              <a:t>goto</a:t>
            </a:r>
            <a:r>
              <a:rPr lang="zh-CN" altLang="en-US" dirty="0"/>
              <a:t>等内容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E4DD0CA-9714-4D65-A385-C8F4DDC7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sz="3600" dirty="0">
                <a:ln>
                  <a:noFill/>
                </a:ln>
              </a:rPr>
              <a:t>实验内容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11F052C-11B1-447C-901F-8A329FED2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93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这里写图片描述">
            <a:extLst>
              <a:ext uri="{FF2B5EF4-FFF2-40B4-BE49-F238E27FC236}">
                <a16:creationId xmlns:a16="http://schemas.microsoft.com/office/drawing/2014/main" id="{98C07E48-B7A1-4022-84E0-37132623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5999"/>
            <a:ext cx="8643355" cy="53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555AFE4-E2AA-4EDC-8BBC-C134F584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38100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写出扩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广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增广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文法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117FBB7-2372-4E88-A3D7-B854570D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96C8E5-DD17-441C-8006-40A75AD2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1438"/>
            <a:ext cx="4467225" cy="3476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882B4C-4E7A-47F7-AC20-92127E4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374" y="1030819"/>
            <a:ext cx="3946161" cy="4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,LR(0)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6947D-E103-4EE6-BB4B-BA02A5D8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2" y="1601438"/>
            <a:ext cx="3946161" cy="301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E-&gt;.E+T  E-&gt;E.+T E-&gt;E+T.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E-&gt;.T   E-&gt;T.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T-&gt;.T*F T-&gt;T.*F T-&gt;T*. F T-&gt;T*F.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T-&gt;.F T-&gt;F.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F-&gt;.(E) F-&gt;(.E) F-&gt;(E.) F-&gt; (E).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F-&gt;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    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555AFE4-E2AA-4EDC-8BBC-C134F5845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13" y="828844"/>
            <a:ext cx="38100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clusure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117FBB7-2372-4E88-A3D7-B854570D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882B4C-4E7A-47F7-AC20-92127E4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87603"/>
            <a:ext cx="3946161" cy="4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6947D-E103-4EE6-BB4B-BA02A5D8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99" y="1592139"/>
            <a:ext cx="3946161" cy="485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GOTO(I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E-&gt;E.+T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GOTO(I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E-&gt;T.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T-&gt;T.*F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T-&gt;F.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F-&gt;(.E)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E-&gt;.E+T  E-&gt;.T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T-&gt;.T*F   T-&gt;.F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F-&gt;.(E)   F-&gt;.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EEDC8C-551D-4429-B560-DB99C870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7" y="1235019"/>
            <a:ext cx="4004733" cy="301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项，初态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’-&gt;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E-&gt;.E+T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E-&gt;.T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T-&gt;.T*F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T-&gt;.F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F-&gt;.(E)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F-&gt;.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A2A4A4-27EE-4790-A01F-8ED7D50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92551"/>
            <a:ext cx="4902547" cy="4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E)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T), GOTO(I</a:t>
            </a:r>
            <a:r>
              <a: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D14F74-72B9-4BC1-9071-B3CDF6D0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82" y="4022003"/>
            <a:ext cx="2951431" cy="26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4A00F-8EDB-48F8-8261-4A997531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项目集规范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495F06-A92A-48B5-A571-A3FFEF53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6152" name="Picture 8" descr="在这里插入图片描述">
            <a:extLst>
              <a:ext uri="{FF2B5EF4-FFF2-40B4-BE49-F238E27FC236}">
                <a16:creationId xmlns:a16="http://schemas.microsoft.com/office/drawing/2014/main" id="{7E2A0C68-2DA3-46BD-A67D-71E7DACA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2739"/>
            <a:ext cx="8249503" cy="46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F81565-7786-42B1-B3BE-DBC3B3B39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71" y="5562600"/>
            <a:ext cx="558829" cy="314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FDA2CE-2859-4A83-B319-7A6482EF0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25" y="2494888"/>
            <a:ext cx="711237" cy="330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4D284B-E09B-4249-BF6C-9C5FB0339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70" y="3994600"/>
            <a:ext cx="558830" cy="272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18CEAF-F28C-4050-B313-A4CAA640B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278961"/>
            <a:ext cx="558830" cy="27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F24814-320A-42B1-9F06-A40675565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59996"/>
            <a:ext cx="558830" cy="272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AB37AF-242D-4408-8B84-B8235930B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56042"/>
            <a:ext cx="711237" cy="3302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9C885-B76E-4F15-93F1-3C70654FA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95" y="1777340"/>
            <a:ext cx="101605" cy="2857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0240FA-9D23-49CD-8E60-A5C7E26ED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8" y="4773590"/>
            <a:ext cx="101605" cy="2857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35F0645-25CF-40C8-955A-D867746CC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10" y="5591161"/>
            <a:ext cx="101605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CDB8E-B368-48ED-89C1-CE8E52A1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904863"/>
          </a:xfrm>
        </p:spPr>
        <p:txBody>
          <a:bodyPr/>
          <a:lstStyle/>
          <a:p>
            <a:r>
              <a:rPr lang="zh-CN" altLang="en-US" dirty="0"/>
              <a:t>判断是否</a:t>
            </a:r>
            <a:r>
              <a:rPr lang="en-US" altLang="zh-CN" dirty="0"/>
              <a:t>SLR(1)</a:t>
            </a:r>
            <a:r>
              <a:rPr lang="zh-CN" altLang="en-US" dirty="0"/>
              <a:t>文法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SLR(1)</a:t>
            </a:r>
            <a:r>
              <a:rPr lang="zh-CN" altLang="en-US" dirty="0"/>
              <a:t>分析表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5BCA850-AAB7-47EE-9CD8-104A2483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57DC1B8A-6F2C-415F-8C70-5BB3AAB0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95" y="1967443"/>
            <a:ext cx="595668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26343-1AE4-44F4-82BA-F51AB4C3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本次实验提供了可运行的实验代码，仅需要改写相关内容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B2871AB-E75E-4EFE-B4AF-250CA44D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具体步骤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86D6A0-305E-4D68-B438-0D244CF2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488608" cy="266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BDDE84-B017-494E-8F82-65C420D3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68375"/>
            <a:ext cx="3467278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638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12237</TotalTime>
  <Words>546</Words>
  <Application>Microsoft Office PowerPoint</Application>
  <PresentationFormat>全屏显示(4:3)</PresentationFormat>
  <Paragraphs>82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Gulim</vt:lpstr>
      <vt:lpstr>New Century Schoolbook</vt:lpstr>
      <vt:lpstr>汉仪悠然体简</vt:lpstr>
      <vt:lpstr>宋体</vt:lpstr>
      <vt:lpstr>Arial</vt:lpstr>
      <vt:lpstr>Calibri</vt:lpstr>
      <vt:lpstr>Cambria</vt:lpstr>
      <vt:lpstr>Cambria Math</vt:lpstr>
      <vt:lpstr>Garamond</vt:lpstr>
      <vt:lpstr>Gill Sans MT</vt:lpstr>
      <vt:lpstr>Times New Roman</vt:lpstr>
      <vt:lpstr>Verdana</vt:lpstr>
      <vt:lpstr>Wingdings</vt:lpstr>
      <vt:lpstr>默认设计模板</vt:lpstr>
      <vt:lpstr>bettymono03</vt:lpstr>
      <vt:lpstr>编译器设计专题实验课2024</vt:lpstr>
      <vt:lpstr>实验（四）语法分析</vt:lpstr>
      <vt:lpstr>实验内容</vt:lpstr>
      <vt:lpstr>实验内容</vt:lpstr>
      <vt:lpstr>具体步骤</vt:lpstr>
      <vt:lpstr>具体步骤</vt:lpstr>
      <vt:lpstr>具体步骤</vt:lpstr>
      <vt:lpstr>具体步骤</vt:lpstr>
      <vt:lpstr>具体步骤</vt:lpstr>
      <vt:lpstr>具体步骤</vt:lpstr>
      <vt:lpstr>具体步骤</vt:lpstr>
      <vt:lpstr>具体步骤</vt:lpstr>
      <vt:lpstr>实验（四）选做部分</vt:lpstr>
      <vt:lpstr>实验（四）选做部分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Windows User</cp:lastModifiedBy>
  <cp:revision>576</cp:revision>
  <cp:lastPrinted>2011-10-10T03:21:30Z</cp:lastPrinted>
  <dcterms:created xsi:type="dcterms:W3CDTF">2010-10-06T02:55:19Z</dcterms:created>
  <dcterms:modified xsi:type="dcterms:W3CDTF">2024-05-21T06:10:48Z</dcterms:modified>
</cp:coreProperties>
</file>