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311" r:id="rId2"/>
    <p:sldId id="314" r:id="rId3"/>
    <p:sldId id="256" r:id="rId4"/>
    <p:sldId id="258" r:id="rId5"/>
    <p:sldId id="259" r:id="rId6"/>
    <p:sldId id="260" r:id="rId7"/>
    <p:sldId id="287" r:id="rId8"/>
    <p:sldId id="310" r:id="rId9"/>
    <p:sldId id="261" r:id="rId10"/>
    <p:sldId id="288" r:id="rId11"/>
    <p:sldId id="262" r:id="rId12"/>
    <p:sldId id="263" r:id="rId13"/>
    <p:sldId id="289" r:id="rId14"/>
    <p:sldId id="291" r:id="rId15"/>
    <p:sldId id="290" r:id="rId16"/>
    <p:sldId id="264" r:id="rId17"/>
    <p:sldId id="292" r:id="rId18"/>
    <p:sldId id="293" r:id="rId19"/>
    <p:sldId id="265" r:id="rId20"/>
    <p:sldId id="296" r:id="rId21"/>
    <p:sldId id="295" r:id="rId22"/>
    <p:sldId id="294" r:id="rId23"/>
    <p:sldId id="297" r:id="rId24"/>
    <p:sldId id="266" r:id="rId25"/>
    <p:sldId id="298" r:id="rId26"/>
    <p:sldId id="267" r:id="rId27"/>
    <p:sldId id="299" r:id="rId28"/>
    <p:sldId id="268" r:id="rId29"/>
    <p:sldId id="300" r:id="rId30"/>
    <p:sldId id="307" r:id="rId31"/>
    <p:sldId id="308" r:id="rId32"/>
    <p:sldId id="309" r:id="rId33"/>
    <p:sldId id="315" r:id="rId34"/>
    <p:sldId id="316" r:id="rId35"/>
    <p:sldId id="317" r:id="rId36"/>
    <p:sldId id="312" r:id="rId37"/>
    <p:sldId id="31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1474" autoAdjust="0"/>
  </p:normalViewPr>
  <p:slideViewPr>
    <p:cSldViewPr>
      <p:cViewPr>
        <p:scale>
          <a:sx n="60" d="100"/>
          <a:sy n="60" d="100"/>
        </p:scale>
        <p:origin x="-156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DAF61-BEC0-42F4-B317-007597DD1AB5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08846A-E8D6-4E55-B48C-3967E61D2E0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1"/>
            <a:ext cx="9143999" cy="1916832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2000" b="0" cap="all" dirty="0">
                <a:solidFill>
                  <a:srgbClr val="2127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«Казанский (Приволжский) федеральный университет»</a:t>
            </a:r>
            <a:br>
              <a:rPr lang="ru-RU" sz="2000" b="0" cap="all" dirty="0">
                <a:solidFill>
                  <a:srgbClr val="2127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cap="all" dirty="0">
                <a:solidFill>
                  <a:srgbClr val="2127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психологии и образования</a:t>
            </a:r>
            <a:br>
              <a:rPr lang="ru-RU" sz="2000" b="0" cap="all" dirty="0">
                <a:solidFill>
                  <a:srgbClr val="2127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cap="all" dirty="0">
                <a:solidFill>
                  <a:srgbClr val="2127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методологии обучения и воспитания 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3999" cy="5517231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образования во Франции</a:t>
            </a: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endParaRPr lang="ru-RU" sz="4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курса магистратуры </a:t>
            </a: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подготовки </a:t>
            </a: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44.04.01 «Педагогическое образование»</a:t>
            </a: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профиля подготовки </a:t>
            </a: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«Педагогика высшего образования» </a:t>
            </a: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очной формы обучения</a:t>
            </a: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17.1-612</a:t>
            </a:r>
          </a:p>
          <a:p>
            <a:pPr lvl="0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Гумеров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Р.Р.</a:t>
            </a:r>
          </a:p>
          <a:p>
            <a:pPr lvl="0" indent="3768725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Проверила: профессор,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д.н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0" indent="3768725" algn="r">
              <a:spcAft>
                <a:spcPts val="0"/>
              </a:spcAft>
              <a:buClr>
                <a:srgbClr val="4E67C8"/>
              </a:buClr>
              <a:buSzPct val="70000"/>
            </a:pP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Фахрутдинова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Г. Ж.</a:t>
            </a:r>
            <a:endParaRPr lang="ru-RU" sz="4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" y="2276872"/>
            <a:ext cx="5796136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9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ru-RU" sz="3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французской образовательной </a:t>
            </a:r>
            <a:endParaRPr lang="ru-RU" sz="35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50000"/>
              </a:lnSpc>
              <a:buNone/>
            </a:pPr>
            <a:r>
              <a:rPr lang="ru-RU" sz="3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sz="35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1959 году декрет правительства создал такую систему: единая начальная школа (для детей от 6 до 11 лет), затем первый цикл средней школы — коллеж (от 11 до 15 лет), за которым следовал второй цикл — лицеи (классический, современный и технический для детей от 15 до 16—18 лет) или технический коллеж. Декрет предусматривал к 1967 году обязательное обучения детей до 16 лет, что было осуществлено к 80-м годам ХХ 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8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948319"/>
            <a:ext cx="1229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Кол-во, чел.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326181"/>
            <a:ext cx="634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Годы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образование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образование состоит из двух ступеней: детский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сад и начальная школа. Ходить в детский сад не обязательно, но на сегодняшний день практически 100 % детей в возрасте от 3 до 5 лет учатся в детском саду.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Детский сад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Детский сад не является обязательным. Данное учреждение рассчитано на детей в возрасте от 2 до 5 лет. Количество детей в возрасте 2 лет в детских садах составляет 20,9 %, от 3 до 5 лет 100%.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3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Детский сад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Дети в детском саду делятся на 3, иногда 4, группы: TSP-ясли, PS-младшая, MS-средняя, GS-старшая.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PS и MS входят в 1-й образовательный цикл, группа GS входит во второй образовательный цикл, который включает в себя первые два класса начальной школы.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9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Детский сад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задачи детского сада: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развитие языка и подготовка к письму;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подготовка к школе и будущему статусу ученика;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самовыражение;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открытие для себя мира;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воспринимать, чувствовать, воображать, создавать.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6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школа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 в начальной школе начинается с Подготовительного курса (СР) для детей шести лет и состоит из пяти уровней (классов):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CP (первый год, 6 лет);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CE1 (второй год, 7 лет);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CE2 (третий год, 8 лет);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CM1 (четвёртый год, 9 лет);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CM2 (пятый год, 10 лет).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55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школа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Основного образования (Цикл 2), который начинается со старшей группы детского сада, — это тот период, когда формируются базовые начальные знания, такие как разговорная речь, чтение и письмо — основу для дальнейшего успешного обучения. Ученик постепенно приобретает самостоятельность.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7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ru-RU" sz="3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</a:t>
            </a:r>
            <a:r>
              <a:rPr lang="ru-RU" sz="3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школа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Расписание, установленное Министерством образования Франции, по различным дисциплинам обеспечивает достаточное время для каждого из 7 основных направлений образования: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овладение речью и французским языком;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жизнь вместе;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математика;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познание мира;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художественное образование.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5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6941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образование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образование делится на две ступени (коллеж и лицей) и длится семь лет.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Коллеж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в коллеже является обязательным, длится четыре года (с шестого по третий класс) и разделено на три цикла:</a:t>
            </a:r>
          </a:p>
          <a:p>
            <a:pPr>
              <a:lnSpc>
                <a:spcPct val="17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45720" indent="0" algn="ctr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2800" dirty="0" smtClean="0"/>
          </a:p>
          <a:p>
            <a:pPr marL="4572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</a:p>
          <a:p>
            <a:pPr marL="4572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системы образования во Франции</a:t>
            </a:r>
          </a:p>
          <a:p>
            <a:pPr marL="4572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французской образовательной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  <a:p>
            <a:pPr marL="4572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</a:t>
            </a:r>
          </a:p>
          <a:p>
            <a:pPr marL="4572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</a:t>
            </a:r>
          </a:p>
          <a:p>
            <a:pPr marL="4572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</a:t>
            </a:r>
          </a:p>
          <a:p>
            <a:pPr marL="4572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6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0" indent="0" algn="ctr">
              <a:buNone/>
            </a:pPr>
            <a:endParaRPr lang="ru-RU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образование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Цикл адаптации — Шестой класс. В этот класс берут всех выпускников начальной школы без экзаменов. Цель первого года обучения в коллеже: закрепить и свести воедино полученные в начальной школе знания, подготовить учеников к самостоятельному обучению. В этом классе ученики выбирают первый иностранный язык.</a:t>
            </a: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22940"/>
            <a:ext cx="9144000" cy="6858000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образование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Центральный цикл — пятый и четвёртый класс. Целью этого цикла является углубление полученных знаний и умений. Особое внимание уделяется успеваемости и подготовке к выбору профессионального направления в лицее. В пятом классе начинается химия и физика, также можно выбрать латинский язык как факультатив, а в четвёртом второй иностранный язык.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7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0" lvl="0" indent="0" algn="ctr">
              <a:buNone/>
            </a:pPr>
            <a:r>
              <a:rPr lang="ru-RU" sz="3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образование</a:t>
            </a:r>
            <a:endParaRPr lang="ru-RU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Цикл профессиональной ориентации — Третий класс подготавливает учеников к выбору одного из трёх направлений: общее образование, техническое или профессиональное. В третьем классе появляется возможность изучения древнегреческого языка, также ученики могут выбрать 3-6-часовой модуль «введение в профессиональную жизнь». В конце третьего класса ученики сдают национальный экзамен и получают диплом. Результаты этого экзамена никак не влияют на переход в следующий класс.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образование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третьего класса ученики имеют возможность записаться в общий или технологический лицей во второй класс или же поступить в профессиональный лицей для подготовки сертификата о профессиональной пригодности по определённой профессии.</a:t>
            </a:r>
          </a:p>
          <a:p>
            <a:pPr algn="just"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образование</a:t>
            </a:r>
          </a:p>
          <a:p>
            <a:pPr marL="0" indent="0" algn="ctr">
              <a:buNone/>
            </a:pP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Лицей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Лицеи подразделяются на три типа: общий, технологический и профессиональный. В первых двух обучение — 3 года. В лицеях общего типа по итогам экзаменов выдаётся общий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дающий право доступа к высшему образованию. По окончании технологического лицея сдаются экзамены на получение технологического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право на обучение в университете по своей специальности.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0" indent="0" algn="ctr">
              <a:buNone/>
            </a:pPr>
            <a:endParaRPr lang="ru-RU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образование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Профессиональные лицеи (подобие российского ПТУ) — обучение 2 года, по окончании которых выдаются свидетельство о профессиональном обучении и сертификат о профессиональной пригодности, не дающие доступа к высшему образованию. Можно получить профессиональный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трёх лет обучения в лицее (с 2005 года).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образование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Исторически </a:t>
            </a: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Франции сложилось два типа высших учебных заведений: университеты и Высшие Школы (</a:t>
            </a:r>
            <a:r>
              <a:rPr lang="ru-RU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Ecoles</a:t>
            </a: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В университетах готовят преподавателей, врачей, юристов, научных работников. В Высших Школах готовят специалистов в сфере экономики, </a:t>
            </a:r>
            <a:r>
              <a:rPr lang="ru-RU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упраления</a:t>
            </a: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военного дела, образования и культуры. Поступить в Высшую Школу можно только после двух или трех лет обучения в подготовительных классах по </a:t>
            </a:r>
            <a:r>
              <a:rPr lang="ru-RU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выбранному направлению. 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ru-RU" sz="3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образование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высшего образования.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Короткое высшее образование. Обучение длится два-три года, после которых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выускники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получают DUT (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Diplome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universitaire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или BTS (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Brevet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technicien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superieur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Данный вид высшего образования готовит в основном специалистов в сфере промышленности или в сфере обслуживания.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Длительное высшее образование. Данный вид высшего образования дается в университетах и в Высших Школах. Студенты каждого университета должны проходить три цикла обучения и получать дипломы единого государственного образца на каждом этапе обучения.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-21285"/>
            <a:ext cx="9144000" cy="6858000"/>
          </a:xfrm>
        </p:spPr>
        <p:txBody>
          <a:bodyPr>
            <a:normAutofit fontScale="25000" lnSpcReduction="20000"/>
          </a:bodyPr>
          <a:lstStyle/>
          <a:p>
            <a:pPr marL="0" lvl="0" indent="0" algn="ctr">
              <a:buNone/>
            </a:pPr>
            <a:r>
              <a:rPr lang="ru-RU" sz="1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образование</a:t>
            </a:r>
            <a:endParaRPr lang="ru-RU" sz="5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Циклы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в университете Первый цикл- 2 года. По окончании студенты получают DEUG (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Diplome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d’etudes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universitaires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generales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Диплом об общем высшем образовании. Второй цикл – 2 года. После первого года обучения присваивается степень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второго года – степень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Maitrise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Третий цикл – 1 год. Здесь два варианта обучения: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А.DESS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Diplome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d’etudes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superieures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spesialisees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–Диплом о высшем специальном образовании. Данный диплом готовит студентов к профессиональной деятельности по своей специальности.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Б.DEA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Diplome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d’etudes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approfondies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Диплом о высшем углубленном обучении. Данный диплом дает право продолжать обучение в аспирантуре. </a:t>
            </a:r>
            <a:endParaRPr lang="ru-RU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</a:t>
            </a: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</a:t>
            </a:r>
            <a:endParaRPr lang="ru-RU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учебного процесса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год во Франции начинается в сентябре и заканчивается в июле. Он включает в себя 16 недель каникул, что больше, чем в других европейских странах. Экзамены обычно проводятся в июне. Сессий как таковых у французов нет. Есть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курсы лекций в 6-45 учебных часов, после которых сразу же следует экзамен. Экзамены в основном письменные. Отметки - 20-ти балльные.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86"/>
            <a:ext cx="9144000" cy="6858000"/>
          </a:xfrm>
        </p:spPr>
        <p:txBody>
          <a:bodyPr>
            <a:normAutofit/>
          </a:bodyPr>
          <a:lstStyle/>
          <a:p>
            <a:pPr algn="l"/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 smtClean="0">
                <a:solidFill>
                  <a:srgbClr val="4F81BD">
                    <a:lumMod val="50000"/>
                  </a:srgb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</a:t>
            </a:r>
            <a:r>
              <a:rPr lang="ru-RU" sz="3200" b="1" dirty="0">
                <a:solidFill>
                  <a:srgbClr val="4F81BD">
                    <a:lumMod val="50000"/>
                  </a:srgb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 задачи</a:t>
            </a:r>
            <a:endParaRPr lang="ru-RU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образования во Франции.</a:t>
            </a:r>
          </a:p>
          <a:p>
            <a:pPr algn="l"/>
            <a:endParaRPr lang="ru-RU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</a:t>
            </a:r>
            <a:r>
              <a:rPr lang="ru-RU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и проанализировать литературу; </a:t>
            </a:r>
          </a:p>
          <a:p>
            <a:pPr marL="514350" indent="-514350" algn="just">
              <a:buAutoNum type="arabicParenR"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Франции;</a:t>
            </a:r>
          </a:p>
          <a:p>
            <a:pPr marL="514350" indent="-514350" algn="just">
              <a:buAutoNum type="arabicParenR"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зучить работу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образования во Франции.</a:t>
            </a:r>
          </a:p>
          <a:p>
            <a:pPr marL="514350" indent="-514350" algn="just">
              <a:buAutoNum type="arabicParenR"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образование</a:t>
            </a:r>
            <a:endParaRPr lang="ru-RU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Преподавание в вузах обычно ведется на французском языке, хотя в отдельных бизнес - школах обучение может быть и на английском языке. В последние несколько лет во многих высших учебных заведениях, особенно частных, появились магистерские программы на английском языке. Они ориентированы на иностранцев и предлагают 1-2 года обучения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ru-RU" sz="3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образование</a:t>
            </a:r>
            <a:endParaRPr lang="ru-RU" sz="3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Сорбонна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Парижский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университет, известная всему миру Сорбонна - самый крупный и престижный во Франции. Он был основан в 1215 г. и является старейшим в Европе. В те далекие времена в Парижском университете было 4 факультета: теологии, медицины, канонического права и свободных искусств. 40 лет спустя духовник Людовика XIV, монах Роббер де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Сорбон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основал здесь богословский факультет и стал называться Сорбонной. В последствии происходили существенные преобразования Парижского университета, в результате чего гигантский университет был расчленен на части, которые получили статус автономных вузов.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ru-RU" sz="3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образование</a:t>
            </a:r>
            <a:endParaRPr lang="ru-RU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Сорбонну входит 17 университетов, не считая отдельной системы высших школ, расположенных в департаменте Иль-де-Франс (Парижский регион). Управляет всем Канцелярия. Все университеты в составе Сорбонны государственные и обучение в них ведется бесплатно. Французскую систему высшего образования отличает большое разнообразие учебных заведений, имеющих прочные традиции и в то же время ориентированных на подготовку современных специалистов.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</a:t>
            </a:r>
          </a:p>
          <a:p>
            <a:pPr marL="45720" indent="0" algn="just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достаточно высокую степень доступности высшего образования, существует ряд важных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Немногие из поступивших дипломируются. Количество студентов, прекративших учебу в первые 2 года, очень велико. Но далеко не всегда студенты бросают университет и начинают работать. Многие в течение года готовятся к вступительным экзаменам в Высшую школу, и если им удается выдержать конкурс, они оканчивают обучение в университете. </a:t>
            </a:r>
          </a:p>
        </p:txBody>
      </p:sp>
    </p:spTree>
    <p:extLst>
      <p:ext uri="{BB962C8B-B14F-4D97-AF65-F5344CB8AC3E}">
        <p14:creationId xmlns:p14="http://schemas.microsoft.com/office/powerpoint/2010/main" val="11106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-23648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 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 получить высшее образование постепенно утрачивается абитуриентами. Плата за учебу и пособия многим не по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карману.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много выпускников не могут найти место по своей специальности. Во Франции приблизительно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безработных 38,9 %,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которых – молодые люди до 25 лет. В основном отказывают по причине отсутствия опыта, не задумываясь о том, что молодому дипломированному специалисту еще неоткуда было его почерпнуть. </a:t>
            </a:r>
          </a:p>
        </p:txBody>
      </p:sp>
    </p:spTree>
    <p:extLst>
      <p:ext uri="{BB962C8B-B14F-4D97-AF65-F5344CB8AC3E}">
        <p14:creationId xmlns:p14="http://schemas.microsoft.com/office/powerpoint/2010/main" val="21140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" indent="0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Подводя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 проведенному исследованию, стоит отметить, что система образования во Франции довольно сложна и запутана, вследствие чего правительство намеренно упростить ее до более приемлемой схемы. Что же касается конкретно высшего образования, разрабатываются программы реконструкции для устранения возникших проблем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008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spcAft>
                <a:spcPts val="0"/>
              </a:spcAft>
              <a:buClr>
                <a:srgbClr val="4E67C8"/>
              </a:buClr>
              <a:buSzPct val="70000"/>
              <a:buNone/>
            </a:pPr>
            <a:r>
              <a:rPr lang="ru-RU" sz="3500" b="1" dirty="0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  <a:p>
            <a:pPr marL="0" lvl="0" indent="0">
              <a:spcAft>
                <a:spcPts val="0"/>
              </a:spcAft>
              <a:buClr>
                <a:srgbClr val="4E67C8"/>
              </a:buClr>
              <a:buSzPct val="70000"/>
              <a:buNone/>
            </a:pPr>
            <a:endParaRPr lang="ru-RU" sz="3000" dirty="0" smtClean="0">
              <a:solidFill>
                <a:srgbClr val="2127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Clr>
                <a:srgbClr val="4E67C8"/>
              </a:buClr>
              <a:buSzPct val="70000"/>
              <a:buNone/>
            </a:pPr>
            <a:r>
              <a:rPr lang="ru-RU" sz="3000" dirty="0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Боголюбова </a:t>
            </a:r>
            <a:r>
              <a:rPr lang="ru-RU" sz="3000" dirty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Н.М., Николаева Ю.В. Культурный обмен в системе международных отношений. Учебное пособие. – СПб., 2003.</a:t>
            </a:r>
          </a:p>
          <a:p>
            <a:pPr marL="0" lvl="0" indent="0" algn="just">
              <a:spcAft>
                <a:spcPts val="0"/>
              </a:spcAft>
              <a:buClr>
                <a:srgbClr val="4E67C8"/>
              </a:buClr>
              <a:buSzPct val="70000"/>
              <a:buNone/>
            </a:pPr>
            <a:r>
              <a:rPr lang="ru-RU" sz="3000" dirty="0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Богомолова </a:t>
            </a:r>
            <a:r>
              <a:rPr lang="ru-RU" sz="3000" dirty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И.В. Концепции, влияющие на теорию обучения в средней школе Франции // Итоговая научная конференция АГПУ. Педагогика. – Астрахань: Изд-во АГПУ, 2004.</a:t>
            </a:r>
          </a:p>
          <a:p>
            <a:pPr marL="0" lvl="0" indent="0" algn="just">
              <a:spcAft>
                <a:spcPts val="0"/>
              </a:spcAft>
              <a:buClr>
                <a:srgbClr val="4E67C8"/>
              </a:buClr>
              <a:buSzPct val="70000"/>
              <a:buNone/>
            </a:pPr>
            <a:r>
              <a:rPr lang="ru-RU" sz="3000" dirty="0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Богомолова </a:t>
            </a:r>
            <a:r>
              <a:rPr lang="ru-RU" sz="3000" dirty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И.В. Практический опыт учителей Франции по автономизации учебного // Итоговая научная конференция АГПУ.  Педагогика. – Астрахань: Изд-во АГПУ, 2000. </a:t>
            </a:r>
          </a:p>
          <a:p>
            <a:pPr marL="0" lvl="0" indent="0" algn="just">
              <a:spcAft>
                <a:spcPts val="0"/>
              </a:spcAft>
              <a:buClr>
                <a:srgbClr val="4E67C8"/>
              </a:buClr>
              <a:buSzPct val="70000"/>
              <a:buNone/>
            </a:pPr>
            <a:r>
              <a:rPr lang="ru-RU" sz="3000" dirty="0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Великая </a:t>
            </a:r>
            <a:r>
              <a:rPr lang="ru-RU" sz="3000" dirty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Хартия университетов. Болонский процесс в вопросах и ответах. // Под ред. В.Б. </a:t>
            </a:r>
            <a:r>
              <a:rPr lang="ru-RU" sz="3000" dirty="0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Касевича</a:t>
            </a:r>
            <a:r>
              <a:rPr lang="ru-RU" sz="3000" dirty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СПб., 2004.</a:t>
            </a:r>
          </a:p>
          <a:p>
            <a:pPr marL="0" lvl="0" indent="0" algn="just">
              <a:spcAft>
                <a:spcPts val="0"/>
              </a:spcAft>
              <a:buClr>
                <a:srgbClr val="4E67C8"/>
              </a:buClr>
              <a:buSzPct val="70000"/>
              <a:buNone/>
            </a:pPr>
            <a:r>
              <a:rPr lang="ru-RU" sz="3000" dirty="0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Вульфсон </a:t>
            </a:r>
            <a:r>
              <a:rPr lang="ru-RU" sz="3000" dirty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Б. Л. Школа современной Франции. – М., 1970.</a:t>
            </a:r>
          </a:p>
          <a:p>
            <a:pPr marL="0" lvl="0" indent="0" algn="just">
              <a:spcAft>
                <a:spcPts val="0"/>
              </a:spcAft>
              <a:buClr>
                <a:srgbClr val="4E67C8"/>
              </a:buClr>
              <a:buSzPct val="70000"/>
              <a:buNone/>
            </a:pPr>
            <a:endParaRPr lang="ru-RU" sz="3600" dirty="0">
              <a:solidFill>
                <a:srgbClr val="2127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endParaRPr lang="ru-RU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Высшее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 в Европе. Документация СЕПЕС по высшему образованию. // Сб. документов. – М., 1994.</a:t>
            </a:r>
          </a:p>
          <a:p>
            <a:pPr marL="45720" indent="0" algn="just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Григорьева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Е.В. Практическая реализация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компетентностного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подхода в реформировании высшего образования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Франции // Актуальные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технических, экономических, юридических и социальных наук.: Сборник научных трудов аспирантов и молодых ученых МГИУ. Выпуск III – М.: МГИУ, 2006. </a:t>
            </a:r>
          </a:p>
          <a:p>
            <a:pPr marL="45720" indent="0" algn="just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Згага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П. Реформы университетов Юго-Восточной Европы с учетом Болонского процесса.//Высшее образование в Европе. – 2003, № 3.</a:t>
            </a:r>
          </a:p>
          <a:p>
            <a:pPr marL="45720" indent="0" algn="just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Капранова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В.А. Сравнительная педагогика. Школа и образование за рубежом. – М.: Новое знание, 2004. 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-3069"/>
            <a:ext cx="9144000" cy="6858000"/>
          </a:xfrm>
        </p:spPr>
        <p:txBody>
          <a:bodyPr/>
          <a:lstStyle/>
          <a:p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исследования: 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Изучение  и анализ литературы по теме исследования;</a:t>
            </a:r>
          </a:p>
          <a:p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Систематизация изученного материала;</a:t>
            </a:r>
          </a:p>
          <a:p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Обобщение изученного материала.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564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характеристика системы образования во Франции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 во Франции обязательно с 6 до 16 лет.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 французского образования: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свобода преподавания (государственные и частные учреждения);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бесплатность образования;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нейтральность образования;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лаицизм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образования.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системы образования во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Франции</a:t>
            </a:r>
          </a:p>
          <a:p>
            <a:pPr marL="0" indent="0" algn="ctr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 состоит из нескольких ступеней:</a:t>
            </a: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начальное образование – 3 - 4 года в детском саду и 5 лет в начальной школе;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среднее образование – 4 года в коллеже и 3 года в лицее;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высшее образование – возможно после получения диплома бакалавра об окончании среднего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6099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системы образования во </a:t>
            </a: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Франции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Ежегодно на образование расходуется около 6,1 % ВВП. По данным на 2009 год, в школах начального и среднего образования обучаются 12 016 484 детей. Доля частного образования в начальном и среднем составляет 16,9 %, в высшем — 14 % студентов.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6733434"/>
              </p:ext>
            </p:extLst>
          </p:nvPr>
        </p:nvGraphicFramePr>
        <p:xfrm>
          <a:off x="-1" y="-1"/>
          <a:ext cx="9144000" cy="6857999"/>
        </p:xfrm>
        <a:graphic>
          <a:graphicData uri="http://schemas.openxmlformats.org/drawingml/2006/table">
            <a:tbl>
              <a:tblPr firstRow="1" firstCol="1" bandRow="1"/>
              <a:tblGrid>
                <a:gridCol w="1837481"/>
                <a:gridCol w="1360026"/>
                <a:gridCol w="1504708"/>
                <a:gridCol w="1909822"/>
                <a:gridCol w="2531963"/>
              </a:tblGrid>
              <a:tr h="1135988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3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Сравнение системы образования</a:t>
                      </a:r>
                      <a:r>
                        <a:rPr lang="ru-RU" sz="32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в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32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России и Франции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49226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Возраст во Франции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Класс/курс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Возраст в России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Ступень обучения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Образование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33685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2-5 года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2-6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Детский сад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Дошкольное образование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53071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6-10 лет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CE1, CE2, CM1, CM2.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7-11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Начальная </a:t>
                      </a:r>
                      <a:r>
                        <a:rPr lang="ru-RU" sz="1800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школа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Начальное образование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2653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11-14 лет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6-3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12-16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Средняя </a:t>
                      </a:r>
                      <a:r>
                        <a:rPr lang="ru-RU" sz="1800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школа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Среднее образование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2653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15-17 год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2-0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17-18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Средняя </a:t>
                      </a:r>
                      <a:r>
                        <a:rPr lang="ru-RU" sz="1800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школа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Среднее образование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53071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15-18 год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1-3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16-18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Колледж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Высшее образование (Степень бакалавра)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106143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18-21 год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Дальнейшее обучение, 3 года  после школы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После 18 лет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Лиценциат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Высшее образование (Степень бакалавра)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106143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Длительность обучения 2 года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Дальнейшее обучение, 2 года  после Licence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Неограничен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но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Магистратура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Высшее профессиональное образование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  <a:tr h="117786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Длительность обучения 3 - 5 лет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Дальнейшее обучение, 3-4 года  после магистратуры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Ограничений нет, но желательный возраст до 40 лет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Докторантура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Высшее профессиональное образование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1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французской образовательной системы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80-е годы XIX века вышли «законы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Ферри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об обязательном обучении детей с 6 до 12 лет. Начальные школы обычно завершались классами профессиональной подготовки и не предполагали дальнейшего обучения (коллежи или лицеи, после которых можно было поступить в университет, обычно имели свои начальные классы).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423</TotalTime>
  <Words>2230</Words>
  <Application>Microsoft Office PowerPoint</Application>
  <PresentationFormat>Экран (4:3)</PresentationFormat>
  <Paragraphs>227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Воздушный поток</vt:lpstr>
      <vt:lpstr>ФГАОУ ВО «Казанский (Приволжский) федеральный университет» Институт психологии и образования Кафедра методологии обучения и воспитания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мск</dc:creator>
  <cp:lastModifiedBy>мск</cp:lastModifiedBy>
  <cp:revision>42</cp:revision>
  <dcterms:created xsi:type="dcterms:W3CDTF">2016-11-23T19:10:33Z</dcterms:created>
  <dcterms:modified xsi:type="dcterms:W3CDTF">2016-11-30T12:19:31Z</dcterms:modified>
</cp:coreProperties>
</file>