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2E6E-76AB-4352-9AC7-1BC489DF1400}" type="datetimeFigureOut">
              <a:rPr lang="ru-RU" smtClean="0"/>
              <a:t>04.10.2017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5C87-D3CB-434F-A557-030C12C7C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19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2E6E-76AB-4352-9AC7-1BC489DF1400}" type="datetimeFigureOut">
              <a:rPr lang="ru-RU" smtClean="0"/>
              <a:t>04.10.2017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5C87-D3CB-434F-A557-030C12C7C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1954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2E6E-76AB-4352-9AC7-1BC489DF1400}" type="datetimeFigureOut">
              <a:rPr lang="ru-RU" smtClean="0"/>
              <a:t>04.10.2017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5C87-D3CB-434F-A557-030C12C7C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139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2E6E-76AB-4352-9AC7-1BC489DF1400}" type="datetimeFigureOut">
              <a:rPr lang="ru-RU" smtClean="0"/>
              <a:t>04.10.2017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5C87-D3CB-434F-A557-030C12C7C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6548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2E6E-76AB-4352-9AC7-1BC489DF1400}" type="datetimeFigureOut">
              <a:rPr lang="ru-RU" smtClean="0"/>
              <a:t>04.10.2017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5C87-D3CB-434F-A557-030C12C7C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130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2E6E-76AB-4352-9AC7-1BC489DF1400}" type="datetimeFigureOut">
              <a:rPr lang="ru-RU" smtClean="0"/>
              <a:t>04.10.2017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5C87-D3CB-434F-A557-030C12C7C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493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2E6E-76AB-4352-9AC7-1BC489DF1400}" type="datetimeFigureOut">
              <a:rPr lang="ru-RU" smtClean="0"/>
              <a:t>04.10.2017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5C87-D3CB-434F-A557-030C12C7C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997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2E6E-76AB-4352-9AC7-1BC489DF1400}" type="datetimeFigureOut">
              <a:rPr lang="ru-RU" smtClean="0"/>
              <a:t>04.10.2017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5C87-D3CB-434F-A557-030C12C7C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0372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2E6E-76AB-4352-9AC7-1BC489DF1400}" type="datetimeFigureOut">
              <a:rPr lang="ru-RU" smtClean="0"/>
              <a:t>04.10.2017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5C87-D3CB-434F-A557-030C12C7C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759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2E6E-76AB-4352-9AC7-1BC489DF1400}" type="datetimeFigureOut">
              <a:rPr lang="ru-RU" smtClean="0"/>
              <a:t>04.10.2017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5C87-D3CB-434F-A557-030C12C7C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5594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2E6E-76AB-4352-9AC7-1BC489DF1400}" type="datetimeFigureOut">
              <a:rPr lang="ru-RU" smtClean="0"/>
              <a:t>04.10.2017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5C87-D3CB-434F-A557-030C12C7C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00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62E6E-76AB-4352-9AC7-1BC489DF1400}" type="datetimeFigureOut">
              <a:rPr lang="ru-RU" smtClean="0"/>
              <a:t>04.10.2017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75C87-D3CB-434F-A557-030C12C7C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1335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25000" lnSpcReduction="20000"/>
          </a:bodyPr>
          <a:lstStyle/>
          <a:p>
            <a:r>
              <a:rPr lang="ru-RU" sz="9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ФГАОУ ВО «Казанский (Приволжский) федеральный университет»</a:t>
            </a:r>
            <a:br>
              <a:rPr lang="ru-RU" sz="9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9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психологии и образования</a:t>
            </a:r>
            <a:br>
              <a:rPr lang="ru-RU" sz="9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9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методологии обучения и воспитания </a:t>
            </a:r>
            <a:br>
              <a:rPr lang="ru-RU" sz="9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9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9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Предмет: Теория и технология обучения в высшей школе.</a:t>
            </a:r>
          </a:p>
          <a:p>
            <a:endParaRPr lang="ru-RU" sz="9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9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к докладу: Игра как средство и как метод активного обучения.</a:t>
            </a:r>
          </a:p>
          <a:p>
            <a:endParaRPr lang="ru-RU" sz="9600" dirty="0" smtClean="0">
              <a:solidFill>
                <a:schemeClr val="tx1"/>
              </a:solidFill>
            </a:endParaRPr>
          </a:p>
          <a:p>
            <a:endParaRPr lang="ru-RU" dirty="0" smtClean="0">
              <a:solidFill>
                <a:schemeClr val="tx1"/>
              </a:solidFill>
            </a:endParaRPr>
          </a:p>
          <a:p>
            <a:endParaRPr lang="ru-RU" dirty="0" smtClean="0">
              <a:solidFill>
                <a:schemeClr val="tx1"/>
              </a:solidFill>
            </a:endParaRPr>
          </a:p>
          <a:p>
            <a:endParaRPr lang="ru-RU" dirty="0" smtClean="0">
              <a:solidFill>
                <a:schemeClr val="tx1"/>
              </a:solidFill>
            </a:endParaRPr>
          </a:p>
          <a:p>
            <a:endParaRPr lang="ru-RU" dirty="0" smtClean="0">
              <a:solidFill>
                <a:schemeClr val="tx1"/>
              </a:solidFill>
            </a:endParaRPr>
          </a:p>
          <a:p>
            <a:endParaRPr lang="ru-RU" dirty="0" smtClean="0">
              <a:solidFill>
                <a:schemeClr val="tx1"/>
              </a:solidFill>
            </a:endParaRPr>
          </a:p>
          <a:p>
            <a:endParaRPr lang="ru-RU" dirty="0" smtClean="0">
              <a:solidFill>
                <a:schemeClr val="tx1"/>
              </a:solidFill>
            </a:endParaRPr>
          </a:p>
          <a:p>
            <a:endParaRPr lang="ru-RU" dirty="0" smtClean="0">
              <a:solidFill>
                <a:schemeClr val="tx1"/>
              </a:solidFill>
            </a:endParaRPr>
          </a:p>
          <a:p>
            <a:endParaRPr lang="ru-RU" dirty="0" smtClean="0">
              <a:solidFill>
                <a:schemeClr val="tx1"/>
              </a:solidFill>
            </a:endParaRPr>
          </a:p>
          <a:p>
            <a:endParaRPr lang="ru-RU" dirty="0" smtClean="0">
              <a:solidFill>
                <a:schemeClr val="tx1"/>
              </a:solidFill>
            </a:endParaRPr>
          </a:p>
          <a:p>
            <a:endParaRPr lang="ru-RU" dirty="0" smtClean="0">
              <a:solidFill>
                <a:schemeClr val="tx1"/>
              </a:solidFill>
            </a:endParaRPr>
          </a:p>
          <a:p>
            <a:pPr algn="r"/>
            <a:endParaRPr lang="ru-RU" dirty="0" smtClean="0">
              <a:solidFill>
                <a:schemeClr val="tx1"/>
              </a:solidFill>
            </a:endParaRPr>
          </a:p>
          <a:p>
            <a:pPr algn="r"/>
            <a:endParaRPr lang="ru-RU" dirty="0" smtClean="0">
              <a:solidFill>
                <a:schemeClr val="tx1"/>
              </a:solidFill>
            </a:endParaRPr>
          </a:p>
          <a:p>
            <a:pPr algn="r"/>
            <a:endParaRPr lang="ru-RU" dirty="0">
              <a:solidFill>
                <a:schemeClr val="tx1"/>
              </a:solidFill>
            </a:endParaRPr>
          </a:p>
          <a:p>
            <a:pPr algn="r"/>
            <a:r>
              <a:rPr lang="ru-RU" sz="6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студент II курса магистратуры </a:t>
            </a:r>
          </a:p>
          <a:p>
            <a:pPr algn="r"/>
            <a:r>
              <a:rPr lang="ru-RU" sz="6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направления подготовки </a:t>
            </a:r>
          </a:p>
          <a:p>
            <a:pPr algn="r"/>
            <a:r>
              <a:rPr lang="ru-RU" sz="6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44.04.01 «Педагогическое образование»</a:t>
            </a:r>
          </a:p>
          <a:p>
            <a:pPr algn="r"/>
            <a:r>
              <a:rPr lang="ru-RU" sz="6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профиля подготовки </a:t>
            </a:r>
          </a:p>
          <a:p>
            <a:pPr algn="r"/>
            <a:r>
              <a:rPr lang="ru-RU" sz="6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«Педагогика высшего образования» </a:t>
            </a:r>
          </a:p>
          <a:p>
            <a:pPr algn="r"/>
            <a:r>
              <a:rPr lang="ru-RU" sz="6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очной формы обучения</a:t>
            </a:r>
          </a:p>
          <a:p>
            <a:pPr algn="r"/>
            <a:r>
              <a:rPr lang="ru-RU" sz="6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17.1-612</a:t>
            </a:r>
          </a:p>
          <a:p>
            <a:pPr algn="r"/>
            <a:r>
              <a:rPr lang="ru-RU" sz="6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Гумеров</a:t>
            </a:r>
            <a:r>
              <a:rPr lang="ru-RU" sz="6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Р.Р.</a:t>
            </a:r>
          </a:p>
          <a:p>
            <a:pPr algn="r"/>
            <a:r>
              <a:rPr lang="ru-RU" sz="6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Проверил: доцент, </a:t>
            </a:r>
            <a:r>
              <a:rPr lang="ru-RU" sz="6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к.п.н</a:t>
            </a:r>
            <a:r>
              <a:rPr lang="ru-RU" sz="6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., </a:t>
            </a:r>
            <a:r>
              <a:rPr lang="ru-RU" sz="6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Яруллин</a:t>
            </a:r>
            <a:r>
              <a:rPr lang="ru-RU" sz="6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И.Ф.</a:t>
            </a:r>
          </a:p>
          <a:p>
            <a:pPr algn="r"/>
            <a:endParaRPr lang="ru-RU" sz="6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ru-RU" sz="4900" dirty="0" smtClean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725884"/>
            <a:ext cx="5220072" cy="4132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0446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Имитационные упражнения ближе к учебным играм. Их цель - предоставить студентам возможность в творческой обстановке закрепить те или иные навыки, акцентировать внимание на каком-либо важном понятии, категории, законе. В условии должно содержаться обязательное противоречие, то есть в имитационном упражнении есть элемент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проблемности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88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имитационных упражнений можно переходить к деловым играм. </a:t>
            </a:r>
          </a:p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учебном процессе вуза - это скорее, ролевая игра, так как студенты еще не владеют в полной мере своей специальностью. </a:t>
            </a:r>
          </a:p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данной игры - сформировать определенные навыки и умения студентов в их активном творческом процессе. </a:t>
            </a:r>
          </a:p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Социальная значимость деловой игры в том, что в процессе решения определенных задач активизируются не только знания, но и развиваются коллективные формы общения.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254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подготовке деловой игры можно выделить следующие операции:</a:t>
            </a:r>
          </a:p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Выбор темы и диагностика исходной ситуации. Темой игры может быть практически любой раздел учебного курса. Желательным является то, чтобы учебный материал имел практический выход на профессиональную деятельность;</a:t>
            </a:r>
          </a:p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Формирование целей и задач с учетом не только темы, но и исходной ситуации. Нужно построить игру в одной ситуации;</a:t>
            </a:r>
          </a:p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Определение структуры с учетом целей, задач, темы, состава участников;</a:t>
            </a:r>
          </a:p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Диагностика игровых качеств участников деловой игры. Проведение занятий в игровой форме будет эффективнее, если действия преподавателя обращены не к абстрактному студенту, а к конкретному студенту или группе;</a:t>
            </a:r>
          </a:p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Диагностика объективного обстоятельства. Рассматривается вопрос о том, где, как, когда, при каких условиях, и с какими предметами будет проходить игра.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526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подготовки деловой игры могут использоваться все дидактические методы: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объяснительно-иллюстративный;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репродуктивный;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проблемное изложение;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частично-поисковый;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исследовательский.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13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Следует соблюсти следующие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методические требования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игра должна быть логическим продолжением и завершением конкретной теоретической темы (раздела) учебной дисциплины, практическим дополнением изучения дисциплины в целом;</a:t>
            </a:r>
          </a:p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максимальная приближенность к реальным профессиональным условиям;</a:t>
            </a:r>
          </a:p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создание атмосферы поиска и непринужденности;</a:t>
            </a:r>
          </a:p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тщательная подготовка учебно-методической документации;</a:t>
            </a:r>
          </a:p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четко сформулированные задачи; условия и правила игры;</a:t>
            </a:r>
          </a:p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выявление возможных вариантов решения указанной проблемы;</a:t>
            </a:r>
          </a:p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наличие необходимого оборудования.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8677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использовании деловой игры можно отметить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положительные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отрицательные моменты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Положительное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применении деловых игры: высокая мотивация, эмоциональная насыщенность процесса обучения; подготовка к профессиональной деятельности, формируются знания и умения, студенты учатся применять свои знания; после игровое обсуждение способствует закреплению знаний.</a:t>
            </a:r>
          </a:p>
          <a:p>
            <a:pPr marL="0" indent="0" algn="just"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Отрицательным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является: высокая трудоемкость к занятию для преподавателя, он должен быть внимательным и доброжелательным руководителем в течение всего хода игры; большая напряженность для преподавателя, сосредоточенность на непрерывном творческом поиске, обладание актерскими данными; неготовность студентов к работе с использованием деловой игры; трудности с заменой преподавателя, который проводил игру.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6082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Деловая игра помогает достижению учебных, воспитательных и развивающих целей коллективного характера на основе знакомства с реальной организацией работы.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102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Учебно-познавательная эффективность осуществляется в процессе игры путем знакомства студентов с диалектическими методами исследования вопроса (проблемы), организацией работы коллектива, с функциями своей будущей профессиональной деятельности на личном примере.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922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Воспитательная: в процессе деловой игры формируется сознание принадлежности ее участников к коллективу; сообща определяется степень участия каждого из них в работе; взаимосвязь участников при решении общих задач; коллективно обсуждаются вопросы, что формирует критичность, сдержанность, уважение к мнению других, внимательность к другим участникам игры.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477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Развивающая эффективность: в процессе игры развиваются логическое мышление, способность к поиску ответов на поставленные вопросы, речь, речевой этикет, умение общаться в процессе дискуссии.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422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Одним из наиболее эффективных активных средств обучения является деловая игра.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Игра как вид деятельности – это средство.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 как способ взаимодействия преподавателя со студентами – это метод.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384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Деловые игры строятся на принципах коллективной работы, практической полезности, демократичности, гласности,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соревновательности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максимальной занятости каждого и неограниченной перспективы творческой деятельности в рамках деловой игры.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663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ctr"/>
            <a:endParaRPr lang="ru-RU" dirty="0" smtClean="0"/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endParaRPr lang="ru-RU" dirty="0"/>
          </a:p>
          <a:p>
            <a:pPr marL="0" indent="0" algn="ctr">
              <a:buNone/>
            </a:pPr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589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Уже в 1932 году в Ленинграде М.М.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Бирштейн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впервые использовала в обучении игровой метод (деловую игру), который в настоящее время используется во многих странах.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Исследователи установили, что при подаче материала игровым методом усваивается около 90 % информации. Активность студентов проявляется ярко, носит продолжительный характер и «заставляет» их быть активными.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673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настоящее время различают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сферы применения игрового метода:</a:t>
            </a:r>
          </a:p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Учебная сфера: учебный метод применяется в учебной программе для обучения, повышения квалификации;</a:t>
            </a:r>
          </a:p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Исследовательская сфера: используется для моделирования будущей профессиональной деятельности с целью изучения принятия решений, оценки эффективности организационных структур и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т.д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Оперативно-практическая сфера: игровой метод используется для анализа элементов конкретных систем, для разработки различных элементов системы образования.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0927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Педагогическая суть деловой игры как средства обучения - активизировать мышление студентов, повысить самостоятельность будущего специалиста, внести дух творчества в обучении, приблизить его к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профориентационному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подготовить к профессиональной практической деятельности.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015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метод взаимодействия преподавателя со студентами раскрывает личностный потенциал последних: каждый участник может продиагностировать свои возможности в одиночку, а также и в совместной деятельности с другими участниками.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567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процессе подготовки и проведения деловой игры, каждый участник должен иметь возможность для самоутверждения и саморазвития. Преподаватель должен помочь студенту стать в игре тем, кем он хочет быть, показать ему самому его лучшие качества, которые могли бы раскрыться в ходе общения.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286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Деловая игра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это контролируемая система, так как процедура игры готовиться, и корректируется преподавателем.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игра проходит в планируемом режиме, преподаватель может не вмешиваться в игровые отношения, а только наблюдать и оценивать игровую деятельность студентов.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 если действия выходят за пределы плана, срывают цели занятия, преподаватель может откорректировать направленность игры и ее эмоциональный настрой.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896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Прежде как приступить к использованию деловой игры в учебном процессе, рекомендуется начинать с имитационных упражнений. Они отличаются меньшим объемом и ограниченностью решаемых задач.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6126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1005</Words>
  <Application>Microsoft Office PowerPoint</Application>
  <PresentationFormat>Экран (4:3)</PresentationFormat>
  <Paragraphs>91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ПК</dc:creator>
  <cp:lastModifiedBy>ПК</cp:lastModifiedBy>
  <cp:revision>5</cp:revision>
  <dcterms:created xsi:type="dcterms:W3CDTF">2017-10-04T12:14:32Z</dcterms:created>
  <dcterms:modified xsi:type="dcterms:W3CDTF">2017-10-04T13:02:19Z</dcterms:modified>
</cp:coreProperties>
</file>