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7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7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5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7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3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7BE8-1E76-43B4-B7BB-973C46E19A0C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2A9C-432D-4E3D-B451-5155F97AE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01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«Казанский (Приволжский) федеральный университет»</a:t>
            </a:r>
            <a:b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психологии и образования</a:t>
            </a:r>
            <a:b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методологии обучения и воспитания </a:t>
            </a:r>
            <a:b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мастерство.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докладу: Педагогическое мастерство: целостность его структурно-функциональных компонентов</a:t>
            </a:r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endParaRPr lang="ru-RU" sz="2500" dirty="0" smtClean="0"/>
          </a:p>
          <a:p>
            <a:pPr marL="0" indent="0" algn="r">
              <a:buNone/>
            </a:pPr>
            <a:endParaRPr lang="ru-RU" sz="2500" dirty="0"/>
          </a:p>
          <a:p>
            <a:pPr marL="0" indent="0" algn="r">
              <a:buNone/>
            </a:pPr>
            <a:endParaRPr lang="ru-RU" sz="2500" dirty="0" smtClean="0"/>
          </a:p>
          <a:p>
            <a:pPr marL="0" indent="0" algn="r">
              <a:buNone/>
            </a:pPr>
            <a:endParaRPr lang="ru-RU" sz="2500" dirty="0" smtClean="0"/>
          </a:p>
          <a:p>
            <a:pPr marL="0" indent="0" algn="r">
              <a:buNone/>
            </a:pPr>
            <a:endParaRPr lang="ru-RU" sz="2500" dirty="0"/>
          </a:p>
          <a:p>
            <a:pPr marL="0" indent="0" algn="r">
              <a:buNone/>
            </a:pPr>
            <a:endParaRPr lang="ru-RU" sz="2500" dirty="0" smtClean="0"/>
          </a:p>
          <a:p>
            <a:pPr marL="0" indent="0" algn="r">
              <a:buNone/>
            </a:pPr>
            <a:endParaRPr lang="ru-RU" sz="2500" dirty="0"/>
          </a:p>
          <a:p>
            <a:pPr marL="0" indent="0" algn="r">
              <a:buNone/>
            </a:pP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 II курса магистратуры 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44.04.01 «Педагогическое образование»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профиля подготовки 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«Педагогика высшего образования» 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17.1-612</a:t>
            </a:r>
          </a:p>
          <a:p>
            <a:pPr marL="0" indent="0" algn="r">
              <a:buNone/>
            </a:pPr>
            <a:r>
              <a:rPr lang="ru-RU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Р.Р.</a:t>
            </a:r>
          </a:p>
          <a:p>
            <a:pPr marL="0" indent="0" algn="r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Проверил: доцент, </a:t>
            </a:r>
            <a:r>
              <a:rPr lang="ru-RU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Габдрахманова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Р.Г.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12976"/>
            <a:ext cx="5436095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60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 smtClean="0">
                <a:effectLst/>
                <a:latin typeface="Times New Roman"/>
                <a:ea typeface="Times New Roman"/>
                <a:cs typeface="Times New Roman"/>
              </a:rPr>
              <a:t>Личностные качества педагога</a:t>
            </a: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: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-высокий моральный облик,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-ответственность,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-добросовестность,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-трудолюбие,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-педагогическая справедливость,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-любовь к детям; </a:t>
            </a:r>
          </a:p>
        </p:txBody>
      </p:sp>
    </p:spTree>
    <p:extLst>
      <p:ext uri="{BB962C8B-B14F-4D97-AF65-F5344CB8AC3E}">
        <p14:creationId xmlns:p14="http://schemas.microsoft.com/office/powerpoint/2010/main" val="321420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lvl="0" indent="0" algn="just">
              <a:lnSpc>
                <a:spcPct val="150000"/>
              </a:lnSpc>
              <a:buNone/>
            </a:pPr>
            <a:r>
              <a:rPr lang="ru-RU" sz="3000" b="1" dirty="0" smtClean="0">
                <a:latin typeface="Times New Roman"/>
                <a:ea typeface="Times New Roman"/>
                <a:cs typeface="Times New Roman"/>
              </a:rPr>
              <a:t>Педагогические </a:t>
            </a: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способности: </a:t>
            </a:r>
            <a:endParaRPr lang="ru-RU" sz="3000" b="1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-терпение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-выдержка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-настойчивость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-оптимизм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-гуманистическая 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направленность,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-чувство 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юмора, </a:t>
            </a:r>
            <a:endParaRPr lang="ru-RU" sz="3000" dirty="0" smtClean="0">
              <a:latin typeface="Times New Roman"/>
              <a:ea typeface="Times New Roman"/>
              <a:cs typeface="Times New Roman"/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-педагогические 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способности в какой-либо области; </a:t>
            </a:r>
            <a:r>
              <a:rPr lang="ru-RU" sz="3000" dirty="0" smtClean="0">
                <a:latin typeface="Times New Roman"/>
                <a:ea typeface="Times New Roman"/>
                <a:cs typeface="Times New Roman"/>
              </a:rPr>
              <a:t>-профессиональная </a:t>
            </a:r>
            <a:r>
              <a:rPr lang="ru-RU" sz="3000" dirty="0">
                <a:latin typeface="Times New Roman"/>
                <a:ea typeface="Times New Roman"/>
                <a:cs typeface="Times New Roman"/>
              </a:rPr>
              <a:t>педагогическая направленность.</a:t>
            </a:r>
            <a:endParaRPr lang="ru-RU" sz="3000" dirty="0"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ru-RU" sz="2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9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Профессиональные знания: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знание преподаваемого предмета, его методики, педагогики, психологии, а также умение решать педагогические задачи.</a:t>
            </a:r>
            <a:endParaRPr lang="ru-RU" sz="2400" dirty="0" smtClean="0"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Профессиональная 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педагогическая техника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- совокупность умений, навыков, приемов, позволяющих управлять процессом воспитания.</a:t>
            </a:r>
            <a:endParaRPr lang="ru-RU" sz="2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32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Компоненты педагогической техники: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marL="857250" indent="-514350" algn="just">
              <a:lnSpc>
                <a:spcPct val="150000"/>
              </a:lnSpc>
              <a:spcAft>
                <a:spcPts val="0"/>
              </a:spcAft>
              <a:buAutoNum type="arabicParenR"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умение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педагога управлять своим поведением: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-владение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мимикой, пантомимой;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-управление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эмоциями, настроением;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-социально-перцептивные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способности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внимание, наблюдательность, воображение;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-техника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речи (дыхание, постановка голоса, дикция, темп речи);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) умение воздействовать на личность и коллектив.</a:t>
            </a:r>
            <a:endParaRPr lang="ru-RU" sz="24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76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endParaRPr lang="ru-RU" b="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Times New Roman"/>
                <a:ea typeface="Times New Roman"/>
              </a:rPr>
              <a:t>Педагогическое </a:t>
            </a:r>
            <a:r>
              <a:rPr lang="ru-RU" b="1" dirty="0">
                <a:latin typeface="Times New Roman"/>
                <a:ea typeface="Times New Roman"/>
              </a:rPr>
              <a:t>мастерство </a:t>
            </a:r>
            <a:r>
              <a:rPr lang="ru-RU" dirty="0">
                <a:latin typeface="Times New Roman"/>
                <a:ea typeface="Times New Roman"/>
              </a:rPr>
              <a:t>- это искусство обучения и воспитания, доступное каждому преподавателю и мастеру производственного обучения, но требующее постоянного совершенствования. Это профессиональное умение направлять все виды учебно-воспитательной работы на всестороннее развитие учащегося, включая его мировоззрение и способности.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Основой развития педагогического мастерства является сплав знаний и профессиональной направленности, условием успешности - педагогические способности, средством, придающим целостность профессиональной деятельности педагога, - умения в области педагогической техники.</a:t>
            </a:r>
            <a:endParaRPr lang="ru-RU" sz="2400" dirty="0"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 целом же, для каждого педагога мастерство - это определенная педагогическая вершина, к которой он стремится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r>
              <a:rPr lang="ru-RU" dirty="0">
                <a:latin typeface="Times New Roman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74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7200" dirty="0" smtClean="0"/>
          </a:p>
          <a:p>
            <a:pPr marL="0" indent="0" algn="ctr">
              <a:buNone/>
            </a:pPr>
            <a:endParaRPr lang="ru-RU" sz="7200" dirty="0"/>
          </a:p>
          <a:p>
            <a:pPr marL="0" indent="0" algn="ctr">
              <a:buNone/>
            </a:pPr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8447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  <a:cs typeface="Times New Roman"/>
              </a:rPr>
              <a:t>Чтобы работать успешно, каждый учитель должен владеть педагогическим мастерством, поскольку только мастерство может обеспечить эффективные результаты труда педагога. Насколько высок будет уровень педагогического мастерства преподавателя, настолько высок будет уровень теоретических и практических знаний и умений каждого ученика.</a:t>
            </a:r>
            <a:endParaRPr lang="ru-RU" sz="240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52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0" indent="0" algn="just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Педагогическое мастерство не является одинаковым и общим стандартом для всех преподавателей, степень ее зависит от совершенствования, от работы, от творческого труда каждого преподавателя и развивается в процессе этого труда.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6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Есть просто умелый преподаватель, который проводит обучение и воспитание на обычном профессиональном уровне. </a:t>
            </a: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Есть преподаватель, который проявляет педагогическое мастерство и добивается высоких результатов в своей работе. </a:t>
            </a: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Многие же преподаватели, кроме мастерства, проявляют педагогическое творчество и своими находками обогащают методику обучения и воспитания. </a:t>
            </a: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Есть преподаватели - новаторы, которые делают настоящие педагогические открытия, прокладывают новые пути в обучении и воспитании, обогащают педагогическую науку.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2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 smtClean="0">
                <a:effectLst/>
                <a:latin typeface="Times New Roman"/>
                <a:ea typeface="Times New Roman"/>
                <a:cs typeface="Times New Roman"/>
              </a:rPr>
              <a:t>Общие признаки педагогического мастерства: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-сильные и глубокие знания;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-развитые умения и навыки;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-авторитет в научно-исследовательской, рабочей, методической деятельности;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-широта кругозора;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Times New Roman"/>
              </a:rPr>
              <a:t>-способность находить эффективные методы, приемы и способы для достижения цели обучения.</a:t>
            </a:r>
            <a:endParaRPr lang="ru-RU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67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«Мастерство педагогическое - высокое и постоянно совершенствуемое искусство воспитания и обучения, доступное каждому педагогу, работающему по призванию и любящему детей». Кузнецов И.Н. Настольная книга практикующего педагога /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И.Н.Кузнецов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- М.: РОСБУХ, 2008. - С.206-210.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пределение И.А. 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Зязюна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«Педагогическое мастерство есть комплекс свойств личности учителя, необходимых для высокого уровня профессиональной деятельности». Основы педагогического мастерства./ Под ред.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И.А.Зязюна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- М: Просвещение,1989. - С.85-91. </a:t>
            </a:r>
            <a:endParaRPr lang="ru-RU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0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По Н.В. Кузьминой, любая педагогическая система имеет довольно простую структуру. Она разводит понятия структурных и функциональных компонентов: «Структурные компоненты - это основные базовые характеристики педагогических систем, совокупность которых собственно, образует эти системы, во-первых, и отличает от всех других систем - во-вторых». К ним принадлежат цели, учебная информация, средства педагогической коммуникации, педагоги и ученики.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1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endParaRPr lang="ru-RU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Таким образом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,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сущность педагогического мастерства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заключается в качествах личности самого педагога, которые обеспечивают его успешность. И, хотя, мастерство в своей творческой деятельности глубоко индивидуально, можно выделить общие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компоненты педагогического мастерства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644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535</Words>
  <Application>Microsoft Office PowerPoint</Application>
  <PresentationFormat>Экран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6</cp:revision>
  <dcterms:created xsi:type="dcterms:W3CDTF">2017-09-26T13:26:16Z</dcterms:created>
  <dcterms:modified xsi:type="dcterms:W3CDTF">2017-09-29T18:20:20Z</dcterms:modified>
</cp:coreProperties>
</file>