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8"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9856E6D-9821-4682-BFCD-A80221820B5F}" type="datetimeFigureOut">
              <a:rPr lang="ru-RU" smtClean="0"/>
              <a:t>25.05.2017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628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856E6D-9821-4682-BFCD-A80221820B5F}" type="datetimeFigureOut">
              <a:rPr lang="ru-RU" smtClean="0"/>
              <a:t>25.05.2017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304600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856E6D-9821-4682-BFCD-A80221820B5F}" type="datetimeFigureOut">
              <a:rPr lang="ru-RU" smtClean="0"/>
              <a:t>25.05.2017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73382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856E6D-9821-4682-BFCD-A80221820B5F}" type="datetimeFigureOut">
              <a:rPr lang="ru-RU" smtClean="0"/>
              <a:t>25.05.2017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109207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9856E6D-9821-4682-BFCD-A80221820B5F}" type="datetimeFigureOut">
              <a:rPr lang="ru-RU" smtClean="0"/>
              <a:t>25.05.2017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227483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9856E6D-9821-4682-BFCD-A80221820B5F}" type="datetimeFigureOut">
              <a:rPr lang="ru-RU" smtClean="0"/>
              <a:t>25.05.2017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261263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9856E6D-9821-4682-BFCD-A80221820B5F}" type="datetimeFigureOut">
              <a:rPr lang="ru-RU" smtClean="0"/>
              <a:t>25.05.2017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174949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9856E6D-9821-4682-BFCD-A80221820B5F}" type="datetimeFigureOut">
              <a:rPr lang="ru-RU" smtClean="0"/>
              <a:t>25.05.2017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357187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9856E6D-9821-4682-BFCD-A80221820B5F}" type="datetimeFigureOut">
              <a:rPr lang="ru-RU" smtClean="0"/>
              <a:t>25.05.2017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314785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9856E6D-9821-4682-BFCD-A80221820B5F}" type="datetimeFigureOut">
              <a:rPr lang="ru-RU" smtClean="0"/>
              <a:t>25.05.2017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212835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9856E6D-9821-4682-BFCD-A80221820B5F}" type="datetimeFigureOut">
              <a:rPr lang="ru-RU" smtClean="0"/>
              <a:t>25.05.2017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0561874-F891-4FF3-9378-D617C39E58B6}" type="slidenum">
              <a:rPr lang="ru-RU" smtClean="0"/>
              <a:t>‹#›</a:t>
            </a:fld>
            <a:endParaRPr lang="ru-RU"/>
          </a:p>
        </p:txBody>
      </p:sp>
    </p:spTree>
    <p:extLst>
      <p:ext uri="{BB962C8B-B14F-4D97-AF65-F5344CB8AC3E}">
        <p14:creationId xmlns:p14="http://schemas.microsoft.com/office/powerpoint/2010/main" val="6259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56E6D-9821-4682-BFCD-A80221820B5F}" type="datetimeFigureOut">
              <a:rPr lang="ru-RU" smtClean="0"/>
              <a:t>25.05.2017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61874-F891-4FF3-9378-D617C39E58B6}" type="slidenum">
              <a:rPr lang="ru-RU" smtClean="0"/>
              <a:t>‹#›</a:t>
            </a:fld>
            <a:endParaRPr lang="ru-RU"/>
          </a:p>
        </p:txBody>
      </p:sp>
    </p:spTree>
    <p:extLst>
      <p:ext uri="{BB962C8B-B14F-4D97-AF65-F5344CB8AC3E}">
        <p14:creationId xmlns:p14="http://schemas.microsoft.com/office/powerpoint/2010/main" val="210587947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lnSpcReduction="10000"/>
          </a:bodyPr>
          <a:lstStyle/>
          <a:p>
            <a:pPr marL="0" indent="0" algn="ctr">
              <a:buNone/>
            </a:pPr>
            <a:endParaRPr lang="ru-RU" dirty="0"/>
          </a:p>
          <a:p>
            <a:pPr marL="0" indent="0" algn="ctr">
              <a:buNone/>
            </a:pPr>
            <a:r>
              <a:rPr lang="ru-RU" sz="4800" b="1" dirty="0" smtClean="0">
                <a:latin typeface="Times New Roman" panose="02020603050405020304" pitchFamily="18" charset="0"/>
                <a:cs typeface="Times New Roman" panose="02020603050405020304" pitchFamily="18" charset="0"/>
              </a:rPr>
              <a:t>Социальный проект: « Спорт – выбор сильных».</a:t>
            </a:r>
          </a:p>
          <a:p>
            <a:pPr marL="0" indent="0">
              <a:buNone/>
            </a:pPr>
            <a:endParaRPr lang="ru-RU" dirty="0">
              <a:latin typeface="Times New Roman" panose="02020603050405020304" pitchFamily="18" charset="0"/>
              <a:cs typeface="Times New Roman" panose="02020603050405020304" pitchFamily="18" charset="0"/>
            </a:endParaRPr>
          </a:p>
          <a:p>
            <a:pPr marL="0" indent="0">
              <a:buNone/>
            </a:pPr>
            <a:endParaRPr lang="ru-RU" dirty="0" smtClean="0">
              <a:latin typeface="Times New Roman" panose="02020603050405020304" pitchFamily="18" charset="0"/>
              <a:cs typeface="Times New Roman" panose="02020603050405020304" pitchFamily="18" charset="0"/>
            </a:endParaRPr>
          </a:p>
          <a:p>
            <a:pPr marL="0" indent="0" algn="r">
              <a:buNone/>
            </a:pPr>
            <a:endParaRPr lang="ru-RU" dirty="0" smtClean="0">
              <a:latin typeface="Times New Roman" panose="02020603050405020304" pitchFamily="18" charset="0"/>
              <a:cs typeface="Times New Roman" panose="02020603050405020304" pitchFamily="18" charset="0"/>
            </a:endParaRPr>
          </a:p>
          <a:p>
            <a:pPr marL="0" indent="0" algn="r">
              <a:buNone/>
            </a:pPr>
            <a:endParaRPr lang="ru-RU" dirty="0">
              <a:latin typeface="Times New Roman" panose="02020603050405020304" pitchFamily="18" charset="0"/>
              <a:cs typeface="Times New Roman" panose="02020603050405020304" pitchFamily="18" charset="0"/>
            </a:endParaRPr>
          </a:p>
          <a:p>
            <a:pPr marL="0" indent="0" algn="r">
              <a:buNone/>
            </a:pPr>
            <a:endParaRPr lang="ru-RU" dirty="0" smtClean="0">
              <a:latin typeface="Times New Roman" panose="02020603050405020304" pitchFamily="18" charset="0"/>
              <a:cs typeface="Times New Roman" panose="02020603050405020304" pitchFamily="18" charset="0"/>
            </a:endParaRPr>
          </a:p>
          <a:p>
            <a:pPr marL="0" indent="0" algn="r">
              <a:buNone/>
            </a:pPr>
            <a:r>
              <a:rPr lang="ru-RU" sz="1700" dirty="0" smtClean="0">
                <a:latin typeface="Times New Roman" panose="02020603050405020304" pitchFamily="18" charset="0"/>
                <a:cs typeface="Times New Roman" panose="02020603050405020304" pitchFamily="18" charset="0"/>
              </a:rPr>
              <a:t>Автор проекта: </a:t>
            </a:r>
            <a:r>
              <a:rPr lang="ru-RU" sz="1700" dirty="0">
                <a:latin typeface="Times New Roman" panose="02020603050405020304" pitchFamily="18" charset="0"/>
                <a:cs typeface="Times New Roman" panose="02020603050405020304" pitchFamily="18" charset="0"/>
              </a:rPr>
              <a:t>студент I курса магистратуры </a:t>
            </a:r>
          </a:p>
          <a:p>
            <a:pPr marL="0" indent="0" algn="r">
              <a:buNone/>
            </a:pPr>
            <a:r>
              <a:rPr lang="ru-RU" sz="1700" dirty="0">
                <a:latin typeface="Times New Roman" panose="02020603050405020304" pitchFamily="18" charset="0"/>
                <a:cs typeface="Times New Roman" panose="02020603050405020304" pitchFamily="18" charset="0"/>
              </a:rPr>
              <a:t>направления подготовки </a:t>
            </a:r>
          </a:p>
          <a:p>
            <a:pPr marL="0" indent="0" algn="r">
              <a:buNone/>
            </a:pPr>
            <a:r>
              <a:rPr lang="ru-RU" sz="1700" dirty="0">
                <a:latin typeface="Times New Roman" panose="02020603050405020304" pitchFamily="18" charset="0"/>
                <a:cs typeface="Times New Roman" panose="02020603050405020304" pitchFamily="18" charset="0"/>
              </a:rPr>
              <a:t>44.04.01 «Педагогическое образование»</a:t>
            </a:r>
          </a:p>
          <a:p>
            <a:pPr marL="0" indent="0" algn="r">
              <a:buNone/>
            </a:pPr>
            <a:r>
              <a:rPr lang="ru-RU" sz="1700" dirty="0">
                <a:latin typeface="Times New Roman" panose="02020603050405020304" pitchFamily="18" charset="0"/>
                <a:cs typeface="Times New Roman" panose="02020603050405020304" pitchFamily="18" charset="0"/>
              </a:rPr>
              <a:t>профиля подготовки </a:t>
            </a:r>
          </a:p>
          <a:p>
            <a:pPr marL="0" indent="0" algn="r">
              <a:buNone/>
            </a:pPr>
            <a:r>
              <a:rPr lang="ru-RU" sz="1700" dirty="0">
                <a:latin typeface="Times New Roman" panose="02020603050405020304" pitchFamily="18" charset="0"/>
                <a:cs typeface="Times New Roman" panose="02020603050405020304" pitchFamily="18" charset="0"/>
              </a:rPr>
              <a:t>«Педагогика высшего образования» </a:t>
            </a:r>
          </a:p>
          <a:p>
            <a:pPr marL="0" indent="0" algn="r">
              <a:buNone/>
            </a:pPr>
            <a:r>
              <a:rPr lang="ru-RU" sz="1700" dirty="0">
                <a:latin typeface="Times New Roman" panose="02020603050405020304" pitchFamily="18" charset="0"/>
                <a:cs typeface="Times New Roman" panose="02020603050405020304" pitchFamily="18" charset="0"/>
              </a:rPr>
              <a:t>очной формы обучения</a:t>
            </a:r>
          </a:p>
          <a:p>
            <a:pPr marL="0" indent="0" algn="r">
              <a:buNone/>
            </a:pPr>
            <a:r>
              <a:rPr lang="ru-RU" sz="1700" dirty="0">
                <a:latin typeface="Times New Roman" panose="02020603050405020304" pitchFamily="18" charset="0"/>
                <a:cs typeface="Times New Roman" panose="02020603050405020304" pitchFamily="18" charset="0"/>
              </a:rPr>
              <a:t>группы 17.1-612</a:t>
            </a:r>
          </a:p>
          <a:p>
            <a:pPr marL="0" indent="0" algn="r">
              <a:buNone/>
            </a:pPr>
            <a:r>
              <a:rPr lang="ru-RU" sz="1700" dirty="0" err="1">
                <a:latin typeface="Times New Roman" panose="02020603050405020304" pitchFamily="18" charset="0"/>
                <a:cs typeface="Times New Roman" panose="02020603050405020304" pitchFamily="18" charset="0"/>
              </a:rPr>
              <a:t>Гумеров</a:t>
            </a:r>
            <a:r>
              <a:rPr lang="ru-RU" sz="1700" dirty="0">
                <a:latin typeface="Times New Roman" panose="02020603050405020304" pitchFamily="18" charset="0"/>
                <a:cs typeface="Times New Roman" panose="02020603050405020304" pitchFamily="18" charset="0"/>
              </a:rPr>
              <a:t> Р.Р.</a:t>
            </a:r>
          </a:p>
          <a:p>
            <a:pPr marL="0" indent="0" algn="r">
              <a:buNone/>
            </a:pPr>
            <a:r>
              <a:rPr lang="ru-RU" sz="1700" dirty="0">
                <a:latin typeface="Times New Roman" panose="02020603050405020304" pitchFamily="18" charset="0"/>
                <a:cs typeface="Times New Roman" panose="02020603050405020304" pitchFamily="18" charset="0"/>
              </a:rPr>
              <a:t>Проверила: доцент, к.н. </a:t>
            </a:r>
            <a:r>
              <a:rPr lang="ru-RU" sz="1700" dirty="0" err="1" smtClean="0">
                <a:latin typeface="Times New Roman" panose="02020603050405020304" pitchFamily="18" charset="0"/>
                <a:cs typeface="Times New Roman" panose="02020603050405020304" pitchFamily="18" charset="0"/>
              </a:rPr>
              <a:t>Шарафеева</a:t>
            </a:r>
            <a:r>
              <a:rPr lang="ru-RU" sz="1700" dirty="0" smtClean="0">
                <a:latin typeface="Times New Roman" panose="02020603050405020304" pitchFamily="18" charset="0"/>
                <a:cs typeface="Times New Roman" panose="02020603050405020304" pitchFamily="18" charset="0"/>
              </a:rPr>
              <a:t> </a:t>
            </a:r>
            <a:r>
              <a:rPr lang="ru-RU" sz="1700" dirty="0">
                <a:latin typeface="Times New Roman" panose="02020603050405020304" pitchFamily="18" charset="0"/>
                <a:cs typeface="Times New Roman" panose="02020603050405020304" pitchFamily="18" charset="0"/>
              </a:rPr>
              <a:t>А.Ф.</a:t>
            </a:r>
          </a:p>
          <a:p>
            <a:pPr marL="0" indent="0">
              <a:buNone/>
            </a:pPr>
            <a:endParaRPr lang="ru-RU" dirty="0">
              <a:latin typeface="Times New Roman" panose="02020603050405020304" pitchFamily="18" charset="0"/>
              <a:cs typeface="Times New Roman" panose="02020603050405020304" pitchFamily="18" charset="0"/>
            </a:endParaRPr>
          </a:p>
          <a:p>
            <a:pPr marL="0" indent="0">
              <a:buNone/>
            </a:pPr>
            <a:endParaRPr lang="ru-RU" dirty="0" smtClean="0"/>
          </a:p>
          <a:p>
            <a:pPr marL="0" indent="0">
              <a:buNone/>
            </a:pPr>
            <a:endParaRPr lang="ru-RU" dirty="0"/>
          </a:p>
          <a:p>
            <a:pPr marL="0" indent="0">
              <a:buNone/>
            </a:pPr>
            <a:endParaRPr lang="ru-RU"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5076055" cy="479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98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buNone/>
            </a:pPr>
            <a:r>
              <a:rPr lang="ru-RU" sz="2400" b="1" dirty="0" smtClean="0">
                <a:latin typeface="Times New Roman" panose="02020603050405020304" pitchFamily="18" charset="0"/>
                <a:cs typeface="Times New Roman" panose="02020603050405020304" pitchFamily="18" charset="0"/>
              </a:rPr>
              <a:t>3 этап. Итоговый. Срок реализации 1 месяц.</a:t>
            </a:r>
          </a:p>
          <a:p>
            <a:pPr marL="0" indent="0" algn="just">
              <a:buNone/>
            </a:pPr>
            <a:r>
              <a:rPr lang="ru-RU" sz="2400" dirty="0" smtClean="0">
                <a:latin typeface="Times New Roman" panose="02020603050405020304" pitchFamily="18" charset="0"/>
                <a:cs typeface="Times New Roman" panose="02020603050405020304" pitchFamily="18" charset="0"/>
              </a:rPr>
              <a:t>Цель: подведение итогов проекта, обобщение позитивного опыта социального проекта «Спорт – выбор сильных!».</a:t>
            </a:r>
          </a:p>
          <a:p>
            <a:pPr marL="0" indent="0" algn="just">
              <a:buNone/>
            </a:pPr>
            <a:r>
              <a:rPr lang="ru-RU" sz="2400" dirty="0" smtClean="0">
                <a:latin typeface="Times New Roman" panose="02020603050405020304" pitchFamily="18" charset="0"/>
                <a:cs typeface="Times New Roman" panose="02020603050405020304" pitchFamily="18" charset="0"/>
              </a:rPr>
              <a:t>Содержание работы: </a:t>
            </a:r>
          </a:p>
          <a:p>
            <a:pPr marL="0" indent="0" algn="just">
              <a:buNone/>
            </a:pPr>
            <a:r>
              <a:rPr lang="ru-RU" sz="2400" dirty="0" smtClean="0">
                <a:latin typeface="Times New Roman" panose="02020603050405020304" pitchFamily="18" charset="0"/>
                <a:cs typeface="Times New Roman" panose="02020603050405020304" pitchFamily="18" charset="0"/>
              </a:rPr>
              <a:t>1) подготовка отчетов по проекту;</a:t>
            </a:r>
          </a:p>
          <a:p>
            <a:pPr marL="0" indent="0" algn="just">
              <a:buNone/>
            </a:pPr>
            <a:r>
              <a:rPr lang="ru-RU" sz="2400" dirty="0" smtClean="0">
                <a:latin typeface="Times New Roman" panose="02020603050405020304" pitchFamily="18" charset="0"/>
                <a:cs typeface="Times New Roman" panose="02020603050405020304" pitchFamily="18" charset="0"/>
              </a:rPr>
              <a:t>2) обобщение позитивного опыта социального проекта «Спорт – выбор сильных!».</a:t>
            </a:r>
          </a:p>
          <a:p>
            <a:pPr marL="0" indent="0" algn="just">
              <a:buNone/>
            </a:pPr>
            <a:r>
              <a:rPr lang="ru-RU" sz="2400" dirty="0" smtClean="0">
                <a:latin typeface="Times New Roman" panose="02020603050405020304" pitchFamily="18" charset="0"/>
                <a:cs typeface="Times New Roman" panose="02020603050405020304" pitchFamily="18" charset="0"/>
              </a:rPr>
              <a:t>Результат: подведены итоги проекта, результаты обобщены.</a:t>
            </a:r>
          </a:p>
          <a:p>
            <a:pPr marL="0" indent="0">
              <a:buNone/>
            </a:pPr>
            <a:endParaRPr lang="ru-RU"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690585"/>
            <a:ext cx="2736303"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3717032"/>
            <a:ext cx="309634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58" y="3690585"/>
            <a:ext cx="3024338" cy="2880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051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buNone/>
            </a:pPr>
            <a:endParaRPr lang="ru-RU" b="1" dirty="0" smtClean="0">
              <a:latin typeface="Times New Roman" panose="02020603050405020304" pitchFamily="18" charset="0"/>
              <a:cs typeface="Times New Roman" panose="02020603050405020304" pitchFamily="18" charset="0"/>
            </a:endParaRPr>
          </a:p>
          <a:p>
            <a:pPr marL="0" indent="0" algn="ctr">
              <a:buNone/>
            </a:pPr>
            <a:r>
              <a:rPr lang="ru-RU" b="1" dirty="0" smtClean="0">
                <a:latin typeface="Times New Roman" panose="02020603050405020304" pitchFamily="18" charset="0"/>
                <a:cs typeface="Times New Roman" panose="02020603050405020304" pitchFamily="18" charset="0"/>
              </a:rPr>
              <a:t>Сроки реализации проекта и ожидаемые результаты</a:t>
            </a:r>
          </a:p>
          <a:p>
            <a:pPr marL="0" indent="0" algn="just">
              <a:buNone/>
            </a:pPr>
            <a:endParaRPr lang="ru-RU" sz="2400" b="1" dirty="0" smtClean="0">
              <a:latin typeface="Times New Roman" panose="02020603050405020304" pitchFamily="18" charset="0"/>
              <a:cs typeface="Times New Roman" panose="02020603050405020304" pitchFamily="18" charset="0"/>
            </a:endParaRPr>
          </a:p>
          <a:p>
            <a:pPr marL="0" indent="0" algn="just">
              <a:buNone/>
            </a:pPr>
            <a:r>
              <a:rPr lang="ru-RU" sz="2400" b="1" dirty="0" smtClean="0">
                <a:latin typeface="Times New Roman" panose="02020603050405020304" pitchFamily="18" charset="0"/>
                <a:cs typeface="Times New Roman" panose="02020603050405020304" pitchFamily="18" charset="0"/>
              </a:rPr>
              <a:t>Сроки реализации проекта: </a:t>
            </a:r>
            <a:r>
              <a:rPr lang="ru-RU" sz="2400" dirty="0">
                <a:latin typeface="Times New Roman" panose="02020603050405020304" pitchFamily="18" charset="0"/>
                <a:cs typeface="Times New Roman" panose="02020603050405020304" pitchFamily="18" charset="0"/>
              </a:rPr>
              <a:t>1</a:t>
            </a:r>
            <a:r>
              <a:rPr lang="ru-RU" sz="2400" dirty="0" smtClean="0">
                <a:latin typeface="Times New Roman" panose="02020603050405020304" pitchFamily="18" charset="0"/>
                <a:cs typeface="Times New Roman" panose="02020603050405020304" pitchFamily="18" charset="0"/>
              </a:rPr>
              <a:t> год</a:t>
            </a:r>
          </a:p>
          <a:p>
            <a:pPr marL="0" indent="0" algn="just">
              <a:buNone/>
            </a:pPr>
            <a:r>
              <a:rPr lang="ru-RU" sz="2400" b="1" dirty="0" smtClean="0">
                <a:latin typeface="Times New Roman" panose="02020603050405020304" pitchFamily="18" charset="0"/>
                <a:cs typeface="Times New Roman" panose="02020603050405020304" pitchFamily="18" charset="0"/>
              </a:rPr>
              <a:t>Ожидаемые результаты:</a:t>
            </a:r>
          </a:p>
          <a:p>
            <a:pPr marL="0" indent="0" algn="just">
              <a:buNone/>
            </a:pPr>
            <a:r>
              <a:rPr lang="ru-RU" sz="2400" i="1" dirty="0" smtClean="0">
                <a:latin typeface="Times New Roman" panose="02020603050405020304" pitchFamily="18" charset="0"/>
                <a:cs typeface="Times New Roman" panose="02020603050405020304" pitchFamily="18" charset="0"/>
              </a:rPr>
              <a:t>Количественные: </a:t>
            </a:r>
            <a:r>
              <a:rPr lang="ru-RU" sz="2400" dirty="0" smtClean="0">
                <a:latin typeface="Times New Roman" panose="02020603050405020304" pitchFamily="18" charset="0"/>
                <a:cs typeface="Times New Roman" panose="02020603050405020304" pitchFamily="18" charset="0"/>
              </a:rPr>
              <a:t>в проекте приняли участие 46 старшеклассника-волонтера, более 500 учащихся школы, 15 педагогов школы.</a:t>
            </a:r>
          </a:p>
          <a:p>
            <a:pPr marL="0" indent="0" algn="just">
              <a:buNone/>
            </a:pPr>
            <a:r>
              <a:rPr lang="ru-RU" sz="2400" i="1" dirty="0" smtClean="0">
                <a:latin typeface="Times New Roman" panose="02020603050405020304" pitchFamily="18" charset="0"/>
                <a:cs typeface="Times New Roman" panose="02020603050405020304" pitchFamily="18" charset="0"/>
              </a:rPr>
              <a:t>Качественные: </a:t>
            </a:r>
            <a:r>
              <a:rPr lang="ru-RU" sz="2400" dirty="0" smtClean="0">
                <a:latin typeface="Times New Roman" panose="02020603050405020304" pitchFamily="18" charset="0"/>
                <a:cs typeface="Times New Roman" panose="02020603050405020304" pitchFamily="18" charset="0"/>
              </a:rPr>
              <a:t>собран обширный банк данных по теме проекта; произошло расширение представления подростков о необходимости и важности здорового образа жизни и занятий спортом; на 30% повысился интерес к занятиям в школьных секциях по волейболу и баскетболу.</a:t>
            </a:r>
          </a:p>
          <a:p>
            <a:pPr marL="0" indent="0">
              <a:buNone/>
            </a:pPr>
            <a:endParaRPr lang="ru-RU" dirty="0"/>
          </a:p>
        </p:txBody>
      </p:sp>
    </p:spTree>
    <p:extLst>
      <p:ext uri="{BB962C8B-B14F-4D97-AF65-F5344CB8AC3E}">
        <p14:creationId xmlns:p14="http://schemas.microsoft.com/office/powerpoint/2010/main" val="3964152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ctr">
              <a:buNone/>
            </a:pPr>
            <a:r>
              <a:rPr lang="ru-RU" sz="2800" b="1" dirty="0" smtClean="0">
                <a:latin typeface="Times New Roman" panose="02020603050405020304" pitchFamily="18" charset="0"/>
                <a:cs typeface="Times New Roman" panose="02020603050405020304" pitchFamily="18" charset="0"/>
              </a:rPr>
              <a:t>Система мероприятий проекта (календарный план)</a:t>
            </a:r>
          </a:p>
          <a:p>
            <a:pPr marL="0" indent="0" algn="ctr">
              <a:buNone/>
            </a:pPr>
            <a:endParaRPr lang="ru-RU" sz="2800" b="1" dirty="0">
              <a:latin typeface="Times New Roman" panose="02020603050405020304" pitchFamily="18" charset="0"/>
              <a:cs typeface="Times New Roman" panose="02020603050405020304" pitchFamily="18"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3799191396"/>
              </p:ext>
            </p:extLst>
          </p:nvPr>
        </p:nvGraphicFramePr>
        <p:xfrm>
          <a:off x="251520" y="692696"/>
          <a:ext cx="8568952" cy="6048673"/>
        </p:xfrm>
        <a:graphic>
          <a:graphicData uri="http://schemas.openxmlformats.org/drawingml/2006/table">
            <a:tbl>
              <a:tblPr firstRow="1" firstCol="1" bandRow="1"/>
              <a:tblGrid>
                <a:gridCol w="580680"/>
                <a:gridCol w="3868584"/>
                <a:gridCol w="1795225"/>
                <a:gridCol w="2324463"/>
              </a:tblGrid>
              <a:tr h="1099758">
                <a:tc>
                  <a:txBody>
                    <a:bodyPr/>
                    <a:lstStyle/>
                    <a:p>
                      <a:pPr algn="ctr">
                        <a:lnSpc>
                          <a:spcPct val="115000"/>
                        </a:lnSpc>
                        <a:spcAft>
                          <a:spcPts val="0"/>
                        </a:spcAft>
                      </a:pPr>
                      <a:r>
                        <a:rPr lang="ru-RU" sz="1600" dirty="0">
                          <a:effectLst/>
                          <a:latin typeface="Times New Roman"/>
                          <a:ea typeface="Calibri"/>
                          <a:cs typeface="Times New Roman"/>
                        </a:rPr>
                        <a:t>№ п/п</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Наименование мероприятий</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Сроки</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Ответственный</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880">
                <a:tc gridSpan="4">
                  <a:txBody>
                    <a:bodyPr/>
                    <a:lstStyle/>
                    <a:p>
                      <a:pPr algn="ctr">
                        <a:lnSpc>
                          <a:spcPct val="115000"/>
                        </a:lnSpc>
                        <a:spcAft>
                          <a:spcPts val="0"/>
                        </a:spcAft>
                      </a:pPr>
                      <a:r>
                        <a:rPr lang="ru-RU" sz="1800" b="1" dirty="0">
                          <a:effectLst/>
                          <a:latin typeface="Times New Roman"/>
                          <a:ea typeface="Calibri"/>
                          <a:cs typeface="Times New Roman"/>
                        </a:rPr>
                        <a:t>1. Организационные мероприятия</a:t>
                      </a:r>
                      <a:endParaRPr lang="ru-RU"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r>
              <a:tr h="2749397">
                <a:tc>
                  <a:txBody>
                    <a:bodyPr/>
                    <a:lstStyle/>
                    <a:p>
                      <a:pPr algn="ctr">
                        <a:lnSpc>
                          <a:spcPct val="115000"/>
                        </a:lnSpc>
                        <a:spcAft>
                          <a:spcPts val="0"/>
                        </a:spcAft>
                      </a:pPr>
                      <a:r>
                        <a:rPr lang="ru-RU" sz="1600" dirty="0">
                          <a:effectLst/>
                          <a:latin typeface="Times New Roman"/>
                          <a:ea typeface="Calibri"/>
                          <a:cs typeface="Times New Roman"/>
                        </a:rPr>
                        <a:t>1</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Создание оргкомитета проекта </a:t>
                      </a:r>
                      <a:r>
                        <a:rPr lang="ru-RU" sz="1600" dirty="0">
                          <a:effectLst/>
                          <a:latin typeface="Times New Roman"/>
                          <a:ea typeface="Times New Roman"/>
                          <a:cs typeface="Times New Roman"/>
                        </a:rPr>
                        <a:t>по разработке программы проведения социального проекта «Спорт – выбор сильных!». Распределение обязанностей</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сентябрь</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Руководитель </a:t>
                      </a:r>
                      <a:r>
                        <a:rPr lang="ru-RU" sz="1600" dirty="0" smtClean="0">
                          <a:effectLst/>
                          <a:latin typeface="Times New Roman"/>
                          <a:ea typeface="Calibri"/>
                          <a:cs typeface="Times New Roman"/>
                        </a:rPr>
                        <a:t>проекта</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9638">
                <a:tc>
                  <a:txBody>
                    <a:bodyPr/>
                    <a:lstStyle/>
                    <a:p>
                      <a:pPr algn="ctr">
                        <a:lnSpc>
                          <a:spcPct val="115000"/>
                        </a:lnSpc>
                        <a:spcAft>
                          <a:spcPts val="0"/>
                        </a:spcAft>
                      </a:pPr>
                      <a:r>
                        <a:rPr lang="ru-RU" sz="1600">
                          <a:effectLst/>
                          <a:latin typeface="Times New Roman"/>
                          <a:ea typeface="Calibri"/>
                          <a:cs typeface="Times New Roman"/>
                        </a:rPr>
                        <a:t>2</a:t>
                      </a:r>
                      <a:endParaRPr lang="ru-RU"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Собрания участников волонтерского отряда</a:t>
                      </a:r>
                      <a:endParaRPr lang="ru-RU"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регулярно в  течение года</a:t>
                      </a:r>
                      <a:endParaRPr lang="ru-RU"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Лидер волонтерского </a:t>
                      </a:r>
                      <a:r>
                        <a:rPr lang="ru-RU" sz="1600" dirty="0" smtClean="0">
                          <a:effectLst/>
                          <a:latin typeface="Times New Roman"/>
                          <a:ea typeface="Calibri"/>
                          <a:cs typeface="Times New Roman"/>
                        </a:rPr>
                        <a:t>отряда</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53630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2368686868"/>
              </p:ext>
            </p:extLst>
          </p:nvPr>
        </p:nvGraphicFramePr>
        <p:xfrm>
          <a:off x="251520" y="188639"/>
          <a:ext cx="8640960" cy="6480722"/>
        </p:xfrm>
        <a:graphic>
          <a:graphicData uri="http://schemas.openxmlformats.org/drawingml/2006/table">
            <a:tbl>
              <a:tblPr firstRow="1" firstCol="1" bandRow="1"/>
              <a:tblGrid>
                <a:gridCol w="585560"/>
                <a:gridCol w="3901093"/>
                <a:gridCol w="1810311"/>
                <a:gridCol w="2343996"/>
              </a:tblGrid>
              <a:tr h="341090">
                <a:tc gridSpan="4">
                  <a:txBody>
                    <a:bodyPr/>
                    <a:lstStyle/>
                    <a:p>
                      <a:pPr algn="ctr">
                        <a:lnSpc>
                          <a:spcPct val="115000"/>
                        </a:lnSpc>
                        <a:spcAft>
                          <a:spcPts val="0"/>
                        </a:spcAft>
                      </a:pPr>
                      <a:r>
                        <a:rPr lang="ru-RU" sz="1600" b="1" dirty="0">
                          <a:effectLst/>
                          <a:latin typeface="Times New Roman"/>
                          <a:ea typeface="Calibri"/>
                          <a:cs typeface="Times New Roman"/>
                        </a:rPr>
                        <a:t>2. Профилактические мероприятия</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r>
              <a:tr h="2387634">
                <a:tc>
                  <a:txBody>
                    <a:bodyPr/>
                    <a:lstStyle/>
                    <a:p>
                      <a:pPr algn="ctr">
                        <a:lnSpc>
                          <a:spcPct val="115000"/>
                        </a:lnSpc>
                        <a:spcAft>
                          <a:spcPts val="0"/>
                        </a:spcAft>
                      </a:pPr>
                      <a:r>
                        <a:rPr lang="ru-RU" sz="1400">
                          <a:effectLst/>
                          <a:latin typeface="Times New Roman"/>
                          <a:ea typeface="Calibri"/>
                          <a:cs typeface="Times New Roman"/>
                        </a:rPr>
                        <a:t>3</a:t>
                      </a:r>
                      <a:endParaRPr lang="ru-RU"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Проведение информационных часов «ЗОЖ и спорт» (информационный блок с показом презентации, приведением статистики, показом собственного видеоролика, личными историями успеха в спорте)</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ежемесячно</a:t>
                      </a:r>
                      <a:endParaRPr lang="ru-RU" sz="1600" dirty="0">
                        <a:effectLst/>
                        <a:latin typeface="Calibri"/>
                        <a:ea typeface="Calibri"/>
                        <a:cs typeface="Times New Roman"/>
                      </a:endParaRPr>
                    </a:p>
                    <a:p>
                      <a:pPr>
                        <a:lnSpc>
                          <a:spcPct val="115000"/>
                        </a:lnSpc>
                        <a:spcAft>
                          <a:spcPts val="0"/>
                        </a:spcAft>
                      </a:pPr>
                      <a:r>
                        <a:rPr lang="ru-RU" sz="1600" dirty="0">
                          <a:effectLst/>
                          <a:latin typeface="Times New Roman"/>
                          <a:ea typeface="Calibri"/>
                          <a:cs typeface="Times New Roman"/>
                        </a:rPr>
                        <a:t> </a:t>
                      </a:r>
                      <a:endParaRPr lang="ru-RU" sz="1600" dirty="0">
                        <a:effectLst/>
                        <a:latin typeface="Calibri"/>
                        <a:ea typeface="Calibri"/>
                        <a:cs typeface="Times New Roman"/>
                      </a:endParaRPr>
                    </a:p>
                    <a:p>
                      <a:pPr>
                        <a:lnSpc>
                          <a:spcPct val="115000"/>
                        </a:lnSpc>
                        <a:spcAft>
                          <a:spcPts val="0"/>
                        </a:spcAft>
                      </a:pPr>
                      <a:r>
                        <a:rPr lang="ru-RU" sz="1600" dirty="0">
                          <a:effectLst/>
                          <a:latin typeface="Times New Roman"/>
                          <a:ea typeface="Calibri"/>
                          <a:cs typeface="Times New Roman"/>
                        </a:rPr>
                        <a:t> </a:t>
                      </a:r>
                      <a:endParaRPr lang="ru-RU" sz="1600" dirty="0">
                        <a:effectLst/>
                        <a:latin typeface="Calibri"/>
                        <a:ea typeface="Calibri"/>
                        <a:cs typeface="Times New Roman"/>
                      </a:endParaRPr>
                    </a:p>
                    <a:p>
                      <a:pPr>
                        <a:lnSpc>
                          <a:spcPct val="115000"/>
                        </a:lnSpc>
                        <a:spcAft>
                          <a:spcPts val="0"/>
                        </a:spcAft>
                      </a:pPr>
                      <a:r>
                        <a:rPr lang="ru-RU" sz="1600" dirty="0">
                          <a:effectLst/>
                          <a:latin typeface="Times New Roman"/>
                          <a:ea typeface="Calibri"/>
                          <a:cs typeface="Times New Roman"/>
                        </a:rPr>
                        <a:t> </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Руководитель проекта </a:t>
                      </a:r>
                      <a:endParaRPr lang="ru-RU" sz="1600" dirty="0" smtClean="0">
                        <a:effectLst/>
                        <a:latin typeface="Times New Roman"/>
                        <a:ea typeface="Calibri"/>
                        <a:cs typeface="Times New Roman"/>
                      </a:endParaRPr>
                    </a:p>
                    <a:p>
                      <a:pPr>
                        <a:lnSpc>
                          <a:spcPct val="115000"/>
                        </a:lnSpc>
                        <a:spcAft>
                          <a:spcPts val="0"/>
                        </a:spcAft>
                      </a:pPr>
                      <a:r>
                        <a:rPr lang="ru-RU" sz="1600" dirty="0" smtClean="0">
                          <a:effectLst/>
                          <a:latin typeface="Times New Roman"/>
                          <a:ea typeface="Calibri"/>
                          <a:cs typeface="Times New Roman"/>
                        </a:rPr>
                        <a:t>Лидер </a:t>
                      </a:r>
                      <a:r>
                        <a:rPr lang="ru-RU" sz="1600" dirty="0">
                          <a:effectLst/>
                          <a:latin typeface="Times New Roman"/>
                          <a:ea typeface="Calibri"/>
                          <a:cs typeface="Times New Roman"/>
                        </a:rPr>
                        <a:t>волонтерского </a:t>
                      </a:r>
                      <a:r>
                        <a:rPr lang="ru-RU" sz="1600" dirty="0" smtClean="0">
                          <a:effectLst/>
                          <a:latin typeface="Times New Roman"/>
                          <a:ea typeface="Calibri"/>
                          <a:cs typeface="Times New Roman"/>
                        </a:rPr>
                        <a:t>отряда</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6544">
                <a:tc>
                  <a:txBody>
                    <a:bodyPr/>
                    <a:lstStyle/>
                    <a:p>
                      <a:pPr algn="ctr">
                        <a:lnSpc>
                          <a:spcPct val="115000"/>
                        </a:lnSpc>
                        <a:spcAft>
                          <a:spcPts val="0"/>
                        </a:spcAft>
                      </a:pPr>
                      <a:r>
                        <a:rPr lang="ru-RU" sz="1400">
                          <a:effectLst/>
                          <a:latin typeface="Times New Roman"/>
                          <a:ea typeface="Calibri"/>
                          <a:cs typeface="Times New Roman"/>
                        </a:rPr>
                        <a:t>4</a:t>
                      </a:r>
                      <a:endParaRPr lang="ru-RU"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nSpc>
                          <a:spcPct val="115000"/>
                        </a:lnSpc>
                        <a:spcAft>
                          <a:spcPts val="0"/>
                        </a:spcAft>
                        <a:buFont typeface="Symbol"/>
                        <a:buNone/>
                      </a:pPr>
                      <a:r>
                        <a:rPr lang="ru-RU" sz="1600" dirty="0">
                          <a:effectLst/>
                          <a:latin typeface="Times New Roman"/>
                          <a:ea typeface="Calibri"/>
                          <a:cs typeface="Times New Roman"/>
                        </a:rPr>
                        <a:t>Проведение информационных часов «Здоровое питание» (информационный блок с показом презентации, приведением статистики)</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ежемесячно</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Руководитель проекта </a:t>
                      </a:r>
                      <a:endParaRPr lang="ru-RU" sz="1600" dirty="0">
                        <a:effectLst/>
                        <a:latin typeface="Calibri"/>
                        <a:ea typeface="Calibri"/>
                        <a:cs typeface="Times New Roman"/>
                      </a:endParaRPr>
                    </a:p>
                    <a:p>
                      <a:pPr>
                        <a:lnSpc>
                          <a:spcPct val="115000"/>
                        </a:lnSpc>
                        <a:spcAft>
                          <a:spcPts val="0"/>
                        </a:spcAft>
                      </a:pPr>
                      <a:r>
                        <a:rPr lang="ru-RU" sz="1600" dirty="0">
                          <a:effectLst/>
                          <a:latin typeface="Times New Roman"/>
                          <a:ea typeface="Calibri"/>
                          <a:cs typeface="Times New Roman"/>
                        </a:rPr>
                        <a:t>Лидер волонтерского отряда </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2182">
                <a:tc>
                  <a:txBody>
                    <a:bodyPr/>
                    <a:lstStyle/>
                    <a:p>
                      <a:pPr algn="ctr">
                        <a:lnSpc>
                          <a:spcPct val="115000"/>
                        </a:lnSpc>
                        <a:spcAft>
                          <a:spcPts val="0"/>
                        </a:spcAft>
                      </a:pPr>
                      <a:r>
                        <a:rPr lang="ru-RU" sz="1400">
                          <a:effectLst/>
                          <a:latin typeface="Times New Roman"/>
                          <a:ea typeface="Calibri"/>
                          <a:cs typeface="Times New Roman"/>
                        </a:rPr>
                        <a:t>5</a:t>
                      </a:r>
                      <a:endParaRPr lang="ru-RU"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Проведение школьных акций «Меняй сигареты на конфеты»</a:t>
                      </a:r>
                      <a:endParaRPr lang="ru-RU"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раз в четверть</a:t>
                      </a:r>
                      <a:endParaRPr lang="ru-RU"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Волонтеры</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3272">
                <a:tc>
                  <a:txBody>
                    <a:bodyPr/>
                    <a:lstStyle/>
                    <a:p>
                      <a:pPr algn="ctr">
                        <a:lnSpc>
                          <a:spcPct val="115000"/>
                        </a:lnSpc>
                        <a:spcAft>
                          <a:spcPts val="0"/>
                        </a:spcAft>
                      </a:pPr>
                      <a:r>
                        <a:rPr lang="ru-RU" sz="1400">
                          <a:effectLst/>
                          <a:latin typeface="Times New Roman"/>
                          <a:ea typeface="Calibri"/>
                          <a:cs typeface="Times New Roman"/>
                        </a:rPr>
                        <a:t>6</a:t>
                      </a:r>
                      <a:endParaRPr lang="ru-RU"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Конкурс видеороликов по профилактической тематике «Я выбираю»</a:t>
                      </a:r>
                      <a:endParaRPr lang="ru-RU"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октябрь</a:t>
                      </a:r>
                      <a:endParaRPr lang="ru-RU"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Волонтеры</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76063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81451823"/>
              </p:ext>
            </p:extLst>
          </p:nvPr>
        </p:nvGraphicFramePr>
        <p:xfrm>
          <a:off x="323528" y="57785"/>
          <a:ext cx="8640961" cy="6576462"/>
        </p:xfrm>
        <a:graphic>
          <a:graphicData uri="http://schemas.openxmlformats.org/drawingml/2006/table">
            <a:tbl>
              <a:tblPr firstRow="1" firstCol="1" bandRow="1"/>
              <a:tblGrid>
                <a:gridCol w="585560"/>
                <a:gridCol w="3901092"/>
                <a:gridCol w="1810312"/>
                <a:gridCol w="2343997"/>
              </a:tblGrid>
              <a:tr h="642294">
                <a:tc>
                  <a:txBody>
                    <a:bodyPr/>
                    <a:lstStyle/>
                    <a:p>
                      <a:pPr algn="ctr">
                        <a:lnSpc>
                          <a:spcPct val="115000"/>
                        </a:lnSpc>
                        <a:spcAft>
                          <a:spcPts val="0"/>
                        </a:spcAft>
                      </a:pPr>
                      <a:r>
                        <a:rPr lang="ru-RU" sz="1600" dirty="0">
                          <a:effectLst/>
                          <a:latin typeface="Times New Roman"/>
                          <a:ea typeface="Calibri"/>
                          <a:cs typeface="Times New Roman"/>
                        </a:rPr>
                        <a:t>7</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Ежедневная утренняя массовая зарядка «Большая перемена» Для 1-9 классов</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в течение года</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Волонтеры</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9832">
                <a:tc>
                  <a:txBody>
                    <a:bodyPr/>
                    <a:lstStyle/>
                    <a:p>
                      <a:pPr algn="ctr">
                        <a:lnSpc>
                          <a:spcPct val="115000"/>
                        </a:lnSpc>
                        <a:spcAft>
                          <a:spcPts val="0"/>
                        </a:spcAft>
                      </a:pPr>
                      <a:r>
                        <a:rPr lang="ru-RU" sz="1600">
                          <a:effectLst/>
                          <a:latin typeface="Times New Roman"/>
                          <a:ea typeface="Calibri"/>
                          <a:cs typeface="Times New Roman"/>
                        </a:rPr>
                        <a:t>8</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nSpc>
                          <a:spcPct val="115000"/>
                        </a:lnSpc>
                        <a:spcAft>
                          <a:spcPts val="0"/>
                        </a:spcAft>
                        <a:buFont typeface="Symbol"/>
                        <a:buNone/>
                      </a:pPr>
                      <a:r>
                        <a:rPr lang="ru-RU" sz="1600" dirty="0">
                          <a:effectLst/>
                          <a:latin typeface="Times New Roman"/>
                          <a:ea typeface="Calibri"/>
                          <a:cs typeface="Times New Roman"/>
                        </a:rPr>
                        <a:t>Привлечение подростков к систематическим занятиям спортом в школьной секции по волейболу и баскетболу (объявления, приглашения на тренировки)</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в течение года</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Волонтеры</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0752">
                <a:tc>
                  <a:txBody>
                    <a:bodyPr/>
                    <a:lstStyle/>
                    <a:p>
                      <a:pPr algn="ctr">
                        <a:lnSpc>
                          <a:spcPct val="115000"/>
                        </a:lnSpc>
                        <a:spcAft>
                          <a:spcPts val="0"/>
                        </a:spcAft>
                      </a:pPr>
                      <a:r>
                        <a:rPr lang="ru-RU" sz="1600">
                          <a:effectLst/>
                          <a:latin typeface="Times New Roman"/>
                          <a:ea typeface="Calibri"/>
                          <a:cs typeface="Times New Roman"/>
                        </a:rPr>
                        <a:t>9</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nSpc>
                          <a:spcPct val="115000"/>
                        </a:lnSpc>
                        <a:spcAft>
                          <a:spcPts val="0"/>
                        </a:spcAft>
                        <a:buFont typeface="Symbol"/>
                        <a:buNone/>
                      </a:pPr>
                      <a:r>
                        <a:rPr lang="ru-RU" sz="1600" dirty="0">
                          <a:effectLst/>
                          <a:latin typeface="Times New Roman"/>
                          <a:ea typeface="Calibri"/>
                          <a:cs typeface="Times New Roman"/>
                        </a:rPr>
                        <a:t>Организация массовых спортивных мероприятий:</a:t>
                      </a:r>
                      <a:endParaRPr lang="ru-RU" sz="1600" dirty="0">
                        <a:effectLst/>
                        <a:latin typeface="Calibri"/>
                        <a:ea typeface="Calibri"/>
                        <a:cs typeface="Times New Roman"/>
                      </a:endParaRPr>
                    </a:p>
                    <a:p>
                      <a:pPr marL="342900" lvl="0" indent="-342900">
                        <a:lnSpc>
                          <a:spcPct val="115000"/>
                        </a:lnSpc>
                        <a:spcAft>
                          <a:spcPts val="0"/>
                        </a:spcAft>
                        <a:buFont typeface="Symbol"/>
                        <a:buChar char=""/>
                      </a:pPr>
                      <a:r>
                        <a:rPr lang="ru-RU" sz="1600" dirty="0">
                          <a:effectLst/>
                          <a:latin typeface="Times New Roman"/>
                          <a:ea typeface="Calibri"/>
                          <a:cs typeface="Times New Roman"/>
                        </a:rPr>
                        <a:t>«Веселые старты»;</a:t>
                      </a:r>
                      <a:endParaRPr lang="ru-RU" sz="1600" dirty="0">
                        <a:effectLst/>
                        <a:latin typeface="Calibri"/>
                        <a:ea typeface="Calibri"/>
                        <a:cs typeface="Times New Roman"/>
                      </a:endParaRPr>
                    </a:p>
                    <a:p>
                      <a:pPr marL="342900" lvl="0" indent="-342900">
                        <a:lnSpc>
                          <a:spcPct val="115000"/>
                        </a:lnSpc>
                        <a:spcAft>
                          <a:spcPts val="0"/>
                        </a:spcAft>
                        <a:buFont typeface="Symbol"/>
                        <a:buChar char=""/>
                      </a:pPr>
                      <a:r>
                        <a:rPr lang="ru-RU" sz="1600" dirty="0">
                          <a:effectLst/>
                          <a:latin typeface="Times New Roman"/>
                          <a:ea typeface="Calibri"/>
                          <a:cs typeface="Times New Roman"/>
                        </a:rPr>
                        <a:t>«Дни здоровья»;</a:t>
                      </a:r>
                      <a:endParaRPr lang="ru-RU" sz="1600" dirty="0">
                        <a:effectLst/>
                        <a:latin typeface="Calibri"/>
                        <a:ea typeface="Calibri"/>
                        <a:cs typeface="Times New Roman"/>
                      </a:endParaRPr>
                    </a:p>
                    <a:p>
                      <a:pPr marL="0" lvl="0" indent="0">
                        <a:lnSpc>
                          <a:spcPct val="115000"/>
                        </a:lnSpc>
                        <a:spcAft>
                          <a:spcPts val="0"/>
                        </a:spcAft>
                        <a:buFont typeface="Symbol"/>
                        <a:buNone/>
                      </a:pPr>
                      <a:r>
                        <a:rPr lang="ru-RU" sz="1600" dirty="0">
                          <a:effectLst/>
                          <a:latin typeface="Times New Roman"/>
                          <a:ea typeface="Calibri"/>
                          <a:cs typeface="Times New Roman"/>
                        </a:rPr>
                        <a:t>Товарищеские встречи по футболу, баскетболу, волейболу</a:t>
                      </a:r>
                      <a:endParaRPr lang="ru-RU" sz="1600" dirty="0">
                        <a:effectLst/>
                        <a:latin typeface="Calibri"/>
                        <a:ea typeface="Calibri"/>
                        <a:cs typeface="Times New Roman"/>
                      </a:endParaRPr>
                    </a:p>
                    <a:p>
                      <a:pPr marL="0" lvl="0" indent="0">
                        <a:lnSpc>
                          <a:spcPct val="115000"/>
                        </a:lnSpc>
                        <a:spcAft>
                          <a:spcPts val="0"/>
                        </a:spcAft>
                        <a:buFont typeface="Symbol"/>
                        <a:buNone/>
                      </a:pPr>
                      <a:r>
                        <a:rPr lang="ru-RU" sz="1600" dirty="0">
                          <a:effectLst/>
                          <a:latin typeface="Times New Roman"/>
                          <a:ea typeface="Calibri"/>
                          <a:cs typeface="Times New Roman"/>
                        </a:rPr>
                        <a:t>Выход на каток</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в течение года</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Волонтеры</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4588">
                <a:tc>
                  <a:txBody>
                    <a:bodyPr/>
                    <a:lstStyle/>
                    <a:p>
                      <a:pPr algn="ctr">
                        <a:lnSpc>
                          <a:spcPct val="115000"/>
                        </a:lnSpc>
                        <a:spcAft>
                          <a:spcPts val="0"/>
                        </a:spcAft>
                      </a:pPr>
                      <a:r>
                        <a:rPr lang="ru-RU" sz="1600">
                          <a:effectLst/>
                          <a:latin typeface="Times New Roman"/>
                          <a:ea typeface="Calibri"/>
                          <a:cs typeface="Times New Roman"/>
                        </a:rPr>
                        <a:t>10</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nSpc>
                          <a:spcPct val="115000"/>
                        </a:lnSpc>
                        <a:spcAft>
                          <a:spcPts val="0"/>
                        </a:spcAft>
                        <a:buFont typeface="Symbol"/>
                        <a:buNone/>
                      </a:pPr>
                      <a:r>
                        <a:rPr lang="ru-RU" sz="1600" dirty="0">
                          <a:effectLst/>
                          <a:latin typeface="Times New Roman"/>
                          <a:ea typeface="Calibri"/>
                          <a:cs typeface="Times New Roman"/>
                        </a:rPr>
                        <a:t>Участие в конкурсах</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в течение года</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Руководитель проекта </a:t>
                      </a:r>
                      <a:endParaRPr lang="ru-RU" sz="1600" dirty="0">
                        <a:effectLst/>
                        <a:latin typeface="Calibri"/>
                        <a:ea typeface="Calibri"/>
                        <a:cs typeface="Times New Roman"/>
                      </a:endParaRPr>
                    </a:p>
                    <a:p>
                      <a:pPr>
                        <a:lnSpc>
                          <a:spcPct val="115000"/>
                        </a:lnSpc>
                        <a:spcAft>
                          <a:spcPts val="0"/>
                        </a:spcAft>
                      </a:pPr>
                      <a:r>
                        <a:rPr lang="ru-RU" sz="1600" dirty="0">
                          <a:effectLst/>
                          <a:latin typeface="Times New Roman"/>
                          <a:ea typeface="Calibri"/>
                          <a:cs typeface="Times New Roman"/>
                        </a:rPr>
                        <a:t>Лидер волонтерского </a:t>
                      </a:r>
                      <a:r>
                        <a:rPr lang="ru-RU" sz="1600" dirty="0" smtClean="0">
                          <a:effectLst/>
                          <a:latin typeface="Times New Roman"/>
                          <a:ea typeface="Calibri"/>
                          <a:cs typeface="Times New Roman"/>
                        </a:rPr>
                        <a:t>отряда</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4588">
                <a:tc>
                  <a:txBody>
                    <a:bodyPr/>
                    <a:lstStyle/>
                    <a:p>
                      <a:pPr algn="ctr">
                        <a:lnSpc>
                          <a:spcPct val="115000"/>
                        </a:lnSpc>
                        <a:spcAft>
                          <a:spcPts val="0"/>
                        </a:spcAft>
                      </a:pPr>
                      <a:r>
                        <a:rPr lang="ru-RU" sz="1600">
                          <a:effectLst/>
                          <a:latin typeface="Times New Roman"/>
                          <a:ea typeface="Calibri"/>
                          <a:cs typeface="Times New Roman"/>
                        </a:rPr>
                        <a:t>11</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nSpc>
                          <a:spcPct val="115000"/>
                        </a:lnSpc>
                        <a:spcAft>
                          <a:spcPts val="0"/>
                        </a:spcAft>
                        <a:buFont typeface="Symbol"/>
                        <a:buNone/>
                      </a:pPr>
                      <a:r>
                        <a:rPr lang="ru-RU" sz="1600" dirty="0">
                          <a:effectLst/>
                          <a:latin typeface="Times New Roman"/>
                          <a:ea typeface="Calibri"/>
                          <a:cs typeface="Times New Roman"/>
                        </a:rPr>
                        <a:t>Участие в школьной научной конференции для обобщения опыта </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Calibri"/>
                          <a:cs typeface="Times New Roman"/>
                        </a:rPr>
                        <a:t>в течение года</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p>
                      <a:pPr>
                        <a:lnSpc>
                          <a:spcPct val="115000"/>
                        </a:lnSpc>
                        <a:spcAft>
                          <a:spcPts val="0"/>
                        </a:spcAft>
                      </a:pPr>
                      <a:r>
                        <a:rPr lang="ru-RU" sz="1600">
                          <a:effectLst/>
                          <a:latin typeface="Times New Roman"/>
                          <a:ea typeface="Calibri"/>
                          <a:cs typeface="Times New Roman"/>
                        </a:rPr>
                        <a:t> </a:t>
                      </a:r>
                      <a:endParaRPr lang="ru-RU" sz="160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Calibri"/>
                          <a:cs typeface="Times New Roman"/>
                        </a:rPr>
                        <a:t>Руководитель проекта </a:t>
                      </a:r>
                      <a:endParaRPr lang="ru-RU" sz="1600" dirty="0">
                        <a:effectLst/>
                        <a:latin typeface="Calibri"/>
                        <a:ea typeface="Calibri"/>
                        <a:cs typeface="Times New Roman"/>
                      </a:endParaRPr>
                    </a:p>
                    <a:p>
                      <a:pPr>
                        <a:lnSpc>
                          <a:spcPct val="115000"/>
                        </a:lnSpc>
                        <a:spcAft>
                          <a:spcPts val="0"/>
                        </a:spcAft>
                      </a:pPr>
                      <a:r>
                        <a:rPr lang="ru-RU" sz="1600" dirty="0">
                          <a:effectLst/>
                          <a:latin typeface="Times New Roman"/>
                          <a:ea typeface="Calibri"/>
                          <a:cs typeface="Times New Roman"/>
                        </a:rPr>
                        <a:t>Лидер волонтерского отряда </a:t>
                      </a:r>
                      <a:endParaRPr lang="ru-RU" sz="1600" dirty="0">
                        <a:effectLst/>
                        <a:latin typeface="Calibri"/>
                        <a:ea typeface="Calibri"/>
                        <a:cs typeface="Times New Roman"/>
                      </a:endParaRPr>
                    </a:p>
                  </a:txBody>
                  <a:tcPr marL="66098" marR="6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91703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buNone/>
            </a:pPr>
            <a:r>
              <a:rPr lang="ru-RU" b="1" dirty="0" smtClean="0">
                <a:latin typeface="Times New Roman" panose="02020603050405020304" pitchFamily="18" charset="0"/>
                <a:cs typeface="Times New Roman" panose="02020603050405020304" pitchFamily="18" charset="0"/>
              </a:rPr>
              <a:t>Ресурсное обеспечение проекта. </a:t>
            </a:r>
          </a:p>
          <a:p>
            <a:pPr marL="0" indent="0" algn="ctr">
              <a:buNone/>
            </a:pPr>
            <a:endParaRPr lang="ru-RU" b="1" dirty="0">
              <a:latin typeface="Times New Roman" panose="02020603050405020304" pitchFamily="18" charset="0"/>
              <a:cs typeface="Times New Roman" panose="02020603050405020304" pitchFamily="18" charset="0"/>
            </a:endParaRPr>
          </a:p>
          <a:p>
            <a:pPr marL="0" indent="0" algn="ctr">
              <a:buNone/>
            </a:pPr>
            <a:endParaRPr lang="ru-RU" b="1" dirty="0" smtClean="0">
              <a:latin typeface="Times New Roman" panose="02020603050405020304" pitchFamily="18" charset="0"/>
              <a:cs typeface="Times New Roman" panose="02020603050405020304" pitchFamily="18" charset="0"/>
            </a:endParaRPr>
          </a:p>
          <a:p>
            <a:pPr marL="0" indent="0" algn="ctr">
              <a:buNone/>
            </a:pPr>
            <a:endParaRPr lang="ru-RU" b="1" dirty="0">
              <a:latin typeface="Times New Roman" panose="02020603050405020304" pitchFamily="18" charset="0"/>
              <a:cs typeface="Times New Roman" panose="02020603050405020304" pitchFamily="18" charset="0"/>
            </a:endParaRPr>
          </a:p>
          <a:p>
            <a:pPr marL="0" lvl="0" indent="0" algn="ctr">
              <a:buNone/>
            </a:pPr>
            <a:r>
              <a:rPr lang="ru-RU" b="1" dirty="0" smtClean="0">
                <a:latin typeface="Times New Roman" panose="02020603050405020304" pitchFamily="18" charset="0"/>
                <a:cs typeface="Times New Roman" panose="02020603050405020304" pitchFamily="18" charset="0"/>
              </a:rPr>
              <a:t>Кадровое</a:t>
            </a:r>
            <a:r>
              <a:rPr lang="ru-RU" b="1" dirty="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                 Правовое           Финансовое</a:t>
            </a:r>
            <a:endParaRPr lang="ru-RU" b="1" dirty="0">
              <a:latin typeface="Times New Roman" panose="02020603050405020304" pitchFamily="18" charset="0"/>
              <a:cs typeface="Times New Roman" panose="02020603050405020304" pitchFamily="18" charset="0"/>
            </a:endParaRPr>
          </a:p>
          <a:p>
            <a:pPr marL="0" indent="0">
              <a:buNone/>
            </a:pPr>
            <a:endParaRPr lang="ru-RU" b="1" dirty="0" smtClean="0">
              <a:latin typeface="Times New Roman" panose="02020603050405020304" pitchFamily="18" charset="0"/>
              <a:cs typeface="Times New Roman" panose="02020603050405020304" pitchFamily="18" charset="0"/>
            </a:endParaRPr>
          </a:p>
          <a:p>
            <a:pPr marL="0" indent="0" algn="ctr">
              <a:buNone/>
            </a:pPr>
            <a:endParaRPr lang="ru-RU" b="1" dirty="0">
              <a:latin typeface="Times New Roman" panose="02020603050405020304" pitchFamily="18" charset="0"/>
              <a:cs typeface="Times New Roman" panose="02020603050405020304" pitchFamily="18" charset="0"/>
            </a:endParaRPr>
          </a:p>
          <a:p>
            <a:pPr marL="0" indent="0" algn="ctr">
              <a:buNone/>
            </a:pPr>
            <a:endParaRPr lang="ru-RU" b="1" dirty="0" smtClean="0">
              <a:latin typeface="Times New Roman" panose="02020603050405020304" pitchFamily="18" charset="0"/>
              <a:cs typeface="Times New Roman" panose="02020603050405020304" pitchFamily="18" charset="0"/>
            </a:endParaRPr>
          </a:p>
          <a:p>
            <a:pPr marL="0" indent="0" algn="ctr">
              <a:buNone/>
            </a:pPr>
            <a:endParaRPr lang="ru-RU" b="1" dirty="0">
              <a:latin typeface="Times New Roman" panose="02020603050405020304" pitchFamily="18" charset="0"/>
              <a:cs typeface="Times New Roman" panose="02020603050405020304" pitchFamily="18" charset="0"/>
            </a:endParaRPr>
          </a:p>
          <a:p>
            <a:pPr marL="0" indent="0" algn="ctr">
              <a:buNone/>
            </a:pPr>
            <a:endParaRPr lang="ru-RU" b="1" dirty="0" smtClean="0">
              <a:latin typeface="Times New Roman" panose="02020603050405020304" pitchFamily="18" charset="0"/>
              <a:cs typeface="Times New Roman" panose="02020603050405020304" pitchFamily="18" charset="0"/>
            </a:endParaRPr>
          </a:p>
        </p:txBody>
      </p:sp>
      <p:cxnSp>
        <p:nvCxnSpPr>
          <p:cNvPr id="5" name="Прямая со стрелкой 4"/>
          <p:cNvCxnSpPr/>
          <p:nvPr/>
        </p:nvCxnSpPr>
        <p:spPr>
          <a:xfrm flipH="1">
            <a:off x="1230175" y="598526"/>
            <a:ext cx="3341825" cy="1693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4572000" y="620688"/>
            <a:ext cx="0" cy="1907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572000" y="620688"/>
            <a:ext cx="324036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140968"/>
            <a:ext cx="2952328"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581128"/>
            <a:ext cx="2988332"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744" y="3140968"/>
            <a:ext cx="2767744"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741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buNone/>
            </a:pPr>
            <a:r>
              <a:rPr lang="ru-RU" sz="2400" i="1" dirty="0" smtClean="0">
                <a:latin typeface="Times New Roman" panose="02020603050405020304" pitchFamily="18" charset="0"/>
                <a:cs typeface="Times New Roman" panose="02020603050405020304" pitchFamily="18" charset="0"/>
              </a:rPr>
              <a:t>Кадровое: </a:t>
            </a:r>
            <a:r>
              <a:rPr lang="ru-RU" sz="2400" dirty="0" smtClean="0">
                <a:latin typeface="Times New Roman" panose="02020603050405020304" pitchFamily="18" charset="0"/>
                <a:cs typeface="Times New Roman" panose="02020603050405020304" pitchFamily="18" charset="0"/>
              </a:rPr>
              <a:t>проект будет реализован волонтерским отрядом школы, при участии руководителя проекта и инициативной группой учителей школы.</a:t>
            </a:r>
          </a:p>
          <a:p>
            <a:pPr marL="0" indent="0" algn="just">
              <a:buNone/>
            </a:pPr>
            <a:r>
              <a:rPr lang="ru-RU" sz="2400" i="1" dirty="0" smtClean="0">
                <a:latin typeface="Times New Roman" panose="02020603050405020304" pitchFamily="18" charset="0"/>
                <a:cs typeface="Times New Roman" panose="02020603050405020304" pitchFamily="18" charset="0"/>
              </a:rPr>
              <a:t>Методическое: </a:t>
            </a:r>
            <a:r>
              <a:rPr lang="ru-RU" sz="2400" dirty="0" smtClean="0">
                <a:latin typeface="Times New Roman" panose="02020603050405020304" pitchFamily="18" charset="0"/>
                <a:cs typeface="Times New Roman" panose="02020603050405020304" pitchFamily="18" charset="0"/>
              </a:rPr>
              <a:t>использовался профилактический метод «равный – равному», широкое применение интерактивных методов (акция, конкурс, конференция, информационные часы). </a:t>
            </a:r>
          </a:p>
          <a:p>
            <a:pPr marL="0" indent="0" algn="just">
              <a:buNone/>
            </a:pPr>
            <a:r>
              <a:rPr lang="ru-RU" sz="2400" i="1" dirty="0" smtClean="0">
                <a:latin typeface="Times New Roman" panose="02020603050405020304" pitchFamily="18" charset="0"/>
                <a:cs typeface="Times New Roman" panose="02020603050405020304" pitchFamily="18" charset="0"/>
              </a:rPr>
              <a:t>Материально-техническое: </a:t>
            </a:r>
            <a:r>
              <a:rPr lang="ru-RU" sz="2400" dirty="0" smtClean="0">
                <a:latin typeface="Times New Roman" panose="02020603050405020304" pitchFamily="18" charset="0"/>
                <a:cs typeface="Times New Roman" panose="02020603050405020304" pitchFamily="18" charset="0"/>
              </a:rPr>
              <a:t>компьютер, проектор, аудиоаппаратура, спортивный зал, спортинвентарь.</a:t>
            </a:r>
          </a:p>
          <a:p>
            <a:pPr marL="0" indent="0">
              <a:buNone/>
            </a:pPr>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356992"/>
            <a:ext cx="3059832" cy="2736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356991"/>
            <a:ext cx="2952328" cy="2736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356990"/>
            <a:ext cx="2843808" cy="2736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1760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1560176712"/>
              </p:ext>
            </p:extLst>
          </p:nvPr>
        </p:nvGraphicFramePr>
        <p:xfrm>
          <a:off x="323529" y="1340770"/>
          <a:ext cx="8640958" cy="5328590"/>
        </p:xfrm>
        <a:graphic>
          <a:graphicData uri="http://schemas.openxmlformats.org/drawingml/2006/table">
            <a:tbl>
              <a:tblPr firstRow="1" firstCol="1" bandRow="1"/>
              <a:tblGrid>
                <a:gridCol w="2158885"/>
                <a:gridCol w="2160691"/>
                <a:gridCol w="2160691"/>
                <a:gridCol w="2160691"/>
              </a:tblGrid>
              <a:tr h="532859">
                <a:tc>
                  <a:txBody>
                    <a:bodyPr/>
                    <a:lstStyle/>
                    <a:p>
                      <a:pPr>
                        <a:lnSpc>
                          <a:spcPct val="115000"/>
                        </a:lnSpc>
                        <a:spcAft>
                          <a:spcPts val="0"/>
                        </a:spcAft>
                      </a:pPr>
                      <a:r>
                        <a:rPr lang="ru-RU" sz="1600" dirty="0">
                          <a:effectLst/>
                          <a:latin typeface="Times New Roman"/>
                          <a:ea typeface="Times New Roman"/>
                          <a:cs typeface="Times New Roman"/>
                        </a:rPr>
                        <a:t>Расходы</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Количество (шт.)</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Цена (руб.)</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Итого (руб.)</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859">
                <a:tc gridSpan="4">
                  <a:txBody>
                    <a:bodyPr/>
                    <a:lstStyle/>
                    <a:p>
                      <a:pPr algn="ctr">
                        <a:lnSpc>
                          <a:spcPct val="115000"/>
                        </a:lnSpc>
                        <a:spcAft>
                          <a:spcPts val="0"/>
                        </a:spcAft>
                      </a:pPr>
                      <a:r>
                        <a:rPr lang="ru-RU" sz="1600" dirty="0">
                          <a:effectLst/>
                          <a:latin typeface="Times New Roman"/>
                          <a:ea typeface="Times New Roman"/>
                          <a:cs typeface="Times New Roman"/>
                        </a:rPr>
                        <a:t>Канцелярские расходы</a:t>
                      </a:r>
                      <a:endParaRPr lang="ru-RU"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r>
              <a:tr h="532859">
                <a:tc>
                  <a:txBody>
                    <a:bodyPr/>
                    <a:lstStyle/>
                    <a:p>
                      <a:pPr>
                        <a:lnSpc>
                          <a:spcPct val="115000"/>
                        </a:lnSpc>
                        <a:spcAft>
                          <a:spcPts val="0"/>
                        </a:spcAft>
                      </a:pPr>
                      <a:r>
                        <a:rPr lang="ru-RU" sz="1600">
                          <a:effectLst/>
                          <a:latin typeface="Times New Roman"/>
                          <a:ea typeface="Times New Roman"/>
                          <a:cs typeface="Times New Roman"/>
                        </a:rPr>
                        <a:t>Бумага</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3 упаковки</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200</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600</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859">
                <a:tc>
                  <a:txBody>
                    <a:bodyPr/>
                    <a:lstStyle/>
                    <a:p>
                      <a:pPr>
                        <a:lnSpc>
                          <a:spcPct val="115000"/>
                        </a:lnSpc>
                        <a:spcAft>
                          <a:spcPts val="0"/>
                        </a:spcAft>
                      </a:pPr>
                      <a:r>
                        <a:rPr lang="ru-RU" sz="1600" dirty="0">
                          <a:effectLst/>
                          <a:latin typeface="Times New Roman"/>
                          <a:ea typeface="Times New Roman"/>
                          <a:cs typeface="Times New Roman"/>
                        </a:rPr>
                        <a:t>Ручки</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100</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3</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300</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859">
                <a:tc>
                  <a:txBody>
                    <a:bodyPr/>
                    <a:lstStyle/>
                    <a:p>
                      <a:pPr>
                        <a:lnSpc>
                          <a:spcPct val="115000"/>
                        </a:lnSpc>
                        <a:spcAft>
                          <a:spcPts val="0"/>
                        </a:spcAft>
                      </a:pPr>
                      <a:r>
                        <a:rPr lang="ru-RU" sz="1600" dirty="0">
                          <a:effectLst/>
                          <a:latin typeface="Times New Roman"/>
                          <a:ea typeface="Times New Roman"/>
                          <a:cs typeface="Times New Roman"/>
                        </a:rPr>
                        <a:t>Маркеры</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10 упаковок</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50</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500</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859">
                <a:tc>
                  <a:txBody>
                    <a:bodyPr/>
                    <a:lstStyle/>
                    <a:p>
                      <a:pPr>
                        <a:lnSpc>
                          <a:spcPct val="115000"/>
                        </a:lnSpc>
                        <a:spcAft>
                          <a:spcPts val="0"/>
                        </a:spcAft>
                      </a:pPr>
                      <a:r>
                        <a:rPr lang="ru-RU" sz="1600">
                          <a:effectLst/>
                          <a:latin typeface="Times New Roman"/>
                          <a:ea typeface="Times New Roman"/>
                          <a:cs typeface="Times New Roman"/>
                        </a:rPr>
                        <a:t>Ватманы</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20</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10</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200</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859">
                <a:tc>
                  <a:txBody>
                    <a:bodyPr/>
                    <a:lstStyle/>
                    <a:p>
                      <a:pPr>
                        <a:lnSpc>
                          <a:spcPct val="115000"/>
                        </a:lnSpc>
                        <a:spcAft>
                          <a:spcPts val="0"/>
                        </a:spcAft>
                      </a:pPr>
                      <a:r>
                        <a:rPr lang="ru-RU" sz="1600">
                          <a:effectLst/>
                          <a:latin typeface="Times New Roman"/>
                          <a:ea typeface="Times New Roman"/>
                          <a:cs typeface="Times New Roman"/>
                        </a:rPr>
                        <a:t>Скотч</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15</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20</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300</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859">
                <a:tc>
                  <a:txBody>
                    <a:bodyPr/>
                    <a:lstStyle/>
                    <a:p>
                      <a:pPr>
                        <a:lnSpc>
                          <a:spcPct val="115000"/>
                        </a:lnSpc>
                        <a:spcAft>
                          <a:spcPts val="0"/>
                        </a:spcAft>
                      </a:pPr>
                      <a:r>
                        <a:rPr lang="ru-RU" sz="1600">
                          <a:effectLst/>
                          <a:latin typeface="Times New Roman"/>
                          <a:ea typeface="Times New Roman"/>
                          <a:cs typeface="Times New Roman"/>
                        </a:rPr>
                        <a:t>Блокноты</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30</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effectLst/>
                          <a:latin typeface="Times New Roman"/>
                          <a:ea typeface="Times New Roman"/>
                          <a:cs typeface="Times New Roman"/>
                        </a:rPr>
                        <a:t>30</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dirty="0">
                          <a:effectLst/>
                          <a:latin typeface="Times New Roman"/>
                          <a:ea typeface="Times New Roman"/>
                          <a:cs typeface="Times New Roman"/>
                        </a:rPr>
                        <a:t>900</a:t>
                      </a:r>
                      <a:endParaRPr lang="ru-RU"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859">
                <a:tc>
                  <a:txBody>
                    <a:bodyPr/>
                    <a:lstStyle/>
                    <a:p>
                      <a:pPr>
                        <a:lnSpc>
                          <a:spcPct val="115000"/>
                        </a:lnSpc>
                        <a:spcAft>
                          <a:spcPts val="0"/>
                        </a:spcAft>
                      </a:pPr>
                      <a:r>
                        <a:rPr lang="ru-RU" sz="1600">
                          <a:effectLst/>
                          <a:latin typeface="Times New Roman"/>
                          <a:ea typeface="Times New Roman"/>
                          <a:cs typeface="Times New Roman"/>
                        </a:rPr>
                        <a:t>Воздушные шары</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600" dirty="0">
                          <a:solidFill>
                            <a:schemeClr val="tx1"/>
                          </a:solidFill>
                          <a:effectLst/>
                          <a:latin typeface="Times New Roman"/>
                          <a:ea typeface="Times New Roman"/>
                          <a:cs typeface="Times New Roman"/>
                        </a:rPr>
                        <a:t>200</a:t>
                      </a:r>
                      <a:endParaRPr lang="ru-RU" sz="1600" dirty="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600" dirty="0">
                          <a:solidFill>
                            <a:schemeClr val="tx1"/>
                          </a:solidFill>
                          <a:effectLst/>
                          <a:latin typeface="Times New Roman"/>
                          <a:ea typeface="Times New Roman"/>
                          <a:cs typeface="Times New Roman"/>
                        </a:rPr>
                        <a:t>4</a:t>
                      </a:r>
                      <a:endParaRPr lang="ru-RU" sz="1600" dirty="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ru-RU" sz="1600" dirty="0">
                          <a:solidFill>
                            <a:schemeClr val="tx1"/>
                          </a:solidFill>
                          <a:effectLst/>
                          <a:latin typeface="Times New Roman"/>
                          <a:ea typeface="Times New Roman"/>
                          <a:cs typeface="Times New Roman"/>
                        </a:rPr>
                        <a:t>800</a:t>
                      </a:r>
                      <a:endParaRPr lang="ru-RU" sz="1600" dirty="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859">
                <a:tc>
                  <a:txBody>
                    <a:bodyPr/>
                    <a:lstStyle/>
                    <a:p>
                      <a:pPr>
                        <a:lnSpc>
                          <a:spcPct val="115000"/>
                        </a:lnSpc>
                        <a:spcAft>
                          <a:spcPts val="0"/>
                        </a:spcAft>
                      </a:pPr>
                      <a:r>
                        <a:rPr lang="ru-RU" sz="1600">
                          <a:effectLst/>
                          <a:latin typeface="Times New Roman"/>
                          <a:ea typeface="Times New Roman"/>
                          <a:cs typeface="Times New Roman"/>
                        </a:rPr>
                        <a:t> </a:t>
                      </a:r>
                      <a:endParaRPr lang="ru-RU"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a:solidFill>
                            <a:schemeClr val="tx1"/>
                          </a:solidFill>
                          <a:effectLst/>
                          <a:latin typeface="Times New Roman"/>
                          <a:ea typeface="Times New Roman"/>
                          <a:cs typeface="Times New Roman"/>
                        </a:rPr>
                        <a:t> </a:t>
                      </a:r>
                      <a:endParaRPr lang="ru-RU" sz="1600">
                        <a:solidFill>
                          <a:schemeClr val="tx1"/>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b="1">
                          <a:solidFill>
                            <a:schemeClr val="tx1"/>
                          </a:solidFill>
                          <a:effectLst/>
                          <a:latin typeface="Times New Roman"/>
                          <a:ea typeface="Times New Roman"/>
                          <a:cs typeface="Times New Roman"/>
                        </a:rPr>
                        <a:t>Итого</a:t>
                      </a:r>
                      <a:endParaRPr lang="ru-RU" sz="1600">
                        <a:solidFill>
                          <a:schemeClr val="tx1"/>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ru-RU" sz="1600" b="1" dirty="0">
                          <a:solidFill>
                            <a:schemeClr val="tx1"/>
                          </a:solidFill>
                          <a:effectLst/>
                          <a:latin typeface="Times New Roman"/>
                          <a:ea typeface="Times New Roman"/>
                          <a:cs typeface="Times New Roman"/>
                        </a:rPr>
                        <a:t>3600</a:t>
                      </a:r>
                      <a:endParaRPr lang="ru-RU" sz="1600" dirty="0">
                        <a:solidFill>
                          <a:schemeClr val="tx1"/>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23528" y="437758"/>
            <a:ext cx="86409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Прямоугольник 6"/>
          <p:cNvSpPr/>
          <p:nvPr/>
        </p:nvSpPr>
        <p:spPr>
          <a:xfrm>
            <a:off x="107504" y="332656"/>
            <a:ext cx="8712968" cy="830997"/>
          </a:xfrm>
          <a:prstGeom prst="rect">
            <a:avLst/>
          </a:prstGeom>
        </p:spPr>
        <p:txBody>
          <a:bodyPr wrap="square">
            <a:spAutoFit/>
          </a:bodyPr>
          <a:lstStyle/>
          <a:p>
            <a:pPr lvl="0" algn="ctr"/>
            <a:r>
              <a:rPr lang="ru-RU" sz="2400" i="1" dirty="0">
                <a:latin typeface="Times New Roman" panose="02020603050405020304" pitchFamily="18" charset="0"/>
                <a:cs typeface="Times New Roman" panose="02020603050405020304" pitchFamily="18" charset="0"/>
              </a:rPr>
              <a:t>Финансовое: </a:t>
            </a:r>
            <a:r>
              <a:rPr lang="ru-RU" sz="2400" dirty="0">
                <a:latin typeface="Times New Roman" panose="02020603050405020304" pitchFamily="18" charset="0"/>
                <a:cs typeface="Times New Roman" panose="02020603050405020304" pitchFamily="18" charset="0"/>
              </a:rPr>
              <a:t>для реализации планируемых мероприятий требуется следующее финансовое обеспечение.</a:t>
            </a:r>
          </a:p>
        </p:txBody>
      </p:sp>
    </p:spTree>
    <p:extLst>
      <p:ext uri="{BB962C8B-B14F-4D97-AF65-F5344CB8AC3E}">
        <p14:creationId xmlns:p14="http://schemas.microsoft.com/office/powerpoint/2010/main" val="1804734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70000" lnSpcReduction="20000"/>
          </a:bodyPr>
          <a:lstStyle/>
          <a:p>
            <a:pPr marL="0" indent="0" algn="ctr">
              <a:buNone/>
            </a:pPr>
            <a:r>
              <a:rPr lang="ru-RU" sz="4600" b="1" dirty="0" smtClean="0">
                <a:latin typeface="Times New Roman" panose="02020603050405020304" pitchFamily="18" charset="0"/>
                <a:cs typeface="Times New Roman" panose="02020603050405020304" pitchFamily="18" charset="0"/>
              </a:rPr>
              <a:t>Оценка эффективности реализации проекта. Дальнейшее развитие проекта</a:t>
            </a:r>
          </a:p>
          <a:p>
            <a:pPr marL="0" indent="0">
              <a:buNone/>
            </a:pPr>
            <a:endParaRPr lang="ru-RU" dirty="0" smtClean="0"/>
          </a:p>
          <a:p>
            <a:pPr marL="0" indent="0" algn="just">
              <a:buNone/>
            </a:pPr>
            <a:r>
              <a:rPr lang="ru-RU" dirty="0" smtClean="0">
                <a:latin typeface="Times New Roman" panose="02020603050405020304" pitchFamily="18" charset="0"/>
                <a:cs typeface="Times New Roman" panose="02020603050405020304" pitchFamily="18" charset="0"/>
              </a:rPr>
              <a:t>В качестве критерия оценки эффективности социального проекта «Спорт – выбор сильных!» был использован критерий </a:t>
            </a:r>
            <a:r>
              <a:rPr lang="ru-RU" dirty="0" err="1" smtClean="0">
                <a:latin typeface="Times New Roman" panose="02020603050405020304" pitchFamily="18" charset="0"/>
                <a:cs typeface="Times New Roman" panose="02020603050405020304" pitchFamily="18" charset="0"/>
              </a:rPr>
              <a:t>обученности</a:t>
            </a:r>
            <a:r>
              <a:rPr lang="ru-RU" dirty="0" smtClean="0">
                <a:latin typeface="Times New Roman" panose="02020603050405020304" pitchFamily="18" charset="0"/>
                <a:cs typeface="Times New Roman" panose="02020603050405020304" pitchFamily="18" charset="0"/>
              </a:rPr>
              <a:t>, показателями которого являются:</a:t>
            </a:r>
          </a:p>
          <a:p>
            <a:pPr marL="0" indent="0" algn="just">
              <a:buNone/>
            </a:pPr>
            <a:r>
              <a:rPr lang="ru-RU" dirty="0" smtClean="0">
                <a:latin typeface="Times New Roman" panose="02020603050405020304" pitchFamily="18" charset="0"/>
                <a:cs typeface="Times New Roman" panose="02020603050405020304" pitchFamily="18" charset="0"/>
              </a:rPr>
              <a:t>- количество подростков, принявших участие в проекте (более 500 учащихся школы);</a:t>
            </a:r>
          </a:p>
          <a:p>
            <a:pPr marL="0" indent="0" algn="just">
              <a:buNone/>
            </a:pPr>
            <a:r>
              <a:rPr lang="ru-RU" dirty="0" smtClean="0">
                <a:latin typeface="Times New Roman" panose="02020603050405020304" pitchFamily="18" charset="0"/>
                <a:cs typeface="Times New Roman" panose="02020603050405020304" pitchFamily="18" charset="0"/>
              </a:rPr>
              <a:t>- количество старшеклассников-волонтеров, принявших участие в проекте (46 старшеклассников-волонтеров);</a:t>
            </a:r>
          </a:p>
          <a:p>
            <a:pPr marL="0" indent="0" algn="just">
              <a:buNone/>
            </a:pPr>
            <a:r>
              <a:rPr lang="ru-RU" dirty="0" smtClean="0">
                <a:latin typeface="Times New Roman" panose="02020603050405020304" pitchFamily="18" charset="0"/>
                <a:cs typeface="Times New Roman" panose="02020603050405020304" pitchFamily="18" charset="0"/>
              </a:rPr>
              <a:t>- расширение представления подростков о необходимости здорового образа жизни и занятий спортом;</a:t>
            </a:r>
          </a:p>
          <a:p>
            <a:pPr marL="0" indent="0" algn="just">
              <a:buNone/>
            </a:pPr>
            <a:r>
              <a:rPr lang="ru-RU" dirty="0" smtClean="0">
                <a:latin typeface="Times New Roman" panose="02020603050405020304" pitchFamily="18" charset="0"/>
                <a:cs typeface="Times New Roman" panose="02020603050405020304" pitchFamily="18" charset="0"/>
              </a:rPr>
              <a:t>- высокая активность участников социального проекта «Спорт – выбор сильных!» в предложенных мероприятиях;</a:t>
            </a:r>
          </a:p>
          <a:p>
            <a:pPr marL="0" indent="0" algn="just">
              <a:buNone/>
            </a:pPr>
            <a:r>
              <a:rPr lang="ru-RU" dirty="0" smtClean="0">
                <a:latin typeface="Times New Roman" panose="02020603050405020304" pitchFamily="18" charset="0"/>
                <a:cs typeface="Times New Roman" panose="02020603050405020304" pitchFamily="18" charset="0"/>
              </a:rPr>
              <a:t>- понимание способов реализации здорового образа жизни;</a:t>
            </a:r>
          </a:p>
          <a:p>
            <a:pPr marL="0" indent="0" algn="just">
              <a:buNone/>
            </a:pPr>
            <a:r>
              <a:rPr lang="ru-RU" dirty="0" smtClean="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пробуждение желания следовать принципам здорового образа жизни;</a:t>
            </a:r>
          </a:p>
          <a:p>
            <a:pPr marL="0" indent="0" algn="just">
              <a:buNone/>
            </a:pPr>
            <a:r>
              <a:rPr lang="ru-RU" dirty="0" smtClean="0">
                <a:latin typeface="Times New Roman" panose="02020603050405020304" pitchFamily="18" charset="0"/>
                <a:cs typeface="Times New Roman" panose="02020603050405020304" pitchFamily="18" charset="0"/>
              </a:rPr>
              <a:t>- стабильно высокий интерес участников к социальному проекту «Спорт – выбор сильных!» и его содержанию;</a:t>
            </a:r>
          </a:p>
          <a:p>
            <a:pPr marL="0" indent="0" algn="just">
              <a:buNone/>
            </a:pPr>
            <a:r>
              <a:rPr lang="ru-RU" dirty="0" smtClean="0">
                <a:latin typeface="Times New Roman" panose="02020603050405020304" pitchFamily="18" charset="0"/>
                <a:cs typeface="Times New Roman" panose="02020603050405020304" pitchFamily="18" charset="0"/>
              </a:rPr>
              <a:t>- наличие большого числа продуктов творческой деятельности участников социального проекта «Спорт – выбор сильных!» (презентация, ролик).</a:t>
            </a:r>
          </a:p>
          <a:p>
            <a:pPr marL="0" indent="0" algn="just">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112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just">
              <a:buNone/>
            </a:pPr>
            <a:r>
              <a:rPr lang="ru-RU" sz="2400" dirty="0" smtClean="0">
                <a:latin typeface="Times New Roman" panose="02020603050405020304" pitchFamily="18" charset="0"/>
                <a:cs typeface="Times New Roman" panose="02020603050405020304" pitchFamily="18" charset="0"/>
              </a:rPr>
              <a:t>Социальный проект «Спорт – выбор сильных!» успешно реализуется. В проекте приняли участие 46 старшеклассников-волонтеров, более 500 учащихся школы, 15 педагогов школы. Проект был положительно оценен педагогическим сообществом школы, накопленный материал активно используется в рамках классных часов, родительских собраний, включается в предметное содержание.</a:t>
            </a:r>
          </a:p>
          <a:p>
            <a:pPr marL="0" indent="0" algn="just">
              <a:buNone/>
            </a:pPr>
            <a:r>
              <a:rPr lang="ru-RU" sz="2400" dirty="0" smtClean="0">
                <a:latin typeface="Times New Roman" panose="02020603050405020304" pitchFamily="18" charset="0"/>
                <a:cs typeface="Times New Roman" panose="02020603050405020304" pitchFamily="18" charset="0"/>
              </a:rPr>
              <a:t>Социальный проект «Спорт – выбор сильных!» перспективен, в дальнейшем планируется его включение в воспитательную систему школы, распространение позитивного опыта в 1-11 классах.</a:t>
            </a:r>
          </a:p>
          <a:p>
            <a:pPr marL="0" indent="0">
              <a:buNone/>
            </a:pPr>
            <a:endParaRPr lang="ru-RU"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933055"/>
            <a:ext cx="3897783" cy="2808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530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9144000" cy="6858000"/>
          </a:xfrm>
        </p:spPr>
        <p:txBody>
          <a:bodyPr>
            <a:normAutofit/>
          </a:bodyPr>
          <a:lstStyle/>
          <a:p>
            <a:r>
              <a:rPr lang="ru-RU" b="1" dirty="0" smtClean="0">
                <a:solidFill>
                  <a:schemeClr val="tx1"/>
                </a:solidFill>
                <a:latin typeface="Times New Roman" panose="02020603050405020304" pitchFamily="18" charset="0"/>
                <a:cs typeface="Times New Roman" panose="02020603050405020304" pitchFamily="18" charset="0"/>
              </a:rPr>
              <a:t>Актуальность. Содержание проблемы и основание необходимости ее решения путем осуществления проекта.</a:t>
            </a:r>
          </a:p>
          <a:p>
            <a:pPr algn="just"/>
            <a:endParaRPr lang="ru-RU" sz="2400" dirty="0" smtClean="0">
              <a:solidFill>
                <a:schemeClr val="tx1"/>
              </a:solidFill>
              <a:latin typeface="Times New Roman" panose="02020603050405020304" pitchFamily="18" charset="0"/>
              <a:cs typeface="Times New Roman" panose="02020603050405020304" pitchFamily="18" charset="0"/>
            </a:endParaRPr>
          </a:p>
          <a:p>
            <a:pPr algn="just"/>
            <a:r>
              <a:rPr lang="ru-RU" sz="2400" dirty="0" smtClean="0">
                <a:solidFill>
                  <a:schemeClr val="tx1"/>
                </a:solidFill>
                <a:latin typeface="Times New Roman" panose="02020603050405020304" pitchFamily="18" charset="0"/>
                <a:cs typeface="Times New Roman" panose="02020603050405020304" pitchFamily="18" charset="0"/>
              </a:rPr>
              <a:t>В настоящее время проблема популяризации здорового образа жизни, массовых занятий физической культурой и спортом является чрезвычайно актуальной.</a:t>
            </a:r>
          </a:p>
          <a:p>
            <a:pPr algn="just"/>
            <a:r>
              <a:rPr lang="ru-RU" sz="2400" dirty="0" smtClean="0">
                <a:solidFill>
                  <a:schemeClr val="tx1"/>
                </a:solidFill>
                <a:latin typeface="Times New Roman" panose="02020603050405020304" pitchFamily="18" charset="0"/>
                <a:cs typeface="Times New Roman" panose="02020603050405020304" pitchFamily="18" charset="0"/>
              </a:rPr>
              <a:t>Низкий уровень пропаганды привлечения подростков к спорту, представляет угрозу выбора молодого поколения иных направления поиска досуга, который, как правило, имеет негативное направление. Появляется еще одна проблема – неспособность создания социальной среды, в которой формируется  личность подростка.</a:t>
            </a:r>
          </a:p>
          <a:p>
            <a:pPr algn="just"/>
            <a:endParaRPr lang="ru-RU"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4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normAutofit/>
          </a:bodyPr>
          <a:lstStyle/>
          <a:p>
            <a:pPr algn="just"/>
            <a:r>
              <a:rPr lang="ru-RU" sz="7200" dirty="0" smtClean="0">
                <a:latin typeface="Times New Roman" panose="02020603050405020304" pitchFamily="18" charset="0"/>
                <a:cs typeface="Times New Roman" panose="02020603050405020304" pitchFamily="18" charset="0"/>
              </a:rPr>
              <a:t>Спасибо за внимание!</a:t>
            </a:r>
            <a:endParaRPr lang="ru-RU"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89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lnSpcReduction="10000"/>
          </a:bodyPr>
          <a:lstStyle/>
          <a:p>
            <a:pPr marL="0" indent="0" algn="just">
              <a:buNone/>
            </a:pPr>
            <a:endParaRPr lang="ru-RU" sz="2400" dirty="0" smtClean="0">
              <a:latin typeface="Times New Roman" panose="02020603050405020304" pitchFamily="18" charset="0"/>
              <a:cs typeface="Times New Roman" panose="02020603050405020304" pitchFamily="18" charset="0"/>
            </a:endParaRPr>
          </a:p>
          <a:p>
            <a:pPr marL="0" indent="0" algn="just">
              <a:buNone/>
            </a:pPr>
            <a:r>
              <a:rPr lang="ru-RU" sz="2400" dirty="0" smtClean="0">
                <a:latin typeface="Times New Roman" panose="02020603050405020304" pitchFamily="18" charset="0"/>
                <a:cs typeface="Times New Roman" panose="02020603050405020304" pitchFamily="18" charset="0"/>
              </a:rPr>
              <a:t>По результатам всероссийской диспансеризации 14-летних подростков, поведенной в 2016 году, абсолютно здоровыми было признано чуть больше 16% детей, различные функциональные нарушения имели 54,3%, заболевания, связанные с инвалидностью, – более 5%. Показатели состояния здоровья детей, подростков и молодежи относятся к числу важнейших характеристик, определяющих их положение в обществе, а негативные тенденции в области здоровья – бесспорное свидетельство социального неблагополучия. </a:t>
            </a:r>
          </a:p>
          <a:p>
            <a:pPr marL="0" indent="0" algn="just">
              <a:buNone/>
            </a:pPr>
            <a:r>
              <a:rPr lang="ru-RU" sz="2400" dirty="0" smtClean="0">
                <a:latin typeface="Times New Roman" panose="02020603050405020304" pitchFamily="18" charset="0"/>
                <a:cs typeface="Times New Roman" panose="02020603050405020304" pitchFamily="18" charset="0"/>
              </a:rPr>
              <a:t>Спорт – очень важный компонент ЗОЖ. Современные подростки рано начинают пробовать алкоголь, табак и наркотические вещества. Это пагубно влияет на молодой организм, поэтому подросткам следует знать о полезном влиянии спорта, его значении в жизни человека, о том, как спорт влияет на здоровье, как важно вести ЗОЖ для достижения своих жизненных целей. Таким образом, возникает противоречие: с одной стороны – дети не заботятся о своем здоровье и совершают необдуманные поступки, а с другой – подростковый возраст – время формирования и развития организма.</a:t>
            </a:r>
          </a:p>
          <a:p>
            <a:pPr marL="0" indent="0" algn="just">
              <a:buNone/>
            </a:pPr>
            <a:endParaRPr 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776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just">
              <a:buNone/>
            </a:pPr>
            <a:endParaRPr lang="ru-RU" sz="2400" dirty="0" smtClean="0">
              <a:latin typeface="Times New Roman" panose="02020603050405020304" pitchFamily="18" charset="0"/>
              <a:cs typeface="Times New Roman" panose="02020603050405020304" pitchFamily="18" charset="0"/>
            </a:endParaRPr>
          </a:p>
          <a:p>
            <a:pPr marL="0" indent="0" algn="just">
              <a:buNone/>
            </a:pPr>
            <a:r>
              <a:rPr lang="ru-RU" sz="2400" dirty="0" smtClean="0">
                <a:latin typeface="Times New Roman" panose="02020603050405020304" pitchFamily="18" charset="0"/>
                <a:cs typeface="Times New Roman" panose="02020603050405020304" pitchFamily="18" charset="0"/>
              </a:rPr>
              <a:t>Необходимо увлекать детей занятиями спортом, проводить соревнования, спартакиады, организовывать из числа старшеклассников группы пропагандистов здорового образа жизни, ведь зачастую пример успешных, активных сверстников действует гораздо более эффективно, чем наставления со стороны взрослых. </a:t>
            </a:r>
          </a:p>
          <a:p>
            <a:pPr marL="0" indent="0" algn="just">
              <a:buNone/>
            </a:pPr>
            <a:endParaRPr lang="ru-RU" sz="2400" dirty="0" smtClean="0">
              <a:latin typeface="Times New Roman" panose="02020603050405020304" pitchFamily="18" charset="0"/>
              <a:cs typeface="Times New Roman" panose="02020603050405020304" pitchFamily="18" charset="0"/>
            </a:endParaRPr>
          </a:p>
          <a:p>
            <a:pPr marL="0" indent="0" algn="just">
              <a:buNone/>
            </a:pPr>
            <a:endParaRPr lang="ru-RU" sz="24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39" y="3284982"/>
            <a:ext cx="292199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284984"/>
            <a:ext cx="2736304" cy="2952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284984"/>
            <a:ext cx="2664296" cy="2952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39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buNone/>
            </a:pPr>
            <a:r>
              <a:rPr lang="ru-RU" b="1" dirty="0" smtClean="0">
                <a:latin typeface="Times New Roman" panose="02020603050405020304" pitchFamily="18" charset="0"/>
                <a:cs typeface="Times New Roman" panose="02020603050405020304" pitchFamily="18" charset="0"/>
              </a:rPr>
              <a:t>Новизна проекта. </a:t>
            </a:r>
          </a:p>
          <a:p>
            <a:pPr marL="0" indent="0">
              <a:buNone/>
            </a:pPr>
            <a:endParaRPr lang="ru-RU" sz="2400" dirty="0" smtClean="0">
              <a:latin typeface="Times New Roman" panose="02020603050405020304" pitchFamily="18" charset="0"/>
              <a:cs typeface="Times New Roman" panose="02020603050405020304" pitchFamily="18" charset="0"/>
            </a:endParaRPr>
          </a:p>
          <a:p>
            <a:pPr marL="0" indent="0" algn="just">
              <a:buNone/>
            </a:pPr>
            <a:r>
              <a:rPr lang="ru-RU" sz="2400" dirty="0" smtClean="0">
                <a:latin typeface="Times New Roman" panose="02020603050405020304" pitchFamily="18" charset="0"/>
                <a:cs typeface="Times New Roman" panose="02020603050405020304" pitchFamily="18" charset="0"/>
              </a:rPr>
              <a:t>Особенностью социального проекта «Спорт – выбор сильных!» является использование новых технологий, интересных и привлекательных для подростков, многофункциональных по своим возможностям. Одной из таких технологий является создание волонтерской группы старшеклассников, основанной на методе «равный – равному». Поскольку одноразовые мероприятия не в силах решить обозначенные проблемы, мы разработали проект на 1год.</a:t>
            </a:r>
          </a:p>
          <a:p>
            <a:pPr marL="0" indent="0">
              <a:buNone/>
            </a:pPr>
            <a:endParaRPr lang="ru-RU" sz="24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50" y="3933056"/>
            <a:ext cx="2552700"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3933056"/>
            <a:ext cx="2880319"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112" y="3933056"/>
            <a:ext cx="2865375"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021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ctr">
              <a:buNone/>
            </a:pPr>
            <a:endParaRPr lang="ru-RU" b="1" dirty="0" smtClean="0">
              <a:latin typeface="Times New Roman" panose="02020603050405020304" pitchFamily="18" charset="0"/>
              <a:cs typeface="Times New Roman" panose="02020603050405020304" pitchFamily="18" charset="0"/>
            </a:endParaRPr>
          </a:p>
          <a:p>
            <a:pPr marL="0" indent="0" algn="ctr">
              <a:buNone/>
            </a:pPr>
            <a:r>
              <a:rPr lang="ru-RU" b="1" dirty="0" smtClean="0">
                <a:latin typeface="Times New Roman" panose="02020603050405020304" pitchFamily="18" charset="0"/>
                <a:cs typeface="Times New Roman" panose="02020603050405020304" pitchFamily="18" charset="0"/>
              </a:rPr>
              <a:t>Цель и задачи проекта</a:t>
            </a:r>
            <a:endParaRPr lang="ru-RU" b="1" dirty="0">
              <a:latin typeface="Times New Roman" panose="02020603050405020304" pitchFamily="18" charset="0"/>
              <a:cs typeface="Times New Roman" panose="02020603050405020304" pitchFamily="18" charset="0"/>
            </a:endParaRPr>
          </a:p>
          <a:p>
            <a:pPr marL="0" indent="0">
              <a:buNone/>
            </a:pPr>
            <a:endParaRPr lang="ru-RU" sz="2400" b="1" dirty="0" smtClean="0">
              <a:latin typeface="Times New Roman" panose="02020603050405020304" pitchFamily="18" charset="0"/>
              <a:cs typeface="Times New Roman" panose="02020603050405020304" pitchFamily="18" charset="0"/>
            </a:endParaRPr>
          </a:p>
          <a:p>
            <a:pPr marL="0" indent="0" algn="just">
              <a:buNone/>
            </a:pPr>
            <a:r>
              <a:rPr lang="ru-RU" sz="2400" b="1" dirty="0" smtClean="0">
                <a:latin typeface="Times New Roman" panose="02020603050405020304" pitchFamily="18" charset="0"/>
                <a:cs typeface="Times New Roman" panose="02020603050405020304" pitchFamily="18" charset="0"/>
              </a:rPr>
              <a:t>Цель проекта: </a:t>
            </a:r>
            <a:r>
              <a:rPr lang="ru-RU" sz="2400" dirty="0" smtClean="0">
                <a:latin typeface="Times New Roman" panose="02020603050405020304" pitchFamily="18" charset="0"/>
                <a:cs typeface="Times New Roman" panose="02020603050405020304" pitchFamily="18" charset="0"/>
              </a:rPr>
              <a:t>создать условия для формирования осознанного выбора в пользу здорового образа жизни и занятий спортом посредством пропаганды в подростковой среде.</a:t>
            </a:r>
          </a:p>
          <a:p>
            <a:pPr marL="0" indent="0">
              <a:buNone/>
            </a:pPr>
            <a:endParaRPr lang="ru-RU" sz="2400" b="1" dirty="0" smtClean="0">
              <a:latin typeface="Times New Roman" panose="02020603050405020304" pitchFamily="18" charset="0"/>
              <a:cs typeface="Times New Roman" panose="02020603050405020304" pitchFamily="18" charset="0"/>
            </a:endParaRPr>
          </a:p>
          <a:p>
            <a:pPr marL="0" indent="0" algn="just">
              <a:buNone/>
            </a:pPr>
            <a:r>
              <a:rPr lang="ru-RU" sz="2400" b="1" dirty="0" smtClean="0">
                <a:latin typeface="Times New Roman" panose="02020603050405020304" pitchFamily="18" charset="0"/>
                <a:cs typeface="Times New Roman" panose="02020603050405020304" pitchFamily="18" charset="0"/>
              </a:rPr>
              <a:t>Задачи проекта:</a:t>
            </a:r>
          </a:p>
          <a:p>
            <a:pPr marL="0" indent="0" algn="just">
              <a:buNone/>
            </a:pPr>
            <a:r>
              <a:rPr lang="ru-RU" sz="2400" dirty="0" smtClean="0">
                <a:latin typeface="Times New Roman" panose="02020603050405020304" pitchFamily="18" charset="0"/>
                <a:cs typeface="Times New Roman" panose="02020603050405020304" pitchFamily="18" charset="0"/>
              </a:rPr>
              <a:t>1)создание программы, направленной на позитивное изменение у подростков отношения к своему здоровью и отказ от вредных привычек;</a:t>
            </a:r>
          </a:p>
          <a:p>
            <a:pPr marL="0" indent="0" algn="just">
              <a:buNone/>
            </a:pPr>
            <a:r>
              <a:rPr lang="ru-RU" sz="2400" dirty="0" smtClean="0">
                <a:latin typeface="Times New Roman" panose="02020603050405020304" pitchFamily="18" charset="0"/>
                <a:cs typeface="Times New Roman" panose="02020603050405020304" pitchFamily="18" charset="0"/>
              </a:rPr>
              <a:t>2)организация волонтерского движения старшеклассников, для реализации данной программы;</a:t>
            </a:r>
          </a:p>
          <a:p>
            <a:pPr marL="0" indent="0" algn="just">
              <a:buNone/>
            </a:pPr>
            <a:r>
              <a:rPr lang="ru-RU" sz="2400" dirty="0" smtClean="0">
                <a:latin typeface="Times New Roman" panose="02020603050405020304" pitchFamily="18" charset="0"/>
                <a:cs typeface="Times New Roman" panose="02020603050405020304" pitchFamily="18" charset="0"/>
              </a:rPr>
              <a:t>3)популяризация позитивного опыта проекта.</a:t>
            </a:r>
          </a:p>
          <a:p>
            <a:pPr marL="0" indent="0">
              <a:buNone/>
            </a:pPr>
            <a:endParaRPr lang="ru-RU" dirty="0"/>
          </a:p>
        </p:txBody>
      </p:sp>
    </p:spTree>
    <p:extLst>
      <p:ext uri="{BB962C8B-B14F-4D97-AF65-F5344CB8AC3E}">
        <p14:creationId xmlns:p14="http://schemas.microsoft.com/office/powerpoint/2010/main" val="1673487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buNone/>
            </a:pPr>
            <a:r>
              <a:rPr lang="ru-RU" b="1" dirty="0" smtClean="0">
                <a:latin typeface="Times New Roman" panose="02020603050405020304" pitchFamily="18" charset="0"/>
                <a:cs typeface="Times New Roman" panose="02020603050405020304" pitchFamily="18" charset="0"/>
              </a:rPr>
              <a:t>Описание работ, которые должны быть выполнены в рамках проекта</a:t>
            </a:r>
          </a:p>
          <a:p>
            <a:pPr marL="0" indent="0" algn="just">
              <a:buNone/>
            </a:pPr>
            <a:endParaRPr lang="ru-RU" sz="2400" dirty="0" smtClean="0">
              <a:latin typeface="Times New Roman" panose="02020603050405020304" pitchFamily="18" charset="0"/>
              <a:cs typeface="Times New Roman" panose="02020603050405020304" pitchFamily="18" charset="0"/>
            </a:endParaRPr>
          </a:p>
          <a:p>
            <a:pPr marL="0" indent="0" algn="just">
              <a:buNone/>
            </a:pPr>
            <a:r>
              <a:rPr lang="ru-RU" sz="2400" dirty="0" smtClean="0">
                <a:latin typeface="Times New Roman" panose="02020603050405020304" pitchFamily="18" charset="0"/>
                <a:cs typeface="Times New Roman" panose="02020603050405020304" pitchFamily="18" charset="0"/>
              </a:rPr>
              <a:t>Реализация целей и задач проекта осуществляется поэтапно.</a:t>
            </a:r>
            <a:endParaRPr lang="ru-RU" sz="2400"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505075"/>
            <a:ext cx="2880319"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505074"/>
            <a:ext cx="2736304" cy="1847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5" y="2505074"/>
            <a:ext cx="2952328" cy="1847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1" y="4352924"/>
            <a:ext cx="2880319" cy="195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4352923"/>
            <a:ext cx="2736304" cy="195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144" y="4352923"/>
            <a:ext cx="2952329" cy="195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5870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70000" lnSpcReduction="20000"/>
          </a:bodyPr>
          <a:lstStyle/>
          <a:p>
            <a:pPr marL="0" indent="0" algn="ctr">
              <a:buNone/>
            </a:pPr>
            <a:r>
              <a:rPr lang="ru-RU" sz="3400" b="1" dirty="0" smtClean="0">
                <a:latin typeface="Times New Roman" panose="02020603050405020304" pitchFamily="18" charset="0"/>
                <a:cs typeface="Times New Roman" panose="02020603050405020304" pitchFamily="18" charset="0"/>
              </a:rPr>
              <a:t>1 этап. Подготовительный. Срок реализации 2 месяца.</a:t>
            </a:r>
          </a:p>
          <a:p>
            <a:pPr marL="0" indent="0" algn="just">
              <a:buNone/>
            </a:pPr>
            <a:r>
              <a:rPr lang="ru-RU" sz="3400" dirty="0" smtClean="0">
                <a:latin typeface="Times New Roman" panose="02020603050405020304" pitchFamily="18" charset="0"/>
                <a:cs typeface="Times New Roman" panose="02020603050405020304" pitchFamily="18" charset="0"/>
              </a:rPr>
              <a:t>Цель: разработать организационное, информационное, методическое и дидактическое обеспечение социального проекта «Спорт – выбор сильных!».</a:t>
            </a:r>
          </a:p>
          <a:p>
            <a:pPr marL="0" indent="0" algn="just">
              <a:buNone/>
            </a:pPr>
            <a:r>
              <a:rPr lang="ru-RU" sz="3400" dirty="0" smtClean="0">
                <a:latin typeface="Times New Roman" panose="02020603050405020304" pitchFamily="18" charset="0"/>
                <a:cs typeface="Times New Roman" panose="02020603050405020304" pitchFamily="18" charset="0"/>
              </a:rPr>
              <a:t>Содержание работы: </a:t>
            </a:r>
          </a:p>
          <a:p>
            <a:pPr marL="0" indent="0" algn="just">
              <a:buNone/>
            </a:pPr>
            <a:r>
              <a:rPr lang="ru-RU" sz="3400" dirty="0" smtClean="0">
                <a:latin typeface="Times New Roman" panose="02020603050405020304" pitchFamily="18" charset="0"/>
                <a:cs typeface="Times New Roman" panose="02020603050405020304" pitchFamily="18" charset="0"/>
              </a:rPr>
              <a:t>1) создать оргкомитет по разработке программы проведения социального проекта «Спорт – выбор сильных!», в состав которого войдут инициативная группа старшеклассников, руководитель проекта, заместитель директора по воспитательной работе;</a:t>
            </a:r>
          </a:p>
          <a:p>
            <a:pPr marL="0" indent="0" algn="just">
              <a:buNone/>
            </a:pPr>
            <a:r>
              <a:rPr lang="ru-RU" sz="3400" dirty="0" smtClean="0">
                <a:latin typeface="Times New Roman" panose="02020603050405020304" pitchFamily="18" charset="0"/>
                <a:cs typeface="Times New Roman" panose="02020603050405020304" pitchFamily="18" charset="0"/>
              </a:rPr>
              <a:t>2) разработать систему мероприятий социального проекта «Спорт – выбор сильных!»;</a:t>
            </a:r>
          </a:p>
          <a:p>
            <a:pPr marL="0" indent="0" algn="just">
              <a:buNone/>
            </a:pPr>
            <a:r>
              <a:rPr lang="ru-RU" sz="3400" dirty="0" smtClean="0">
                <a:latin typeface="Times New Roman" panose="02020603050405020304" pitchFamily="18" charset="0"/>
                <a:cs typeface="Times New Roman" panose="02020603050405020304" pitchFamily="18" charset="0"/>
              </a:rPr>
              <a:t>3) создать волонтерский отряд старшеклассников, имеющих спортивные достижения, для пропагандистской работы с опорой на личный позитивный опыт;</a:t>
            </a:r>
          </a:p>
          <a:p>
            <a:pPr marL="0" indent="0" algn="just">
              <a:buNone/>
            </a:pPr>
            <a:r>
              <a:rPr lang="ru-RU" sz="3400" dirty="0" smtClean="0">
                <a:latin typeface="Times New Roman" panose="02020603050405020304" pitchFamily="18" charset="0"/>
                <a:cs typeface="Times New Roman" panose="02020603050405020304" pitchFamily="18" charset="0"/>
              </a:rPr>
              <a:t>4) проинформировать учащихся о проведении социального проекта «Спорт – выбор сильных!».</a:t>
            </a:r>
          </a:p>
          <a:p>
            <a:pPr marL="0" indent="0" algn="just">
              <a:buNone/>
            </a:pPr>
            <a:r>
              <a:rPr lang="ru-RU" sz="3400" dirty="0" smtClean="0">
                <a:latin typeface="Times New Roman" panose="02020603050405020304" pitchFamily="18" charset="0"/>
                <a:cs typeface="Times New Roman" panose="02020603050405020304" pitchFamily="18" charset="0"/>
              </a:rPr>
              <a:t>Результат: разработано организационное, информационное обеспечения проведения социального проекта «Спорт – выбор сильных!». Создан волонтерский отряд старшеклассников для дальнейшей реализации проекта.</a:t>
            </a:r>
          </a:p>
          <a:p>
            <a:pPr marL="0" indent="0">
              <a:buNone/>
            </a:pPr>
            <a:endParaRPr lang="ru-RU" dirty="0"/>
          </a:p>
        </p:txBody>
      </p:sp>
    </p:spTree>
    <p:extLst>
      <p:ext uri="{BB962C8B-B14F-4D97-AF65-F5344CB8AC3E}">
        <p14:creationId xmlns:p14="http://schemas.microsoft.com/office/powerpoint/2010/main" val="3801377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pPr marL="0" indent="0" algn="ctr">
              <a:buNone/>
            </a:pPr>
            <a:r>
              <a:rPr lang="ru-RU" sz="2400" b="1" dirty="0" smtClean="0">
                <a:latin typeface="Times New Roman" panose="02020603050405020304" pitchFamily="18" charset="0"/>
                <a:cs typeface="Times New Roman" panose="02020603050405020304" pitchFamily="18" charset="0"/>
              </a:rPr>
              <a:t>2 этап. Основной. Срок реализации 9 месяцев.</a:t>
            </a:r>
          </a:p>
          <a:p>
            <a:pPr marL="0" indent="0" algn="just">
              <a:buNone/>
            </a:pPr>
            <a:r>
              <a:rPr lang="ru-RU" sz="2400" dirty="0" smtClean="0">
                <a:latin typeface="Times New Roman" panose="02020603050405020304" pitchFamily="18" charset="0"/>
                <a:cs typeface="Times New Roman" panose="02020603050405020304" pitchFamily="18" charset="0"/>
              </a:rPr>
              <a:t>Цель: проведение системы мероприятий согласно календарному плану социального проекта «Спорт – выбор сильных!».</a:t>
            </a:r>
          </a:p>
          <a:p>
            <a:pPr marL="0" indent="0" algn="just">
              <a:buNone/>
            </a:pPr>
            <a:r>
              <a:rPr lang="ru-RU" sz="2400" dirty="0" smtClean="0">
                <a:latin typeface="Times New Roman" panose="02020603050405020304" pitchFamily="18" charset="0"/>
                <a:cs typeface="Times New Roman" panose="02020603050405020304" pitchFamily="18" charset="0"/>
              </a:rPr>
              <a:t>Основные направления:</a:t>
            </a:r>
          </a:p>
          <a:p>
            <a:pPr marL="0" indent="0" algn="just">
              <a:buNone/>
            </a:pPr>
            <a:r>
              <a:rPr lang="ru-RU" sz="2400" dirty="0" smtClean="0">
                <a:latin typeface="Times New Roman" panose="02020603050405020304" pitchFamily="18" charset="0"/>
                <a:cs typeface="Times New Roman" panose="02020603050405020304" pitchFamily="18" charset="0"/>
              </a:rPr>
              <a:t>1) проведение информационных часов в 5-9 классах;</a:t>
            </a:r>
          </a:p>
          <a:p>
            <a:pPr marL="0" indent="0" algn="just">
              <a:buNone/>
            </a:pPr>
            <a:r>
              <a:rPr lang="ru-RU" sz="2400" dirty="0" smtClean="0">
                <a:latin typeface="Times New Roman" panose="02020603050405020304" pitchFamily="18" charset="0"/>
                <a:cs typeface="Times New Roman" panose="02020603050405020304" pitchFamily="18" charset="0"/>
              </a:rPr>
              <a:t>2) проведение акций;</a:t>
            </a:r>
          </a:p>
          <a:p>
            <a:pPr marL="0" indent="0" algn="just">
              <a:buNone/>
            </a:pPr>
            <a:r>
              <a:rPr lang="ru-RU" sz="2400" dirty="0" smtClean="0">
                <a:latin typeface="Times New Roman" panose="02020603050405020304" pitchFamily="18" charset="0"/>
                <a:cs typeface="Times New Roman" panose="02020603050405020304" pitchFamily="18" charset="0"/>
              </a:rPr>
              <a:t>3) проведение спортивных мероприятий;</a:t>
            </a:r>
          </a:p>
          <a:p>
            <a:pPr marL="0" indent="0" algn="just">
              <a:buNone/>
            </a:pPr>
            <a:r>
              <a:rPr lang="ru-RU" sz="2400" dirty="0" smtClean="0">
                <a:latin typeface="Times New Roman" panose="02020603050405020304" pitchFamily="18" charset="0"/>
                <a:cs typeface="Times New Roman" panose="02020603050405020304" pitchFamily="18" charset="0"/>
              </a:rPr>
              <a:t>4) участие в конкурсах. </a:t>
            </a:r>
          </a:p>
          <a:p>
            <a:pPr marL="0" indent="0" algn="just">
              <a:buNone/>
            </a:pPr>
            <a:r>
              <a:rPr lang="ru-RU" sz="2400" dirty="0" smtClean="0">
                <a:latin typeface="Times New Roman" panose="02020603050405020304" pitchFamily="18" charset="0"/>
                <a:cs typeface="Times New Roman" panose="02020603050405020304" pitchFamily="18" charset="0"/>
              </a:rPr>
              <a:t>Результат: реализована система мероприятий социального проекта «Спорт – выбор сильных!».</a:t>
            </a:r>
          </a:p>
          <a:p>
            <a:pPr marL="0" indent="0" algn="just">
              <a:buNone/>
            </a:pPr>
            <a:endParaRPr lang="ru-RU" sz="2400" dirty="0" smtClean="0">
              <a:latin typeface="Times New Roman" panose="02020603050405020304" pitchFamily="18" charset="0"/>
              <a:cs typeface="Times New Roman" panose="02020603050405020304" pitchFamily="18" charset="0"/>
            </a:endParaRPr>
          </a:p>
          <a:p>
            <a:pPr marL="0" indent="0" algn="just">
              <a:buNone/>
            </a:pPr>
            <a:endParaRPr lang="ru-RU" sz="2400"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4509120"/>
            <a:ext cx="3024335"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509120"/>
            <a:ext cx="2880320"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4509120"/>
            <a:ext cx="3024336"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292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1392</Words>
  <Application>Microsoft Office PowerPoint</Application>
  <PresentationFormat>Экран (4:3)</PresentationFormat>
  <Paragraphs>210</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мск</dc:creator>
  <cp:lastModifiedBy>мск</cp:lastModifiedBy>
  <cp:revision>20</cp:revision>
  <dcterms:created xsi:type="dcterms:W3CDTF">2017-05-06T20:09:54Z</dcterms:created>
  <dcterms:modified xsi:type="dcterms:W3CDTF">2017-05-25T14:10:05Z</dcterms:modified>
</cp:coreProperties>
</file>