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CAC0A52-41A1-4B11-BEC9-B4ACAFA9D4EE}" type="datetimeFigureOut">
              <a:rPr lang="ru-RU" smtClean="0"/>
              <a:t>02.10.2017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E6F1CD3-308B-4C76-BEC5-8C8A17D04BBF}" type="slidenum">
              <a:rPr lang="ru-RU" smtClean="0"/>
              <a:t>‹#›</a:t>
            </a:fld>
            <a:endParaRPr lang="ru-RU"/>
          </a:p>
        </p:txBody>
      </p:sp>
    </p:spTree>
    <p:extLst>
      <p:ext uri="{BB962C8B-B14F-4D97-AF65-F5344CB8AC3E}">
        <p14:creationId xmlns:p14="http://schemas.microsoft.com/office/powerpoint/2010/main" val="240338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CAC0A52-41A1-4B11-BEC9-B4ACAFA9D4EE}" type="datetimeFigureOut">
              <a:rPr lang="ru-RU" smtClean="0"/>
              <a:t>02.10.2017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E6F1CD3-308B-4C76-BEC5-8C8A17D04BBF}" type="slidenum">
              <a:rPr lang="ru-RU" smtClean="0"/>
              <a:t>‹#›</a:t>
            </a:fld>
            <a:endParaRPr lang="ru-RU"/>
          </a:p>
        </p:txBody>
      </p:sp>
    </p:spTree>
    <p:extLst>
      <p:ext uri="{BB962C8B-B14F-4D97-AF65-F5344CB8AC3E}">
        <p14:creationId xmlns:p14="http://schemas.microsoft.com/office/powerpoint/2010/main" val="250214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CAC0A52-41A1-4B11-BEC9-B4ACAFA9D4EE}" type="datetimeFigureOut">
              <a:rPr lang="ru-RU" smtClean="0"/>
              <a:t>02.10.2017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E6F1CD3-308B-4C76-BEC5-8C8A17D04BBF}" type="slidenum">
              <a:rPr lang="ru-RU" smtClean="0"/>
              <a:t>‹#›</a:t>
            </a:fld>
            <a:endParaRPr lang="ru-RU"/>
          </a:p>
        </p:txBody>
      </p:sp>
    </p:spTree>
    <p:extLst>
      <p:ext uri="{BB962C8B-B14F-4D97-AF65-F5344CB8AC3E}">
        <p14:creationId xmlns:p14="http://schemas.microsoft.com/office/powerpoint/2010/main" val="220259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CAC0A52-41A1-4B11-BEC9-B4ACAFA9D4EE}" type="datetimeFigureOut">
              <a:rPr lang="ru-RU" smtClean="0"/>
              <a:t>02.10.2017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E6F1CD3-308B-4C76-BEC5-8C8A17D04BBF}" type="slidenum">
              <a:rPr lang="ru-RU" smtClean="0"/>
              <a:t>‹#›</a:t>
            </a:fld>
            <a:endParaRPr lang="ru-RU"/>
          </a:p>
        </p:txBody>
      </p:sp>
    </p:spTree>
    <p:extLst>
      <p:ext uri="{BB962C8B-B14F-4D97-AF65-F5344CB8AC3E}">
        <p14:creationId xmlns:p14="http://schemas.microsoft.com/office/powerpoint/2010/main" val="84966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CAC0A52-41A1-4B11-BEC9-B4ACAFA9D4EE}" type="datetimeFigureOut">
              <a:rPr lang="ru-RU" smtClean="0"/>
              <a:t>02.10.2017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E6F1CD3-308B-4C76-BEC5-8C8A17D04BBF}" type="slidenum">
              <a:rPr lang="ru-RU" smtClean="0"/>
              <a:t>‹#›</a:t>
            </a:fld>
            <a:endParaRPr lang="ru-RU"/>
          </a:p>
        </p:txBody>
      </p:sp>
    </p:spTree>
    <p:extLst>
      <p:ext uri="{BB962C8B-B14F-4D97-AF65-F5344CB8AC3E}">
        <p14:creationId xmlns:p14="http://schemas.microsoft.com/office/powerpoint/2010/main" val="100051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CAC0A52-41A1-4B11-BEC9-B4ACAFA9D4EE}" type="datetimeFigureOut">
              <a:rPr lang="ru-RU" smtClean="0"/>
              <a:t>02.10.2017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E6F1CD3-308B-4C76-BEC5-8C8A17D04BBF}" type="slidenum">
              <a:rPr lang="ru-RU" smtClean="0"/>
              <a:t>‹#›</a:t>
            </a:fld>
            <a:endParaRPr lang="ru-RU"/>
          </a:p>
        </p:txBody>
      </p:sp>
    </p:spTree>
    <p:extLst>
      <p:ext uri="{BB962C8B-B14F-4D97-AF65-F5344CB8AC3E}">
        <p14:creationId xmlns:p14="http://schemas.microsoft.com/office/powerpoint/2010/main" val="353866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CAC0A52-41A1-4B11-BEC9-B4ACAFA9D4EE}" type="datetimeFigureOut">
              <a:rPr lang="ru-RU" smtClean="0"/>
              <a:t>02.10.2017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E6F1CD3-308B-4C76-BEC5-8C8A17D04BBF}" type="slidenum">
              <a:rPr lang="ru-RU" smtClean="0"/>
              <a:t>‹#›</a:t>
            </a:fld>
            <a:endParaRPr lang="ru-RU"/>
          </a:p>
        </p:txBody>
      </p:sp>
    </p:spTree>
    <p:extLst>
      <p:ext uri="{BB962C8B-B14F-4D97-AF65-F5344CB8AC3E}">
        <p14:creationId xmlns:p14="http://schemas.microsoft.com/office/powerpoint/2010/main" val="174961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CAC0A52-41A1-4B11-BEC9-B4ACAFA9D4EE}" type="datetimeFigureOut">
              <a:rPr lang="ru-RU" smtClean="0"/>
              <a:t>02.10.2017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E6F1CD3-308B-4C76-BEC5-8C8A17D04BBF}" type="slidenum">
              <a:rPr lang="ru-RU" smtClean="0"/>
              <a:t>‹#›</a:t>
            </a:fld>
            <a:endParaRPr lang="ru-RU"/>
          </a:p>
        </p:txBody>
      </p:sp>
    </p:spTree>
    <p:extLst>
      <p:ext uri="{BB962C8B-B14F-4D97-AF65-F5344CB8AC3E}">
        <p14:creationId xmlns:p14="http://schemas.microsoft.com/office/powerpoint/2010/main" val="69540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CAC0A52-41A1-4B11-BEC9-B4ACAFA9D4EE}" type="datetimeFigureOut">
              <a:rPr lang="ru-RU" smtClean="0"/>
              <a:t>02.10.2017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E6F1CD3-308B-4C76-BEC5-8C8A17D04BBF}" type="slidenum">
              <a:rPr lang="ru-RU" smtClean="0"/>
              <a:t>‹#›</a:t>
            </a:fld>
            <a:endParaRPr lang="ru-RU"/>
          </a:p>
        </p:txBody>
      </p:sp>
    </p:spTree>
    <p:extLst>
      <p:ext uri="{BB962C8B-B14F-4D97-AF65-F5344CB8AC3E}">
        <p14:creationId xmlns:p14="http://schemas.microsoft.com/office/powerpoint/2010/main" val="1623813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CAC0A52-41A1-4B11-BEC9-B4ACAFA9D4EE}" type="datetimeFigureOut">
              <a:rPr lang="ru-RU" smtClean="0"/>
              <a:t>02.10.2017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E6F1CD3-308B-4C76-BEC5-8C8A17D04BBF}" type="slidenum">
              <a:rPr lang="ru-RU" smtClean="0"/>
              <a:t>‹#›</a:t>
            </a:fld>
            <a:endParaRPr lang="ru-RU"/>
          </a:p>
        </p:txBody>
      </p:sp>
    </p:spTree>
    <p:extLst>
      <p:ext uri="{BB962C8B-B14F-4D97-AF65-F5344CB8AC3E}">
        <p14:creationId xmlns:p14="http://schemas.microsoft.com/office/powerpoint/2010/main" val="282093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CAC0A52-41A1-4B11-BEC9-B4ACAFA9D4EE}" type="datetimeFigureOut">
              <a:rPr lang="ru-RU" smtClean="0"/>
              <a:t>02.10.2017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E6F1CD3-308B-4C76-BEC5-8C8A17D04BBF}" type="slidenum">
              <a:rPr lang="ru-RU" smtClean="0"/>
              <a:t>‹#›</a:t>
            </a:fld>
            <a:endParaRPr lang="ru-RU"/>
          </a:p>
        </p:txBody>
      </p:sp>
    </p:spTree>
    <p:extLst>
      <p:ext uri="{BB962C8B-B14F-4D97-AF65-F5344CB8AC3E}">
        <p14:creationId xmlns:p14="http://schemas.microsoft.com/office/powerpoint/2010/main" val="137670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C0A52-41A1-4B11-BEC9-B4ACAFA9D4EE}" type="datetimeFigureOut">
              <a:rPr lang="ru-RU" smtClean="0"/>
              <a:t>02.10.2017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F1CD3-308B-4C76-BEC5-8C8A17D04BBF}" type="slidenum">
              <a:rPr lang="ru-RU" smtClean="0"/>
              <a:t>‹#›</a:t>
            </a:fld>
            <a:endParaRPr lang="ru-RU"/>
          </a:p>
        </p:txBody>
      </p:sp>
    </p:spTree>
    <p:extLst>
      <p:ext uri="{BB962C8B-B14F-4D97-AF65-F5344CB8AC3E}">
        <p14:creationId xmlns:p14="http://schemas.microsoft.com/office/powerpoint/2010/main" val="302182754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0"/>
            <a:ext cx="9144000" cy="6858000"/>
          </a:xfrm>
        </p:spPr>
        <p:txBody>
          <a:bodyPr>
            <a:normAutofit/>
          </a:bodyPr>
          <a:lstStyle/>
          <a:p>
            <a:endParaRPr lang="en-US" sz="3600" dirty="0" smtClean="0"/>
          </a:p>
          <a:p>
            <a:r>
              <a:rPr lang="ru-RU" sz="3600" dirty="0" smtClean="0">
                <a:solidFill>
                  <a:schemeClr val="tx1"/>
                </a:solidFill>
                <a:latin typeface="Times New Roman" panose="02020603050405020304" pitchFamily="18" charset="0"/>
                <a:cs typeface="Times New Roman" panose="02020603050405020304" pitchFamily="18" charset="0"/>
              </a:rPr>
              <a:t>Проект: </a:t>
            </a:r>
            <a:r>
              <a:rPr lang="en-US" sz="3600" dirty="0" smtClean="0">
                <a:solidFill>
                  <a:schemeClr val="tx1"/>
                </a:solidFill>
                <a:latin typeface="Times New Roman" panose="02020603050405020304" pitchFamily="18" charset="0"/>
                <a:cs typeface="Times New Roman" panose="02020603050405020304" pitchFamily="18" charset="0"/>
              </a:rPr>
              <a:t>« </a:t>
            </a:r>
            <a:r>
              <a:rPr lang="ru-RU" sz="3600" dirty="0" smtClean="0">
                <a:solidFill>
                  <a:schemeClr val="tx1"/>
                </a:solidFill>
                <a:latin typeface="Times New Roman" panose="02020603050405020304" pitchFamily="18" charset="0"/>
                <a:cs typeface="Times New Roman" panose="02020603050405020304" pitchFamily="18" charset="0"/>
              </a:rPr>
              <a:t>Развитие силовых способностей у студентов ВУЗа</a:t>
            </a:r>
            <a:r>
              <a:rPr lang="en-US" sz="3600" dirty="0" smtClean="0">
                <a:solidFill>
                  <a:schemeClr val="tx1"/>
                </a:solidFill>
                <a:latin typeface="Times New Roman" panose="02020603050405020304" pitchFamily="18" charset="0"/>
                <a:cs typeface="Times New Roman" panose="02020603050405020304" pitchFamily="18" charset="0"/>
              </a:rPr>
              <a:t>».</a:t>
            </a:r>
          </a:p>
          <a:p>
            <a:pPr algn="r"/>
            <a:endParaRPr lang="en-US" sz="1600" dirty="0" smtClean="0"/>
          </a:p>
          <a:p>
            <a:pPr algn="r"/>
            <a:endParaRPr lang="en-US" sz="1600" dirty="0"/>
          </a:p>
          <a:p>
            <a:pPr algn="r"/>
            <a:endParaRPr lang="en-US" sz="1600" dirty="0" smtClean="0"/>
          </a:p>
          <a:p>
            <a:pPr algn="r"/>
            <a:endParaRPr lang="en-US" sz="1600" dirty="0"/>
          </a:p>
          <a:p>
            <a:pPr algn="r"/>
            <a:endParaRPr lang="en-US" sz="1600" dirty="0" smtClean="0"/>
          </a:p>
          <a:p>
            <a:pPr algn="r"/>
            <a:endParaRPr lang="en-US" sz="1600" dirty="0"/>
          </a:p>
          <a:p>
            <a:pPr algn="r"/>
            <a:endParaRPr lang="en-US" sz="1600" dirty="0" smtClean="0"/>
          </a:p>
          <a:p>
            <a:pPr algn="r"/>
            <a:r>
              <a:rPr lang="ru-RU" sz="1600" dirty="0" smtClean="0">
                <a:solidFill>
                  <a:schemeClr val="tx1"/>
                </a:solidFill>
                <a:latin typeface="Times New Roman" panose="02020603050405020304" pitchFamily="18" charset="0"/>
                <a:cs typeface="Times New Roman" panose="02020603050405020304" pitchFamily="18" charset="0"/>
              </a:rPr>
              <a:t>Автор проекта: студент I</a:t>
            </a:r>
            <a:r>
              <a:rPr lang="en-US" sz="1600" dirty="0">
                <a:solidFill>
                  <a:schemeClr val="tx1"/>
                </a:solidFill>
                <a:latin typeface="Times New Roman" panose="02020603050405020304" pitchFamily="18" charset="0"/>
                <a:cs typeface="Times New Roman" panose="02020603050405020304" pitchFamily="18" charset="0"/>
              </a:rPr>
              <a:t>I</a:t>
            </a:r>
            <a:r>
              <a:rPr lang="ru-RU" sz="1600" dirty="0" smtClean="0">
                <a:solidFill>
                  <a:schemeClr val="tx1"/>
                </a:solidFill>
                <a:latin typeface="Times New Roman" panose="02020603050405020304" pitchFamily="18" charset="0"/>
                <a:cs typeface="Times New Roman" panose="02020603050405020304" pitchFamily="18" charset="0"/>
              </a:rPr>
              <a:t> курса магистратуры </a:t>
            </a:r>
          </a:p>
          <a:p>
            <a:pPr algn="r"/>
            <a:r>
              <a:rPr lang="ru-RU" sz="1600" dirty="0" smtClean="0">
                <a:solidFill>
                  <a:schemeClr val="tx1"/>
                </a:solidFill>
                <a:latin typeface="Times New Roman" panose="02020603050405020304" pitchFamily="18" charset="0"/>
                <a:cs typeface="Times New Roman" panose="02020603050405020304" pitchFamily="18" charset="0"/>
              </a:rPr>
              <a:t>направления подготовки </a:t>
            </a:r>
          </a:p>
          <a:p>
            <a:pPr algn="r"/>
            <a:r>
              <a:rPr lang="ru-RU" sz="1600" dirty="0" smtClean="0">
                <a:solidFill>
                  <a:schemeClr val="tx1"/>
                </a:solidFill>
                <a:latin typeface="Times New Roman" panose="02020603050405020304" pitchFamily="18" charset="0"/>
                <a:cs typeface="Times New Roman" panose="02020603050405020304" pitchFamily="18" charset="0"/>
              </a:rPr>
              <a:t>44.04.01 «Педагогическое образование»</a:t>
            </a:r>
          </a:p>
          <a:p>
            <a:pPr algn="r"/>
            <a:r>
              <a:rPr lang="ru-RU" sz="1600" dirty="0" smtClean="0">
                <a:solidFill>
                  <a:schemeClr val="tx1"/>
                </a:solidFill>
                <a:latin typeface="Times New Roman" panose="02020603050405020304" pitchFamily="18" charset="0"/>
                <a:cs typeface="Times New Roman" panose="02020603050405020304" pitchFamily="18" charset="0"/>
              </a:rPr>
              <a:t>профиля подготовки </a:t>
            </a:r>
          </a:p>
          <a:p>
            <a:pPr algn="r"/>
            <a:r>
              <a:rPr lang="ru-RU" sz="1600" dirty="0" smtClean="0">
                <a:solidFill>
                  <a:schemeClr val="tx1"/>
                </a:solidFill>
                <a:latin typeface="Times New Roman" panose="02020603050405020304" pitchFamily="18" charset="0"/>
                <a:cs typeface="Times New Roman" panose="02020603050405020304" pitchFamily="18" charset="0"/>
              </a:rPr>
              <a:t>«Педагогика высшего образования» </a:t>
            </a:r>
          </a:p>
          <a:p>
            <a:pPr algn="r"/>
            <a:r>
              <a:rPr lang="ru-RU" sz="1600" dirty="0" smtClean="0">
                <a:solidFill>
                  <a:schemeClr val="tx1"/>
                </a:solidFill>
                <a:latin typeface="Times New Roman" panose="02020603050405020304" pitchFamily="18" charset="0"/>
                <a:cs typeface="Times New Roman" panose="02020603050405020304" pitchFamily="18" charset="0"/>
              </a:rPr>
              <a:t>очной формы обучения</a:t>
            </a:r>
          </a:p>
          <a:p>
            <a:pPr algn="r"/>
            <a:r>
              <a:rPr lang="ru-RU" sz="1600" dirty="0" smtClean="0">
                <a:solidFill>
                  <a:schemeClr val="tx1"/>
                </a:solidFill>
                <a:latin typeface="Times New Roman" panose="02020603050405020304" pitchFamily="18" charset="0"/>
                <a:cs typeface="Times New Roman" panose="02020603050405020304" pitchFamily="18" charset="0"/>
              </a:rPr>
              <a:t>группы 17.1-612</a:t>
            </a:r>
          </a:p>
          <a:p>
            <a:pPr algn="r"/>
            <a:r>
              <a:rPr lang="ru-RU" sz="1600" dirty="0" err="1" smtClean="0">
                <a:solidFill>
                  <a:schemeClr val="tx1"/>
                </a:solidFill>
                <a:latin typeface="Times New Roman" panose="02020603050405020304" pitchFamily="18" charset="0"/>
                <a:cs typeface="Times New Roman" panose="02020603050405020304" pitchFamily="18" charset="0"/>
              </a:rPr>
              <a:t>Гумеров</a:t>
            </a:r>
            <a:r>
              <a:rPr lang="ru-RU" sz="1600" dirty="0" smtClean="0">
                <a:solidFill>
                  <a:schemeClr val="tx1"/>
                </a:solidFill>
                <a:latin typeface="Times New Roman" panose="02020603050405020304" pitchFamily="18" charset="0"/>
                <a:cs typeface="Times New Roman" panose="02020603050405020304" pitchFamily="18" charset="0"/>
              </a:rPr>
              <a:t> Р.Р.</a:t>
            </a:r>
            <a:endParaRPr lang="en-US" sz="1600" dirty="0" smtClean="0">
              <a:solidFill>
                <a:schemeClr val="tx1"/>
              </a:solidFill>
              <a:latin typeface="Times New Roman" panose="02020603050405020304" pitchFamily="18" charset="0"/>
              <a:cs typeface="Times New Roman" panose="02020603050405020304" pitchFamily="18" charset="0"/>
            </a:endParaRPr>
          </a:p>
          <a:p>
            <a:pPr algn="r"/>
            <a:r>
              <a:rPr lang="ru-RU" sz="1600" dirty="0" smtClean="0">
                <a:solidFill>
                  <a:schemeClr val="tx1"/>
                </a:solidFill>
                <a:latin typeface="Times New Roman" panose="02020603050405020304" pitchFamily="18" charset="0"/>
                <a:cs typeface="Times New Roman" panose="02020603050405020304" pitchFamily="18" charset="0"/>
              </a:rPr>
              <a:t>Проверила: профессор, </a:t>
            </a:r>
            <a:r>
              <a:rPr lang="ru-RU" sz="1600" dirty="0" err="1" smtClean="0">
                <a:solidFill>
                  <a:schemeClr val="tx1"/>
                </a:solidFill>
                <a:latin typeface="Times New Roman" panose="02020603050405020304" pitchFamily="18" charset="0"/>
                <a:cs typeface="Times New Roman" panose="02020603050405020304" pitchFamily="18" charset="0"/>
              </a:rPr>
              <a:t>д.н</a:t>
            </a:r>
            <a:r>
              <a:rPr lang="ru-RU" sz="1600" dirty="0" smtClean="0">
                <a:solidFill>
                  <a:schemeClr val="tx1"/>
                </a:solidFill>
                <a:latin typeface="Times New Roman" panose="02020603050405020304" pitchFamily="18" charset="0"/>
                <a:cs typeface="Times New Roman" panose="02020603050405020304" pitchFamily="18" charset="0"/>
              </a:rPr>
              <a:t>., </a:t>
            </a:r>
          </a:p>
          <a:p>
            <a:pPr algn="r"/>
            <a:r>
              <a:rPr lang="ru-RU" sz="1600" dirty="0" err="1" smtClean="0">
                <a:solidFill>
                  <a:schemeClr val="tx1"/>
                </a:solidFill>
                <a:latin typeface="Times New Roman" panose="02020603050405020304" pitchFamily="18" charset="0"/>
                <a:cs typeface="Times New Roman" panose="02020603050405020304" pitchFamily="18" charset="0"/>
              </a:rPr>
              <a:t>Фахрутдинова</a:t>
            </a:r>
            <a:r>
              <a:rPr lang="ru-RU" sz="1600" dirty="0" smtClean="0">
                <a:solidFill>
                  <a:schemeClr val="tx1"/>
                </a:solidFill>
                <a:latin typeface="Times New Roman" panose="02020603050405020304" pitchFamily="18" charset="0"/>
                <a:cs typeface="Times New Roman" panose="02020603050405020304" pitchFamily="18" charset="0"/>
              </a:rPr>
              <a:t> Г. Ж.</a:t>
            </a:r>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60575"/>
            <a:ext cx="5004049"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246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77500" lnSpcReduction="20000"/>
          </a:bodyPr>
          <a:lstStyle/>
          <a:p>
            <a:pPr marL="0" indent="0" algn="ctr">
              <a:buNone/>
            </a:pPr>
            <a:r>
              <a:rPr lang="ru-RU" b="1" dirty="0" smtClean="0">
                <a:latin typeface="Times New Roman" panose="02020603050405020304" pitchFamily="18" charset="0"/>
                <a:cs typeface="Times New Roman" panose="02020603050405020304" pitchFamily="18" charset="0"/>
              </a:rPr>
              <a:t>Сроки реализации проекта:</a:t>
            </a:r>
          </a:p>
          <a:p>
            <a:pPr marL="0" indent="0" algn="ctr">
              <a:buNone/>
            </a:pPr>
            <a:endParaRPr lang="ru-RU" b="1" dirty="0" smtClean="0">
              <a:latin typeface="Times New Roman" panose="02020603050405020304" pitchFamily="18" charset="0"/>
              <a:cs typeface="Times New Roman" panose="02020603050405020304" pitchFamily="18" charset="0"/>
            </a:endParaRPr>
          </a:p>
          <a:p>
            <a:pPr marL="0" indent="0" algn="ctr">
              <a:buNone/>
            </a:pPr>
            <a:r>
              <a:rPr lang="ru-RU" b="1" dirty="0" smtClean="0">
                <a:latin typeface="Times New Roman" panose="02020603050405020304" pitchFamily="18" charset="0"/>
                <a:cs typeface="Times New Roman" panose="02020603050405020304" pitchFamily="18" charset="0"/>
              </a:rPr>
              <a:t>Проект  реализуется в период сентябрь 2016 г. – июнь 2017 г.</a:t>
            </a:r>
          </a:p>
          <a:p>
            <a:pPr marL="0" indent="0" algn="ctr">
              <a:buNone/>
            </a:pPr>
            <a:r>
              <a:rPr lang="ru-RU" b="1" dirty="0" smtClean="0">
                <a:latin typeface="Times New Roman" panose="02020603050405020304" pitchFamily="18" charset="0"/>
                <a:cs typeface="Times New Roman" panose="02020603050405020304" pitchFamily="18" charset="0"/>
              </a:rPr>
              <a:t> </a:t>
            </a:r>
          </a:p>
          <a:p>
            <a:pPr marL="0" indent="0" algn="ctr">
              <a:buNone/>
            </a:pPr>
            <a:r>
              <a:rPr lang="ru-RU" b="1" dirty="0" smtClean="0">
                <a:latin typeface="Times New Roman" panose="02020603050405020304" pitchFamily="18" charset="0"/>
                <a:cs typeface="Times New Roman" panose="02020603050405020304" pitchFamily="18" charset="0"/>
              </a:rPr>
              <a:t>Этапы реализации проекта:</a:t>
            </a:r>
          </a:p>
          <a:p>
            <a:pPr marL="0" indent="0" algn="just">
              <a:buNone/>
            </a:pPr>
            <a:endParaRPr lang="ru-RU" dirty="0" smtClean="0">
              <a:latin typeface="Times New Roman" panose="02020603050405020304" pitchFamily="18" charset="0"/>
              <a:cs typeface="Times New Roman" panose="02020603050405020304" pitchFamily="18" charset="0"/>
            </a:endParaRPr>
          </a:p>
          <a:p>
            <a:pPr marL="0" indent="0" algn="just">
              <a:buNone/>
            </a:pPr>
            <a:r>
              <a:rPr lang="ru-RU" dirty="0" smtClean="0">
                <a:latin typeface="Times New Roman" panose="02020603050405020304" pitchFamily="18" charset="0"/>
                <a:cs typeface="Times New Roman" panose="02020603050405020304" pitchFamily="18" charset="0"/>
              </a:rPr>
              <a:t>1) Первый этап (сентябрь 2016 г.) - </a:t>
            </a:r>
            <a:r>
              <a:rPr lang="ru-RU" b="1" dirty="0" smtClean="0">
                <a:latin typeface="Times New Roman" panose="02020603050405020304" pitchFamily="18" charset="0"/>
                <a:cs typeface="Times New Roman" panose="02020603050405020304" pitchFamily="18" charset="0"/>
              </a:rPr>
              <a:t>организационно-подготовительный, </a:t>
            </a:r>
            <a:r>
              <a:rPr lang="ru-RU" dirty="0" smtClean="0">
                <a:latin typeface="Times New Roman" panose="02020603050405020304" pitchFamily="18" charset="0"/>
                <a:cs typeface="Times New Roman" panose="02020603050405020304" pitchFamily="18" charset="0"/>
              </a:rPr>
              <a:t>был посвящен выявлению основных проблем и противоречий в развитии силовых способностей студентов. </a:t>
            </a:r>
          </a:p>
          <a:p>
            <a:pPr marL="0" indent="0" algn="just">
              <a:buNone/>
            </a:pPr>
            <a:r>
              <a:rPr lang="ru-RU" dirty="0" smtClean="0">
                <a:latin typeface="Times New Roman" panose="02020603050405020304" pitchFamily="18" charset="0"/>
                <a:cs typeface="Times New Roman" panose="02020603050405020304" pitchFamily="18" charset="0"/>
              </a:rPr>
              <a:t>2) На втором этапе (октябрь 2016—май 2017 гг.) – </a:t>
            </a:r>
            <a:r>
              <a:rPr lang="ru-RU" b="1" dirty="0" smtClean="0">
                <a:latin typeface="Times New Roman" panose="02020603050405020304" pitchFamily="18" charset="0"/>
                <a:cs typeface="Times New Roman" panose="02020603050405020304" pitchFamily="18" charset="0"/>
              </a:rPr>
              <a:t>диагностический, </a:t>
            </a:r>
            <a:r>
              <a:rPr lang="ru-RU" dirty="0" smtClean="0">
                <a:latin typeface="Times New Roman" panose="02020603050405020304" pitchFamily="18" charset="0"/>
                <a:cs typeface="Times New Roman" panose="02020603050405020304" pitchFamily="18" charset="0"/>
              </a:rPr>
              <a:t>проводились экспериментальные исследования, в ходе которых решалась вторая задача исследования. В этих исследованиях приняли участие 100 студентов 18-19 лет различного уровня силовой подготовленности. </a:t>
            </a:r>
          </a:p>
          <a:p>
            <a:pPr marL="0" indent="0" algn="just">
              <a:buNone/>
            </a:pPr>
            <a:r>
              <a:rPr lang="ru-RU" dirty="0" smtClean="0">
                <a:latin typeface="Times New Roman" panose="02020603050405020304" pitchFamily="18" charset="0"/>
                <a:cs typeface="Times New Roman" panose="02020603050405020304" pitchFamily="18" charset="0"/>
              </a:rPr>
              <a:t>3) На третьем этапе исследования (июнь 2017 г.) – </a:t>
            </a:r>
            <a:r>
              <a:rPr lang="ru-RU" b="1" dirty="0" smtClean="0">
                <a:latin typeface="Times New Roman" panose="02020603050405020304" pitchFamily="18" charset="0"/>
                <a:cs typeface="Times New Roman" panose="02020603050405020304" pitchFamily="18" charset="0"/>
              </a:rPr>
              <a:t>аналитический</a:t>
            </a:r>
            <a:r>
              <a:rPr lang="ru-RU" dirty="0" smtClean="0">
                <a:latin typeface="Times New Roman" panose="02020603050405020304" pitchFamily="18" charset="0"/>
                <a:cs typeface="Times New Roman" panose="02020603050405020304" pitchFamily="18" charset="0"/>
              </a:rPr>
              <a:t>, проводился анализ разработанной методики комплексного развития силовых способностей студентов высших учебных заведений на занятиях физической культурой.</a:t>
            </a:r>
          </a:p>
          <a:p>
            <a:pPr marL="0" indent="0">
              <a:buNone/>
            </a:pPr>
            <a:endParaRPr lang="ru-RU"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097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92500"/>
          </a:bodyPr>
          <a:lstStyle/>
          <a:p>
            <a:pPr marL="0" indent="0">
              <a:lnSpc>
                <a:spcPct val="150000"/>
              </a:lnSpc>
              <a:buNone/>
            </a:pPr>
            <a:r>
              <a:rPr lang="ru-RU" b="1" dirty="0" smtClean="0">
                <a:latin typeface="Times New Roman" panose="02020603050405020304" pitchFamily="18" charset="0"/>
                <a:cs typeface="Times New Roman" panose="02020603050405020304" pitchFamily="18" charset="0"/>
              </a:rPr>
              <a:t>Предполагаемые результаты:</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 Положительные изменения у студентов, имеющих слабые силовые способности.</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 Положительная динамика в поведении студентов.</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 Снижение уровня психоэмоционального напряжения.</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 Улучшение состояния здоровья у студентов и укрепление организма.</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 Повышение мотивации у обучающихся.</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 </a:t>
            </a:r>
          </a:p>
          <a:p>
            <a:endParaRPr lang="ru-RU" dirty="0"/>
          </a:p>
        </p:txBody>
      </p:sp>
    </p:spTree>
    <p:extLst>
      <p:ext uri="{BB962C8B-B14F-4D97-AF65-F5344CB8AC3E}">
        <p14:creationId xmlns:p14="http://schemas.microsoft.com/office/powerpoint/2010/main" val="289973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92500" lnSpcReduction="10000"/>
          </a:bodyPr>
          <a:lstStyle/>
          <a:p>
            <a:pPr marL="0" indent="0" algn="ctr">
              <a:buNone/>
            </a:pPr>
            <a:r>
              <a:rPr lang="ru-RU" b="1" dirty="0" smtClean="0">
                <a:latin typeface="Times New Roman" panose="02020603050405020304" pitchFamily="18" charset="0"/>
                <a:cs typeface="Times New Roman" panose="02020603050405020304" pitchFamily="18" charset="0"/>
              </a:rPr>
              <a:t>Критерии оценки результативности реализации проекта: </a:t>
            </a:r>
          </a:p>
          <a:p>
            <a:pPr marL="0" indent="0" algn="just">
              <a:buNone/>
            </a:pPr>
            <a:r>
              <a:rPr lang="ru-RU" dirty="0" smtClean="0">
                <a:latin typeface="Times New Roman" panose="02020603050405020304" pitchFamily="18" charset="0"/>
                <a:cs typeface="Times New Roman" panose="02020603050405020304" pitchFamily="18" charset="0"/>
              </a:rPr>
              <a:t>-Достижение качественно нового уровня в дифференциации и индивидуализации образовательного процесса по отношению к студентам, имеющим слабые силовые способности.</a:t>
            </a:r>
          </a:p>
          <a:p>
            <a:pPr marL="0" indent="0" algn="just">
              <a:buNone/>
            </a:pPr>
            <a:r>
              <a:rPr lang="ru-RU" dirty="0" smtClean="0">
                <a:latin typeface="Times New Roman" panose="02020603050405020304" pitchFamily="18" charset="0"/>
                <a:cs typeface="Times New Roman" panose="02020603050405020304" pitchFamily="18" charset="0"/>
              </a:rPr>
              <a:t>-Формирование банка положительного педагогического опыта работы по развитию силовых способностей у студентов.</a:t>
            </a:r>
          </a:p>
          <a:p>
            <a:pPr marL="0" indent="0" algn="just">
              <a:buNone/>
            </a:pPr>
            <a:r>
              <a:rPr lang="ru-RU" dirty="0" smtClean="0">
                <a:latin typeface="Times New Roman" panose="02020603050405020304" pitchFamily="18" charset="0"/>
                <a:cs typeface="Times New Roman" panose="02020603050405020304" pitchFamily="18" charset="0"/>
              </a:rPr>
              <a:t>-Положительные изменения у студентов, имеющих слабые силовые способности.</a:t>
            </a:r>
          </a:p>
          <a:p>
            <a:pPr marL="0" indent="0" algn="just">
              <a:buNone/>
            </a:pPr>
            <a:r>
              <a:rPr lang="ru-RU" dirty="0" smtClean="0">
                <a:latin typeface="Times New Roman" panose="02020603050405020304" pitchFamily="18" charset="0"/>
                <a:cs typeface="Times New Roman" panose="02020603050405020304" pitchFamily="18" charset="0"/>
              </a:rPr>
              <a:t>-Улучшение состояния здоровья у обучающихся и укрепление организма.</a:t>
            </a:r>
          </a:p>
          <a:p>
            <a:pPr marL="0" indent="0" algn="just">
              <a:buNone/>
            </a:pPr>
            <a:r>
              <a:rPr lang="ru-RU" dirty="0" smtClean="0">
                <a:latin typeface="Times New Roman" panose="02020603050405020304" pitchFamily="18" charset="0"/>
                <a:cs typeface="Times New Roman" panose="02020603050405020304" pitchFamily="18" charset="0"/>
              </a:rPr>
              <a:t>-Полная и своевременная реализация всех разделов плана программы.</a:t>
            </a:r>
          </a:p>
          <a:p>
            <a:pPr marL="0" indent="0">
              <a:buNone/>
            </a:pPr>
            <a:endParaRPr lang="ru-RU" dirty="0"/>
          </a:p>
        </p:txBody>
      </p:sp>
    </p:spTree>
    <p:extLst>
      <p:ext uri="{BB962C8B-B14F-4D97-AF65-F5344CB8AC3E}">
        <p14:creationId xmlns:p14="http://schemas.microsoft.com/office/powerpoint/2010/main" val="2200905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lnSpc>
                <a:spcPct val="150000"/>
              </a:lnSpc>
              <a:buNone/>
            </a:pPr>
            <a:endParaRPr lang="ru-RU"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ru-RU" b="1" dirty="0" smtClean="0">
                <a:latin typeface="Times New Roman" panose="02020603050405020304" pitchFamily="18" charset="0"/>
                <a:cs typeface="Times New Roman" panose="02020603050405020304" pitchFamily="18" charset="0"/>
              </a:rPr>
              <a:t>Перспективы развития проекта </a:t>
            </a:r>
            <a:r>
              <a:rPr lang="ru-RU" dirty="0" smtClean="0">
                <a:latin typeface="Times New Roman" panose="02020603050405020304" pitchFamily="18" charset="0"/>
                <a:cs typeface="Times New Roman" panose="02020603050405020304" pitchFamily="18" charset="0"/>
              </a:rPr>
              <a:t>состоят в проведении педагогического контроля аналогичного комплекса развития силовых способностей у аспирантов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962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ctr">
              <a:buNone/>
            </a:pPr>
            <a:endParaRPr lang="ru-RU" dirty="0" smtClean="0"/>
          </a:p>
          <a:p>
            <a:pPr marL="0" indent="0" algn="ctr">
              <a:buNone/>
            </a:pPr>
            <a:endParaRPr lang="ru-RU" dirty="0"/>
          </a:p>
          <a:p>
            <a:pPr marL="0" indent="0" algn="ctr">
              <a:buNone/>
            </a:pPr>
            <a:endParaRPr lang="ru-RU" dirty="0" smtClean="0"/>
          </a:p>
          <a:p>
            <a:pPr marL="0" indent="0" algn="ctr">
              <a:buNone/>
            </a:pPr>
            <a:endParaRPr lang="ru-RU" dirty="0"/>
          </a:p>
          <a:p>
            <a:pPr marL="0" indent="0" algn="ctr">
              <a:buNone/>
            </a:pPr>
            <a:r>
              <a:rPr lang="ru-RU" sz="4800" dirty="0" smtClean="0">
                <a:latin typeface="Times New Roman" panose="02020603050405020304" pitchFamily="18" charset="0"/>
                <a:cs typeface="Times New Roman" panose="02020603050405020304" pitchFamily="18" charset="0"/>
              </a:rPr>
              <a:t>СПАСИБО ЗА ВНИМАНИЕ</a:t>
            </a:r>
            <a:endParaRPr lang="ru-RU"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279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92500" lnSpcReduction="20000"/>
          </a:bodyPr>
          <a:lstStyle/>
          <a:p>
            <a:pPr marL="0" indent="0" algn="just">
              <a:buNone/>
            </a:pPr>
            <a:r>
              <a:rPr lang="ru-RU" b="1" dirty="0" smtClean="0">
                <a:latin typeface="Times New Roman" panose="02020603050405020304" pitchFamily="18" charset="0"/>
                <a:cs typeface="Times New Roman" panose="02020603050405020304" pitchFamily="18" charset="0"/>
              </a:rPr>
              <a:t>Проблема</a:t>
            </a:r>
            <a:r>
              <a:rPr lang="ru-RU" dirty="0" smtClean="0">
                <a:latin typeface="Times New Roman" panose="02020603050405020304" pitchFamily="18" charset="0"/>
                <a:cs typeface="Times New Roman" panose="02020603050405020304" pitchFamily="18" charset="0"/>
              </a:rPr>
              <a:t> силовой подготовки студентов представляет в настоящее время особый интерес в связи с выраженными изменениями социальных, экологических и экономических условий жизни общества. Что происходит с человеком, когда он развивает силовые способности? Изменения затрагивают не только мышцы и скелет, но и сердечно-сосудистую, дыхательную, пищеварительную системы. Исправление осанки, приобретение лёгкости в движениях, уверенности в себе - это минимум, что могут дать силовые упражнения. Активизация </a:t>
            </a:r>
            <a:r>
              <a:rPr lang="ru-RU" dirty="0" err="1" smtClean="0">
                <a:latin typeface="Times New Roman" panose="02020603050405020304" pitchFamily="18" charset="0"/>
                <a:cs typeface="Times New Roman" panose="02020603050405020304" pitchFamily="18" charset="0"/>
              </a:rPr>
              <a:t>кардио</a:t>
            </a:r>
            <a:r>
              <a:rPr lang="ru-RU" dirty="0" smtClean="0">
                <a:latin typeface="Times New Roman" panose="02020603050405020304" pitchFamily="18" charset="0"/>
                <a:cs typeface="Times New Roman" panose="02020603050405020304" pitchFamily="18" charset="0"/>
              </a:rPr>
              <a:t>-респираторной системы приводит к общему ускорению метаболизма. Все органы начинают работать лучше. При выполнении силовых упражнений происходит полезнейший внутренний массаж всех этих органов.  Упражнения направленные на развитие силовых способностей это одна из лучших оздоровительных систем.</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5473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lnSpcReduction="10000"/>
          </a:bodyPr>
          <a:lstStyle/>
          <a:p>
            <a:pPr marL="0" indent="0" algn="just">
              <a:buNone/>
            </a:pPr>
            <a:r>
              <a:rPr lang="ru-RU" dirty="0" smtClean="0">
                <a:latin typeface="Times New Roman" panose="02020603050405020304" pitchFamily="18" charset="0"/>
                <a:cs typeface="Times New Roman" panose="02020603050405020304" pitchFamily="18" charset="0"/>
              </a:rPr>
              <a:t>В настоящее время уровень физической подготовленности студентов оценивается как несоответствующий требованиям общества. На развитие силовых способностей обучающихся учебными программами предусмотрен довольно большой объём времени. Однако очень часто это время используется неэффективно. Причин несколько:</a:t>
            </a:r>
          </a:p>
          <a:p>
            <a:pPr marL="0" indent="0" algn="just">
              <a:buNone/>
            </a:pPr>
            <a:r>
              <a:rPr lang="ru-RU" dirty="0" smtClean="0">
                <a:latin typeface="Times New Roman" panose="02020603050405020304" pitchFamily="18" charset="0"/>
                <a:cs typeface="Times New Roman" panose="02020603050405020304" pitchFamily="18" charset="0"/>
              </a:rPr>
              <a:t>- слабые знания и недооценка занимающимися эффективных методов развития силы;</a:t>
            </a:r>
          </a:p>
          <a:p>
            <a:pPr marL="0" indent="0" algn="just">
              <a:buNone/>
            </a:pPr>
            <a:r>
              <a:rPr lang="ru-RU" dirty="0" smtClean="0">
                <a:latin typeface="Times New Roman" panose="02020603050405020304" pitchFamily="18" charset="0"/>
                <a:cs typeface="Times New Roman" panose="02020603050405020304" pitchFamily="18" charset="0"/>
              </a:rPr>
              <a:t>- неумение преодолевать психологический барьер, неуверенность в своих силах;</a:t>
            </a:r>
          </a:p>
          <a:p>
            <a:pPr marL="0" indent="0" algn="just">
              <a:buNone/>
            </a:pP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несформированность</a:t>
            </a:r>
            <a:r>
              <a:rPr lang="ru-RU" dirty="0" smtClean="0">
                <a:latin typeface="Times New Roman" panose="02020603050405020304" pitchFamily="18" charset="0"/>
                <a:cs typeface="Times New Roman" panose="02020603050405020304" pitchFamily="18" charset="0"/>
              </a:rPr>
              <a:t> целевой установки на осознанную необходимость развития силы. </a:t>
            </a:r>
          </a:p>
          <a:p>
            <a:pPr algn="just"/>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566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lnSpc>
                <a:spcPct val="150000"/>
              </a:lnSpc>
              <a:buNone/>
            </a:pPr>
            <a:r>
              <a:rPr lang="ru-RU" dirty="0" smtClean="0">
                <a:latin typeface="Times New Roman" panose="02020603050405020304" pitchFamily="18" charset="0"/>
                <a:cs typeface="Times New Roman" panose="02020603050405020304" pitchFamily="18" charset="0"/>
              </a:rPr>
              <a:t>Обозначенное </a:t>
            </a:r>
            <a:r>
              <a:rPr lang="ru-RU" b="1" dirty="0" smtClean="0">
                <a:latin typeface="Times New Roman" panose="02020603050405020304" pitchFamily="18" charset="0"/>
                <a:cs typeface="Times New Roman" panose="02020603050405020304" pitchFamily="18" charset="0"/>
              </a:rPr>
              <a:t>противоречие</a:t>
            </a:r>
            <a:r>
              <a:rPr lang="ru-RU" dirty="0" smtClean="0">
                <a:latin typeface="Times New Roman" panose="02020603050405020304" pitchFamily="18" charset="0"/>
                <a:cs typeface="Times New Roman" panose="02020603050405020304" pitchFamily="18" charset="0"/>
              </a:rPr>
              <a:t>, выражающееся, с одной стороны, в жизненной необходимости развития и поддержания силовых качеств, и с другой - в недостаточной разработанности методики формирования данного качества на занятиях, позволяет считать актуальной тему данного проекта: «Развитие силовых способностей у студентов ВУЗа ".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39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just">
              <a:lnSpc>
                <a:spcPct val="150000"/>
              </a:lnSpc>
              <a:buNone/>
            </a:pPr>
            <a:endParaRPr lang="ru-RU"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ru-RU" b="1" dirty="0" smtClean="0">
                <a:latin typeface="Times New Roman" panose="02020603050405020304" pitchFamily="18" charset="0"/>
                <a:cs typeface="Times New Roman" panose="02020603050405020304" pitchFamily="18" charset="0"/>
              </a:rPr>
              <a:t>Актуальность исследования </a:t>
            </a:r>
            <a:r>
              <a:rPr lang="ru-RU" dirty="0" smtClean="0">
                <a:latin typeface="Times New Roman" panose="02020603050405020304" pitchFamily="18" charset="0"/>
                <a:cs typeface="Times New Roman" panose="02020603050405020304" pitchFamily="18" charset="0"/>
              </a:rPr>
              <a:t>развитие силовых способностей студентов ВУЗа обеспечивает полноценную жизнедеятельность, даёт возможность для укрепления здоровья, освоения рабочих профессий, защиты Отечества.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056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gn="ctr">
              <a:lnSpc>
                <a:spcPct val="150000"/>
              </a:lnSpc>
              <a:buNone/>
            </a:pPr>
            <a:r>
              <a:rPr lang="ru-RU" b="1" dirty="0" smtClean="0">
                <a:latin typeface="Times New Roman" panose="02020603050405020304" pitchFamily="18" charset="0"/>
                <a:cs typeface="Times New Roman" panose="02020603050405020304" pitchFamily="18" charset="0"/>
              </a:rPr>
              <a:t>Объект и предмет исследования</a:t>
            </a:r>
            <a:br>
              <a:rPr lang="ru-RU" b="1" dirty="0" smtClean="0">
                <a:latin typeface="Times New Roman" panose="02020603050405020304" pitchFamily="18" charset="0"/>
                <a:cs typeface="Times New Roman" panose="02020603050405020304" pitchFamily="18" charset="0"/>
              </a:rPr>
            </a:br>
            <a:endParaRPr lang="ru-RU"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ru-RU" b="1" dirty="0" smtClean="0">
                <a:latin typeface="Times New Roman" panose="02020603050405020304" pitchFamily="18" charset="0"/>
                <a:cs typeface="Times New Roman" panose="02020603050405020304" pitchFamily="18" charset="0"/>
              </a:rPr>
              <a:t>Объект исследования</a:t>
            </a:r>
            <a:r>
              <a:rPr lang="ru-RU" dirty="0" smtClean="0">
                <a:latin typeface="Times New Roman" panose="02020603050405020304" pitchFamily="18" charset="0"/>
                <a:cs typeface="Times New Roman" panose="02020603050405020304" pitchFamily="18" charset="0"/>
              </a:rPr>
              <a:t>: силовые способности студентов 18-19  лет.</a:t>
            </a:r>
          </a:p>
          <a:p>
            <a:pPr>
              <a:lnSpc>
                <a:spcPct val="150000"/>
              </a:lnSpc>
            </a:pPr>
            <a:endParaRPr lang="ru-RU"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ru-RU" b="1" dirty="0" smtClean="0">
                <a:latin typeface="Times New Roman" panose="02020603050405020304" pitchFamily="18" charset="0"/>
                <a:cs typeface="Times New Roman" panose="02020603050405020304" pitchFamily="18" charset="0"/>
              </a:rPr>
              <a:t>Предмет исследования</a:t>
            </a:r>
            <a:r>
              <a:rPr lang="ru-RU" dirty="0" smtClean="0">
                <a:latin typeface="Times New Roman" panose="02020603050405020304" pitchFamily="18" charset="0"/>
                <a:cs typeface="Times New Roman" panose="02020603050405020304" pitchFamily="18" charset="0"/>
              </a:rPr>
              <a:t>: уровень развития силовых способностей студентов 18-19 лет.</a:t>
            </a:r>
          </a:p>
          <a:p>
            <a:pPr algn="just"/>
            <a:endParaRPr lang="ru-RU" dirty="0" smtClean="0"/>
          </a:p>
          <a:p>
            <a:endParaRPr lang="ru-RU" dirty="0"/>
          </a:p>
        </p:txBody>
      </p:sp>
    </p:spTree>
    <p:extLst>
      <p:ext uri="{BB962C8B-B14F-4D97-AF65-F5344CB8AC3E}">
        <p14:creationId xmlns:p14="http://schemas.microsoft.com/office/powerpoint/2010/main" val="1009037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normAutofit fontScale="92500" lnSpcReduction="20000"/>
          </a:bodyPr>
          <a:lstStyle/>
          <a:p>
            <a:pPr marL="0" indent="0" algn="ctr">
              <a:lnSpc>
                <a:spcPct val="150000"/>
              </a:lnSpc>
              <a:buNone/>
            </a:pPr>
            <a:r>
              <a:rPr lang="ru-RU" b="1" dirty="0" smtClean="0">
                <a:latin typeface="Times New Roman" panose="02020603050405020304" pitchFamily="18" charset="0"/>
                <a:cs typeface="Times New Roman" panose="02020603050405020304" pitchFamily="18" charset="0"/>
              </a:rPr>
              <a:t>Цель и задачи проекта</a:t>
            </a:r>
          </a:p>
          <a:p>
            <a:pPr marL="0" indent="0">
              <a:lnSpc>
                <a:spcPct val="150000"/>
              </a:lnSpc>
              <a:buNone/>
            </a:pPr>
            <a:endParaRPr lang="ru-RU" dirty="0" smtClean="0">
              <a:latin typeface="Times New Roman" panose="02020603050405020304" pitchFamily="18" charset="0"/>
              <a:cs typeface="Times New Roman" panose="02020603050405020304" pitchFamily="18" charset="0"/>
            </a:endParaRPr>
          </a:p>
          <a:p>
            <a:pPr marL="0" indent="0">
              <a:lnSpc>
                <a:spcPct val="150000"/>
              </a:lnSpc>
              <a:buNone/>
            </a:pPr>
            <a:r>
              <a:rPr lang="ru-RU" b="1" dirty="0" smtClean="0">
                <a:latin typeface="Times New Roman" panose="02020603050405020304" pitchFamily="18" charset="0"/>
                <a:cs typeface="Times New Roman" panose="02020603050405020304" pitchFamily="18" charset="0"/>
              </a:rPr>
              <a:t>Цель проекта </a:t>
            </a:r>
            <a:r>
              <a:rPr lang="ru-RU" dirty="0" smtClean="0">
                <a:latin typeface="Times New Roman" panose="02020603050405020304" pitchFamily="18" charset="0"/>
                <a:cs typeface="Times New Roman" panose="02020603050405020304" pitchFamily="18" charset="0"/>
              </a:rPr>
              <a:t>– изучить уровень развития силовых способностей у студентов18-19 лет.</a:t>
            </a:r>
          </a:p>
          <a:p>
            <a:pPr marL="0" indent="0">
              <a:lnSpc>
                <a:spcPct val="150000"/>
              </a:lnSpc>
              <a:buNone/>
            </a:pPr>
            <a:endParaRPr lang="ru-RU" dirty="0" smtClean="0">
              <a:latin typeface="Times New Roman" panose="02020603050405020304" pitchFamily="18" charset="0"/>
              <a:cs typeface="Times New Roman" panose="02020603050405020304" pitchFamily="18" charset="0"/>
            </a:endParaRPr>
          </a:p>
          <a:p>
            <a:pPr marL="0" indent="0">
              <a:lnSpc>
                <a:spcPct val="150000"/>
              </a:lnSpc>
              <a:buNone/>
            </a:pPr>
            <a:r>
              <a:rPr lang="ru-RU" b="1" dirty="0" smtClean="0">
                <a:latin typeface="Times New Roman" panose="02020603050405020304" pitchFamily="18" charset="0"/>
                <a:cs typeface="Times New Roman" panose="02020603050405020304" pitchFamily="18" charset="0"/>
              </a:rPr>
              <a:t>Задачи проекта:</a:t>
            </a:r>
          </a:p>
          <a:p>
            <a:pPr marL="0" indent="0">
              <a:lnSpc>
                <a:spcPct val="150000"/>
              </a:lnSpc>
              <a:buNone/>
            </a:pPr>
            <a:r>
              <a:rPr lang="ru-RU" dirty="0" smtClean="0">
                <a:latin typeface="Times New Roman" panose="02020603050405020304" pitchFamily="18" charset="0"/>
                <a:cs typeface="Times New Roman" panose="02020603050405020304" pitchFamily="18" charset="0"/>
              </a:rPr>
              <a:t>1) изучить методику, критерии оценки понятий сила и силовые способности у студентов18-19 лет;</a:t>
            </a:r>
          </a:p>
          <a:p>
            <a:pPr marL="0" indent="0">
              <a:lnSpc>
                <a:spcPct val="150000"/>
              </a:lnSpc>
              <a:buNone/>
            </a:pPr>
            <a:r>
              <a:rPr lang="ru-RU" dirty="0" smtClean="0">
                <a:latin typeface="Times New Roman" panose="02020603050405020304" pitchFamily="18" charset="0"/>
                <a:cs typeface="Times New Roman" panose="02020603050405020304" pitchFamily="18" charset="0"/>
              </a:rPr>
              <a:t>2) провести тестирование и осуществить анализ развития силовых способностей у студентов18-19 лет.</a:t>
            </a:r>
          </a:p>
          <a:p>
            <a:pPr marL="0" indent="0">
              <a:lnSpc>
                <a:spcPct val="150000"/>
              </a:lnSpc>
              <a:buNone/>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443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6858000"/>
          </a:xfrm>
        </p:spPr>
        <p:txBody>
          <a:bodyPr/>
          <a:lstStyle/>
          <a:p>
            <a:pPr marL="0" indent="0">
              <a:lnSpc>
                <a:spcPct val="150000"/>
              </a:lnSpc>
              <a:buNone/>
            </a:pPr>
            <a:endParaRPr lang="ru-RU" b="1" dirty="0" smtClean="0">
              <a:latin typeface="Times New Roman" panose="02020603050405020304" pitchFamily="18" charset="0"/>
              <a:cs typeface="Times New Roman" panose="02020603050405020304" pitchFamily="18" charset="0"/>
            </a:endParaRPr>
          </a:p>
          <a:p>
            <a:pPr marL="0" indent="0">
              <a:lnSpc>
                <a:spcPct val="150000"/>
              </a:lnSpc>
              <a:buNone/>
            </a:pPr>
            <a:r>
              <a:rPr lang="ru-RU" b="1" dirty="0" smtClean="0">
                <a:latin typeface="Times New Roman" panose="02020603050405020304" pitchFamily="18" charset="0"/>
                <a:cs typeface="Times New Roman" panose="02020603050405020304" pitchFamily="18" charset="0"/>
              </a:rPr>
              <a:t>Гипотеза</a:t>
            </a:r>
            <a:r>
              <a:rPr lang="ru-RU" dirty="0" smtClean="0">
                <a:latin typeface="Times New Roman" panose="02020603050405020304" pitchFamily="18" charset="0"/>
                <a:cs typeface="Times New Roman" panose="02020603050405020304" pitchFamily="18" charset="0"/>
              </a:rPr>
              <a:t> : целенаправленное включение силовых упражнений на занятиях физической культуры позволит оптимизировать развитие силовых способностей у студентов, даст возможность длительного сохранения достигнутого уровня развития и здоровья.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750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
            <a:ext cx="9144000" cy="6858000"/>
          </a:xfrm>
        </p:spPr>
        <p:txBody>
          <a:bodyPr/>
          <a:lstStyle/>
          <a:p>
            <a:pPr marL="0" indent="0" algn="ctr">
              <a:buNone/>
            </a:pPr>
            <a:endParaRPr lang="ru-RU" b="1" dirty="0" smtClean="0"/>
          </a:p>
          <a:p>
            <a:pPr marL="0" indent="0" algn="ctr">
              <a:buNone/>
            </a:pPr>
            <a:r>
              <a:rPr lang="ru-RU" b="1" dirty="0" smtClean="0">
                <a:latin typeface="Times New Roman" panose="02020603050405020304" pitchFamily="18" charset="0"/>
                <a:cs typeface="Times New Roman" panose="02020603050405020304" pitchFamily="18" charset="0"/>
              </a:rPr>
              <a:t>Методы исследования: </a:t>
            </a:r>
          </a:p>
          <a:p>
            <a:endParaRPr lang="ru-RU"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1)теоретический анализ и обобщение литературных источников;</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2)контрольно-педагогические испытания;</a:t>
            </a:r>
          </a:p>
          <a:p>
            <a:pPr marL="0" indent="0" algn="just">
              <a:lnSpc>
                <a:spcPct val="150000"/>
              </a:lnSpc>
              <a:buNone/>
            </a:pPr>
            <a:r>
              <a:rPr lang="ru-RU" dirty="0" smtClean="0">
                <a:latin typeface="Times New Roman" panose="02020603050405020304" pitchFamily="18" charset="0"/>
                <a:cs typeface="Times New Roman" panose="02020603050405020304" pitchFamily="18" charset="0"/>
              </a:rPr>
              <a:t>3)педагогический эксперимент.</a:t>
            </a:r>
          </a:p>
          <a:p>
            <a:pPr algn="just">
              <a:lnSpc>
                <a:spcPct val="150000"/>
              </a:lnSpc>
            </a:pPr>
            <a:endParaRPr lang="ru-RU" dirty="0"/>
          </a:p>
        </p:txBody>
      </p:sp>
    </p:spTree>
    <p:extLst>
      <p:ext uri="{BB962C8B-B14F-4D97-AF65-F5344CB8AC3E}">
        <p14:creationId xmlns:p14="http://schemas.microsoft.com/office/powerpoint/2010/main" val="1612438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654</Words>
  <Application>Microsoft Office PowerPoint</Application>
  <PresentationFormat>Экран (4:3)</PresentationFormat>
  <Paragraphs>75</Paragraphs>
  <Slides>14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ПК</dc:creator>
  <cp:lastModifiedBy>ПК</cp:lastModifiedBy>
  <cp:revision>10</cp:revision>
  <dcterms:created xsi:type="dcterms:W3CDTF">2017-09-29T15:03:15Z</dcterms:created>
  <dcterms:modified xsi:type="dcterms:W3CDTF">2017-10-02T11:33:47Z</dcterms:modified>
</cp:coreProperties>
</file>