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7A837F6-A07F-4A49-96E0-E77EE2F0EABF}" type="datetimeFigureOut">
              <a:rPr lang="ru-RU" smtClean="0"/>
              <a:t>16.10.2017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28C1254-62C5-4C20-B1D1-4525849E58B5}" type="slidenum">
              <a:rPr lang="ru-RU" smtClean="0"/>
              <a:t>‹#›</a:t>
            </a:fld>
            <a:endParaRPr lang="ru-RU"/>
          </a:p>
        </p:txBody>
      </p:sp>
    </p:spTree>
    <p:extLst>
      <p:ext uri="{BB962C8B-B14F-4D97-AF65-F5344CB8AC3E}">
        <p14:creationId xmlns:p14="http://schemas.microsoft.com/office/powerpoint/2010/main" val="2242288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7A837F6-A07F-4A49-96E0-E77EE2F0EABF}" type="datetimeFigureOut">
              <a:rPr lang="ru-RU" smtClean="0"/>
              <a:t>16.10.2017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28C1254-62C5-4C20-B1D1-4525849E58B5}" type="slidenum">
              <a:rPr lang="ru-RU" smtClean="0"/>
              <a:t>‹#›</a:t>
            </a:fld>
            <a:endParaRPr lang="ru-RU"/>
          </a:p>
        </p:txBody>
      </p:sp>
    </p:spTree>
    <p:extLst>
      <p:ext uri="{BB962C8B-B14F-4D97-AF65-F5344CB8AC3E}">
        <p14:creationId xmlns:p14="http://schemas.microsoft.com/office/powerpoint/2010/main" val="3268776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7A837F6-A07F-4A49-96E0-E77EE2F0EABF}" type="datetimeFigureOut">
              <a:rPr lang="ru-RU" smtClean="0"/>
              <a:t>16.10.2017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28C1254-62C5-4C20-B1D1-4525849E58B5}" type="slidenum">
              <a:rPr lang="ru-RU" smtClean="0"/>
              <a:t>‹#›</a:t>
            </a:fld>
            <a:endParaRPr lang="ru-RU"/>
          </a:p>
        </p:txBody>
      </p:sp>
    </p:spTree>
    <p:extLst>
      <p:ext uri="{BB962C8B-B14F-4D97-AF65-F5344CB8AC3E}">
        <p14:creationId xmlns:p14="http://schemas.microsoft.com/office/powerpoint/2010/main" val="3636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7A837F6-A07F-4A49-96E0-E77EE2F0EABF}" type="datetimeFigureOut">
              <a:rPr lang="ru-RU" smtClean="0"/>
              <a:t>16.10.2017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28C1254-62C5-4C20-B1D1-4525849E58B5}" type="slidenum">
              <a:rPr lang="ru-RU" smtClean="0"/>
              <a:t>‹#›</a:t>
            </a:fld>
            <a:endParaRPr lang="ru-RU"/>
          </a:p>
        </p:txBody>
      </p:sp>
    </p:spTree>
    <p:extLst>
      <p:ext uri="{BB962C8B-B14F-4D97-AF65-F5344CB8AC3E}">
        <p14:creationId xmlns:p14="http://schemas.microsoft.com/office/powerpoint/2010/main" val="357025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7A837F6-A07F-4A49-96E0-E77EE2F0EABF}" type="datetimeFigureOut">
              <a:rPr lang="ru-RU" smtClean="0"/>
              <a:t>16.10.2017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28C1254-62C5-4C20-B1D1-4525849E58B5}" type="slidenum">
              <a:rPr lang="ru-RU" smtClean="0"/>
              <a:t>‹#›</a:t>
            </a:fld>
            <a:endParaRPr lang="ru-RU"/>
          </a:p>
        </p:txBody>
      </p:sp>
    </p:spTree>
    <p:extLst>
      <p:ext uri="{BB962C8B-B14F-4D97-AF65-F5344CB8AC3E}">
        <p14:creationId xmlns:p14="http://schemas.microsoft.com/office/powerpoint/2010/main" val="4005978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7A837F6-A07F-4A49-96E0-E77EE2F0EABF}" type="datetimeFigureOut">
              <a:rPr lang="ru-RU" smtClean="0"/>
              <a:t>16.10.2017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28C1254-62C5-4C20-B1D1-4525849E58B5}" type="slidenum">
              <a:rPr lang="ru-RU" smtClean="0"/>
              <a:t>‹#›</a:t>
            </a:fld>
            <a:endParaRPr lang="ru-RU"/>
          </a:p>
        </p:txBody>
      </p:sp>
    </p:spTree>
    <p:extLst>
      <p:ext uri="{BB962C8B-B14F-4D97-AF65-F5344CB8AC3E}">
        <p14:creationId xmlns:p14="http://schemas.microsoft.com/office/powerpoint/2010/main" val="783943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7A837F6-A07F-4A49-96E0-E77EE2F0EABF}" type="datetimeFigureOut">
              <a:rPr lang="ru-RU" smtClean="0"/>
              <a:t>16.10.2017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A28C1254-62C5-4C20-B1D1-4525849E58B5}" type="slidenum">
              <a:rPr lang="ru-RU" smtClean="0"/>
              <a:t>‹#›</a:t>
            </a:fld>
            <a:endParaRPr lang="ru-RU"/>
          </a:p>
        </p:txBody>
      </p:sp>
    </p:spTree>
    <p:extLst>
      <p:ext uri="{BB962C8B-B14F-4D97-AF65-F5344CB8AC3E}">
        <p14:creationId xmlns:p14="http://schemas.microsoft.com/office/powerpoint/2010/main" val="3823197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7A837F6-A07F-4A49-96E0-E77EE2F0EABF}" type="datetimeFigureOut">
              <a:rPr lang="ru-RU" smtClean="0"/>
              <a:t>16.10.2017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A28C1254-62C5-4C20-B1D1-4525849E58B5}" type="slidenum">
              <a:rPr lang="ru-RU" smtClean="0"/>
              <a:t>‹#›</a:t>
            </a:fld>
            <a:endParaRPr lang="ru-RU"/>
          </a:p>
        </p:txBody>
      </p:sp>
    </p:spTree>
    <p:extLst>
      <p:ext uri="{BB962C8B-B14F-4D97-AF65-F5344CB8AC3E}">
        <p14:creationId xmlns:p14="http://schemas.microsoft.com/office/powerpoint/2010/main" val="2927929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7A837F6-A07F-4A49-96E0-E77EE2F0EABF}" type="datetimeFigureOut">
              <a:rPr lang="ru-RU" smtClean="0"/>
              <a:t>16.10.2017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A28C1254-62C5-4C20-B1D1-4525849E58B5}" type="slidenum">
              <a:rPr lang="ru-RU" smtClean="0"/>
              <a:t>‹#›</a:t>
            </a:fld>
            <a:endParaRPr lang="ru-RU"/>
          </a:p>
        </p:txBody>
      </p:sp>
    </p:spTree>
    <p:extLst>
      <p:ext uri="{BB962C8B-B14F-4D97-AF65-F5344CB8AC3E}">
        <p14:creationId xmlns:p14="http://schemas.microsoft.com/office/powerpoint/2010/main" val="3935164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7A837F6-A07F-4A49-96E0-E77EE2F0EABF}" type="datetimeFigureOut">
              <a:rPr lang="ru-RU" smtClean="0"/>
              <a:t>16.10.2017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28C1254-62C5-4C20-B1D1-4525849E58B5}" type="slidenum">
              <a:rPr lang="ru-RU" smtClean="0"/>
              <a:t>‹#›</a:t>
            </a:fld>
            <a:endParaRPr lang="ru-RU"/>
          </a:p>
        </p:txBody>
      </p:sp>
    </p:spTree>
    <p:extLst>
      <p:ext uri="{BB962C8B-B14F-4D97-AF65-F5344CB8AC3E}">
        <p14:creationId xmlns:p14="http://schemas.microsoft.com/office/powerpoint/2010/main" val="123841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7A837F6-A07F-4A49-96E0-E77EE2F0EABF}" type="datetimeFigureOut">
              <a:rPr lang="ru-RU" smtClean="0"/>
              <a:t>16.10.2017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28C1254-62C5-4C20-B1D1-4525849E58B5}" type="slidenum">
              <a:rPr lang="ru-RU" smtClean="0"/>
              <a:t>‹#›</a:t>
            </a:fld>
            <a:endParaRPr lang="ru-RU"/>
          </a:p>
        </p:txBody>
      </p:sp>
    </p:spTree>
    <p:extLst>
      <p:ext uri="{BB962C8B-B14F-4D97-AF65-F5344CB8AC3E}">
        <p14:creationId xmlns:p14="http://schemas.microsoft.com/office/powerpoint/2010/main" val="1768295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A837F6-A07F-4A49-96E0-E77EE2F0EABF}" type="datetimeFigureOut">
              <a:rPr lang="ru-RU" smtClean="0"/>
              <a:t>16.10.2017</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8C1254-62C5-4C20-B1D1-4525849E58B5}" type="slidenum">
              <a:rPr lang="ru-RU" smtClean="0"/>
              <a:t>‹#›</a:t>
            </a:fld>
            <a:endParaRPr lang="ru-RU"/>
          </a:p>
        </p:txBody>
      </p:sp>
    </p:spTree>
    <p:extLst>
      <p:ext uri="{BB962C8B-B14F-4D97-AF65-F5344CB8AC3E}">
        <p14:creationId xmlns:p14="http://schemas.microsoft.com/office/powerpoint/2010/main" val="371223886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0" y="0"/>
            <a:ext cx="9144000" cy="6858000"/>
          </a:xfrm>
        </p:spPr>
        <p:txBody>
          <a:bodyPr>
            <a:normAutofit fontScale="55000" lnSpcReduction="20000"/>
          </a:bodyPr>
          <a:lstStyle/>
          <a:p>
            <a:r>
              <a:rPr lang="ru-RU" sz="4400" dirty="0" smtClean="0">
                <a:solidFill>
                  <a:schemeClr val="tx1"/>
                </a:solidFill>
                <a:latin typeface="Times New Roman" panose="02020603050405020304" pitchFamily="18" charset="0"/>
                <a:cs typeface="Times New Roman" panose="02020603050405020304" pitchFamily="18" charset="0"/>
              </a:rPr>
              <a:t>ФГАОУ ВО «Казанский (Приволжский) федеральный университет»</a:t>
            </a:r>
            <a:br>
              <a:rPr lang="ru-RU" sz="4400" dirty="0" smtClean="0">
                <a:solidFill>
                  <a:schemeClr val="tx1"/>
                </a:solidFill>
                <a:latin typeface="Times New Roman" panose="02020603050405020304" pitchFamily="18" charset="0"/>
                <a:cs typeface="Times New Roman" panose="02020603050405020304" pitchFamily="18" charset="0"/>
              </a:rPr>
            </a:br>
            <a:r>
              <a:rPr lang="ru-RU" sz="4400" dirty="0" smtClean="0">
                <a:solidFill>
                  <a:schemeClr val="tx1"/>
                </a:solidFill>
                <a:latin typeface="Times New Roman" panose="02020603050405020304" pitchFamily="18" charset="0"/>
                <a:cs typeface="Times New Roman" panose="02020603050405020304" pitchFamily="18" charset="0"/>
              </a:rPr>
              <a:t>Институт психологии и образования</a:t>
            </a:r>
            <a:br>
              <a:rPr lang="ru-RU" sz="4400" dirty="0" smtClean="0">
                <a:solidFill>
                  <a:schemeClr val="tx1"/>
                </a:solidFill>
                <a:latin typeface="Times New Roman" panose="02020603050405020304" pitchFamily="18" charset="0"/>
                <a:cs typeface="Times New Roman" panose="02020603050405020304" pitchFamily="18" charset="0"/>
              </a:rPr>
            </a:br>
            <a:r>
              <a:rPr lang="ru-RU" sz="4400" dirty="0" smtClean="0">
                <a:solidFill>
                  <a:schemeClr val="tx1"/>
                </a:solidFill>
                <a:latin typeface="Times New Roman" panose="02020603050405020304" pitchFamily="18" charset="0"/>
                <a:cs typeface="Times New Roman" panose="02020603050405020304" pitchFamily="18" charset="0"/>
              </a:rPr>
              <a:t>Кафедра методологии обучения и воспитания </a:t>
            </a:r>
            <a:br>
              <a:rPr lang="ru-RU" sz="4400" dirty="0" smtClean="0">
                <a:solidFill>
                  <a:schemeClr val="tx1"/>
                </a:solidFill>
                <a:latin typeface="Times New Roman" panose="02020603050405020304" pitchFamily="18" charset="0"/>
                <a:cs typeface="Times New Roman" panose="02020603050405020304" pitchFamily="18" charset="0"/>
              </a:rPr>
            </a:br>
            <a:endParaRPr lang="ru-RU" sz="4400" dirty="0" smtClean="0">
              <a:solidFill>
                <a:schemeClr val="tx1"/>
              </a:solidFill>
              <a:latin typeface="Times New Roman" panose="02020603050405020304" pitchFamily="18" charset="0"/>
              <a:cs typeface="Times New Roman" panose="02020603050405020304" pitchFamily="18" charset="0"/>
            </a:endParaRPr>
          </a:p>
          <a:p>
            <a:r>
              <a:rPr lang="ru-RU" sz="4400" dirty="0" smtClean="0">
                <a:solidFill>
                  <a:schemeClr val="tx1"/>
                </a:solidFill>
                <a:latin typeface="Times New Roman" panose="02020603050405020304" pitchFamily="18" charset="0"/>
                <a:cs typeface="Times New Roman" panose="02020603050405020304" pitchFamily="18" charset="0"/>
              </a:rPr>
              <a:t>Предмет: Теория и технология обучения в высшей школе.</a:t>
            </a:r>
          </a:p>
          <a:p>
            <a:endParaRPr lang="ru-RU" sz="4400" dirty="0" smtClean="0">
              <a:solidFill>
                <a:schemeClr val="tx1"/>
              </a:solidFill>
              <a:latin typeface="Times New Roman" panose="02020603050405020304" pitchFamily="18" charset="0"/>
              <a:cs typeface="Times New Roman" panose="02020603050405020304" pitchFamily="18" charset="0"/>
            </a:endParaRPr>
          </a:p>
          <a:p>
            <a:r>
              <a:rPr lang="ru-RU" sz="4400" dirty="0" smtClean="0">
                <a:solidFill>
                  <a:schemeClr val="tx1"/>
                </a:solidFill>
                <a:latin typeface="Times New Roman" panose="02020603050405020304" pitchFamily="18" charset="0"/>
                <a:cs typeface="Times New Roman" panose="02020603050405020304" pitchFamily="18" charset="0"/>
              </a:rPr>
              <a:t>Презентация к докладу: Задачи лабораторных и практических занятий и методические рекомендации по их проведению.</a:t>
            </a:r>
          </a:p>
          <a:p>
            <a:endParaRPr lang="ru-RU" dirty="0" smtClean="0">
              <a:solidFill>
                <a:schemeClr val="tx1"/>
              </a:solidFill>
              <a:latin typeface="Times New Roman" panose="02020603050405020304" pitchFamily="18" charset="0"/>
              <a:cs typeface="Times New Roman" panose="02020603050405020304" pitchFamily="18" charset="0"/>
            </a:endParaRPr>
          </a:p>
          <a:p>
            <a:endParaRPr lang="ru-RU" dirty="0" smtClean="0">
              <a:solidFill>
                <a:schemeClr val="tx1"/>
              </a:solidFill>
              <a:latin typeface="Times New Roman" panose="02020603050405020304" pitchFamily="18" charset="0"/>
              <a:cs typeface="Times New Roman" panose="02020603050405020304" pitchFamily="18" charset="0"/>
            </a:endParaRPr>
          </a:p>
          <a:p>
            <a:endParaRPr lang="ru-RU" dirty="0" smtClean="0">
              <a:solidFill>
                <a:schemeClr val="tx1"/>
              </a:solidFill>
              <a:latin typeface="Times New Roman" panose="02020603050405020304" pitchFamily="18" charset="0"/>
              <a:cs typeface="Times New Roman" panose="02020603050405020304" pitchFamily="18" charset="0"/>
            </a:endParaRPr>
          </a:p>
          <a:p>
            <a:endParaRPr lang="ru-RU" dirty="0" smtClean="0">
              <a:solidFill>
                <a:schemeClr val="tx1"/>
              </a:solidFill>
              <a:latin typeface="Times New Roman" panose="02020603050405020304" pitchFamily="18" charset="0"/>
              <a:cs typeface="Times New Roman" panose="02020603050405020304" pitchFamily="18" charset="0"/>
            </a:endParaRPr>
          </a:p>
          <a:p>
            <a:endParaRPr lang="ru-RU" dirty="0" smtClean="0">
              <a:solidFill>
                <a:schemeClr val="tx1"/>
              </a:solidFill>
              <a:latin typeface="Times New Roman" panose="02020603050405020304" pitchFamily="18" charset="0"/>
              <a:cs typeface="Times New Roman" panose="02020603050405020304" pitchFamily="18" charset="0"/>
            </a:endParaRPr>
          </a:p>
          <a:p>
            <a:endParaRPr lang="ru-RU" dirty="0" smtClean="0">
              <a:solidFill>
                <a:schemeClr val="tx1"/>
              </a:solidFill>
              <a:latin typeface="Times New Roman" panose="02020603050405020304" pitchFamily="18" charset="0"/>
              <a:cs typeface="Times New Roman" panose="02020603050405020304" pitchFamily="18" charset="0"/>
            </a:endParaRPr>
          </a:p>
          <a:p>
            <a:endParaRPr lang="ru-RU" dirty="0" smtClean="0">
              <a:solidFill>
                <a:schemeClr val="tx1"/>
              </a:solidFill>
              <a:latin typeface="Times New Roman" panose="02020603050405020304" pitchFamily="18" charset="0"/>
              <a:cs typeface="Times New Roman" panose="02020603050405020304" pitchFamily="18" charset="0"/>
            </a:endParaRPr>
          </a:p>
          <a:p>
            <a:endParaRPr lang="ru-RU" dirty="0" smtClean="0">
              <a:solidFill>
                <a:schemeClr val="tx1"/>
              </a:solidFill>
              <a:latin typeface="Times New Roman" panose="02020603050405020304" pitchFamily="18" charset="0"/>
              <a:cs typeface="Times New Roman" panose="02020603050405020304" pitchFamily="18" charset="0"/>
            </a:endParaRPr>
          </a:p>
          <a:p>
            <a:pPr algn="r"/>
            <a:r>
              <a:rPr lang="ru-RU" sz="2500" dirty="0" smtClean="0">
                <a:solidFill>
                  <a:schemeClr val="tx1"/>
                </a:solidFill>
                <a:latin typeface="Times New Roman" panose="02020603050405020304" pitchFamily="18" charset="0"/>
                <a:cs typeface="Times New Roman" panose="02020603050405020304" pitchFamily="18" charset="0"/>
              </a:rPr>
              <a:t>Выполнил: студент II курса магистратуры </a:t>
            </a:r>
          </a:p>
          <a:p>
            <a:pPr algn="r"/>
            <a:r>
              <a:rPr lang="ru-RU" sz="2500" dirty="0" smtClean="0">
                <a:solidFill>
                  <a:schemeClr val="tx1"/>
                </a:solidFill>
                <a:latin typeface="Times New Roman" panose="02020603050405020304" pitchFamily="18" charset="0"/>
                <a:cs typeface="Times New Roman" panose="02020603050405020304" pitchFamily="18" charset="0"/>
              </a:rPr>
              <a:t>направления подготовки </a:t>
            </a:r>
          </a:p>
          <a:p>
            <a:pPr algn="r"/>
            <a:r>
              <a:rPr lang="ru-RU" sz="2500" dirty="0" smtClean="0">
                <a:solidFill>
                  <a:schemeClr val="tx1"/>
                </a:solidFill>
                <a:latin typeface="Times New Roman" panose="02020603050405020304" pitchFamily="18" charset="0"/>
                <a:cs typeface="Times New Roman" panose="02020603050405020304" pitchFamily="18" charset="0"/>
              </a:rPr>
              <a:t>44.04.01 «Педагогическое образование»</a:t>
            </a:r>
          </a:p>
          <a:p>
            <a:pPr algn="r"/>
            <a:r>
              <a:rPr lang="ru-RU" sz="2500" dirty="0" smtClean="0">
                <a:solidFill>
                  <a:schemeClr val="tx1"/>
                </a:solidFill>
                <a:latin typeface="Times New Roman" panose="02020603050405020304" pitchFamily="18" charset="0"/>
                <a:cs typeface="Times New Roman" panose="02020603050405020304" pitchFamily="18" charset="0"/>
              </a:rPr>
              <a:t>профиля подготовки </a:t>
            </a:r>
          </a:p>
          <a:p>
            <a:pPr algn="r"/>
            <a:r>
              <a:rPr lang="ru-RU" sz="2500" dirty="0" smtClean="0">
                <a:solidFill>
                  <a:schemeClr val="tx1"/>
                </a:solidFill>
                <a:latin typeface="Times New Roman" panose="02020603050405020304" pitchFamily="18" charset="0"/>
                <a:cs typeface="Times New Roman" panose="02020603050405020304" pitchFamily="18" charset="0"/>
              </a:rPr>
              <a:t>«Педагогика высшего образования» </a:t>
            </a:r>
          </a:p>
          <a:p>
            <a:pPr algn="r"/>
            <a:r>
              <a:rPr lang="ru-RU" sz="2500" dirty="0" smtClean="0">
                <a:solidFill>
                  <a:schemeClr val="tx1"/>
                </a:solidFill>
                <a:latin typeface="Times New Roman" panose="02020603050405020304" pitchFamily="18" charset="0"/>
                <a:cs typeface="Times New Roman" panose="02020603050405020304" pitchFamily="18" charset="0"/>
              </a:rPr>
              <a:t>очной формы обучения</a:t>
            </a:r>
          </a:p>
          <a:p>
            <a:pPr algn="r"/>
            <a:r>
              <a:rPr lang="ru-RU" sz="2500" dirty="0" smtClean="0">
                <a:solidFill>
                  <a:schemeClr val="tx1"/>
                </a:solidFill>
                <a:latin typeface="Times New Roman" panose="02020603050405020304" pitchFamily="18" charset="0"/>
                <a:cs typeface="Times New Roman" panose="02020603050405020304" pitchFamily="18" charset="0"/>
              </a:rPr>
              <a:t>группы 17.1-612</a:t>
            </a:r>
          </a:p>
          <a:p>
            <a:pPr algn="r"/>
            <a:r>
              <a:rPr lang="ru-RU" sz="2500" dirty="0" err="1" smtClean="0">
                <a:solidFill>
                  <a:schemeClr val="tx1"/>
                </a:solidFill>
                <a:latin typeface="Times New Roman" panose="02020603050405020304" pitchFamily="18" charset="0"/>
                <a:cs typeface="Times New Roman" panose="02020603050405020304" pitchFamily="18" charset="0"/>
              </a:rPr>
              <a:t>Гумеров</a:t>
            </a:r>
            <a:r>
              <a:rPr lang="ru-RU" sz="2500" dirty="0" smtClean="0">
                <a:solidFill>
                  <a:schemeClr val="tx1"/>
                </a:solidFill>
                <a:latin typeface="Times New Roman" panose="02020603050405020304" pitchFamily="18" charset="0"/>
                <a:cs typeface="Times New Roman" panose="02020603050405020304" pitchFamily="18" charset="0"/>
              </a:rPr>
              <a:t> Р.Р.</a:t>
            </a:r>
          </a:p>
          <a:p>
            <a:pPr algn="r"/>
            <a:r>
              <a:rPr lang="ru-RU" sz="2500" dirty="0" smtClean="0">
                <a:solidFill>
                  <a:schemeClr val="tx1"/>
                </a:solidFill>
                <a:latin typeface="Times New Roman" panose="02020603050405020304" pitchFamily="18" charset="0"/>
                <a:cs typeface="Times New Roman" panose="02020603050405020304" pitchFamily="18" charset="0"/>
              </a:rPr>
              <a:t>                                                Проверил: </a:t>
            </a:r>
            <a:r>
              <a:rPr lang="ru-RU" sz="2500" dirty="0" err="1" smtClean="0">
                <a:solidFill>
                  <a:schemeClr val="tx1"/>
                </a:solidFill>
                <a:latin typeface="Times New Roman" panose="02020603050405020304" pitchFamily="18" charset="0"/>
                <a:cs typeface="Times New Roman" panose="02020603050405020304" pitchFamily="18" charset="0"/>
              </a:rPr>
              <a:t>к.п.н</a:t>
            </a:r>
            <a:r>
              <a:rPr lang="ru-RU" sz="2500" dirty="0" smtClean="0">
                <a:solidFill>
                  <a:schemeClr val="tx1"/>
                </a:solidFill>
                <a:latin typeface="Times New Roman" panose="02020603050405020304" pitchFamily="18" charset="0"/>
                <a:cs typeface="Times New Roman" panose="02020603050405020304" pitchFamily="18" charset="0"/>
              </a:rPr>
              <a:t>., доцент,  </a:t>
            </a:r>
            <a:r>
              <a:rPr lang="ru-RU" sz="2500" dirty="0" err="1" smtClean="0">
                <a:solidFill>
                  <a:schemeClr val="tx1"/>
                </a:solidFill>
                <a:latin typeface="Times New Roman" panose="02020603050405020304" pitchFamily="18" charset="0"/>
                <a:cs typeface="Times New Roman" panose="02020603050405020304" pitchFamily="18" charset="0"/>
              </a:rPr>
              <a:t>Яруллин</a:t>
            </a:r>
            <a:r>
              <a:rPr lang="ru-RU" sz="2500" dirty="0" smtClean="0">
                <a:solidFill>
                  <a:schemeClr val="tx1"/>
                </a:solidFill>
                <a:latin typeface="Times New Roman" panose="02020603050405020304" pitchFamily="18" charset="0"/>
                <a:cs typeface="Times New Roman" panose="02020603050405020304" pitchFamily="18" charset="0"/>
              </a:rPr>
              <a:t> И.Ф.</a:t>
            </a:r>
          </a:p>
          <a:p>
            <a:endParaRPr lang="ru-RU" dirty="0" smtClean="0">
              <a:latin typeface="Times New Roman" panose="02020603050405020304" pitchFamily="18" charset="0"/>
              <a:cs typeface="Times New Roman" panose="02020603050405020304" pitchFamily="18" charset="0"/>
            </a:endParaRPr>
          </a:p>
          <a:p>
            <a:endParaRPr lang="ru-R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08920"/>
            <a:ext cx="5724128" cy="4149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02377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normAutofit/>
          </a:bodyPr>
          <a:lstStyle/>
          <a:p>
            <a:pPr marL="0" indent="0" algn="ctr">
              <a:lnSpc>
                <a:spcPct val="150000"/>
              </a:lnSpc>
              <a:buNone/>
            </a:pPr>
            <a:r>
              <a:rPr lang="ru-RU" b="1" dirty="0" smtClean="0">
                <a:latin typeface="Times New Roman" panose="02020603050405020304" pitchFamily="18" charset="0"/>
                <a:cs typeface="Times New Roman" panose="02020603050405020304" pitchFamily="18" charset="0"/>
              </a:rPr>
              <a:t>Методические рекомендации.</a:t>
            </a:r>
          </a:p>
          <a:p>
            <a:pPr marL="0" indent="0" algn="just">
              <a:lnSpc>
                <a:spcPct val="150000"/>
              </a:lnSpc>
              <a:buNone/>
            </a:pPr>
            <a:r>
              <a:rPr lang="ru-RU" dirty="0" smtClean="0">
                <a:latin typeface="Times New Roman" panose="02020603050405020304" pitchFamily="18" charset="0"/>
                <a:cs typeface="Times New Roman" panose="02020603050405020304" pitchFamily="18" charset="0"/>
              </a:rPr>
              <a:t>Весь подобранный материал нужно хотя бы один раз прочитать или внимательно просмотреть полностью. По ходу чтения помечаются те места, в которых содержится ответ на вопрос, сформулированный в задании. Читая литературу по теме, студент должен мысленно спрашивать себя, на какой вопрос задания отвечает тот или иной абзац прорабатываемого пособия. </a:t>
            </a:r>
          </a:p>
          <a:p>
            <a:pPr marL="0" indent="0" algn="just">
              <a:lnSpc>
                <a:spcPct val="150000"/>
              </a:lnSpc>
              <a:buNone/>
            </a:pP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4330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normAutofit fontScale="92500"/>
          </a:bodyPr>
          <a:lstStyle/>
          <a:p>
            <a:pPr marL="0" indent="0" algn="ctr">
              <a:lnSpc>
                <a:spcPct val="150000"/>
              </a:lnSpc>
              <a:buNone/>
            </a:pPr>
            <a:r>
              <a:rPr lang="ru-RU" b="1" dirty="0" smtClean="0">
                <a:latin typeface="Times New Roman" panose="02020603050405020304" pitchFamily="18" charset="0"/>
                <a:cs typeface="Times New Roman" panose="02020603050405020304" pitchFamily="18" charset="0"/>
              </a:rPr>
              <a:t>Методические рекомендации.</a:t>
            </a:r>
          </a:p>
          <a:p>
            <a:pPr marL="0" indent="0" algn="just">
              <a:lnSpc>
                <a:spcPct val="150000"/>
              </a:lnSpc>
              <a:buNone/>
            </a:pPr>
            <a:r>
              <a:rPr lang="ru-RU" dirty="0" smtClean="0">
                <a:latin typeface="Times New Roman" panose="02020603050405020304" pitchFamily="18" charset="0"/>
                <a:cs typeface="Times New Roman" panose="02020603050405020304" pitchFamily="18" charset="0"/>
              </a:rPr>
              <a:t>После того, как материал для ответов подобран, желательно, хотя бы мысленно, а лучше всего устно или же письменно, ответить на все вопросы. Только после того, как студент убедится, что хорошо знает необходимый теоретический материал, что его ответы достаточно аргументированы и доказательны, он может считать себя подготовленным к выполнению лабораторных работ.</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50875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normAutofit/>
          </a:bodyPr>
          <a:lstStyle/>
          <a:p>
            <a:pPr marL="0" indent="0" algn="ctr">
              <a:lnSpc>
                <a:spcPct val="150000"/>
              </a:lnSpc>
              <a:buNone/>
            </a:pPr>
            <a:r>
              <a:rPr lang="ru-RU" b="1" dirty="0" smtClean="0">
                <a:latin typeface="Times New Roman" panose="02020603050405020304" pitchFamily="18" charset="0"/>
                <a:cs typeface="Times New Roman" panose="02020603050405020304" pitchFamily="18" charset="0"/>
              </a:rPr>
              <a:t>Методические рекомендации.</a:t>
            </a:r>
          </a:p>
          <a:p>
            <a:pPr marL="0" indent="0" algn="just">
              <a:lnSpc>
                <a:spcPct val="150000"/>
              </a:lnSpc>
              <a:buNone/>
            </a:pPr>
            <a:r>
              <a:rPr lang="ru-RU" dirty="0" smtClean="0">
                <a:latin typeface="Times New Roman" panose="02020603050405020304" pitchFamily="18" charset="0"/>
                <a:cs typeface="Times New Roman" panose="02020603050405020304" pitchFamily="18" charset="0"/>
              </a:rPr>
              <a:t>Результаты эксперимента, зависимости, графики и т.д. следует стремиться получить непосредственно при выполнении работы в аудитории. Опыт или задание необходимо проводить сознательно, т.е. знать цель работы, точность, с которой нужно вести измерения, представлять себе правильно ли протекает явление.</a:t>
            </a:r>
          </a:p>
          <a:p>
            <a:pPr algn="just"/>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33645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normAutofit/>
          </a:bodyPr>
          <a:lstStyle/>
          <a:p>
            <a:pPr marL="0" indent="0" algn="ctr">
              <a:lnSpc>
                <a:spcPct val="150000"/>
              </a:lnSpc>
              <a:buNone/>
            </a:pPr>
            <a:r>
              <a:rPr lang="ru-RU" b="1" dirty="0" smtClean="0">
                <a:latin typeface="Times New Roman" panose="02020603050405020304" pitchFamily="18" charset="0"/>
                <a:cs typeface="Times New Roman" panose="02020603050405020304" pitchFamily="18" charset="0"/>
              </a:rPr>
              <a:t>Методические рекомендации.</a:t>
            </a:r>
          </a:p>
          <a:p>
            <a:pPr marL="0" indent="0" algn="just">
              <a:lnSpc>
                <a:spcPct val="150000"/>
              </a:lnSpc>
              <a:buNone/>
            </a:pPr>
            <a:r>
              <a:rPr lang="ru-RU" dirty="0" smtClean="0">
                <a:latin typeface="Times New Roman" panose="02020603050405020304" pitchFamily="18" charset="0"/>
                <a:cs typeface="Times New Roman" panose="02020603050405020304" pitchFamily="18" charset="0"/>
              </a:rPr>
              <a:t>Лабораторная работа считается выполненной только в том случае, когда отчет по ней принят. Чем скорее составлен отчет после проведения работы, тем меньше будет затрачено труда и времени на ее оформление. Студенты, сдавшие в отведенный срок все лабораторные работы, освобождаются от зачета по данной дисциплине.</a:t>
            </a:r>
          </a:p>
          <a:p>
            <a:pPr marL="0" indent="0">
              <a:buNone/>
            </a:pPr>
            <a:endParaRPr lang="ru-RU" dirty="0"/>
          </a:p>
        </p:txBody>
      </p:sp>
    </p:spTree>
    <p:extLst>
      <p:ext uri="{BB962C8B-B14F-4D97-AF65-F5344CB8AC3E}">
        <p14:creationId xmlns:p14="http://schemas.microsoft.com/office/powerpoint/2010/main" val="17967485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lstStyle/>
          <a:p>
            <a:pPr marL="0" indent="0" algn="just">
              <a:lnSpc>
                <a:spcPct val="150000"/>
              </a:lnSpc>
              <a:buNone/>
            </a:pPr>
            <a:endParaRPr lang="ru-RU" b="1" i="1"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ru-RU" b="1" i="1" dirty="0" smtClean="0">
                <a:latin typeface="Times New Roman" panose="02020603050405020304" pitchFamily="18" charset="0"/>
                <a:cs typeface="Times New Roman" panose="02020603050405020304" pitchFamily="18" charset="0"/>
              </a:rPr>
              <a:t>Практические занятия. </a:t>
            </a:r>
            <a:r>
              <a:rPr lang="ru-RU" dirty="0" smtClean="0">
                <a:latin typeface="Times New Roman" panose="02020603050405020304" pitchFamily="18" charset="0"/>
                <a:cs typeface="Times New Roman" panose="02020603050405020304" pitchFamily="18" charset="0"/>
              </a:rPr>
              <a:t>Наряду с семинарами, большую роль в подготовке студента к профессиональной деятельности имеют практические занятия. Они составляют значительную часть всего объёма аудиторных занятий и имеют важнейшее значение для усвоения программного материала.</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1479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normAutofit lnSpcReduction="10000"/>
          </a:bodyPr>
          <a:lstStyle/>
          <a:p>
            <a:pPr marL="0" indent="0" algn="ctr">
              <a:buNone/>
            </a:pPr>
            <a:r>
              <a:rPr lang="ru-RU" b="1" dirty="0" smtClean="0">
                <a:latin typeface="Times New Roman" panose="02020603050405020304" pitchFamily="18" charset="0"/>
                <a:cs typeface="Times New Roman" panose="02020603050405020304" pitchFamily="18" charset="0"/>
              </a:rPr>
              <a:t>Задачи практических занятий:</a:t>
            </a:r>
          </a:p>
          <a:p>
            <a:pPr marL="0" indent="0" algn="just">
              <a:buNone/>
            </a:pPr>
            <a:r>
              <a:rPr lang="ru-RU" dirty="0" smtClean="0">
                <a:latin typeface="Times New Roman" panose="02020603050405020304" pitchFamily="18" charset="0"/>
                <a:cs typeface="Times New Roman" panose="02020603050405020304" pitchFamily="18" charset="0"/>
              </a:rPr>
              <a:t>1) закрепление знаний путем активного повторения материала лекций;</a:t>
            </a:r>
          </a:p>
          <a:p>
            <a:pPr marL="0" indent="0" algn="just">
              <a:buNone/>
            </a:pPr>
            <a:r>
              <a:rPr lang="ru-RU" dirty="0" smtClean="0">
                <a:latin typeface="Times New Roman" panose="02020603050405020304" pitchFamily="18" charset="0"/>
                <a:cs typeface="Times New Roman" panose="02020603050405020304" pitchFamily="18" charset="0"/>
              </a:rPr>
              <a:t>2) развитие способности самостоятельно использовать полученные знания;</a:t>
            </a:r>
          </a:p>
          <a:p>
            <a:pPr marL="0" indent="0" algn="just">
              <a:buNone/>
            </a:pPr>
            <a:r>
              <a:rPr lang="ru-RU" dirty="0" smtClean="0">
                <a:latin typeface="Times New Roman" panose="02020603050405020304" pitchFamily="18" charset="0"/>
                <a:cs typeface="Times New Roman" panose="02020603050405020304" pitchFamily="18" charset="0"/>
              </a:rPr>
              <a:t>3) приобретение навыков самостоятельного решения научно –практических вопросов;</a:t>
            </a:r>
          </a:p>
          <a:p>
            <a:pPr marL="0" indent="0" algn="just">
              <a:buNone/>
            </a:pPr>
            <a:r>
              <a:rPr lang="ru-RU" dirty="0" smtClean="0">
                <a:latin typeface="Times New Roman" panose="02020603050405020304" pitchFamily="18" charset="0"/>
                <a:cs typeface="Times New Roman" panose="02020603050405020304" pitchFamily="18" charset="0"/>
              </a:rPr>
              <a:t>4) приведение разрозненных знаний в определенную систему;</a:t>
            </a:r>
          </a:p>
          <a:p>
            <a:pPr marL="0" indent="0" algn="just">
              <a:buNone/>
            </a:pPr>
            <a:r>
              <a:rPr lang="ru-RU" dirty="0" smtClean="0">
                <a:latin typeface="Times New Roman" panose="02020603050405020304" pitchFamily="18" charset="0"/>
                <a:cs typeface="Times New Roman" panose="02020603050405020304" pitchFamily="18" charset="0"/>
              </a:rPr>
              <a:t>5) ознакомление с методами и средствами науки в их практическом применении;</a:t>
            </a:r>
          </a:p>
          <a:p>
            <a:pPr marL="0" indent="0" algn="just">
              <a:buNone/>
            </a:pPr>
            <a:r>
              <a:rPr lang="ru-RU" dirty="0" smtClean="0">
                <a:latin typeface="Times New Roman" panose="02020603050405020304" pitchFamily="18" charset="0"/>
                <a:cs typeface="Times New Roman" panose="02020603050405020304" pitchFamily="18" charset="0"/>
              </a:rPr>
              <a:t>6) подготовка к контролю (в виде экзамена или тестирования) полученных на лекциях теоретических знаний и т.д.</a:t>
            </a:r>
          </a:p>
          <a:p>
            <a:pPr marL="0" indent="0">
              <a:buNone/>
            </a:pPr>
            <a:endParaRPr lang="ru-RU" dirty="0"/>
          </a:p>
        </p:txBody>
      </p:sp>
    </p:spTree>
    <p:extLst>
      <p:ext uri="{BB962C8B-B14F-4D97-AF65-F5344CB8AC3E}">
        <p14:creationId xmlns:p14="http://schemas.microsoft.com/office/powerpoint/2010/main" val="18475679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lstStyle/>
          <a:p>
            <a:pPr marL="0" indent="0" algn="ctr">
              <a:lnSpc>
                <a:spcPct val="150000"/>
              </a:lnSpc>
              <a:buNone/>
            </a:pPr>
            <a:r>
              <a:rPr lang="ru-RU" b="1" dirty="0" smtClean="0">
                <a:latin typeface="Times New Roman" panose="02020603050405020304" pitchFamily="18" charset="0"/>
                <a:cs typeface="Times New Roman" panose="02020603050405020304" pitchFamily="18" charset="0"/>
              </a:rPr>
              <a:t>Выполняемые на них задания можно подразделить на несколько групп.</a:t>
            </a:r>
          </a:p>
          <a:p>
            <a:pPr marL="0" indent="0" algn="just">
              <a:lnSpc>
                <a:spcPct val="150000"/>
              </a:lnSpc>
              <a:buNone/>
            </a:pPr>
            <a:r>
              <a:rPr lang="ru-RU" dirty="0" smtClean="0">
                <a:latin typeface="Times New Roman" panose="02020603050405020304" pitchFamily="18" charset="0"/>
                <a:cs typeface="Times New Roman" panose="02020603050405020304" pitchFamily="18" charset="0"/>
              </a:rPr>
              <a:t>Одни из них служат иллюстрацией теоретического материала и носят воспроизводящий характер. Они выявляют качество понимания студентами теории. Другие представляют собой образцы задач и примеров, разобранных в аудитории. Для самостоятельного их выполнения требуется, чтобы студент овладел показанными методами решения.</a:t>
            </a:r>
          </a:p>
          <a:p>
            <a:pPr marL="0" indent="0">
              <a:buNone/>
            </a:pPr>
            <a:endParaRPr lang="ru-RU" dirty="0"/>
          </a:p>
        </p:txBody>
      </p:sp>
    </p:spTree>
    <p:extLst>
      <p:ext uri="{BB962C8B-B14F-4D97-AF65-F5344CB8AC3E}">
        <p14:creationId xmlns:p14="http://schemas.microsoft.com/office/powerpoint/2010/main" val="18658605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normAutofit fontScale="92500"/>
          </a:bodyPr>
          <a:lstStyle/>
          <a:p>
            <a:pPr marL="0" indent="0" algn="just">
              <a:lnSpc>
                <a:spcPct val="150000"/>
              </a:lnSpc>
              <a:buNone/>
            </a:pPr>
            <a:r>
              <a:rPr lang="ru-RU" dirty="0" smtClean="0">
                <a:latin typeface="Times New Roman" panose="02020603050405020304" pitchFamily="18" charset="0"/>
                <a:cs typeface="Times New Roman" panose="02020603050405020304" pitchFamily="18" charset="0"/>
              </a:rPr>
              <a:t>Следующий вид заданий может содержать элементы творчества. Одни из них требуют от студента преобразований, реконструкций, обобщений. Для их выполнения необходимо привлекать ранее приобретенный опыт, устанавливать </a:t>
            </a:r>
            <a:r>
              <a:rPr lang="ru-RU" dirty="0" err="1" smtClean="0">
                <a:latin typeface="Times New Roman" panose="02020603050405020304" pitchFamily="18" charset="0"/>
                <a:cs typeface="Times New Roman" panose="02020603050405020304" pitchFamily="18" charset="0"/>
              </a:rPr>
              <a:t>межпредметные</a:t>
            </a:r>
            <a:r>
              <a:rPr lang="ru-RU" dirty="0" smtClean="0">
                <a:latin typeface="Times New Roman" panose="02020603050405020304" pitchFamily="18" charset="0"/>
                <a:cs typeface="Times New Roman" panose="02020603050405020304" pitchFamily="18" charset="0"/>
              </a:rPr>
              <a:t> связи. Решение других требует дополнительных знаний, которые студент должен приобрести самостоятельно. Третьи предполагают наличие у студента некоторых исследовательских умений.</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79441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lstStyle/>
          <a:p>
            <a:pPr marL="0" indent="0" algn="just">
              <a:lnSpc>
                <a:spcPct val="150000"/>
              </a:lnSpc>
              <a:buNone/>
            </a:pPr>
            <a:endParaRPr lang="ru-RU"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ru-RU" dirty="0" smtClean="0">
                <a:latin typeface="Times New Roman" panose="02020603050405020304" pitchFamily="18" charset="0"/>
                <a:cs typeface="Times New Roman" panose="02020603050405020304" pitchFamily="18" charset="0"/>
              </a:rPr>
              <a:t>При проведении практических занятий следует учитывать роль повторения. Но оно должно быть не нудным, однообразным. Повторение для закрепления знаний следует проводить по вариантам, соблюдая принцип дифференциации, под новым углом зрения, что далеко не всегда учитывается в практике вузовского обучения.</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75503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normAutofit fontScale="92500"/>
          </a:bodyPr>
          <a:lstStyle/>
          <a:p>
            <a:pPr marL="0" indent="0" algn="just">
              <a:lnSpc>
                <a:spcPct val="150000"/>
              </a:lnSpc>
              <a:buNone/>
            </a:pPr>
            <a:r>
              <a:rPr lang="ru-RU" dirty="0" smtClean="0">
                <a:latin typeface="Times New Roman" panose="02020603050405020304" pitchFamily="18" charset="0"/>
                <a:cs typeface="Times New Roman" panose="02020603050405020304" pitchFamily="18" charset="0"/>
              </a:rPr>
              <a:t>Важнейшей стороной любой формы практических занятий являются упражнения. Основа в упражнении - пример, который разбирается с позиций теории, развитой в лекции. Как правило, основное внимание уделяется формированию конкретных умений, навыков, что и определяет содержание деятельности студентов - решение задач, графические работы, уточнение категорий и понятий науки, являющихся предпосылкой правильного мышления и речи. </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50377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lstStyle/>
          <a:p>
            <a:pPr marL="0" indent="0" algn="just">
              <a:buNone/>
            </a:pPr>
            <a:endParaRPr lang="ru-RU"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ru-RU" dirty="0" smtClean="0">
                <a:latin typeface="Times New Roman" panose="02020603050405020304" pitchFamily="18" charset="0"/>
                <a:cs typeface="Times New Roman" panose="02020603050405020304" pitchFamily="18" charset="0"/>
              </a:rPr>
              <a:t>Совместная групповая учебная деятельность - одна из самых эффективных форм. Ее конкретная ориентация зависит от усилий преподавателя. Такими наиболее эффективными формами совместной деятельности преподавателя со студентами являются лабораторные и практические занятия.</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57609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lstStyle/>
          <a:p>
            <a:pPr marL="0" indent="0" algn="ctr">
              <a:lnSpc>
                <a:spcPct val="150000"/>
              </a:lnSpc>
              <a:buNone/>
            </a:pPr>
            <a:r>
              <a:rPr lang="ru-RU" b="1" dirty="0" smtClean="0">
                <a:latin typeface="Times New Roman" panose="02020603050405020304" pitchFamily="18" charset="0"/>
                <a:cs typeface="Times New Roman" panose="02020603050405020304" pitchFamily="18" charset="0"/>
              </a:rPr>
              <a:t>Некоторые рекомендации по проведению практических занятий.</a:t>
            </a:r>
          </a:p>
          <a:p>
            <a:pPr marL="0" indent="0" algn="just">
              <a:lnSpc>
                <a:spcPct val="150000"/>
              </a:lnSpc>
              <a:buNone/>
            </a:pPr>
            <a:r>
              <a:rPr lang="ru-RU" dirty="0" smtClean="0">
                <a:latin typeface="Times New Roman" panose="02020603050405020304" pitchFamily="18" charset="0"/>
                <a:cs typeface="Times New Roman" panose="02020603050405020304" pitchFamily="18" charset="0"/>
              </a:rPr>
              <a:t>Структура практических занятий:</a:t>
            </a:r>
          </a:p>
          <a:p>
            <a:pPr marL="0" indent="0" algn="just">
              <a:lnSpc>
                <a:spcPct val="150000"/>
              </a:lnSpc>
              <a:buNone/>
            </a:pPr>
            <a:r>
              <a:rPr lang="ru-RU" dirty="0" smtClean="0">
                <a:latin typeface="Times New Roman" panose="02020603050405020304" pitchFamily="18" charset="0"/>
                <a:cs typeface="Times New Roman" panose="02020603050405020304" pitchFamily="18" charset="0"/>
              </a:rPr>
              <a:t>1) вступление преподавателя;</a:t>
            </a:r>
          </a:p>
          <a:p>
            <a:pPr marL="0" indent="0" algn="just">
              <a:lnSpc>
                <a:spcPct val="150000"/>
              </a:lnSpc>
              <a:buNone/>
            </a:pPr>
            <a:r>
              <a:rPr lang="ru-RU" dirty="0" smtClean="0">
                <a:latin typeface="Times New Roman" panose="02020603050405020304" pitchFamily="18" charset="0"/>
                <a:cs typeface="Times New Roman" panose="02020603050405020304" pitchFamily="18" charset="0"/>
              </a:rPr>
              <a:t>2) ответы на вопросы студентов по неясному материалу;</a:t>
            </a:r>
          </a:p>
          <a:p>
            <a:pPr marL="0" indent="0" algn="just">
              <a:lnSpc>
                <a:spcPct val="150000"/>
              </a:lnSpc>
              <a:buNone/>
            </a:pPr>
            <a:r>
              <a:rPr lang="ru-RU" dirty="0" smtClean="0">
                <a:latin typeface="Times New Roman" panose="02020603050405020304" pitchFamily="18" charset="0"/>
                <a:cs typeface="Times New Roman" panose="02020603050405020304" pitchFamily="18" charset="0"/>
              </a:rPr>
              <a:t>3) практическая часть как плановая;</a:t>
            </a:r>
          </a:p>
          <a:p>
            <a:pPr marL="0" indent="0" algn="just">
              <a:lnSpc>
                <a:spcPct val="150000"/>
              </a:lnSpc>
              <a:buNone/>
            </a:pPr>
            <a:r>
              <a:rPr lang="ru-RU" dirty="0" smtClean="0">
                <a:latin typeface="Times New Roman" panose="02020603050405020304" pitchFamily="18" charset="0"/>
                <a:cs typeface="Times New Roman" panose="02020603050405020304" pitchFamily="18" charset="0"/>
              </a:rPr>
              <a:t>4) заключительное слово преподавателя.</a:t>
            </a:r>
          </a:p>
          <a:p>
            <a:pPr marL="0" indent="0" algn="just">
              <a:buNone/>
            </a:pP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19788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17381"/>
            <a:ext cx="9144000" cy="6858000"/>
          </a:xfrm>
        </p:spPr>
        <p:txBody>
          <a:bodyPr/>
          <a:lstStyle/>
          <a:p>
            <a:pPr marL="0" indent="0" algn="ctr">
              <a:lnSpc>
                <a:spcPct val="150000"/>
              </a:lnSpc>
              <a:buNone/>
            </a:pPr>
            <a:r>
              <a:rPr lang="ru-RU" b="1" dirty="0" smtClean="0">
                <a:latin typeface="Times New Roman" panose="02020603050405020304" pitchFamily="18" charset="0"/>
                <a:cs typeface="Times New Roman" panose="02020603050405020304" pitchFamily="18" charset="0"/>
              </a:rPr>
              <a:t>Некоторые рекомендации по проведению практических занятий.</a:t>
            </a:r>
            <a:endParaRPr lang="ru-RU" dirty="0" smtClean="0"/>
          </a:p>
          <a:p>
            <a:pPr marL="0" indent="0" algn="just">
              <a:lnSpc>
                <a:spcPct val="150000"/>
              </a:lnSpc>
              <a:buNone/>
            </a:pPr>
            <a:r>
              <a:rPr lang="ru-RU" dirty="0" smtClean="0">
                <a:latin typeface="Times New Roman" panose="02020603050405020304" pitchFamily="18" charset="0"/>
                <a:cs typeface="Times New Roman" panose="02020603050405020304" pitchFamily="18" charset="0"/>
              </a:rPr>
              <a:t>Разнообразие занятий вытекает из собственно практической части. Это могут быть обсуждения рефератов, дискуссии, решение задач, доклады, тренировочные упражнения, наблюдения, эксперименты. </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82897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normAutofit/>
          </a:bodyPr>
          <a:lstStyle/>
          <a:p>
            <a:pPr marL="0" indent="0" algn="just">
              <a:lnSpc>
                <a:spcPct val="150000"/>
              </a:lnSpc>
              <a:buNone/>
            </a:pPr>
            <a:endParaRPr lang="ru-RU"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ru-RU" dirty="0" smtClean="0">
                <a:latin typeface="Times New Roman" panose="02020603050405020304" pitchFamily="18" charset="0"/>
                <a:cs typeface="Times New Roman" panose="02020603050405020304" pitchFamily="18" charset="0"/>
              </a:rPr>
              <a:t>Таким образом, лабораторные и практические занятия по всем дисциплинам не только углубляют и закрепляют соответствующие знания, но и развивают инициативу, творческую активность, вооружают будущего специалиста методами и средствами научного познания. </a:t>
            </a:r>
          </a:p>
          <a:p>
            <a:pPr marL="0" indent="0">
              <a:buNone/>
            </a:pPr>
            <a:endParaRPr lang="ru-RU" dirty="0"/>
          </a:p>
        </p:txBody>
      </p:sp>
    </p:spTree>
    <p:extLst>
      <p:ext uri="{BB962C8B-B14F-4D97-AF65-F5344CB8AC3E}">
        <p14:creationId xmlns:p14="http://schemas.microsoft.com/office/powerpoint/2010/main" val="1288306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lstStyle/>
          <a:p>
            <a:pPr marL="0" indent="0" algn="just">
              <a:lnSpc>
                <a:spcPct val="150000"/>
              </a:lnSpc>
              <a:buNone/>
            </a:pPr>
            <a:endParaRPr lang="ru-RU" dirty="0" smtClean="0"/>
          </a:p>
          <a:p>
            <a:pPr marL="0" indent="0" algn="just">
              <a:lnSpc>
                <a:spcPct val="150000"/>
              </a:lnSpc>
              <a:buNone/>
            </a:pPr>
            <a:r>
              <a:rPr lang="ru-RU" dirty="0" smtClean="0">
                <a:latin typeface="Times New Roman" panose="02020603050405020304" pitchFamily="18" charset="0"/>
                <a:cs typeface="Times New Roman" panose="02020603050405020304" pitchFamily="18" charset="0"/>
              </a:rPr>
              <a:t>Особую роль на этих занятиях играет не только совместная групповая работа, но и максимальная степень приближения к будущей профессиональной деятельности, которая достигается при прохождении производственной практики на конкретных рабочих постах.</a:t>
            </a:r>
          </a:p>
          <a:p>
            <a:pPr algn="just">
              <a:lnSpc>
                <a:spcPct val="150000"/>
              </a:lnSpc>
            </a:pPr>
            <a:endParaRPr lang="ru-RU" dirty="0"/>
          </a:p>
        </p:txBody>
      </p:sp>
    </p:spTree>
    <p:extLst>
      <p:ext uri="{BB962C8B-B14F-4D97-AF65-F5344CB8AC3E}">
        <p14:creationId xmlns:p14="http://schemas.microsoft.com/office/powerpoint/2010/main" val="17617680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normAutofit/>
          </a:bodyPr>
          <a:lstStyle/>
          <a:p>
            <a:pPr marL="0" indent="0" algn="ctr">
              <a:buNone/>
            </a:pPr>
            <a:endParaRPr lang="ru-RU" sz="5400" dirty="0" smtClean="0">
              <a:latin typeface="Times New Roman" panose="02020603050405020304" pitchFamily="18" charset="0"/>
              <a:cs typeface="Times New Roman" panose="02020603050405020304" pitchFamily="18" charset="0"/>
            </a:endParaRPr>
          </a:p>
          <a:p>
            <a:pPr marL="0" indent="0" algn="ctr">
              <a:buNone/>
            </a:pPr>
            <a:endParaRPr lang="ru-RU" sz="5400" dirty="0">
              <a:latin typeface="Times New Roman" panose="02020603050405020304" pitchFamily="18" charset="0"/>
              <a:cs typeface="Times New Roman" panose="02020603050405020304" pitchFamily="18" charset="0"/>
            </a:endParaRPr>
          </a:p>
          <a:p>
            <a:pPr marL="0" indent="0" algn="ctr">
              <a:buNone/>
            </a:pPr>
            <a:r>
              <a:rPr lang="ru-RU" sz="5400" dirty="0" smtClean="0">
                <a:latin typeface="Times New Roman" panose="02020603050405020304" pitchFamily="18" charset="0"/>
                <a:cs typeface="Times New Roman" panose="02020603050405020304" pitchFamily="18" charset="0"/>
              </a:rPr>
              <a:t>СПАСИБО ЗА ВНИМАНИЕ</a:t>
            </a:r>
            <a:endParaRPr lang="ru-RU"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4950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lstStyle/>
          <a:p>
            <a:pPr marL="0" indent="0" algn="just">
              <a:lnSpc>
                <a:spcPct val="150000"/>
              </a:lnSpc>
              <a:buNone/>
            </a:pPr>
            <a:endParaRPr lang="ru-RU"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ru-RU" b="1" i="1" dirty="0" smtClean="0">
                <a:latin typeface="Times New Roman" panose="02020603050405020304" pitchFamily="18" charset="0"/>
                <a:cs typeface="Times New Roman" panose="02020603050405020304" pitchFamily="18" charset="0"/>
              </a:rPr>
              <a:t>Лабораторные работы </a:t>
            </a:r>
            <a:r>
              <a:rPr lang="ru-RU" dirty="0" smtClean="0">
                <a:latin typeface="Times New Roman" panose="02020603050405020304" pitchFamily="18" charset="0"/>
                <a:cs typeface="Times New Roman" panose="02020603050405020304" pitchFamily="18" charset="0"/>
              </a:rPr>
              <a:t>- это такая форма организации обучения, при котором студенты под руководством преподавателя и по заранее намеченному плану проделывают опыты или выполняют определенные практические задания и в процессе их воспринимают и осмысливают новый учебный материал.</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2545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lstStyle/>
          <a:p>
            <a:pPr marL="0" indent="0" algn="just">
              <a:lnSpc>
                <a:spcPct val="150000"/>
              </a:lnSpc>
              <a:buNone/>
            </a:pPr>
            <a:endParaRPr lang="ru-RU"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ru-RU" dirty="0" smtClean="0">
                <a:latin typeface="Times New Roman" panose="02020603050405020304" pitchFamily="18" charset="0"/>
                <a:cs typeface="Times New Roman" panose="02020603050405020304" pitchFamily="18" charset="0"/>
              </a:rPr>
              <a:t>Лабораторные занятия интегрируют теоретико-методологические знания, практические умения и навыки студентов в едином процессе деятельности учебно-исследовательского характера.</a:t>
            </a:r>
            <a:endParaRPr lang="ru-RU"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763" y="4020268"/>
            <a:ext cx="6084887"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17720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lstStyle/>
          <a:p>
            <a:pPr marL="0" indent="0" algn="just">
              <a:lnSpc>
                <a:spcPct val="150000"/>
              </a:lnSpc>
              <a:buNone/>
            </a:pPr>
            <a:r>
              <a:rPr lang="ru-RU" dirty="0" smtClean="0">
                <a:latin typeface="Times New Roman" panose="02020603050405020304" pitchFamily="18" charset="0"/>
                <a:cs typeface="Times New Roman" panose="02020603050405020304" pitchFamily="18" charset="0"/>
              </a:rPr>
              <a:t>Само значение слов лаборатория, лабораторный (от латинского </a:t>
            </a:r>
            <a:r>
              <a:rPr lang="en-US" dirty="0" smtClean="0">
                <a:latin typeface="Times New Roman" panose="02020603050405020304" pitchFamily="18" charset="0"/>
                <a:cs typeface="Times New Roman" panose="02020603050405020304" pitchFamily="18" charset="0"/>
              </a:rPr>
              <a:t>l</a:t>
            </a:r>
            <a:r>
              <a:rPr lang="ru-RU" dirty="0" err="1" smtClean="0">
                <a:latin typeface="Times New Roman" panose="02020603050405020304" pitchFamily="18" charset="0"/>
                <a:cs typeface="Times New Roman" panose="02020603050405020304" pitchFamily="18" charset="0"/>
              </a:rPr>
              <a:t>аbor</a:t>
            </a:r>
            <a:r>
              <a:rPr lang="ru-RU" dirty="0" smtClean="0">
                <a:latin typeface="Times New Roman" panose="02020603050405020304" pitchFamily="18" charset="0"/>
                <a:cs typeface="Times New Roman" panose="02020603050405020304" pitchFamily="18" charset="0"/>
              </a:rPr>
              <a:t> - труд, работа, трудность, </a:t>
            </a:r>
            <a:r>
              <a:rPr lang="ru-RU" dirty="0" err="1" smtClean="0">
                <a:latin typeface="Times New Roman" panose="02020603050405020304" pitchFamily="18" charset="0"/>
                <a:cs typeface="Times New Roman" panose="02020603050405020304" pitchFamily="18" charset="0"/>
              </a:rPr>
              <a:t>laboro</a:t>
            </a:r>
            <a:r>
              <a:rPr lang="ru-RU" dirty="0" smtClean="0">
                <a:latin typeface="Times New Roman" panose="02020603050405020304" pitchFamily="18" charset="0"/>
                <a:cs typeface="Times New Roman" panose="02020603050405020304" pitchFamily="18" charset="0"/>
              </a:rPr>
              <a:t> - трудиться, стараться, хлопотать, заботиться, преодолевать затруднения) указывает на сложившиеся в далекие времена понятия, связанные с применением умственных и трудовых усилий к изысканию ранее неизвестных путей и средств для разрешения научных и жизненных задач.</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86264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lstStyle/>
          <a:p>
            <a:pPr marL="0" indent="0" algn="just">
              <a:lnSpc>
                <a:spcPct val="150000"/>
              </a:lnSpc>
              <a:buNone/>
            </a:pPr>
            <a:r>
              <a:rPr lang="ru-RU" dirty="0" smtClean="0">
                <a:latin typeface="Times New Roman" panose="02020603050405020304" pitchFamily="18" charset="0"/>
                <a:cs typeface="Times New Roman" panose="02020603050405020304" pitchFamily="18" charset="0"/>
              </a:rPr>
              <a:t>Учебная лаборатория работа по педагогике проводится с целью научно-методической поддержки системы общепедагогической подготовки студентов педагогического профиля.</a:t>
            </a:r>
            <a:endParaRPr lang="ru-RU"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003342"/>
            <a:ext cx="5796136" cy="3854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0731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normAutofit/>
          </a:bodyPr>
          <a:lstStyle/>
          <a:p>
            <a:pPr marL="0" indent="0" algn="ctr">
              <a:buNone/>
            </a:pPr>
            <a:r>
              <a:rPr lang="ru-RU" b="1" dirty="0" smtClean="0">
                <a:latin typeface="Times New Roman" panose="02020603050405020304" pitchFamily="18" charset="0"/>
                <a:cs typeface="Times New Roman" panose="02020603050405020304" pitchFamily="18" charset="0"/>
              </a:rPr>
              <a:t>Основными задачами лабораторных занятий являются:</a:t>
            </a:r>
          </a:p>
          <a:p>
            <a:pPr marL="0" indent="0" algn="just">
              <a:buNone/>
            </a:pPr>
            <a:r>
              <a:rPr lang="ru-RU" dirty="0" smtClean="0">
                <a:latin typeface="Times New Roman" panose="02020603050405020304" pitchFamily="18" charset="0"/>
                <a:cs typeface="Times New Roman" panose="02020603050405020304" pitchFamily="18" charset="0"/>
              </a:rPr>
              <a:t>1) анализ передового педагогического опыта и педагогических инноваций;</a:t>
            </a:r>
          </a:p>
          <a:p>
            <a:pPr marL="0" indent="0" algn="just">
              <a:buNone/>
            </a:pPr>
            <a:r>
              <a:rPr lang="ru-RU" dirty="0" smtClean="0">
                <a:latin typeface="Times New Roman" panose="02020603050405020304" pitchFamily="18" charset="0"/>
                <a:cs typeface="Times New Roman" panose="02020603050405020304" pitchFamily="18" charset="0"/>
              </a:rPr>
              <a:t>2) осуществление научно-методической поддержки курсов «Педагогика высшей школы» и «Педагогическая </a:t>
            </a:r>
            <a:r>
              <a:rPr lang="ru-RU" dirty="0" err="1" smtClean="0">
                <a:latin typeface="Times New Roman" panose="02020603050405020304" pitchFamily="18" charset="0"/>
                <a:cs typeface="Times New Roman" panose="02020603050405020304" pitchFamily="18" charset="0"/>
              </a:rPr>
              <a:t>инноватика</a:t>
            </a:r>
            <a:r>
              <a:rPr lang="ru-RU" dirty="0" smtClean="0">
                <a:latin typeface="Times New Roman" panose="02020603050405020304" pitchFamily="18" charset="0"/>
                <a:cs typeface="Times New Roman" panose="02020603050405020304" pitchFamily="18" charset="0"/>
              </a:rPr>
              <a:t>», а также дисциплин по академическим специальностям для студентов в магистратуре;</a:t>
            </a:r>
          </a:p>
          <a:p>
            <a:pPr marL="0" indent="0" algn="just">
              <a:buNone/>
            </a:pPr>
            <a:r>
              <a:rPr lang="ru-RU" dirty="0" smtClean="0">
                <a:latin typeface="Times New Roman" panose="02020603050405020304" pitchFamily="18" charset="0"/>
                <a:cs typeface="Times New Roman" panose="02020603050405020304" pitchFamily="18" charset="0"/>
              </a:rPr>
              <a:t>3) участие в разработке учебно-методических комплексов по педагогическим дисциплинам;</a:t>
            </a:r>
          </a:p>
          <a:p>
            <a:pPr marL="0" indent="0">
              <a:buNone/>
            </a:pPr>
            <a:endParaRPr lang="ru-RU" dirty="0"/>
          </a:p>
        </p:txBody>
      </p:sp>
    </p:spTree>
    <p:extLst>
      <p:ext uri="{BB962C8B-B14F-4D97-AF65-F5344CB8AC3E}">
        <p14:creationId xmlns:p14="http://schemas.microsoft.com/office/powerpoint/2010/main" val="18789425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normAutofit fontScale="92500" lnSpcReduction="20000"/>
          </a:bodyPr>
          <a:lstStyle/>
          <a:p>
            <a:pPr marL="0" indent="0" algn="ctr">
              <a:buNone/>
            </a:pPr>
            <a:r>
              <a:rPr lang="ru-RU" sz="3500" b="1" dirty="0" smtClean="0">
                <a:latin typeface="Times New Roman" panose="02020603050405020304" pitchFamily="18" charset="0"/>
                <a:cs typeface="Times New Roman" panose="02020603050405020304" pitchFamily="18" charset="0"/>
              </a:rPr>
              <a:t>Основными задачами лабораторных занятий являются:</a:t>
            </a:r>
          </a:p>
          <a:p>
            <a:pPr marL="0" indent="0" algn="just">
              <a:buNone/>
            </a:pPr>
            <a:r>
              <a:rPr lang="ru-RU" sz="3500" dirty="0" smtClean="0">
                <a:latin typeface="Times New Roman" panose="02020603050405020304" pitchFamily="18" charset="0"/>
                <a:cs typeface="Times New Roman" panose="02020603050405020304" pitchFamily="18" charset="0"/>
              </a:rPr>
              <a:t>4) участие в разработке модельных сценариев инновационного педагогического опыта (создание банков данных передового педагогического опыта, педагогических инноваций, моделей инновационного образования (обучения, воспитания);</a:t>
            </a:r>
          </a:p>
          <a:p>
            <a:pPr marL="0" indent="0" algn="just">
              <a:buNone/>
            </a:pPr>
            <a:r>
              <a:rPr lang="ru-RU" sz="3500" dirty="0" smtClean="0">
                <a:latin typeface="Times New Roman" panose="02020603050405020304" pitchFamily="18" charset="0"/>
                <a:cs typeface="Times New Roman" panose="02020603050405020304" pitchFamily="18" charset="0"/>
              </a:rPr>
              <a:t>5) формирование электронной </a:t>
            </a:r>
            <a:r>
              <a:rPr lang="ru-RU" sz="3500" dirty="0" err="1" smtClean="0">
                <a:latin typeface="Times New Roman" panose="02020603050405020304" pitchFamily="18" charset="0"/>
                <a:cs typeface="Times New Roman" panose="02020603050405020304" pitchFamily="18" charset="0"/>
              </a:rPr>
              <a:t>медиотеки</a:t>
            </a:r>
            <a:r>
              <a:rPr lang="ru-RU" sz="3500" dirty="0" smtClean="0">
                <a:latin typeface="Times New Roman" panose="02020603050405020304" pitchFamily="18" charset="0"/>
                <a:cs typeface="Times New Roman" panose="02020603050405020304" pitchFamily="18" charset="0"/>
              </a:rPr>
              <a:t> инновационных образовательных ресурсов;</a:t>
            </a:r>
          </a:p>
          <a:p>
            <a:pPr marL="0" indent="0" algn="just">
              <a:buNone/>
            </a:pPr>
            <a:r>
              <a:rPr lang="ru-RU" sz="3500" dirty="0" smtClean="0">
                <a:latin typeface="Times New Roman" panose="02020603050405020304" pitchFamily="18" charset="0"/>
                <a:cs typeface="Times New Roman" panose="02020603050405020304" pitchFamily="18" charset="0"/>
              </a:rPr>
              <a:t>6) предоставление возможности контроля и оценки знаний студентов по педагогическим дисциплинам с применением компьютерного тестирования;</a:t>
            </a:r>
          </a:p>
          <a:p>
            <a:pPr marL="0" indent="0" algn="just">
              <a:buNone/>
            </a:pPr>
            <a:r>
              <a:rPr lang="ru-RU" sz="3500" dirty="0">
                <a:latin typeface="Times New Roman" panose="02020603050405020304" pitchFamily="18" charset="0"/>
                <a:cs typeface="Times New Roman" panose="02020603050405020304" pitchFamily="18" charset="0"/>
              </a:rPr>
              <a:t>7</a:t>
            </a:r>
            <a:r>
              <a:rPr lang="ru-RU" sz="3500" smtClean="0">
                <a:latin typeface="Times New Roman" panose="02020603050405020304" pitchFamily="18" charset="0"/>
                <a:cs typeface="Times New Roman" panose="02020603050405020304" pitchFamily="18" charset="0"/>
              </a:rPr>
              <a:t>) </a:t>
            </a:r>
            <a:r>
              <a:rPr lang="ru-RU" sz="3500" dirty="0" smtClean="0">
                <a:latin typeface="Times New Roman" panose="02020603050405020304" pitchFamily="18" charset="0"/>
                <a:cs typeface="Times New Roman" panose="02020603050405020304" pitchFamily="18" charset="0"/>
              </a:rPr>
              <a:t>осуществление диагностики учебных возможностей студентов и др.</a:t>
            </a:r>
          </a:p>
          <a:p>
            <a:endParaRPr lang="ru-RU" dirty="0"/>
          </a:p>
        </p:txBody>
      </p:sp>
    </p:spTree>
    <p:extLst>
      <p:ext uri="{BB962C8B-B14F-4D97-AF65-F5344CB8AC3E}">
        <p14:creationId xmlns:p14="http://schemas.microsoft.com/office/powerpoint/2010/main" val="39859910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788" y="0"/>
            <a:ext cx="9151787" cy="6858000"/>
          </a:xfrm>
        </p:spPr>
        <p:txBody>
          <a:bodyPr>
            <a:normAutofit/>
          </a:bodyPr>
          <a:lstStyle/>
          <a:p>
            <a:pPr marL="0" indent="0" algn="ctr">
              <a:buNone/>
            </a:pPr>
            <a:r>
              <a:rPr lang="ru-RU" b="1" dirty="0" smtClean="0">
                <a:latin typeface="Times New Roman" panose="02020603050405020304" pitchFamily="18" charset="0"/>
                <a:cs typeface="Times New Roman" panose="02020603050405020304" pitchFamily="18" charset="0"/>
              </a:rPr>
              <a:t>Методические рекомендации.</a:t>
            </a:r>
          </a:p>
          <a:p>
            <a:pPr marL="0" indent="0" algn="just">
              <a:lnSpc>
                <a:spcPct val="150000"/>
              </a:lnSpc>
              <a:buNone/>
            </a:pPr>
            <a:r>
              <a:rPr lang="ru-RU" dirty="0" smtClean="0">
                <a:latin typeface="Times New Roman" panose="02020603050405020304" pitchFamily="18" charset="0"/>
                <a:cs typeface="Times New Roman" panose="02020603050405020304" pitchFamily="18" charset="0"/>
              </a:rPr>
              <a:t>Многие лабораторные занятия требуют большой исследовательской работы, изучения дополнительной научной литературы. Прежде чем приступить к выполнению такой работы, студенту необходимо ознакомиться обстоятельно с содержанием задания, уяснить его, оценить с точки зрения восприятия и запоминания все составляющие его компоненты. </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0112507"/>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1049</Words>
  <Application>Microsoft Office PowerPoint</Application>
  <PresentationFormat>Экран (4:3)</PresentationFormat>
  <Paragraphs>78</Paragraphs>
  <Slides>24</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24</vt:i4>
      </vt:variant>
    </vt:vector>
  </HeadingPairs>
  <TitlesOfParts>
    <vt:vector size="25" baseType="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ПК</dc:creator>
  <cp:lastModifiedBy>ПК</cp:lastModifiedBy>
  <cp:revision>5</cp:revision>
  <dcterms:created xsi:type="dcterms:W3CDTF">2017-10-16T16:36:11Z</dcterms:created>
  <dcterms:modified xsi:type="dcterms:W3CDTF">2017-10-16T17:42:37Z</dcterms:modified>
</cp:coreProperties>
</file>