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6" r:id="rId3"/>
    <p:sldId id="275" r:id="rId4"/>
    <p:sldId id="287" r:id="rId5"/>
    <p:sldId id="288" r:id="rId6"/>
    <p:sldId id="276" r:id="rId7"/>
    <p:sldId id="289" r:id="rId8"/>
    <p:sldId id="277" r:id="rId9"/>
    <p:sldId id="278" r:id="rId10"/>
    <p:sldId id="279" r:id="rId11"/>
    <p:sldId id="291" r:id="rId12"/>
    <p:sldId id="290" r:id="rId13"/>
    <p:sldId id="297" r:id="rId14"/>
    <p:sldId id="280" r:id="rId15"/>
    <p:sldId id="281" r:id="rId16"/>
    <p:sldId id="293" r:id="rId17"/>
    <p:sldId id="296" r:id="rId18"/>
    <p:sldId id="295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63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97455" y="3732374"/>
            <a:ext cx="10986811" cy="25922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4923" y="990600"/>
            <a:ext cx="10653003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4923" y="2495445"/>
            <a:ext cx="10653003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12436" y="5890233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2C486F1-5137-45D6-B5D2-768B6BDCFAF9}" type="datetimeFigureOut">
              <a:rPr lang="ko-KR" altLang="en-US" smtClean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2023-04-27</a:t>
            </a:fld>
            <a:endParaRPr lang="ko-KR" altLang="en-US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4" y="5885907"/>
            <a:ext cx="6494113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00635" y="5890233"/>
            <a:ext cx="102729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37C6511-3874-420F-A8FE-8C883B9A43AB}" type="slidenum">
              <a:rPr lang="ko-KR" altLang="en-US" smtClean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ko-KR" altLang="en-US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005" y="6492717"/>
            <a:ext cx="1660248" cy="33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48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597457" y="599726"/>
            <a:ext cx="1098494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86F1-5137-45D6-B5D2-768B6BDCFAF9}" type="datetimeFigureOut">
              <a:rPr lang="ko-KR" altLang="en-US" smtClean="0">
                <a:solidFill>
                  <a:srgbClr val="4590B8"/>
                </a:solidFill>
              </a:rPr>
              <a:pPr/>
              <a:t>2023-04-27</a:t>
            </a:fld>
            <a:endParaRPr lang="ko-KR" altLang="en-US">
              <a:solidFill>
                <a:srgbClr val="4590B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4590B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11-3874-420F-A8FE-8C883B9A43AB}" type="slidenum">
              <a:rPr lang="ko-KR" altLang="en-US" smtClean="0">
                <a:solidFill>
                  <a:srgbClr val="4590B8"/>
                </a:solidFill>
              </a:rPr>
              <a:pPr/>
              <a:t>‹#›</a:t>
            </a:fld>
            <a:endParaRPr lang="ko-KR" altLang="en-US">
              <a:solidFill>
                <a:srgbClr val="4590B8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005" y="6492717"/>
            <a:ext cx="1660248" cy="33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1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7431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263563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2C486F1-5137-45D6-B5D2-768B6BDCFAF9}" type="datetimeFigureOut">
              <a:rPr lang="ko-KR" altLang="en-US" smtClean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2023-04-27</a:t>
            </a:fld>
            <a:endParaRPr lang="ko-KR" altLang="en-US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ko-KR" altLang="en-US">
              <a:solidFill>
                <a:srgbClr val="4590B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37C6511-3874-420F-A8FE-8C883B9A43AB}" type="slidenum">
              <a:rPr lang="ko-KR" altLang="en-US" smtClean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ko-KR" altLang="en-US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005" y="6492717"/>
            <a:ext cx="1660248" cy="33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9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22318" y="462800"/>
            <a:ext cx="11730009" cy="640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77" y="506675"/>
            <a:ext cx="10653003" cy="55317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923" y="1844936"/>
            <a:ext cx="10653003" cy="4013862"/>
          </a:xfrm>
        </p:spPr>
        <p:txBody>
          <a:bodyPr anchor="t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86F1-5137-45D6-B5D2-768B6BDCFAF9}" type="datetimeFigureOut">
              <a:rPr lang="ko-KR" altLang="en-US" smtClean="0">
                <a:solidFill>
                  <a:srgbClr val="4590B8"/>
                </a:solidFill>
              </a:rPr>
              <a:pPr/>
              <a:t>2023-04-27</a:t>
            </a:fld>
            <a:endParaRPr lang="ko-KR" altLang="en-US">
              <a:solidFill>
                <a:srgbClr val="4590B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4590B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11-3874-420F-A8FE-8C883B9A43AB}" type="slidenum">
              <a:rPr lang="ko-KR" altLang="en-US" smtClean="0">
                <a:solidFill>
                  <a:srgbClr val="4590B8"/>
                </a:solidFill>
              </a:rPr>
              <a:pPr/>
              <a:t>‹#›</a:t>
            </a:fld>
            <a:endParaRPr lang="ko-KR" altLang="en-US" dirty="0">
              <a:solidFill>
                <a:srgbClr val="4590B8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005" y="6492717"/>
            <a:ext cx="1660248" cy="33578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4" t="24132" r="24456" b="40209"/>
          <a:stretch/>
        </p:blipFill>
        <p:spPr>
          <a:xfrm>
            <a:off x="11214336" y="1"/>
            <a:ext cx="977665" cy="44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8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603529" y="5141974"/>
            <a:ext cx="1098494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925" y="3036573"/>
            <a:ext cx="1065300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925" y="4541417"/>
            <a:ext cx="1065300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2C486F1-5137-45D6-B5D2-768B6BDCFAF9}" type="datetimeFigureOut">
              <a:rPr lang="ko-KR" altLang="en-US" smtClean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2023-04-27</a:t>
            </a:fld>
            <a:endParaRPr lang="ko-KR" altLang="en-US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37C6511-3874-420F-A8FE-8C883B9A43AB}" type="slidenum">
              <a:rPr lang="ko-KR" altLang="en-US" smtClean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ko-KR" altLang="en-US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005" y="6492717"/>
            <a:ext cx="1660248" cy="33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1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97457" y="599726"/>
            <a:ext cx="1098494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924" y="2228003"/>
            <a:ext cx="5199369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709" y="2228004"/>
            <a:ext cx="5210216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86F1-5137-45D6-B5D2-768B6BDCFAF9}" type="datetimeFigureOut">
              <a:rPr lang="ko-KR" altLang="en-US" smtClean="0">
                <a:solidFill>
                  <a:srgbClr val="4590B8"/>
                </a:solidFill>
              </a:rPr>
              <a:pPr/>
              <a:t>2023-04-27</a:t>
            </a:fld>
            <a:endParaRPr lang="ko-KR" altLang="en-US">
              <a:solidFill>
                <a:srgbClr val="4590B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4590B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11-3874-420F-A8FE-8C883B9A43AB}" type="slidenum">
              <a:rPr lang="ko-KR" altLang="en-US" smtClean="0">
                <a:solidFill>
                  <a:srgbClr val="4590B8"/>
                </a:solidFill>
              </a:rPr>
              <a:pPr/>
              <a:t>‹#›</a:t>
            </a:fld>
            <a:endParaRPr lang="ko-KR" altLang="en-US">
              <a:solidFill>
                <a:srgbClr val="4590B8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005" y="6492717"/>
            <a:ext cx="1660248" cy="33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5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597457" y="599726"/>
            <a:ext cx="1098494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2959" y="2228003"/>
            <a:ext cx="4791333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4924" y="2926052"/>
            <a:ext cx="5199369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25745" y="2228003"/>
            <a:ext cx="480218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210216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86F1-5137-45D6-B5D2-768B6BDCFAF9}" type="datetimeFigureOut">
              <a:rPr lang="ko-KR" altLang="en-US" smtClean="0">
                <a:solidFill>
                  <a:srgbClr val="4590B8"/>
                </a:solidFill>
              </a:rPr>
              <a:pPr/>
              <a:t>2023-04-27</a:t>
            </a:fld>
            <a:endParaRPr lang="ko-KR" altLang="en-US">
              <a:solidFill>
                <a:srgbClr val="4590B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4590B8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11-3874-420F-A8FE-8C883B9A43AB}" type="slidenum">
              <a:rPr lang="ko-KR" altLang="en-US" smtClean="0">
                <a:solidFill>
                  <a:srgbClr val="4590B8"/>
                </a:solidFill>
              </a:rPr>
              <a:pPr/>
              <a:t>‹#›</a:t>
            </a:fld>
            <a:endParaRPr lang="ko-KR" altLang="en-US">
              <a:solidFill>
                <a:srgbClr val="4590B8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005" y="6492717"/>
            <a:ext cx="1660248" cy="33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1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597457" y="599726"/>
            <a:ext cx="1098494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86F1-5137-45D6-B5D2-768B6BDCFAF9}" type="datetimeFigureOut">
              <a:rPr lang="ko-KR" altLang="en-US" smtClean="0">
                <a:solidFill>
                  <a:srgbClr val="4590B8"/>
                </a:solidFill>
              </a:rPr>
              <a:pPr/>
              <a:t>2023-04-27</a:t>
            </a:fld>
            <a:endParaRPr lang="ko-KR" altLang="en-US">
              <a:solidFill>
                <a:srgbClr val="4590B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4590B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11-3874-420F-A8FE-8C883B9A43AB}" type="slidenum">
              <a:rPr lang="ko-KR" altLang="en-US" smtClean="0">
                <a:solidFill>
                  <a:srgbClr val="4590B8"/>
                </a:solidFill>
              </a:rPr>
              <a:pPr/>
              <a:t>‹#›</a:t>
            </a:fld>
            <a:endParaRPr lang="ko-KR" altLang="en-US">
              <a:solidFill>
                <a:srgbClr val="4590B8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005" y="6492717"/>
            <a:ext cx="1660248" cy="33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2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86F1-5137-45D6-B5D2-768B6BDCFAF9}" type="datetimeFigureOut">
              <a:rPr lang="ko-KR" altLang="en-US" smtClean="0">
                <a:solidFill>
                  <a:srgbClr val="4590B8"/>
                </a:solidFill>
              </a:rPr>
              <a:pPr/>
              <a:t>2023-04-27</a:t>
            </a:fld>
            <a:endParaRPr lang="ko-KR" altLang="en-US">
              <a:solidFill>
                <a:srgbClr val="4590B8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4590B8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11-3874-420F-A8FE-8C883B9A43AB}" type="slidenum">
              <a:rPr lang="ko-KR" altLang="en-US" smtClean="0">
                <a:solidFill>
                  <a:srgbClr val="4590B8"/>
                </a:solidFill>
              </a:rPr>
              <a:pPr/>
              <a:t>‹#›</a:t>
            </a:fld>
            <a:endParaRPr lang="ko-KR" altLang="en-US">
              <a:solidFill>
                <a:srgbClr val="4590B8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005" y="6492717"/>
            <a:ext cx="1660248" cy="33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6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603529" y="5141973"/>
            <a:ext cx="10984943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137" y="5262296"/>
            <a:ext cx="4715500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99" y="601200"/>
            <a:ext cx="109872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687103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2C486F1-5137-45D6-B5D2-768B6BDCFAF9}" type="datetimeFigureOut">
              <a:rPr lang="ko-KR" altLang="en-US" smtClean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2023-04-27</a:t>
            </a:fld>
            <a:endParaRPr lang="ko-KR" altLang="en-US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37C6511-3874-420F-A8FE-8C883B9A43AB}" type="slidenum">
              <a:rPr lang="ko-KR" altLang="en-US" smtClean="0">
                <a:solidFill>
                  <a:srgbClr val="1A326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ko-KR" altLang="en-US">
              <a:solidFill>
                <a:srgbClr val="1A326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005" y="6492717"/>
            <a:ext cx="1660248" cy="33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7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923" y="4693389"/>
            <a:ext cx="10653003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7458" y="599725"/>
            <a:ext cx="10984941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4923" y="5260127"/>
            <a:ext cx="10653003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86F1-5137-45D6-B5D2-768B6BDCFAF9}" type="datetimeFigureOut">
              <a:rPr lang="ko-KR" altLang="en-US" smtClean="0">
                <a:solidFill>
                  <a:srgbClr val="4590B8"/>
                </a:solidFill>
              </a:rPr>
              <a:pPr/>
              <a:t>2023-04-27</a:t>
            </a:fld>
            <a:endParaRPr lang="ko-KR" altLang="en-US">
              <a:solidFill>
                <a:srgbClr val="4590B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4590B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6511-3874-420F-A8FE-8C883B9A43AB}" type="slidenum">
              <a:rPr lang="ko-KR" altLang="en-US" smtClean="0">
                <a:solidFill>
                  <a:srgbClr val="4590B8"/>
                </a:solidFill>
              </a:rPr>
              <a:pPr/>
              <a:t>‹#›</a:t>
            </a:fld>
            <a:endParaRPr lang="ko-KR" altLang="en-US">
              <a:solidFill>
                <a:srgbClr val="4590B8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005" y="6492717"/>
            <a:ext cx="1660248" cy="33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5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23" y="687475"/>
            <a:ext cx="10653003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923" y="2228003"/>
            <a:ext cx="10653003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12436" y="59561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2C486F1-5137-45D6-B5D2-768B6BDCFAF9}" type="datetimeFigureOut">
              <a:rPr lang="ko-KR" altLang="en-US" smtClean="0">
                <a:solidFill>
                  <a:srgbClr val="4590B8"/>
                </a:solidFill>
              </a:rPr>
              <a:pPr/>
              <a:t>2023-04-27</a:t>
            </a:fld>
            <a:endParaRPr lang="ko-KR" altLang="en-US">
              <a:solidFill>
                <a:srgbClr val="4590B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4924" y="5951811"/>
            <a:ext cx="64941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ko-KR" altLang="en-US">
              <a:solidFill>
                <a:srgbClr val="4590B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00635" y="5956137"/>
            <a:ext cx="10272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37C6511-3874-420F-A8FE-8C883B9A43AB}" type="slidenum">
              <a:rPr lang="ko-KR" altLang="en-US" smtClean="0">
                <a:solidFill>
                  <a:srgbClr val="4590B8"/>
                </a:solidFill>
              </a:rPr>
              <a:pPr/>
              <a:t>‹#›</a:t>
            </a:fld>
            <a:endParaRPr lang="ko-KR" altLang="en-US" dirty="0">
              <a:solidFill>
                <a:srgbClr val="4590B8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9389" y="332486"/>
            <a:ext cx="3626545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599935" y="332486"/>
            <a:ext cx="36144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920735" y="332486"/>
            <a:ext cx="36144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4" t="24132" r="24456" b="40209"/>
          <a:stretch/>
        </p:blipFill>
        <p:spPr>
          <a:xfrm>
            <a:off x="11214336" y="1"/>
            <a:ext cx="977665" cy="44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9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9011" y="4011301"/>
            <a:ext cx="1682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prstClr val="white"/>
                </a:solidFill>
              </a:rPr>
              <a:t>2022.04.28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8EA8A-34ED-8940-EB31-612CE0AA0FD1}"/>
              </a:ext>
            </a:extLst>
          </p:cNvPr>
          <p:cNvSpPr txBox="1"/>
          <p:nvPr/>
        </p:nvSpPr>
        <p:spPr>
          <a:xfrm>
            <a:off x="2364657" y="737379"/>
            <a:ext cx="6995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</a:rPr>
              <a:t>Double Similarity Distillation for Semantic Image Segmentation</a:t>
            </a:r>
            <a:endParaRPr lang="ko-KR" altLang="en-US" sz="2000" b="1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3228D1-784D-8EB6-6431-D2095F0DF44E}"/>
              </a:ext>
            </a:extLst>
          </p:cNvPr>
          <p:cNvSpPr txBox="1"/>
          <p:nvPr/>
        </p:nvSpPr>
        <p:spPr>
          <a:xfrm>
            <a:off x="4646755" y="1132419"/>
            <a:ext cx="2664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2021 IEEE TRANSACTION 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73B7F-247A-F938-67DA-86EC149BF0D0}"/>
              </a:ext>
            </a:extLst>
          </p:cNvPr>
          <p:cNvSpPr txBox="1"/>
          <p:nvPr/>
        </p:nvSpPr>
        <p:spPr>
          <a:xfrm>
            <a:off x="5554313" y="4426112"/>
            <a:ext cx="128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prstClr val="white"/>
                </a:solidFill>
              </a:rPr>
              <a:t>문구영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A88109A-7F7D-9765-1B91-086A752C8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005" y="1386348"/>
            <a:ext cx="4172956" cy="229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71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41B6910-A294-9C6D-2150-38F0B9089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01" y="1002890"/>
            <a:ext cx="5025821" cy="53880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276356-F0CC-4799-B70E-5D277EB84EAA}"/>
              </a:ext>
            </a:extLst>
          </p:cNvPr>
          <p:cNvSpPr txBox="1"/>
          <p:nvPr/>
        </p:nvSpPr>
        <p:spPr>
          <a:xfrm>
            <a:off x="5417574" y="3074928"/>
            <a:ext cx="3303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→ Logit layer</a:t>
            </a:r>
            <a:r>
              <a:rPr lang="ko-KR" altLang="en-US" sz="1600" b="1" dirty="0"/>
              <a:t>의 </a:t>
            </a:r>
            <a:r>
              <a:rPr lang="en-US" altLang="ko-KR" sz="1600" b="1" dirty="0"/>
              <a:t>attention map</a:t>
            </a:r>
            <a:endParaRPr lang="ko-KR" altLang="en-US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554E03-7437-9212-E13F-8DD020159801}"/>
              </a:ext>
            </a:extLst>
          </p:cNvPr>
          <p:cNvSpPr txBox="1"/>
          <p:nvPr/>
        </p:nvSpPr>
        <p:spPr>
          <a:xfrm>
            <a:off x="5417574" y="4258468"/>
            <a:ext cx="3519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→ head network</a:t>
            </a:r>
            <a:r>
              <a:rPr lang="ko-KR" altLang="en-US" sz="1600" b="1" dirty="0"/>
              <a:t>의 </a:t>
            </a:r>
            <a:r>
              <a:rPr lang="en-US" altLang="ko-KR" sz="1600" b="1" dirty="0"/>
              <a:t>attention map</a:t>
            </a:r>
            <a:endParaRPr lang="ko-KR" altLang="en-US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66EE67-437E-1DB5-806A-E380019969E4}"/>
              </a:ext>
            </a:extLst>
          </p:cNvPr>
          <p:cNvSpPr txBox="1"/>
          <p:nvPr/>
        </p:nvSpPr>
        <p:spPr>
          <a:xfrm>
            <a:off x="5461818" y="5557652"/>
            <a:ext cx="6436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→ </a:t>
            </a:r>
            <a:r>
              <a:rPr lang="ko-KR" altLang="en-US" sz="1600" b="1" dirty="0"/>
              <a:t>위의 두 </a:t>
            </a:r>
            <a:r>
              <a:rPr lang="en-US" altLang="ko-KR" sz="1600" b="1" dirty="0"/>
              <a:t>attention map</a:t>
            </a:r>
            <a:r>
              <a:rPr lang="ko-KR" altLang="en-US" sz="1600" b="1" dirty="0"/>
              <a:t>에 대한 </a:t>
            </a:r>
            <a:r>
              <a:rPr lang="en-US" altLang="ko-KR" sz="1600" b="1" dirty="0"/>
              <a:t>corresponding residual attention map</a:t>
            </a:r>
            <a:endParaRPr lang="ko-KR" altLang="en-US" sz="16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8F81B4-91C1-2F24-C7C3-8B057D543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393" y="380999"/>
            <a:ext cx="4227872" cy="254087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8EB78C4-66FE-B998-198B-F10FD3501987}"/>
              </a:ext>
            </a:extLst>
          </p:cNvPr>
          <p:cNvSpPr/>
          <p:nvPr/>
        </p:nvSpPr>
        <p:spPr>
          <a:xfrm>
            <a:off x="9733935" y="755316"/>
            <a:ext cx="560439" cy="4129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C9C706-F050-B7F7-269D-4C539DE8763D}"/>
              </a:ext>
            </a:extLst>
          </p:cNvPr>
          <p:cNvSpPr/>
          <p:nvPr/>
        </p:nvSpPr>
        <p:spPr>
          <a:xfrm>
            <a:off x="9733935" y="2073207"/>
            <a:ext cx="560439" cy="4129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24DEFC-D68B-C431-29A2-C7373C5FAC0E}"/>
              </a:ext>
            </a:extLst>
          </p:cNvPr>
          <p:cNvSpPr/>
          <p:nvPr/>
        </p:nvSpPr>
        <p:spPr>
          <a:xfrm>
            <a:off x="10417277" y="1866729"/>
            <a:ext cx="879988" cy="4129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195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7A223DD-8C63-62C7-7DB7-95E03B93A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46" y="806245"/>
            <a:ext cx="5025821" cy="53880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68EA56-942F-2AF8-6845-BFAE0E612578}"/>
              </a:ext>
            </a:extLst>
          </p:cNvPr>
          <p:cNvSpPr txBox="1"/>
          <p:nvPr/>
        </p:nvSpPr>
        <p:spPr>
          <a:xfrm>
            <a:off x="5299585" y="3117439"/>
            <a:ext cx="6746469" cy="79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Attention map</a:t>
            </a:r>
            <a:r>
              <a:rPr lang="ko-KR" altLang="en-US" sz="1600" dirty="0"/>
              <a:t>은 </a:t>
            </a:r>
            <a:r>
              <a:rPr lang="en-US" altLang="ko-KR" sz="1600" dirty="0"/>
              <a:t>object</a:t>
            </a:r>
            <a:r>
              <a:rPr lang="ko-KR" altLang="en-US" sz="1600" dirty="0"/>
              <a:t>들에 대한 </a:t>
            </a:r>
            <a:r>
              <a:rPr lang="en-US" altLang="ko-KR" sz="1600" dirty="0"/>
              <a:t>local discrimination </a:t>
            </a:r>
            <a:r>
              <a:rPr lang="ko-KR" altLang="en-US" sz="1600" dirty="0"/>
              <a:t>정보만 제공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실질적으로 </a:t>
            </a:r>
            <a:r>
              <a:rPr lang="en-US" altLang="ko-KR" sz="1600" dirty="0"/>
              <a:t>conv </a:t>
            </a:r>
            <a:r>
              <a:rPr lang="ko-KR" altLang="en-US" sz="1600" dirty="0"/>
              <a:t>연산의 출력에 대한 </a:t>
            </a:r>
            <a:r>
              <a:rPr lang="en-US" altLang="ko-KR" sz="1600" dirty="0"/>
              <a:t>summation/maximization</a:t>
            </a:r>
            <a:r>
              <a:rPr lang="ko-KR" altLang="en-US" sz="1600" dirty="0"/>
              <a:t>이기 때문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9B465E-38DA-BAE2-C97A-B42918781D1F}"/>
              </a:ext>
            </a:extLst>
          </p:cNvPr>
          <p:cNvSpPr txBox="1"/>
          <p:nvPr/>
        </p:nvSpPr>
        <p:spPr>
          <a:xfrm>
            <a:off x="5299585" y="5263776"/>
            <a:ext cx="6096000" cy="79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Residual attention map</a:t>
            </a:r>
            <a:r>
              <a:rPr lang="ko-KR" altLang="en-US" sz="1600" dirty="0"/>
              <a:t>은 </a:t>
            </a:r>
            <a:r>
              <a:rPr lang="en-US" altLang="ko-KR" sz="1600" b="1" dirty="0"/>
              <a:t>spatial dependency</a:t>
            </a:r>
            <a:r>
              <a:rPr lang="ko-KR" altLang="en-US" sz="1600" dirty="0"/>
              <a:t>를 모델링함으로써 </a:t>
            </a:r>
            <a:r>
              <a:rPr lang="en-US" altLang="ko-KR" sz="1600" b="1" dirty="0"/>
              <a:t>structural knowledge</a:t>
            </a:r>
            <a:r>
              <a:rPr lang="ko-KR" altLang="en-US" sz="1600" dirty="0"/>
              <a:t>를 보유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ECDBC-0650-3545-2D3C-613982DAFC5A}"/>
              </a:ext>
            </a:extLst>
          </p:cNvPr>
          <p:cNvSpPr txBox="1"/>
          <p:nvPr/>
        </p:nvSpPr>
        <p:spPr>
          <a:xfrm>
            <a:off x="5722371" y="3990677"/>
            <a:ext cx="5604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→ Classification</a:t>
            </a:r>
            <a:r>
              <a:rPr lang="ko-KR" altLang="en-US" sz="1600" dirty="0"/>
              <a:t>에 유용할 수는 있어도 </a:t>
            </a:r>
            <a:r>
              <a:rPr lang="en-US" altLang="ko-KR" sz="1600" dirty="0"/>
              <a:t>segmentation</a:t>
            </a:r>
            <a:r>
              <a:rPr lang="ko-KR" altLang="en-US" sz="1600" dirty="0"/>
              <a:t>에는 부적합</a:t>
            </a:r>
          </a:p>
        </p:txBody>
      </p:sp>
    </p:spTree>
    <p:extLst>
      <p:ext uri="{BB962C8B-B14F-4D97-AF65-F5344CB8AC3E}">
        <p14:creationId xmlns:p14="http://schemas.microsoft.com/office/powerpoint/2010/main" val="3020928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F38D9A-1084-2EC5-F67A-D82F10F713EA}"/>
              </a:ext>
            </a:extLst>
          </p:cNvPr>
          <p:cNvSpPr txBox="1"/>
          <p:nvPr/>
        </p:nvSpPr>
        <p:spPr>
          <a:xfrm>
            <a:off x="329381" y="560440"/>
            <a:ext cx="414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Method - CSD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096C29-F05F-3F52-0695-07B2AA7AF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90" y="1314754"/>
            <a:ext cx="5766619" cy="352271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A57842C-A7A9-46D7-12FC-FA9CDC7CFDE0}"/>
              </a:ext>
            </a:extLst>
          </p:cNvPr>
          <p:cNvSpPr/>
          <p:nvPr/>
        </p:nvSpPr>
        <p:spPr>
          <a:xfrm>
            <a:off x="2890684" y="1602658"/>
            <a:ext cx="796413" cy="9340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22440E-767B-B4CD-B896-16151AB513EF}"/>
              </a:ext>
            </a:extLst>
          </p:cNvPr>
          <p:cNvSpPr txBox="1"/>
          <p:nvPr/>
        </p:nvSpPr>
        <p:spPr>
          <a:xfrm>
            <a:off x="336755" y="5195062"/>
            <a:ext cx="6700684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Logit layer</a:t>
            </a:r>
            <a:r>
              <a:rPr lang="ko-KR" altLang="en-US" sz="1600" dirty="0"/>
              <a:t>에 적용</a:t>
            </a:r>
            <a:r>
              <a:rPr lang="en-US" altLang="ko-KR" sz="1600" dirty="0"/>
              <a:t> - output feature</a:t>
            </a:r>
            <a:r>
              <a:rPr lang="ko-KR" altLang="en-US" sz="1600" dirty="0"/>
              <a:t>의 채널이 </a:t>
            </a:r>
            <a:r>
              <a:rPr lang="en-US" altLang="ko-KR" sz="1600" dirty="0"/>
              <a:t>class</a:t>
            </a:r>
            <a:r>
              <a:rPr lang="ko-KR" altLang="en-US" sz="1600" dirty="0"/>
              <a:t>의 개수와 동일하기 때문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특정 </a:t>
            </a:r>
            <a:r>
              <a:rPr lang="en-US" altLang="ko-KR" sz="1600" dirty="0"/>
              <a:t>class</a:t>
            </a:r>
            <a:r>
              <a:rPr lang="ko-KR" altLang="en-US" sz="1600" dirty="0"/>
              <a:t>에 속하는 </a:t>
            </a:r>
            <a:r>
              <a:rPr lang="en-US" altLang="ko-KR" sz="1600" dirty="0"/>
              <a:t>pixel</a:t>
            </a:r>
            <a:r>
              <a:rPr lang="ko-KR" altLang="en-US" sz="1600" dirty="0"/>
              <a:t>들에 대한 </a:t>
            </a:r>
            <a:r>
              <a:rPr lang="en-US" altLang="ko-KR" sz="1600" dirty="0"/>
              <a:t>distribution</a:t>
            </a:r>
            <a:r>
              <a:rPr lang="ko-KR" altLang="en-US" sz="1600" dirty="0"/>
              <a:t>계산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388EAC-880D-0331-919D-625634E582B5}"/>
              </a:ext>
            </a:extLst>
          </p:cNvPr>
          <p:cNvSpPr txBox="1"/>
          <p:nvPr/>
        </p:nvSpPr>
        <p:spPr>
          <a:xfrm>
            <a:off x="7116097" y="5277714"/>
            <a:ext cx="1887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(N, # classes, H, W)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361D8F-5523-6C59-7B04-0D8B61FB80AC}"/>
              </a:ext>
            </a:extLst>
          </p:cNvPr>
          <p:cNvSpPr txBox="1"/>
          <p:nvPr/>
        </p:nvSpPr>
        <p:spPr>
          <a:xfrm>
            <a:off x="6336891" y="3076112"/>
            <a:ext cx="5614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Global aggregation </a:t>
            </a:r>
            <a:r>
              <a:rPr lang="ko-KR" altLang="en-US" sz="1600" b="1" dirty="0"/>
              <a:t>측면에서 </a:t>
            </a:r>
            <a:r>
              <a:rPr lang="en-US" altLang="ko-KR" sz="1600" b="1" dirty="0"/>
              <a:t>category correlation </a:t>
            </a:r>
            <a:r>
              <a:rPr lang="ko-KR" altLang="en-US" sz="1600" b="1" dirty="0"/>
              <a:t>정보를 강화</a:t>
            </a:r>
          </a:p>
        </p:txBody>
      </p:sp>
    </p:spTree>
    <p:extLst>
      <p:ext uri="{BB962C8B-B14F-4D97-AF65-F5344CB8AC3E}">
        <p14:creationId xmlns:p14="http://schemas.microsoft.com/office/powerpoint/2010/main" val="1847542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EDB27E4-A056-1541-DA9B-207516E3C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98" y="510459"/>
            <a:ext cx="6061587" cy="42428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4273AE-5022-1E2A-D69F-F45D66B1E7A9}"/>
              </a:ext>
            </a:extLst>
          </p:cNvPr>
          <p:cNvSpPr txBox="1"/>
          <p:nvPr/>
        </p:nvSpPr>
        <p:spPr>
          <a:xfrm>
            <a:off x="1197078" y="5008913"/>
            <a:ext cx="4031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Rider class</a:t>
            </a:r>
            <a:r>
              <a:rPr lang="ko-KR" altLang="en-US" b="1" dirty="0"/>
              <a:t>에 대한 </a:t>
            </a:r>
            <a:r>
              <a:rPr lang="en-US" altLang="ko-KR" b="1" dirty="0"/>
              <a:t>category correlation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199B2-8FEF-9737-6757-1297D0D82A37}"/>
              </a:ext>
            </a:extLst>
          </p:cNvPr>
          <p:cNvSpPr txBox="1"/>
          <p:nvPr/>
        </p:nvSpPr>
        <p:spPr>
          <a:xfrm>
            <a:off x="1386348" y="5464606"/>
            <a:ext cx="6292645" cy="79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Rider</a:t>
            </a:r>
            <a:r>
              <a:rPr lang="ko-KR" altLang="en-US" sz="1600" dirty="0"/>
              <a:t>와 연관이 있는 </a:t>
            </a:r>
            <a:r>
              <a:rPr lang="en-US" altLang="ko-KR" sz="1600" dirty="0"/>
              <a:t>motorcycle, bicycle, person</a:t>
            </a:r>
            <a:r>
              <a:rPr lang="ko-KR" altLang="en-US" sz="1600" dirty="0"/>
              <a:t>에서 </a:t>
            </a:r>
            <a:r>
              <a:rPr lang="en-US" altLang="ko-KR" sz="1600" dirty="0"/>
              <a:t>KD </a:t>
            </a:r>
            <a:r>
              <a:rPr lang="ko-KR" altLang="en-US" sz="1600" dirty="0"/>
              <a:t>높음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일종의 </a:t>
            </a:r>
            <a:r>
              <a:rPr lang="en-US" altLang="ko-KR" sz="1600" dirty="0"/>
              <a:t>soft alignment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18756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8D618F-1D98-BEB0-D58D-EE588F705206}"/>
              </a:ext>
            </a:extLst>
          </p:cNvPr>
          <p:cNvSpPr txBox="1"/>
          <p:nvPr/>
        </p:nvSpPr>
        <p:spPr>
          <a:xfrm>
            <a:off x="6096000" y="2846001"/>
            <a:ext cx="5853598" cy="79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Self-attention </a:t>
            </a:r>
            <a:r>
              <a:rPr lang="ko-KR" altLang="en-US" sz="1600" dirty="0"/>
              <a:t>메커니즘과 유사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연산의 효율성을 위해 해상도를 감소시키는 것으로 보임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AF381C-CE61-62AB-F836-E1C6E05DA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11255"/>
            <a:ext cx="2933700" cy="53340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DEDE56D0-3C25-0E0C-F4D1-B8746CA96048}"/>
              </a:ext>
            </a:extLst>
          </p:cNvPr>
          <p:cNvGrpSpPr/>
          <p:nvPr/>
        </p:nvGrpSpPr>
        <p:grpSpPr>
          <a:xfrm>
            <a:off x="331685" y="545841"/>
            <a:ext cx="5634806" cy="3426391"/>
            <a:chOff x="215388" y="555674"/>
            <a:chExt cx="6177872" cy="365253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E0D1906-20E2-6D0F-1AB8-EE334937A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388" y="555674"/>
              <a:ext cx="6177872" cy="3652531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4626289-A705-7676-4DF1-C24D6BE38623}"/>
                </a:ext>
              </a:extLst>
            </p:cNvPr>
            <p:cNvSpPr/>
            <p:nvPr/>
          </p:nvSpPr>
          <p:spPr>
            <a:xfrm>
              <a:off x="5132439" y="1818968"/>
              <a:ext cx="1081548" cy="97339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45BC355-9E2B-ECA3-024F-C3860CF37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834" y="3429000"/>
              <a:ext cx="1800225" cy="257175"/>
            </a:xfrm>
            <a:prstGeom prst="rect">
              <a:avLst/>
            </a:prstGeom>
          </p:spPr>
        </p:pic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A728831-BD05-6866-7431-016E98AFCDE4}"/>
                </a:ext>
              </a:extLst>
            </p:cNvPr>
            <p:cNvCxnSpPr/>
            <p:nvPr/>
          </p:nvCxnSpPr>
          <p:spPr>
            <a:xfrm flipH="1">
              <a:off x="1946787" y="3156155"/>
              <a:ext cx="393290" cy="272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520C79-94D2-CD70-EBD1-BDF97A15264D}"/>
                  </a:ext>
                </a:extLst>
              </p:cNvPr>
              <p:cNvSpPr txBox="1"/>
              <p:nvPr/>
            </p:nvSpPr>
            <p:spPr>
              <a:xfrm>
                <a:off x="6225511" y="2305493"/>
                <a:ext cx="47588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0" dirty="0"/>
                  <a:t>*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ko-KR" altLang="en-US" sz="1600" dirty="0"/>
                  <a:t>의 복잡도를 가지는 연산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520C79-94D2-CD70-EBD1-BDF97A152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511" y="2305493"/>
                <a:ext cx="4758813" cy="338554"/>
              </a:xfrm>
              <a:prstGeom prst="rect">
                <a:avLst/>
              </a:prstGeom>
              <a:blipFill>
                <a:blip r:embed="rId5"/>
                <a:stretch>
                  <a:fillRect l="-640" t="-7143" b="-232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ABF413E4-C0A9-2F89-7300-C774E12382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801" y="4959287"/>
            <a:ext cx="4618954" cy="13528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88A3A69-2450-7F6B-0464-94C035C62805}"/>
              </a:ext>
            </a:extLst>
          </p:cNvPr>
          <p:cNvSpPr txBox="1"/>
          <p:nvPr/>
        </p:nvSpPr>
        <p:spPr>
          <a:xfrm>
            <a:off x="629823" y="4534371"/>
            <a:ext cx="3608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Category-wise Similarity Distillation Loss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84353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A17C66-A754-F5D7-7549-AD50EDC0A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011" y="5452607"/>
            <a:ext cx="3714750" cy="9144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FB9F8D3-F502-EEFC-7ACC-DA6EDFAC6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76" y="606832"/>
            <a:ext cx="6749079" cy="43682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E1223E-C652-34CE-02B2-57682B7140AF}"/>
              </a:ext>
            </a:extLst>
          </p:cNvPr>
          <p:cNvSpPr txBox="1"/>
          <p:nvPr/>
        </p:nvSpPr>
        <p:spPr>
          <a:xfrm>
            <a:off x="825910" y="5540475"/>
            <a:ext cx="119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Total Loss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2021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F38D9A-1084-2EC5-F67A-D82F10F713EA}"/>
              </a:ext>
            </a:extLst>
          </p:cNvPr>
          <p:cNvSpPr txBox="1"/>
          <p:nvPr/>
        </p:nvSpPr>
        <p:spPr>
          <a:xfrm>
            <a:off x="329381" y="560440"/>
            <a:ext cx="414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Experiments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39A38B-2C58-10D3-0EC5-E7190F33D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62" y="1411235"/>
            <a:ext cx="9925050" cy="48863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54CD89B-4A80-8843-9095-4752B87CF28C}"/>
              </a:ext>
            </a:extLst>
          </p:cNvPr>
          <p:cNvSpPr/>
          <p:nvPr/>
        </p:nvSpPr>
        <p:spPr>
          <a:xfrm>
            <a:off x="6862916" y="1411235"/>
            <a:ext cx="1347019" cy="42914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043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A29692A-A66F-FC28-E545-E02B9CB72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02" y="1254841"/>
            <a:ext cx="4933950" cy="29718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15E0900-3AAC-7D2A-EE44-165E3B5C5C2C}"/>
              </a:ext>
            </a:extLst>
          </p:cNvPr>
          <p:cNvSpPr/>
          <p:nvPr/>
        </p:nvSpPr>
        <p:spPr>
          <a:xfrm>
            <a:off x="344129" y="3720586"/>
            <a:ext cx="4483510" cy="3499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23B85B-62B5-4D49-A370-BD1E416C7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326" y="649545"/>
            <a:ext cx="4848225" cy="49339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254F909-56F6-20E3-366B-03EDF18BEF7F}"/>
              </a:ext>
            </a:extLst>
          </p:cNvPr>
          <p:cNvSpPr/>
          <p:nvPr/>
        </p:nvSpPr>
        <p:spPr>
          <a:xfrm>
            <a:off x="9498883" y="3895570"/>
            <a:ext cx="402201" cy="2544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26E12-B033-A4E4-6DA9-613DFEA180E1}"/>
              </a:ext>
            </a:extLst>
          </p:cNvPr>
          <p:cNvSpPr txBox="1"/>
          <p:nvPr/>
        </p:nvSpPr>
        <p:spPr>
          <a:xfrm>
            <a:off x="6222899" y="5792422"/>
            <a:ext cx="4258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PSD</a:t>
            </a:r>
            <a:r>
              <a:rPr lang="ko-KR" altLang="en-US" sz="1600" b="1" dirty="0"/>
              <a:t>는 효율적으로 </a:t>
            </a:r>
            <a:r>
              <a:rPr lang="en-US" altLang="ko-KR" sz="1600" b="1" dirty="0"/>
              <a:t>spatial dependency</a:t>
            </a:r>
            <a:r>
              <a:rPr lang="ko-KR" altLang="en-US" sz="1600" b="1" dirty="0"/>
              <a:t>를 계산</a:t>
            </a:r>
          </a:p>
        </p:txBody>
      </p:sp>
    </p:spTree>
    <p:extLst>
      <p:ext uri="{BB962C8B-B14F-4D97-AF65-F5344CB8AC3E}">
        <p14:creationId xmlns:p14="http://schemas.microsoft.com/office/powerpoint/2010/main" val="1605008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F38D9A-1084-2EC5-F67A-D82F10F713EA}"/>
              </a:ext>
            </a:extLst>
          </p:cNvPr>
          <p:cNvSpPr txBox="1"/>
          <p:nvPr/>
        </p:nvSpPr>
        <p:spPr>
          <a:xfrm>
            <a:off x="329381" y="560440"/>
            <a:ext cx="414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Contribution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25973B-50B3-0005-0E60-894C4351E582}"/>
              </a:ext>
            </a:extLst>
          </p:cNvPr>
          <p:cNvSpPr txBox="1"/>
          <p:nvPr/>
        </p:nvSpPr>
        <p:spPr>
          <a:xfrm>
            <a:off x="329381" y="1425676"/>
            <a:ext cx="945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1.  </a:t>
            </a:r>
            <a:r>
              <a:rPr lang="ko-KR" altLang="en-US" sz="1600" b="1" dirty="0"/>
              <a:t>기존의 </a:t>
            </a:r>
            <a:r>
              <a:rPr lang="en-US" altLang="ko-KR" sz="1600" b="1" dirty="0"/>
              <a:t>feature distillation</a:t>
            </a:r>
            <a:r>
              <a:rPr lang="ko-KR" altLang="en-US" sz="1600" b="1" dirty="0"/>
              <a:t>에서 탈피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9D56-56CB-27C9-2873-A696B279110B}"/>
              </a:ext>
            </a:extLst>
          </p:cNvPr>
          <p:cNvSpPr txBox="1"/>
          <p:nvPr/>
        </p:nvSpPr>
        <p:spPr>
          <a:xfrm>
            <a:off x="619432" y="1897625"/>
            <a:ext cx="11120284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통상적인 </a:t>
            </a:r>
            <a:r>
              <a:rPr lang="en-US" altLang="ko-KR" sz="1600" dirty="0"/>
              <a:t>distillation</a:t>
            </a:r>
            <a:r>
              <a:rPr lang="ko-KR" altLang="en-US" sz="1600" dirty="0"/>
              <a:t>은 </a:t>
            </a:r>
            <a:r>
              <a:rPr lang="en-US" altLang="ko-KR" sz="1600" dirty="0"/>
              <a:t>teacher</a:t>
            </a:r>
            <a:r>
              <a:rPr lang="ko-KR" altLang="en-US" sz="1600" dirty="0"/>
              <a:t>네트워크의 </a:t>
            </a:r>
            <a:r>
              <a:rPr lang="en-US" altLang="ko-KR" sz="1600" dirty="0"/>
              <a:t>feature</a:t>
            </a:r>
            <a:r>
              <a:rPr lang="ko-KR" altLang="en-US" sz="1600" dirty="0"/>
              <a:t>와 </a:t>
            </a:r>
            <a:r>
              <a:rPr lang="en-US" altLang="ko-KR" sz="1600" dirty="0"/>
              <a:t>student </a:t>
            </a:r>
            <a:r>
              <a:rPr lang="ko-KR" altLang="en-US" sz="1600" dirty="0"/>
              <a:t>네트워크의 </a:t>
            </a:r>
            <a:r>
              <a:rPr lang="en-US" altLang="ko-KR" sz="1600" dirty="0"/>
              <a:t>feature</a:t>
            </a:r>
            <a:r>
              <a:rPr lang="ko-KR" altLang="en-US" sz="1600" dirty="0"/>
              <a:t>간의 </a:t>
            </a:r>
            <a:r>
              <a:rPr lang="en-US" altLang="ko-KR" sz="1600" dirty="0"/>
              <a:t>MSE,</a:t>
            </a:r>
            <a:r>
              <a:rPr lang="ko-KR" altLang="en-US" sz="1600" dirty="0"/>
              <a:t> </a:t>
            </a:r>
            <a:r>
              <a:rPr lang="en-US" altLang="ko-KR" sz="1600" dirty="0"/>
              <a:t>L1/L2 loss </a:t>
            </a:r>
            <a:r>
              <a:rPr lang="ko-KR" altLang="en-US" sz="1600" dirty="0"/>
              <a:t>계산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네트워크 </a:t>
            </a:r>
            <a:r>
              <a:rPr lang="en-US" altLang="ko-KR" sz="1600" dirty="0"/>
              <a:t>layer</a:t>
            </a:r>
            <a:r>
              <a:rPr lang="ko-KR" altLang="en-US" sz="1600" dirty="0"/>
              <a:t>들에 대한 정보를 요약하고 있는 </a:t>
            </a:r>
            <a:r>
              <a:rPr lang="en-US" altLang="ko-KR" sz="1600" dirty="0"/>
              <a:t>residual attention map</a:t>
            </a:r>
            <a:r>
              <a:rPr lang="ko-KR" altLang="en-US" sz="1600" dirty="0"/>
              <a:t>을 활용하여 </a:t>
            </a:r>
            <a:r>
              <a:rPr lang="en-US" altLang="ko-KR" sz="1600" dirty="0"/>
              <a:t>direct feature distillation</a:t>
            </a:r>
            <a:r>
              <a:rPr lang="ko-KR" altLang="en-US" sz="1600" dirty="0"/>
              <a:t>에 대한 대안 제시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Residual attention map</a:t>
            </a:r>
            <a:r>
              <a:rPr lang="ko-KR" altLang="en-US" sz="1600" dirty="0"/>
              <a:t>은 </a:t>
            </a:r>
            <a:r>
              <a:rPr lang="en-US" altLang="ko-KR" sz="1600" dirty="0"/>
              <a:t>segmentation</a:t>
            </a:r>
            <a:r>
              <a:rPr lang="ko-KR" altLang="en-US" sz="1600" dirty="0"/>
              <a:t>에 필요한 </a:t>
            </a:r>
            <a:r>
              <a:rPr lang="en-US" altLang="ko-KR" sz="1600" dirty="0"/>
              <a:t>spatial dependency </a:t>
            </a:r>
            <a:r>
              <a:rPr lang="ko-KR" altLang="en-US" sz="1600" dirty="0"/>
              <a:t>정보를 효율적으로 계산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261FF-15B6-6BAB-0B96-CD70D950F6BA}"/>
              </a:ext>
            </a:extLst>
          </p:cNvPr>
          <p:cNvSpPr txBox="1"/>
          <p:nvPr/>
        </p:nvSpPr>
        <p:spPr>
          <a:xfrm>
            <a:off x="329381" y="3429000"/>
            <a:ext cx="945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2.  Segmentation</a:t>
            </a:r>
            <a:r>
              <a:rPr lang="ko-KR" altLang="en-US" sz="1600" b="1" dirty="0"/>
              <a:t> 태스크에 부합하는 </a:t>
            </a:r>
            <a:r>
              <a:rPr lang="en-US" altLang="ko-KR" sz="1600" b="1" dirty="0"/>
              <a:t>distillation </a:t>
            </a:r>
            <a:r>
              <a:rPr lang="ko-KR" altLang="en-US" sz="1600" b="1" dirty="0"/>
              <a:t>기법 제안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1DCDA9-CD4D-BD6A-B922-F815DF9405F9}"/>
              </a:ext>
            </a:extLst>
          </p:cNvPr>
          <p:cNvSpPr txBox="1"/>
          <p:nvPr/>
        </p:nvSpPr>
        <p:spPr>
          <a:xfrm>
            <a:off x="619432" y="3933971"/>
            <a:ext cx="9665110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Segmentation</a:t>
            </a:r>
            <a:r>
              <a:rPr lang="ko-KR" altLang="en-US" sz="1600" dirty="0"/>
              <a:t>은 </a:t>
            </a:r>
            <a:r>
              <a:rPr lang="en-US" altLang="ko-KR" sz="1600" dirty="0"/>
              <a:t>pixel</a:t>
            </a:r>
            <a:r>
              <a:rPr lang="ko-KR" altLang="en-US" sz="1600" dirty="0"/>
              <a:t>별로 </a:t>
            </a:r>
            <a:r>
              <a:rPr lang="en-US" altLang="ko-KR" sz="1600" dirty="0"/>
              <a:t>class</a:t>
            </a:r>
            <a:r>
              <a:rPr lang="ko-KR" altLang="en-US" sz="1600" dirty="0"/>
              <a:t>에 대한 예측을 출력하는 </a:t>
            </a:r>
            <a:r>
              <a:rPr lang="en-US" altLang="ko-KR" sz="1600" dirty="0"/>
              <a:t>pixel-wise classification </a:t>
            </a:r>
            <a:r>
              <a:rPr lang="ko-KR" altLang="en-US" sz="1600" dirty="0"/>
              <a:t>태스크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Class correlation</a:t>
            </a:r>
            <a:r>
              <a:rPr lang="ko-KR" altLang="en-US" sz="1600" dirty="0"/>
              <a:t>에 대한 정보를 </a:t>
            </a:r>
            <a:r>
              <a:rPr lang="en-US" altLang="ko-KR" sz="1600" dirty="0"/>
              <a:t>student </a:t>
            </a:r>
            <a:r>
              <a:rPr lang="ko-KR" altLang="en-US" sz="1600" dirty="0"/>
              <a:t>네트워크에 전달 </a:t>
            </a:r>
            <a:r>
              <a:rPr lang="en-US" altLang="ko-KR" sz="1600" dirty="0"/>
              <a:t>(segmentation</a:t>
            </a:r>
            <a:r>
              <a:rPr lang="ko-KR" altLang="en-US" sz="1600" dirty="0"/>
              <a:t>의 특성 반영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기존의 </a:t>
            </a:r>
            <a:r>
              <a:rPr lang="en-US" altLang="ko-KR" sz="1600" dirty="0"/>
              <a:t>soft target distillation</a:t>
            </a:r>
            <a:r>
              <a:rPr lang="ko-KR" altLang="en-US" sz="1600" dirty="0"/>
              <a:t>의 단점</a:t>
            </a:r>
            <a:r>
              <a:rPr lang="en-US" altLang="ko-KR" sz="1600" dirty="0"/>
              <a:t>(noise information)</a:t>
            </a:r>
            <a:r>
              <a:rPr lang="ko-KR" altLang="en-US" sz="1600" dirty="0"/>
              <a:t> 보완</a:t>
            </a:r>
          </a:p>
        </p:txBody>
      </p:sp>
    </p:spTree>
    <p:extLst>
      <p:ext uri="{BB962C8B-B14F-4D97-AF65-F5344CB8AC3E}">
        <p14:creationId xmlns:p14="http://schemas.microsoft.com/office/powerpoint/2010/main" val="531830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29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F38D9A-1084-2EC5-F67A-D82F10F713EA}"/>
              </a:ext>
            </a:extLst>
          </p:cNvPr>
          <p:cNvSpPr txBox="1"/>
          <p:nvPr/>
        </p:nvSpPr>
        <p:spPr>
          <a:xfrm>
            <a:off x="329381" y="560440"/>
            <a:ext cx="1907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Background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9721A-C85D-6A32-A17F-7A61F4A54D00}"/>
              </a:ext>
            </a:extLst>
          </p:cNvPr>
          <p:cNvSpPr txBox="1"/>
          <p:nvPr/>
        </p:nvSpPr>
        <p:spPr>
          <a:xfrm>
            <a:off x="216312" y="1307691"/>
            <a:ext cx="495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Issues of  Semantic Segmentation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BB13E-4C25-07E4-E973-D21F9F5C67CE}"/>
              </a:ext>
            </a:extLst>
          </p:cNvPr>
          <p:cNvSpPr txBox="1"/>
          <p:nvPr/>
        </p:nvSpPr>
        <p:spPr>
          <a:xfrm>
            <a:off x="329381" y="1724506"/>
            <a:ext cx="8785121" cy="79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Object</a:t>
            </a:r>
            <a:r>
              <a:rPr lang="ko-KR" altLang="en-US" sz="1600" dirty="0"/>
              <a:t>의 경계선</a:t>
            </a:r>
            <a:r>
              <a:rPr lang="en-US" altLang="ko-KR" sz="1600" dirty="0"/>
              <a:t> </a:t>
            </a:r>
            <a:r>
              <a:rPr lang="ko-KR" altLang="en-US" sz="1600" dirty="0"/>
              <a:t>부근의 정확도 향상</a:t>
            </a:r>
            <a:r>
              <a:rPr lang="en-US" altLang="ko-KR" sz="1600" dirty="0"/>
              <a:t>, </a:t>
            </a:r>
            <a:r>
              <a:rPr lang="ko-KR" altLang="en-US" sz="1600" dirty="0"/>
              <a:t>작은 객체에 대한 모델링 능력 개선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Class imbalance </a:t>
            </a:r>
            <a:r>
              <a:rPr lang="ko-KR" altLang="en-US" sz="1600" dirty="0"/>
              <a:t>문제 해결</a:t>
            </a:r>
            <a:r>
              <a:rPr lang="en-US" altLang="ko-KR" sz="16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9EB0B1-CCEE-B898-79BB-A44D3AE70E84}"/>
              </a:ext>
            </a:extLst>
          </p:cNvPr>
          <p:cNvSpPr txBox="1"/>
          <p:nvPr/>
        </p:nvSpPr>
        <p:spPr>
          <a:xfrm>
            <a:off x="216312" y="5625433"/>
            <a:ext cx="960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→  Cumbersome </a:t>
            </a:r>
            <a:r>
              <a:rPr lang="ko-KR" altLang="en-US" sz="1600" b="1" dirty="0"/>
              <a:t>모델의 지식을 증류시켜 </a:t>
            </a:r>
            <a:r>
              <a:rPr lang="en-US" altLang="ko-KR" sz="1600" b="1" dirty="0"/>
              <a:t>compact </a:t>
            </a:r>
            <a:r>
              <a:rPr lang="ko-KR" altLang="en-US" sz="1600" b="1" dirty="0"/>
              <a:t>모델의 성능을 향상시키려는 다양한 연구들이 진행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E2C72A-F2F6-133F-9526-4926E800D943}"/>
              </a:ext>
            </a:extLst>
          </p:cNvPr>
          <p:cNvSpPr txBox="1"/>
          <p:nvPr/>
        </p:nvSpPr>
        <p:spPr>
          <a:xfrm>
            <a:off x="329381" y="2882591"/>
            <a:ext cx="7251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b="1" dirty="0"/>
              <a:t>Cumbersome model </a:t>
            </a:r>
            <a:r>
              <a:rPr lang="ko-KR" altLang="en-US" sz="1600" b="1" dirty="0"/>
              <a:t>구축을 통해 모델의 성능 개선  </a:t>
            </a:r>
            <a:r>
              <a:rPr lang="en-US" altLang="ko-KR" sz="1600" dirty="0"/>
              <a:t>ex) DeepLabV3,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PSPNet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3505D4-D825-D173-E41A-5D136E2A5AE0}"/>
              </a:ext>
            </a:extLst>
          </p:cNvPr>
          <p:cNvSpPr txBox="1"/>
          <p:nvPr/>
        </p:nvSpPr>
        <p:spPr>
          <a:xfrm>
            <a:off x="565354" y="3311798"/>
            <a:ext cx="10038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파라미터 수가 많기 때문에 </a:t>
            </a:r>
            <a:r>
              <a:rPr lang="en-US" altLang="ko-KR" sz="1400" dirty="0"/>
              <a:t>edge-device</a:t>
            </a:r>
            <a:r>
              <a:rPr lang="ko-KR" altLang="en-US" sz="1400" dirty="0"/>
              <a:t>에 탑재 불가</a:t>
            </a:r>
            <a:r>
              <a:rPr lang="en-US" altLang="ko-KR" sz="1400" dirty="0"/>
              <a:t>, real-time application </a:t>
            </a:r>
            <a:r>
              <a:rPr lang="ko-KR" altLang="en-US" sz="1400" dirty="0" err="1"/>
              <a:t>힘듬</a:t>
            </a:r>
            <a:endParaRPr lang="en-US" altLang="ko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254742-442F-0819-62F2-A526B8D58B09}"/>
              </a:ext>
            </a:extLst>
          </p:cNvPr>
          <p:cNvSpPr txBox="1"/>
          <p:nvPr/>
        </p:nvSpPr>
        <p:spPr>
          <a:xfrm>
            <a:off x="329381" y="3964968"/>
            <a:ext cx="7251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2.     </a:t>
            </a:r>
            <a:r>
              <a:rPr lang="ko-KR" altLang="en-US" sz="1600" b="1" dirty="0"/>
              <a:t>효율적인 연산을 활용하는 </a:t>
            </a:r>
            <a:r>
              <a:rPr lang="en-US" altLang="ko-KR" sz="1600" b="1" dirty="0"/>
              <a:t>compact model </a:t>
            </a:r>
            <a:r>
              <a:rPr lang="ko-KR" altLang="en-US" sz="1600" b="1" dirty="0"/>
              <a:t>구축  </a:t>
            </a:r>
            <a:r>
              <a:rPr lang="en-US" altLang="ko-KR" sz="1600" dirty="0"/>
              <a:t>ex)</a:t>
            </a:r>
            <a:r>
              <a:rPr lang="ko-KR" altLang="en-US" sz="1600" dirty="0"/>
              <a:t> </a:t>
            </a:r>
            <a:r>
              <a:rPr lang="en-US" altLang="ko-KR" sz="1600" dirty="0" err="1"/>
              <a:t>ERFNet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MobileNet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97B0BB-0427-A9A6-67CF-4EBDA89F3594}"/>
              </a:ext>
            </a:extLst>
          </p:cNvPr>
          <p:cNvSpPr txBox="1"/>
          <p:nvPr/>
        </p:nvSpPr>
        <p:spPr>
          <a:xfrm>
            <a:off x="565354" y="4412245"/>
            <a:ext cx="6228736" cy="703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준수한 성능을 보이면서도 </a:t>
            </a:r>
            <a:r>
              <a:rPr lang="ko-KR" altLang="en-US" sz="1400" dirty="0" err="1"/>
              <a:t>경량화된</a:t>
            </a:r>
            <a:r>
              <a:rPr lang="ko-KR" altLang="en-US" sz="1400" dirty="0"/>
              <a:t> 모델 구축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Cumbersome model</a:t>
            </a:r>
            <a:r>
              <a:rPr lang="ko-KR" altLang="en-US" sz="1400" dirty="0"/>
              <a:t>들에 비하면 위의 </a:t>
            </a:r>
            <a:r>
              <a:rPr lang="en-US" altLang="ko-KR" sz="1400" dirty="0"/>
              <a:t>issue</a:t>
            </a:r>
            <a:r>
              <a:rPr lang="ko-KR" altLang="en-US" sz="1400" dirty="0"/>
              <a:t>들을 잘 해결하지 못함</a:t>
            </a:r>
          </a:p>
        </p:txBody>
      </p:sp>
      <p:pic>
        <p:nvPicPr>
          <p:cNvPr id="1026" name="Picture 2" descr="Edge Device를 위한 시각 인식 모델">
            <a:extLst>
              <a:ext uri="{FF2B5EF4-FFF2-40B4-BE49-F238E27FC236}">
                <a16:creationId xmlns:a16="http://schemas.microsoft.com/office/drawing/2014/main" id="{273ED521-91F3-C480-1DBE-5878A0835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502" y="4303522"/>
            <a:ext cx="2861186" cy="206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10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4E081F-D906-F0EB-AF44-14D3516682D6}"/>
              </a:ext>
            </a:extLst>
          </p:cNvPr>
          <p:cNvSpPr txBox="1"/>
          <p:nvPr/>
        </p:nvSpPr>
        <p:spPr>
          <a:xfrm>
            <a:off x="275305" y="650318"/>
            <a:ext cx="495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Spatial dependency for Knowledge Distillation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DA8F61-E195-4988-6448-C4F64BFDF49F}"/>
              </a:ext>
            </a:extLst>
          </p:cNvPr>
          <p:cNvSpPr txBox="1"/>
          <p:nvPr/>
        </p:nvSpPr>
        <p:spPr>
          <a:xfrm>
            <a:off x="275305" y="1122703"/>
            <a:ext cx="5820695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Pixel</a:t>
            </a:r>
            <a:r>
              <a:rPr lang="ko-KR" altLang="en-US" sz="1600" b="1" dirty="0"/>
              <a:t>간의 관계</a:t>
            </a:r>
            <a:r>
              <a:rPr lang="en-US" altLang="ko-KR" sz="1600" b="1" dirty="0"/>
              <a:t>(affinity) </a:t>
            </a:r>
            <a:r>
              <a:rPr lang="ko-KR" altLang="en-US" sz="1600" dirty="0"/>
              <a:t>를 잘 모델링하는 것이 중요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FE7C9F-92C3-FCC8-E574-CF47A318C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05" y="1632142"/>
            <a:ext cx="2381304" cy="2188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675187-9CBA-32C6-CF78-0EAB3EEE2775}"/>
              </a:ext>
            </a:extLst>
          </p:cNvPr>
          <p:cNvSpPr txBox="1"/>
          <p:nvPr/>
        </p:nvSpPr>
        <p:spPr>
          <a:xfrm>
            <a:off x="7141180" y="5050182"/>
            <a:ext cx="3979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→ Transformer</a:t>
            </a:r>
            <a:r>
              <a:rPr lang="ko-KR" altLang="en-US" sz="1600" dirty="0"/>
              <a:t>도 공유하는 문제 중 하나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BF228B-0293-EA52-6888-8787DD4FE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65" y="4933896"/>
            <a:ext cx="3382298" cy="5641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D13A9D-62E8-C70C-A7EA-E572FC7F7247}"/>
                  </a:ext>
                </a:extLst>
              </p:cNvPr>
              <p:cNvSpPr txBox="1"/>
              <p:nvPr/>
            </p:nvSpPr>
            <p:spPr>
              <a:xfrm>
                <a:off x="275305" y="4434253"/>
                <a:ext cx="7824635" cy="421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Feature map</a:t>
                </a:r>
                <a:r>
                  <a:rPr lang="ko-KR" altLang="en-US" sz="1600" dirty="0"/>
                  <a:t>에서 서로 다른 </a:t>
                </a:r>
                <a:r>
                  <a:rPr lang="en-US" altLang="ko-KR" sz="1600" dirty="0"/>
                  <a:t>pixel</a:t>
                </a:r>
                <a:r>
                  <a:rPr lang="ko-KR" altLang="en-US" sz="1600" dirty="0"/>
                  <a:t>들 간의 </a:t>
                </a:r>
                <a:r>
                  <a:rPr lang="en-US" altLang="ko-KR" sz="1600" dirty="0"/>
                  <a:t>affinity </a:t>
                </a:r>
                <a:r>
                  <a:rPr lang="ko-KR" altLang="en-US" sz="1600" b="1" dirty="0"/>
                  <a:t>계산은 비효율적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D13A9D-62E8-C70C-A7EA-E572FC7F7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05" y="4434253"/>
                <a:ext cx="7824635" cy="421206"/>
              </a:xfrm>
              <a:prstGeom prst="rect">
                <a:avLst/>
              </a:prstGeom>
              <a:blipFill>
                <a:blip r:embed="rId4"/>
                <a:stretch>
                  <a:fillRect l="-312" b="-188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1D43826-21DD-159A-0E6B-DDFED212C754}"/>
              </a:ext>
            </a:extLst>
          </p:cNvPr>
          <p:cNvSpPr txBox="1"/>
          <p:nvPr/>
        </p:nvSpPr>
        <p:spPr>
          <a:xfrm>
            <a:off x="4092063" y="5039764"/>
            <a:ext cx="3527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600" dirty="0" err="1"/>
              <a:t>연산량이</a:t>
            </a:r>
            <a:r>
              <a:rPr lang="ko-KR" altLang="en-US" sz="1600" dirty="0"/>
              <a:t> 해상도의 제곱에 비례</a:t>
            </a:r>
            <a:endParaRPr lang="ko-KR" altLang="en-US" sz="14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2390A66-8907-6F67-722D-98B4FA93B054}"/>
              </a:ext>
            </a:extLst>
          </p:cNvPr>
          <p:cNvGrpSpPr/>
          <p:nvPr/>
        </p:nvGrpSpPr>
        <p:grpSpPr>
          <a:xfrm>
            <a:off x="3043203" y="1777362"/>
            <a:ext cx="4429314" cy="2043115"/>
            <a:chOff x="3412031" y="1500399"/>
            <a:chExt cx="5861632" cy="241935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3EA76F8-DA7C-3CE9-B4F1-CDF1BF8C2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39888" y="1500399"/>
              <a:ext cx="3533775" cy="2419350"/>
            </a:xfrm>
            <a:prstGeom prst="rect">
              <a:avLst/>
            </a:prstGeom>
          </p:spPr>
        </p:pic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4BF8B17-07C3-2973-8F7E-FBDECDD5C275}"/>
                </a:ext>
              </a:extLst>
            </p:cNvPr>
            <p:cNvGrpSpPr/>
            <p:nvPr/>
          </p:nvGrpSpPr>
          <p:grpSpPr>
            <a:xfrm>
              <a:off x="3412031" y="1701743"/>
              <a:ext cx="2210661" cy="1896572"/>
              <a:chOff x="234368" y="856691"/>
              <a:chExt cx="2210661" cy="1896572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DC6F0FF-2A93-5BD8-95C7-4D81C860ADBD}"/>
                  </a:ext>
                </a:extLst>
              </p:cNvPr>
              <p:cNvGrpSpPr/>
              <p:nvPr/>
            </p:nvGrpSpPr>
            <p:grpSpPr>
              <a:xfrm>
                <a:off x="234368" y="856691"/>
                <a:ext cx="1831102" cy="1896572"/>
                <a:chOff x="245124" y="1007993"/>
                <a:chExt cx="2433529" cy="2520243"/>
              </a:xfrm>
            </p:grpSpPr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F6B5A7E4-C402-D04E-DEFC-45B0ED6088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5124" y="1007993"/>
                  <a:ext cx="2433529" cy="2520243"/>
                </a:xfrm>
                <a:prstGeom prst="rect">
                  <a:avLst/>
                </a:prstGeom>
              </p:spPr>
            </p:pic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15FD142F-903E-128C-C2E8-E2B5582AC6E8}"/>
                    </a:ext>
                  </a:extLst>
                </p:cNvPr>
                <p:cNvSpPr/>
                <p:nvPr/>
              </p:nvSpPr>
              <p:spPr>
                <a:xfrm>
                  <a:off x="882127" y="2151529"/>
                  <a:ext cx="484094" cy="451822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3206F18D-1C70-8C6A-4528-5FBA968CB49D}"/>
                  </a:ext>
                </a:extLst>
              </p:cNvPr>
              <p:cNvCxnSpPr>
                <a:cxnSpLocks/>
                <a:stCxn id="14" idx="6"/>
              </p:cNvCxnSpPr>
              <p:nvPr/>
            </p:nvCxnSpPr>
            <p:spPr>
              <a:xfrm>
                <a:off x="1077934" y="1887248"/>
                <a:ext cx="1367095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5B7C7C1-E567-244D-846D-21D58FCA5815}"/>
              </a:ext>
            </a:extLst>
          </p:cNvPr>
          <p:cNvGrpSpPr/>
          <p:nvPr/>
        </p:nvGrpSpPr>
        <p:grpSpPr>
          <a:xfrm>
            <a:off x="7700892" y="1856442"/>
            <a:ext cx="4353456" cy="1884954"/>
            <a:chOff x="3581176" y="3145742"/>
            <a:chExt cx="5923544" cy="249555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B7E5B57-6BA7-B479-682A-671071F92A46}"/>
                </a:ext>
              </a:extLst>
            </p:cNvPr>
            <p:cNvGrpSpPr/>
            <p:nvPr/>
          </p:nvGrpSpPr>
          <p:grpSpPr>
            <a:xfrm>
              <a:off x="3581176" y="3290280"/>
              <a:ext cx="2210661" cy="1896572"/>
              <a:chOff x="234368" y="856691"/>
              <a:chExt cx="2210661" cy="1896572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FC41F7A1-9971-F157-DBBA-4850ECA8B686}"/>
                  </a:ext>
                </a:extLst>
              </p:cNvPr>
              <p:cNvGrpSpPr/>
              <p:nvPr/>
            </p:nvGrpSpPr>
            <p:grpSpPr>
              <a:xfrm>
                <a:off x="234368" y="856691"/>
                <a:ext cx="1831102" cy="1896572"/>
                <a:chOff x="245124" y="1007993"/>
                <a:chExt cx="2433529" cy="2520243"/>
              </a:xfrm>
            </p:grpSpPr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44F54549-13DD-8A86-2E38-AEE79C0362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5124" y="1007993"/>
                  <a:ext cx="2433529" cy="2520243"/>
                </a:xfrm>
                <a:prstGeom prst="rect">
                  <a:avLst/>
                </a:prstGeom>
              </p:spPr>
            </p:pic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B1B56BD1-E965-9093-ED15-3FEC08B56B1E}"/>
                    </a:ext>
                  </a:extLst>
                </p:cNvPr>
                <p:cNvSpPr/>
                <p:nvPr/>
              </p:nvSpPr>
              <p:spPr>
                <a:xfrm>
                  <a:off x="1625564" y="1479492"/>
                  <a:ext cx="484094" cy="561329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2F8E379C-49D7-64CD-6FBE-4CA304B4A9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3522" y="1689836"/>
                <a:ext cx="771507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2D46444-B692-9184-87A6-701D8D2E3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47120" y="3145742"/>
              <a:ext cx="3657600" cy="2495550"/>
            </a:xfrm>
            <a:prstGeom prst="rect">
              <a:avLst/>
            </a:prstGeom>
          </p:spPr>
        </p:pic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53541CD-15C5-CA22-7D3F-2E8293DAE29A}"/>
                </a:ext>
              </a:extLst>
            </p:cNvPr>
            <p:cNvSpPr/>
            <p:nvPr/>
          </p:nvSpPr>
          <p:spPr>
            <a:xfrm>
              <a:off x="4424742" y="4067520"/>
              <a:ext cx="251589" cy="2764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6E9CD3B-34A8-EE7A-FEBA-A9CF17703A6A}"/>
              </a:ext>
            </a:extLst>
          </p:cNvPr>
          <p:cNvSpPr txBox="1"/>
          <p:nvPr/>
        </p:nvSpPr>
        <p:spPr>
          <a:xfrm>
            <a:off x="709765" y="5869128"/>
            <a:ext cx="10479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Segmentation </a:t>
            </a:r>
            <a:r>
              <a:rPr lang="ko-KR" altLang="en-US" sz="1600" b="1" dirty="0">
                <a:solidFill>
                  <a:srgbClr val="FF0000"/>
                </a:solidFill>
              </a:rPr>
              <a:t>모델의 성능개선에 필요한 </a:t>
            </a:r>
            <a:r>
              <a:rPr lang="en-US" altLang="ko-KR" sz="1600" b="1" dirty="0">
                <a:solidFill>
                  <a:srgbClr val="FF0000"/>
                </a:solidFill>
              </a:rPr>
              <a:t>spatial dependency </a:t>
            </a:r>
            <a:r>
              <a:rPr lang="ko-KR" altLang="en-US" sz="1600" b="1" dirty="0">
                <a:solidFill>
                  <a:srgbClr val="FF0000"/>
                </a:solidFill>
              </a:rPr>
              <a:t>정보를 어떻게 효율적으로 계산하고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전달할 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766F4D-9D57-62E9-771F-C53C7FF7375C}"/>
              </a:ext>
            </a:extLst>
          </p:cNvPr>
          <p:cNvSpPr txBox="1"/>
          <p:nvPr/>
        </p:nvSpPr>
        <p:spPr>
          <a:xfrm>
            <a:off x="1032387" y="3868403"/>
            <a:ext cx="1288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Pixel-Affinity</a:t>
            </a:r>
            <a:endParaRPr lang="ko-KR" alt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E071E2-44D2-3767-B445-169502DC5C66}"/>
              </a:ext>
            </a:extLst>
          </p:cNvPr>
          <p:cNvSpPr txBox="1"/>
          <p:nvPr/>
        </p:nvSpPr>
        <p:spPr>
          <a:xfrm>
            <a:off x="6137377" y="3819587"/>
            <a:ext cx="3480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Affinity example – discriminative loss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7935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F38D9A-1084-2EC5-F67A-D82F10F713EA}"/>
              </a:ext>
            </a:extLst>
          </p:cNvPr>
          <p:cNvSpPr txBox="1"/>
          <p:nvPr/>
        </p:nvSpPr>
        <p:spPr>
          <a:xfrm>
            <a:off x="329381" y="560440"/>
            <a:ext cx="414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Abstract 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CA5B24-476C-A1D7-089D-6C30E6A45D07}"/>
              </a:ext>
            </a:extLst>
          </p:cNvPr>
          <p:cNvSpPr txBox="1"/>
          <p:nvPr/>
        </p:nvSpPr>
        <p:spPr>
          <a:xfrm>
            <a:off x="312174" y="1411435"/>
            <a:ext cx="493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Double similarity Distillation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1888E1-0D6C-3638-96BF-91F0759F4F97}"/>
              </a:ext>
            </a:extLst>
          </p:cNvPr>
          <p:cNvSpPr txBox="1"/>
          <p:nvPr/>
        </p:nvSpPr>
        <p:spPr>
          <a:xfrm>
            <a:off x="297426" y="2117598"/>
            <a:ext cx="428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b="1" dirty="0"/>
              <a:t>Pixel-wise Similarity Distillation (PSD)</a:t>
            </a:r>
            <a:endParaRPr lang="ko-KR" altLang="en-US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2D0777-38E6-B00F-C3EC-61F34D73B604}"/>
              </a:ext>
            </a:extLst>
          </p:cNvPr>
          <p:cNvSpPr txBox="1"/>
          <p:nvPr/>
        </p:nvSpPr>
        <p:spPr>
          <a:xfrm>
            <a:off x="582562" y="2456152"/>
            <a:ext cx="9645445" cy="79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Spatial dependency </a:t>
            </a:r>
            <a:r>
              <a:rPr lang="ko-KR" altLang="en-US" sz="1600" dirty="0"/>
              <a:t>정보 증류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FF0000"/>
                </a:solidFill>
              </a:rPr>
              <a:t>Residual attention map</a:t>
            </a:r>
            <a:r>
              <a:rPr lang="ko-KR" altLang="en-US" sz="1600" dirty="0"/>
              <a:t>을 통해 효율적으로 계산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9A3318-466B-1920-3FA6-B508288D11EC}"/>
              </a:ext>
            </a:extLst>
          </p:cNvPr>
          <p:cNvSpPr txBox="1"/>
          <p:nvPr/>
        </p:nvSpPr>
        <p:spPr>
          <a:xfrm>
            <a:off x="329381" y="4087903"/>
            <a:ext cx="428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2.    Category Similarity Distillation (CSD)</a:t>
            </a:r>
            <a:endParaRPr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53EA04-0A21-9FF5-9C55-663067113433}"/>
              </a:ext>
            </a:extLst>
          </p:cNvPr>
          <p:cNvSpPr txBox="1"/>
          <p:nvPr/>
        </p:nvSpPr>
        <p:spPr>
          <a:xfrm>
            <a:off x="614518" y="4539886"/>
            <a:ext cx="7934631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Class</a:t>
            </a:r>
            <a:r>
              <a:rPr lang="ko-KR" altLang="en-US" sz="1600" dirty="0"/>
              <a:t>간의 </a:t>
            </a:r>
            <a:r>
              <a:rPr lang="en-US" altLang="ko-KR" sz="1600" dirty="0"/>
              <a:t>global correlation </a:t>
            </a:r>
            <a:r>
              <a:rPr lang="ko-KR" altLang="en-US" sz="1600" dirty="0"/>
              <a:t>정보 증류 </a:t>
            </a:r>
            <a:r>
              <a:rPr lang="en-US" altLang="ko-KR" sz="1600" dirty="0"/>
              <a:t>(C x C correlation matrix)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각 </a:t>
            </a:r>
            <a:r>
              <a:rPr lang="en-US" altLang="ko-KR" sz="1600" dirty="0"/>
              <a:t>pixel</a:t>
            </a:r>
            <a:r>
              <a:rPr lang="ko-KR" altLang="en-US" sz="1600" dirty="0"/>
              <a:t>에 대한 </a:t>
            </a:r>
            <a:r>
              <a:rPr lang="en-US" altLang="ko-KR" sz="1600" dirty="0"/>
              <a:t>Soft-target distillation</a:t>
            </a:r>
            <a:r>
              <a:rPr lang="ko-KR" altLang="en-US" sz="1600" dirty="0"/>
              <a:t>은 </a:t>
            </a:r>
            <a:r>
              <a:rPr lang="en-US" altLang="ko-KR" sz="1600" dirty="0"/>
              <a:t>noise information</a:t>
            </a:r>
            <a:r>
              <a:rPr lang="ko-KR" altLang="en-US" sz="1600" dirty="0"/>
              <a:t>을 포함할 가능성이 높기 때문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FF0000"/>
                </a:solidFill>
              </a:rPr>
              <a:t>Global aggregation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E368BA-4149-B28A-ACFC-90C3876B7199}"/>
              </a:ext>
            </a:extLst>
          </p:cNvPr>
          <p:cNvSpPr txBox="1"/>
          <p:nvPr/>
        </p:nvSpPr>
        <p:spPr>
          <a:xfrm>
            <a:off x="1025012" y="3334632"/>
            <a:ext cx="9861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동일한 </a:t>
            </a:r>
            <a:r>
              <a:rPr lang="en-US" altLang="ko-KR" sz="1400" dirty="0"/>
              <a:t>class</a:t>
            </a:r>
            <a:r>
              <a:rPr lang="ko-KR" altLang="en-US" sz="1400" dirty="0"/>
              <a:t>에 속하는 </a:t>
            </a:r>
            <a:r>
              <a:rPr lang="en-US" altLang="ko-KR" sz="1400" dirty="0"/>
              <a:t>pixel</a:t>
            </a:r>
            <a:r>
              <a:rPr lang="ko-KR" altLang="en-US" sz="1400" dirty="0"/>
              <a:t>들은 </a:t>
            </a:r>
            <a:r>
              <a:rPr lang="en-US" altLang="ko-KR" sz="1400" dirty="0"/>
              <a:t>residual attention map </a:t>
            </a:r>
            <a:r>
              <a:rPr lang="ko-KR" altLang="en-US" sz="1400" dirty="0"/>
              <a:t>상에서 유사한 신호를 가져야 함</a:t>
            </a:r>
          </a:p>
        </p:txBody>
      </p:sp>
      <p:pic>
        <p:nvPicPr>
          <p:cNvPr id="2050" name="Picture 2" descr="An intuitive example of hard and soft targets for knowledge... | Download  Scientific Diagram">
            <a:extLst>
              <a:ext uri="{FF2B5EF4-FFF2-40B4-BE49-F238E27FC236}">
                <a16:creationId xmlns:a16="http://schemas.microsoft.com/office/drawing/2014/main" id="{70477614-C787-5B5A-2C78-3FBA4FC48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149" y="4287195"/>
            <a:ext cx="3146322" cy="129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03E13E7-9F53-4F62-0C45-D917B09EC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381" y="901261"/>
            <a:ext cx="4041057" cy="226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4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F38D9A-1084-2EC5-F67A-D82F10F713EA}"/>
              </a:ext>
            </a:extLst>
          </p:cNvPr>
          <p:cNvSpPr txBox="1"/>
          <p:nvPr/>
        </p:nvSpPr>
        <p:spPr>
          <a:xfrm>
            <a:off x="329381" y="560440"/>
            <a:ext cx="414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Method - Overview 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78D776-94B4-301E-A2F2-4F606C06986F}"/>
              </a:ext>
            </a:extLst>
          </p:cNvPr>
          <p:cNvSpPr txBox="1"/>
          <p:nvPr/>
        </p:nvSpPr>
        <p:spPr>
          <a:xfrm>
            <a:off x="329381" y="1356851"/>
            <a:ext cx="11312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Cumbersome(teacher) </a:t>
            </a:r>
            <a:r>
              <a:rPr lang="ko-KR" altLang="en-US" sz="1600" b="1" dirty="0"/>
              <a:t>모델의 </a:t>
            </a:r>
            <a:r>
              <a:rPr lang="en-US" altLang="ko-KR" sz="1600" b="1" dirty="0"/>
              <a:t>spatial dependency, global correlation </a:t>
            </a:r>
            <a:r>
              <a:rPr lang="ko-KR" altLang="en-US" sz="1600" b="1" dirty="0"/>
              <a:t>정보를 </a:t>
            </a:r>
            <a:r>
              <a:rPr lang="en-US" altLang="ko-KR" sz="1600" b="1" dirty="0"/>
              <a:t>compact(student)</a:t>
            </a:r>
            <a:r>
              <a:rPr lang="ko-KR" altLang="en-US" sz="1600" b="1" dirty="0"/>
              <a:t>모델에 전달하여 </a:t>
            </a:r>
            <a:r>
              <a:rPr lang="en-US" altLang="ko-KR" sz="1600" b="1" dirty="0"/>
              <a:t>compact </a:t>
            </a:r>
            <a:r>
              <a:rPr lang="ko-KR" altLang="en-US" sz="1600" b="1" dirty="0"/>
              <a:t>모델의 </a:t>
            </a:r>
            <a:r>
              <a:rPr lang="en-US" altLang="ko-KR" sz="1600" b="1" dirty="0"/>
              <a:t>segmentation </a:t>
            </a:r>
            <a:r>
              <a:rPr lang="ko-KR" altLang="en-US" sz="1600" b="1" dirty="0"/>
              <a:t>성능을 개선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084D88-B773-C259-D91E-A7952A0D6638}"/>
                  </a:ext>
                </a:extLst>
              </p:cNvPr>
              <p:cNvSpPr txBox="1"/>
              <p:nvPr/>
            </p:nvSpPr>
            <p:spPr>
              <a:xfrm>
                <a:off x="5798574" y="2746188"/>
                <a:ext cx="46949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𝑖𝑚𝑎𝑔𝑒𝑠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𝐺𝑇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𝑙𝑎𝑏𝑒𝑙𝑠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084D88-B773-C259-D91E-A7952A0D6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574" y="2746188"/>
                <a:ext cx="4694903" cy="338554"/>
              </a:xfrm>
              <a:prstGeom prst="rect">
                <a:avLst/>
              </a:prstGeom>
              <a:blipFill>
                <a:blip r:embed="rId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7D728376-4BB8-0AE0-954C-77CAD6AD4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84" y="2623078"/>
            <a:ext cx="4861659" cy="584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4720A2-B8E9-56C3-57CF-F062243F2248}"/>
              </a:ext>
            </a:extLst>
          </p:cNvPr>
          <p:cNvSpPr txBox="1"/>
          <p:nvPr/>
        </p:nvSpPr>
        <p:spPr>
          <a:xfrm>
            <a:off x="329380" y="2180611"/>
            <a:ext cx="691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Segmentation </a:t>
            </a:r>
            <a:r>
              <a:rPr lang="ko-KR" altLang="en-US" sz="1600" b="1" dirty="0">
                <a:solidFill>
                  <a:srgbClr val="002060"/>
                </a:solidFill>
              </a:rPr>
              <a:t>모델의 파라미터 </a:t>
            </a:r>
            <a:r>
              <a:rPr lang="en-US" altLang="ko-KR" sz="1600" b="1" dirty="0">
                <a:solidFill>
                  <a:srgbClr val="002060"/>
                </a:solidFill>
              </a:rPr>
              <a:t>update (distillation X)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AE1C7D9-660F-6F02-5E61-4F799264E35E}"/>
              </a:ext>
            </a:extLst>
          </p:cNvPr>
          <p:cNvSpPr/>
          <p:nvPr/>
        </p:nvSpPr>
        <p:spPr>
          <a:xfrm>
            <a:off x="1927123" y="2746188"/>
            <a:ext cx="1130709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B46CEC-1D39-3364-F5BA-482DF9877C63}"/>
              </a:ext>
            </a:extLst>
          </p:cNvPr>
          <p:cNvSpPr txBox="1"/>
          <p:nvPr/>
        </p:nvSpPr>
        <p:spPr>
          <a:xfrm>
            <a:off x="560438" y="3429000"/>
            <a:ext cx="8652388" cy="79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/>
              <a:t>모델의 파라미터가 </a:t>
            </a:r>
            <a:r>
              <a:rPr lang="en-US" altLang="ko-KR" sz="1600" dirty="0"/>
              <a:t>GT data</a:t>
            </a:r>
            <a:r>
              <a:rPr lang="ko-KR" altLang="en-US" sz="1600" dirty="0"/>
              <a:t>에 최대한 부합하도록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/>
              <a:t>Segmentation</a:t>
            </a:r>
            <a:r>
              <a:rPr lang="ko-KR" altLang="en-US" sz="1600" dirty="0"/>
              <a:t> 모델의 파라미터와는 무관한 </a:t>
            </a:r>
            <a:r>
              <a:rPr lang="en-US" altLang="ko-KR" sz="1600" dirty="0"/>
              <a:t>term (constant independent of parameters)</a:t>
            </a:r>
            <a:endParaRPr lang="ko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38D1BB-DC00-42CD-B223-C57578BB3BF7}"/>
              </a:ext>
            </a:extLst>
          </p:cNvPr>
          <p:cNvSpPr/>
          <p:nvPr/>
        </p:nvSpPr>
        <p:spPr>
          <a:xfrm>
            <a:off x="4336026" y="2743134"/>
            <a:ext cx="1004117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7DC4AF-C762-EE38-161C-30617696831E}"/>
              </a:ext>
            </a:extLst>
          </p:cNvPr>
          <p:cNvSpPr txBox="1"/>
          <p:nvPr/>
        </p:nvSpPr>
        <p:spPr>
          <a:xfrm>
            <a:off x="5299197" y="2989355"/>
            <a:ext cx="452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2C1E3D-7388-16F6-37AD-38B0FF247DB9}"/>
              </a:ext>
            </a:extLst>
          </p:cNvPr>
          <p:cNvSpPr txBox="1"/>
          <p:nvPr/>
        </p:nvSpPr>
        <p:spPr>
          <a:xfrm>
            <a:off x="2942918" y="3027739"/>
            <a:ext cx="3441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EE3414-6812-5FBF-CE6A-49D41C262E95}"/>
              </a:ext>
            </a:extLst>
          </p:cNvPr>
          <p:cNvSpPr txBox="1"/>
          <p:nvPr/>
        </p:nvSpPr>
        <p:spPr>
          <a:xfrm>
            <a:off x="329380" y="4563795"/>
            <a:ext cx="691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Segmentation </a:t>
            </a:r>
            <a:r>
              <a:rPr lang="ko-KR" altLang="en-US" sz="1600" b="1" dirty="0">
                <a:solidFill>
                  <a:srgbClr val="002060"/>
                </a:solidFill>
              </a:rPr>
              <a:t>모델의 파라미터 </a:t>
            </a:r>
            <a:r>
              <a:rPr lang="en-US" altLang="ko-KR" sz="1600" b="1" dirty="0">
                <a:solidFill>
                  <a:srgbClr val="002060"/>
                </a:solidFill>
              </a:rPr>
              <a:t>update (distillation O)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A2D7DF1-9B39-516B-5B48-FDB3EDBAF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85" y="5141334"/>
            <a:ext cx="6016842" cy="1104429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FEE5EEF3-6A14-E3BF-DCBD-2BED15428BBC}"/>
              </a:ext>
            </a:extLst>
          </p:cNvPr>
          <p:cNvSpPr/>
          <p:nvPr/>
        </p:nvSpPr>
        <p:spPr>
          <a:xfrm>
            <a:off x="3908323" y="5547406"/>
            <a:ext cx="1130709" cy="405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277F0F-514F-821A-E2DC-0D66E735B1EB}"/>
              </a:ext>
            </a:extLst>
          </p:cNvPr>
          <p:cNvSpPr txBox="1"/>
          <p:nvPr/>
        </p:nvSpPr>
        <p:spPr>
          <a:xfrm>
            <a:off x="3774584" y="6023010"/>
            <a:ext cx="1474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Distillation loss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D7B4FB2-D905-0B69-EE82-354C8C1D7CA8}"/>
              </a:ext>
            </a:extLst>
          </p:cNvPr>
          <p:cNvSpPr/>
          <p:nvPr/>
        </p:nvSpPr>
        <p:spPr>
          <a:xfrm>
            <a:off x="5249423" y="5564964"/>
            <a:ext cx="1130709" cy="373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06B190-34A3-9516-F456-D243176E24D0}"/>
              </a:ext>
            </a:extLst>
          </p:cNvPr>
          <p:cNvSpPr txBox="1"/>
          <p:nvPr/>
        </p:nvSpPr>
        <p:spPr>
          <a:xfrm>
            <a:off x="5379471" y="5950078"/>
            <a:ext cx="2171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Extremely small constant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5906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0DCFFE-D5D9-B816-D206-895B7EAFA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26" y="803478"/>
            <a:ext cx="7574066" cy="470258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0AF1D82-A39E-B359-E02A-594E7B5EF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792" y="2020189"/>
            <a:ext cx="3896032" cy="2269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11EE98-4209-DEF7-7B56-E299CBD9978F}"/>
              </a:ext>
            </a:extLst>
          </p:cNvPr>
          <p:cNvSpPr txBox="1"/>
          <p:nvPr/>
        </p:nvSpPr>
        <p:spPr>
          <a:xfrm>
            <a:off x="1140542" y="5746745"/>
            <a:ext cx="95667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Double similarity distillation</a:t>
            </a:r>
            <a:r>
              <a:rPr lang="ko-KR" altLang="en-US" sz="1600" b="1" dirty="0"/>
              <a:t>은 네트워크의 </a:t>
            </a:r>
            <a:r>
              <a:rPr lang="en-US" altLang="ko-KR" sz="1600" b="1" dirty="0"/>
              <a:t>multiple-layers</a:t>
            </a:r>
            <a:r>
              <a:rPr lang="ko-KR" altLang="en-US" sz="1600" b="1" dirty="0"/>
              <a:t>에서 이루어짐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효율적인 연산을 사용하기 때문</a:t>
            </a:r>
            <a:r>
              <a:rPr lang="en-US" altLang="ko-KR" sz="1600" b="1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471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F38D9A-1084-2EC5-F67A-D82F10F713EA}"/>
              </a:ext>
            </a:extLst>
          </p:cNvPr>
          <p:cNvSpPr txBox="1"/>
          <p:nvPr/>
        </p:nvSpPr>
        <p:spPr>
          <a:xfrm>
            <a:off x="329381" y="560440"/>
            <a:ext cx="414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Method - PSD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B1FC62-383C-47DB-02CF-2FD7D1006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82" y="1785048"/>
            <a:ext cx="4144295" cy="6663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4D7370-B5D7-4F93-E842-D3D5656C3606}"/>
              </a:ext>
            </a:extLst>
          </p:cNvPr>
          <p:cNvSpPr txBox="1"/>
          <p:nvPr/>
        </p:nvSpPr>
        <p:spPr>
          <a:xfrm>
            <a:off x="329381" y="1284243"/>
            <a:ext cx="168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Pixel Affinity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35CC71B-35C4-0A4C-39B6-C10244185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187" y="1875840"/>
            <a:ext cx="2897138" cy="4847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4D3D0B-5BF2-6ABB-597B-BF41D690ACAB}"/>
              </a:ext>
            </a:extLst>
          </p:cNvPr>
          <p:cNvSpPr txBox="1"/>
          <p:nvPr/>
        </p:nvSpPr>
        <p:spPr>
          <a:xfrm>
            <a:off x="5468427" y="2297523"/>
            <a:ext cx="1602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Pair-wise function</a:t>
            </a:r>
            <a:endParaRPr lang="ko-KR" altLang="en-US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DF08AE-EA71-65C6-8257-C56B503D39AE}"/>
                  </a:ext>
                </a:extLst>
              </p:cNvPr>
              <p:cNvSpPr txBox="1"/>
              <p:nvPr/>
            </p:nvSpPr>
            <p:spPr>
              <a:xfrm>
                <a:off x="417872" y="2818448"/>
                <a:ext cx="104762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/>
                  <a:t>위의 연산은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600" dirty="0"/>
                  <a:t> W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H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W </a:t>
                </a:r>
                <a:r>
                  <a:rPr lang="ko-KR" altLang="en-US" sz="1600" dirty="0"/>
                  <a:t>의 복잡도를 가짐 </a:t>
                </a:r>
                <a:r>
                  <a:rPr lang="en-US" altLang="ko-KR" sz="1600" dirty="0"/>
                  <a:t>– </a:t>
                </a:r>
                <a:r>
                  <a:rPr lang="ko-KR" altLang="en-US" sz="1600" dirty="0"/>
                  <a:t>해상도의 제곱에 비례하는 비효율적 연산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DF08AE-EA71-65C6-8257-C56B503D3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72" y="2818448"/>
                <a:ext cx="10476271" cy="338554"/>
              </a:xfrm>
              <a:prstGeom prst="rect">
                <a:avLst/>
              </a:prstGeom>
              <a:blipFill>
                <a:blip r:embed="rId4"/>
                <a:stretch>
                  <a:fillRect l="-349" t="-7143" b="-232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AB3580AA-20C5-6CCA-00A4-90FD10EEB946}"/>
              </a:ext>
            </a:extLst>
          </p:cNvPr>
          <p:cNvSpPr txBox="1"/>
          <p:nvPr/>
        </p:nvSpPr>
        <p:spPr>
          <a:xfrm>
            <a:off x="329381" y="3537249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Residual</a:t>
            </a:r>
            <a:r>
              <a:rPr lang="ko-KR" altLang="en-US" b="1" dirty="0">
                <a:solidFill>
                  <a:srgbClr val="002060"/>
                </a:solidFill>
              </a:rPr>
              <a:t> </a:t>
            </a:r>
            <a:r>
              <a:rPr lang="en-US" altLang="ko-KR" b="1" dirty="0">
                <a:solidFill>
                  <a:srgbClr val="002060"/>
                </a:solidFill>
              </a:rPr>
              <a:t>Attention Map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F2B22E-8FF2-E211-2EBB-56D1F0E8E297}"/>
              </a:ext>
            </a:extLst>
          </p:cNvPr>
          <p:cNvSpPr txBox="1"/>
          <p:nvPr/>
        </p:nvSpPr>
        <p:spPr>
          <a:xfrm>
            <a:off x="486698" y="4049241"/>
            <a:ext cx="9384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동일한 </a:t>
            </a:r>
            <a:r>
              <a:rPr lang="en-US" altLang="ko-KR" sz="1600" dirty="0"/>
              <a:t>class</a:t>
            </a:r>
            <a:r>
              <a:rPr lang="ko-KR" altLang="en-US" sz="1600" dirty="0"/>
              <a:t>에 속하는 </a:t>
            </a:r>
            <a:r>
              <a:rPr lang="en-US" altLang="ko-KR" sz="1600" dirty="0"/>
              <a:t>pixel</a:t>
            </a:r>
            <a:r>
              <a:rPr lang="ko-KR" altLang="en-US" sz="1600" dirty="0"/>
              <a:t>들은 </a:t>
            </a:r>
            <a:r>
              <a:rPr lang="en-US" altLang="ko-KR" sz="1600" dirty="0"/>
              <a:t>residual attention map </a:t>
            </a:r>
            <a:r>
              <a:rPr lang="ko-KR" altLang="en-US" sz="1600" dirty="0"/>
              <a:t>상에서 유사한 신호를 가져야 함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F3D6B5-B6BF-01BE-0752-2BED96D1BA13}"/>
              </a:ext>
            </a:extLst>
          </p:cNvPr>
          <p:cNvSpPr txBox="1"/>
          <p:nvPr/>
        </p:nvSpPr>
        <p:spPr>
          <a:xfrm>
            <a:off x="1042219" y="4460266"/>
            <a:ext cx="3778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→ Spatial structural knowledge</a:t>
            </a:r>
            <a:r>
              <a:rPr lang="ko-KR" altLang="en-US" sz="1600" b="1" dirty="0"/>
              <a:t>를 모델링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71A4A-321C-6E90-4B48-8299E681F1DB}"/>
              </a:ext>
            </a:extLst>
          </p:cNvPr>
          <p:cNvSpPr txBox="1"/>
          <p:nvPr/>
        </p:nvSpPr>
        <p:spPr>
          <a:xfrm>
            <a:off x="486697" y="4905703"/>
            <a:ext cx="9384889" cy="79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Residual attention</a:t>
            </a:r>
            <a:r>
              <a:rPr lang="ko-KR" altLang="en-US" sz="1600" dirty="0"/>
              <a:t> </a:t>
            </a:r>
            <a:r>
              <a:rPr lang="en-US" altLang="ko-KR" sz="1600" dirty="0"/>
              <a:t>map</a:t>
            </a:r>
            <a:r>
              <a:rPr lang="ko-KR" altLang="en-US" sz="1600" dirty="0"/>
              <a:t>은 위의 복잡한 행렬 연산에 의존 </a:t>
            </a:r>
            <a:r>
              <a:rPr lang="en-US" altLang="ko-KR" sz="1600" dirty="0"/>
              <a:t>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네트워크의 </a:t>
            </a:r>
            <a:r>
              <a:rPr lang="en-US" altLang="ko-KR" sz="1600" dirty="0"/>
              <a:t>intermediate feature</a:t>
            </a:r>
            <a:r>
              <a:rPr lang="ko-KR" altLang="en-US" sz="1600" dirty="0"/>
              <a:t>에 대한 </a:t>
            </a:r>
            <a:r>
              <a:rPr lang="en-US" altLang="ko-KR" sz="1600" dirty="0"/>
              <a:t>summation/maximum </a:t>
            </a:r>
            <a:r>
              <a:rPr lang="ko-KR" altLang="en-US" sz="1600" dirty="0"/>
              <a:t>연산 </a:t>
            </a:r>
            <a:r>
              <a:rPr lang="en-US" altLang="ko-KR" sz="1600" dirty="0"/>
              <a:t>&amp; subtraction </a:t>
            </a:r>
            <a:r>
              <a:rPr lang="ko-KR" altLang="en-US" sz="1600" dirty="0"/>
              <a:t>연산으로 구성</a:t>
            </a:r>
          </a:p>
        </p:txBody>
      </p:sp>
    </p:spTree>
    <p:extLst>
      <p:ext uri="{BB962C8B-B14F-4D97-AF65-F5344CB8AC3E}">
        <p14:creationId xmlns:p14="http://schemas.microsoft.com/office/powerpoint/2010/main" val="2918225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556090-FC70-7C0A-8B11-320164989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25" y="507130"/>
            <a:ext cx="5899201" cy="369106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AFBDC2-49CE-3F6E-7225-FA7F6519173B}"/>
              </a:ext>
            </a:extLst>
          </p:cNvPr>
          <p:cNvSpPr/>
          <p:nvPr/>
        </p:nvSpPr>
        <p:spPr>
          <a:xfrm>
            <a:off x="2694039" y="599768"/>
            <a:ext cx="1582994" cy="294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6A0E5-BA0F-4CD5-2F45-B38299B9C7C2}"/>
              </a:ext>
            </a:extLst>
          </p:cNvPr>
          <p:cNvSpPr txBox="1"/>
          <p:nvPr/>
        </p:nvSpPr>
        <p:spPr>
          <a:xfrm>
            <a:off x="6449962" y="717754"/>
            <a:ext cx="2143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Attention mapping</a:t>
            </a:r>
            <a:endParaRPr lang="ko-KR" altLang="en-US" sz="1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24B0B7-2146-4E27-323C-706E785F3025}"/>
                  </a:ext>
                </a:extLst>
              </p:cNvPr>
              <p:cNvSpPr txBox="1"/>
              <p:nvPr/>
            </p:nvSpPr>
            <p:spPr>
              <a:xfrm>
                <a:off x="6548284" y="1133257"/>
                <a:ext cx="3018503" cy="1401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24B0B7-2146-4E27-323C-706E785F3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284" y="1133257"/>
                <a:ext cx="3018503" cy="14014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2490B23E-30AB-6257-6E0D-BB382FFF4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25" y="4630340"/>
            <a:ext cx="5458747" cy="5195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4FCB7A-EF8C-42A5-BD06-8AB127A96B49}"/>
                  </a:ext>
                </a:extLst>
              </p:cNvPr>
              <p:cNvSpPr txBox="1"/>
              <p:nvPr/>
            </p:nvSpPr>
            <p:spPr>
              <a:xfrm>
                <a:off x="6177461" y="4566964"/>
                <a:ext cx="4831557" cy="790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𝑎𝑑𝑗𝑎𝑐𝑒𝑛𝑡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𝑓𝑒𝑎𝑡𝑢𝑟𝑒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𝑚𝑎𝑝𝑠</m:t>
                    </m:r>
                  </m:oMath>
                </a14:m>
                <a:endParaRPr lang="en-US" altLang="ko-KR" sz="1600" b="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Size</a:t>
                </a:r>
                <a:r>
                  <a:rPr lang="ko-KR" altLang="en-US" sz="1600" dirty="0"/>
                  <a:t>를 맞추기 위해 </a:t>
                </a:r>
                <a:r>
                  <a:rPr lang="en-US" altLang="ko-KR" sz="1600" dirty="0"/>
                  <a:t>bilinear interpolation </a:t>
                </a:r>
                <a:r>
                  <a:rPr lang="ko-KR" altLang="en-US" sz="1600" dirty="0"/>
                  <a:t>사용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4FCB7A-EF8C-42A5-BD06-8AB127A96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461" y="4566964"/>
                <a:ext cx="4831557" cy="790537"/>
              </a:xfrm>
              <a:prstGeom prst="rect">
                <a:avLst/>
              </a:prstGeom>
              <a:blipFill>
                <a:blip r:embed="rId5"/>
                <a:stretch>
                  <a:fillRect l="-504"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7221D0-3393-2329-FA24-B6A3391E772C}"/>
                  </a:ext>
                </a:extLst>
              </p:cNvPr>
              <p:cNvSpPr txBox="1"/>
              <p:nvPr/>
            </p:nvSpPr>
            <p:spPr>
              <a:xfrm>
                <a:off x="619432" y="5285372"/>
                <a:ext cx="57518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/>
                  <a:t>→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ko-KR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𝐇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ko-KR" altLang="en-US" sz="1600" b="1" dirty="0"/>
                  <a:t>의 복잡도를 가지는 효율적인 연산</a:t>
                </a:r>
                <a:endParaRPr lang="ko-KR" altLang="en-US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7221D0-3393-2329-FA24-B6A3391E7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32" y="5285372"/>
                <a:ext cx="5751871" cy="338554"/>
              </a:xfrm>
              <a:prstGeom prst="rect">
                <a:avLst/>
              </a:prstGeom>
              <a:blipFill>
                <a:blip r:embed="rId6"/>
                <a:stretch>
                  <a:fillRect l="-636" t="-7143" b="-232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18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8132D0-E21F-74D6-F59B-EA27CCCDA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03" y="1272968"/>
            <a:ext cx="5484558" cy="16229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9B2C66-1E85-BFEC-F597-5564F1133705}"/>
              </a:ext>
            </a:extLst>
          </p:cNvPr>
          <p:cNvSpPr txBox="1"/>
          <p:nvPr/>
        </p:nvSpPr>
        <p:spPr>
          <a:xfrm>
            <a:off x="237488" y="755243"/>
            <a:ext cx="3608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Pixel Similarity Distillation Loss</a:t>
            </a:r>
            <a:endParaRPr lang="ko-KR" altLang="en-US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3A6D0A-2CE3-DEED-EF47-0B991B59EFDD}"/>
              </a:ext>
            </a:extLst>
          </p:cNvPr>
          <p:cNvSpPr txBox="1"/>
          <p:nvPr/>
        </p:nvSpPr>
        <p:spPr>
          <a:xfrm>
            <a:off x="237488" y="2950665"/>
            <a:ext cx="11403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Distillation</a:t>
            </a:r>
            <a:r>
              <a:rPr lang="ko-KR" altLang="en-US" sz="1600" dirty="0"/>
              <a:t>이 </a:t>
            </a:r>
            <a:r>
              <a:rPr lang="en-US" altLang="ko-KR" sz="1600" dirty="0"/>
              <a:t>(multi-channel) feature</a:t>
            </a:r>
            <a:r>
              <a:rPr lang="ko-KR" altLang="en-US" sz="1600" dirty="0"/>
              <a:t>단위에서 직접적으로 이루어지지 않고 </a:t>
            </a:r>
            <a:r>
              <a:rPr lang="en-US" altLang="ko-KR" sz="1600" dirty="0"/>
              <a:t>(1-channel) reverse attention map </a:t>
            </a:r>
            <a:r>
              <a:rPr lang="ko-KR" altLang="en-US" sz="1600" dirty="0"/>
              <a:t>상에서 이루어짐</a:t>
            </a:r>
          </a:p>
        </p:txBody>
      </p:sp>
      <p:pic>
        <p:nvPicPr>
          <p:cNvPr id="3074" name="Picture 2" descr="The generic feature-based knowledge distillation. | Download Scientific  Diagram">
            <a:extLst>
              <a:ext uri="{FF2B5EF4-FFF2-40B4-BE49-F238E27FC236}">
                <a16:creationId xmlns:a16="http://schemas.microsoft.com/office/drawing/2014/main" id="{9706E911-271E-AD7F-C8F0-484C1FB29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03" y="3611328"/>
            <a:ext cx="5621286" cy="249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36FFC7-5277-EC8E-72BE-3AA2F60D3F8F}"/>
              </a:ext>
            </a:extLst>
          </p:cNvPr>
          <p:cNvSpPr txBox="1"/>
          <p:nvPr/>
        </p:nvSpPr>
        <p:spPr>
          <a:xfrm>
            <a:off x="1830313" y="6270977"/>
            <a:ext cx="355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일반적인 </a:t>
            </a:r>
            <a:r>
              <a:rPr lang="en-US" altLang="ko-KR" sz="1400" b="1" dirty="0"/>
              <a:t>feature distillation</a:t>
            </a:r>
            <a:endParaRPr lang="ko-KR" altLang="en-US" sz="14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4E1156D-2E89-56CE-D25A-89C7CCCE2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223" y="3477631"/>
            <a:ext cx="4301584" cy="27588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32FBCB-56A3-D144-5472-6D64085E34F8}"/>
              </a:ext>
            </a:extLst>
          </p:cNvPr>
          <p:cNvSpPr txBox="1"/>
          <p:nvPr/>
        </p:nvSpPr>
        <p:spPr>
          <a:xfrm>
            <a:off x="8501501" y="6276755"/>
            <a:ext cx="642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PSD</a:t>
            </a:r>
            <a:endParaRPr lang="ko-KR" altLang="en-US" sz="14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BE0285-83A4-ECFE-E4F0-6D19221DA3A0}"/>
              </a:ext>
            </a:extLst>
          </p:cNvPr>
          <p:cNvSpPr/>
          <p:nvPr/>
        </p:nvSpPr>
        <p:spPr>
          <a:xfrm>
            <a:off x="355803" y="1272968"/>
            <a:ext cx="696249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C2F765-2337-42D6-7524-02D77F36CCDC}"/>
              </a:ext>
            </a:extLst>
          </p:cNvPr>
          <p:cNvSpPr/>
          <p:nvPr/>
        </p:nvSpPr>
        <p:spPr>
          <a:xfrm>
            <a:off x="9760358" y="5146087"/>
            <a:ext cx="972449" cy="956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356057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분할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사용자 지정 7">
      <a:majorFont>
        <a:latin typeface="Calibri"/>
        <a:ea typeface="함초롬돋움"/>
        <a:cs typeface=""/>
      </a:majorFont>
      <a:minorFont>
        <a:latin typeface="Calibri"/>
        <a:ea typeface="함초롬돋움"/>
        <a:cs typeface=""/>
      </a:minorFont>
    </a:fontScheme>
    <a:fmtScheme name="분할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728</Words>
  <Application>Microsoft Office PowerPoint</Application>
  <PresentationFormat>와이드스크린</PresentationFormat>
  <Paragraphs>94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함초롬돋움</vt:lpstr>
      <vt:lpstr>Arial</vt:lpstr>
      <vt:lpstr>Calibri</vt:lpstr>
      <vt:lpstr>Cambria Math</vt:lpstr>
      <vt:lpstr>Wingdings 2</vt:lpstr>
      <vt:lpstr>분할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생장 지표 </dc:title>
  <dc:creator>문 구영</dc:creator>
  <cp:lastModifiedBy>구영 문</cp:lastModifiedBy>
  <cp:revision>30</cp:revision>
  <dcterms:created xsi:type="dcterms:W3CDTF">2022-02-22T01:34:27Z</dcterms:created>
  <dcterms:modified xsi:type="dcterms:W3CDTF">2023-04-28T04:38:27Z</dcterms:modified>
</cp:coreProperties>
</file>