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77" r:id="rId7"/>
    <p:sldId id="278" r:id="rId8"/>
    <p:sldId id="290" r:id="rId9"/>
    <p:sldId id="291" r:id="rId10"/>
    <p:sldId id="260" r:id="rId11"/>
    <p:sldId id="279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0" r:id="rId27"/>
    <p:sldId id="281" r:id="rId28"/>
    <p:sldId id="282" r:id="rId29"/>
    <p:sldId id="283" r:id="rId30"/>
    <p:sldId id="284" r:id="rId31"/>
    <p:sldId id="285" r:id="rId32"/>
    <p:sldId id="292" r:id="rId33"/>
    <p:sldId id="286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2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8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F95B-843C-4529-B43F-5DD85970F67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E7D3-1717-4198-AAC4-716B354E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eomko.tistory.com/44%20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erbwood.tistory.com/18%20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min2.tistory.com/43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ep-learning-study.tistory.com/541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4644" y="1461052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</a:rPr>
              <a:t>Center Face : Joint Face Detection and Alignment Using Face as point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99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Abstract – Appendix 1 CV Tasks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539" y="1136846"/>
            <a:ext cx="10187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060"/>
                </a:solidFill>
              </a:rPr>
              <a:t>Semantic Image Segmentation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이미지의 모든 물체들을 의미 잇는 단위로 분할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이미지의 각 픽셀이 어느 클래스에 속하는 지 예측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사진에 있는 모든 픽셀을 해당하는 </a:t>
            </a:r>
            <a:r>
              <a:rPr lang="en-US" altLang="ko-KR" sz="1600" dirty="0" smtClean="0"/>
              <a:t>category(</a:t>
            </a:r>
            <a:r>
              <a:rPr lang="ko-KR" altLang="en-US" sz="1600" dirty="0" smtClean="0"/>
              <a:t>미리 지정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분류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서로 다른 물체들을 분할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Dense prediction – </a:t>
            </a:r>
            <a:r>
              <a:rPr lang="ko-KR" altLang="en-US" sz="1600" dirty="0" smtClean="0"/>
              <a:t>이미지의 모든 픽셀에 대한 예측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검출된 객체의 </a:t>
            </a:r>
            <a:r>
              <a:rPr lang="en-US" altLang="ko-KR" sz="1600" dirty="0" smtClean="0"/>
              <a:t>category, </a:t>
            </a:r>
            <a:r>
              <a:rPr lang="ko-KR" altLang="en-US" sz="1600" dirty="0" smtClean="0"/>
              <a:t>객체가 이미지 상 공간의 위치 정보인 </a:t>
            </a:r>
            <a:r>
              <a:rPr lang="en-US" altLang="ko-KR" sz="1600" b="1" dirty="0" smtClean="0"/>
              <a:t>bounding box : (x, y, w, h)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369364"/>
            <a:ext cx="5953125" cy="3057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87" y="3369364"/>
            <a:ext cx="4875527" cy="2691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6576" y="6257612"/>
            <a:ext cx="128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자율주행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0539" y="1137087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2950" y="644227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https://throwexception.tistory.com/1214?category=923813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699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Introduction – Precedent Methods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59513" y="1445954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687" y="1510677"/>
            <a:ext cx="610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</a:rPr>
              <a:t>기존의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face detection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방식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–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Anchor Based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687" y="1993467"/>
            <a:ext cx="392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one-stage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SSD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two-stage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Faster-RCNN / RPN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59513" y="3168425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687" y="3211424"/>
            <a:ext cx="139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Drawbacks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513" y="3760765"/>
            <a:ext cx="10416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/>
              <a:t>Anchor box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ground truth</a:t>
            </a:r>
            <a:r>
              <a:rPr lang="ko-KR" altLang="en-US" sz="1600" dirty="0" smtClean="0"/>
              <a:t>의 높은 </a:t>
            </a:r>
            <a:r>
              <a:rPr lang="en-US" altLang="ko-KR" sz="1600" dirty="0" smtClean="0"/>
              <a:t>IOU</a:t>
            </a:r>
            <a:r>
              <a:rPr lang="ko-KR" altLang="en-US" sz="1600" dirty="0" smtClean="0"/>
              <a:t>를 위해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많은 수의 </a:t>
            </a:r>
            <a:r>
              <a:rPr lang="en-US" altLang="ko-KR" sz="1600" dirty="0" smtClean="0"/>
              <a:t>dense anchor </a:t>
            </a:r>
            <a:r>
              <a:rPr lang="ko-KR" altLang="en-US" sz="1600" dirty="0" smtClean="0"/>
              <a:t>필요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/>
              <a:t>VGG16, </a:t>
            </a:r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높은 정확성을 보장하지만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현업에서 사용되기 어려움 </a:t>
            </a:r>
            <a:r>
              <a:rPr lang="en-US" altLang="ko-KR" sz="1600" dirty="0" smtClean="0"/>
              <a:t>(heavy)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얼굴의 </a:t>
            </a:r>
            <a:r>
              <a:rPr lang="en-US" altLang="ko-KR" sz="1600" dirty="0" smtClean="0"/>
              <a:t>facial landmark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높은 정확성 못지 않게 </a:t>
            </a:r>
            <a:r>
              <a:rPr lang="en-US" altLang="ko-KR" sz="1600" b="1" dirty="0" smtClean="0"/>
              <a:t>joint detection &amp; alignment</a:t>
            </a:r>
            <a:r>
              <a:rPr lang="ko-KR" altLang="en-US" sz="1600" dirty="0" smtClean="0"/>
              <a:t>도 현업에선 중요한 이슈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7687" y="5706386"/>
            <a:ext cx="1011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Center Face : Anchor Free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2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Appendix2 : Introduction – Precedent Methods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59513" y="1445954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7018" y="1510677"/>
            <a:ext cx="869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Anchor Boxes (Window, Boundary box)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018" y="1997765"/>
            <a:ext cx="817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/>
              <a:t>Object detection</a:t>
            </a:r>
            <a:r>
              <a:rPr lang="ko-KR" altLang="en-US" sz="1600" dirty="0" smtClean="0"/>
              <a:t>에서 대상의 실측 </a:t>
            </a:r>
            <a:r>
              <a:rPr lang="en-US" altLang="ko-KR" sz="1600" dirty="0" smtClean="0"/>
              <a:t>bounding box</a:t>
            </a:r>
            <a:r>
              <a:rPr lang="ko-KR" altLang="en-US" sz="1600" dirty="0" smtClean="0"/>
              <a:t>를 정확하게 예측하기 위한 방법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각 픽셀을 중앙에 두고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종횡비가 서로 다른 </a:t>
            </a:r>
            <a:r>
              <a:rPr lang="en-US" altLang="ko-KR" sz="1600" dirty="0" smtClean="0"/>
              <a:t>bounding box</a:t>
            </a:r>
            <a:r>
              <a:rPr lang="ko-KR" altLang="en-US" sz="1600" dirty="0" smtClean="0"/>
              <a:t>들을 생성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8" y="3084974"/>
            <a:ext cx="5250756" cy="2803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90" y="3609768"/>
            <a:ext cx="1731170" cy="17610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4910" y="3026167"/>
            <a:ext cx="3588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Anchor Boxes and Parameters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164" y="3580364"/>
            <a:ext cx="3547260" cy="1872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76164" y="5668173"/>
                <a:ext cx="2077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err="1" smtClean="0"/>
                  <a:t>클래스별</a:t>
                </a:r>
                <a:r>
                  <a:rPr lang="ko-KR" altLang="en-US" sz="1600" dirty="0" smtClean="0"/>
                  <a:t> 확률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164" y="5668173"/>
                <a:ext cx="2077278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967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Appendix2 : Introduction – Precedent Methods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1207454"/>
            <a:ext cx="7381875" cy="4067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0765" y="1357994"/>
            <a:ext cx="188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Grid Cell</a:t>
            </a:r>
            <a:r>
              <a:rPr lang="ko-KR" altLang="en-US" sz="1600" b="1" dirty="0" smtClean="0"/>
              <a:t>의 정보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7687" y="5724940"/>
            <a:ext cx="1117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of parameters = 9 x ((2 x 5) + 3) : </a:t>
            </a:r>
            <a:r>
              <a:rPr lang="en-US" altLang="ko-KR" sz="1600" b="1" dirty="0" smtClean="0"/>
              <a:t># of grid cell </a:t>
            </a:r>
            <a:r>
              <a:rPr lang="en-US" altLang="ko-KR" sz="1600" dirty="0" smtClean="0"/>
              <a:t>x ((</a:t>
            </a:r>
            <a:r>
              <a:rPr lang="en-US" altLang="ko-KR" sz="1600" b="1" dirty="0" smtClean="0"/>
              <a:t># of anchors</a:t>
            </a:r>
            <a:r>
              <a:rPr lang="en-US" altLang="ko-KR" sz="1600" dirty="0" smtClean="0"/>
              <a:t> x </a:t>
            </a:r>
            <a:r>
              <a:rPr lang="en-US" altLang="ko-KR" sz="1600" b="1" dirty="0" smtClean="0"/>
              <a:t># of parameters per anchor) </a:t>
            </a:r>
            <a:r>
              <a:rPr lang="en-US" altLang="ko-KR" sz="1600" dirty="0" smtClean="0"/>
              <a:t>+ </a:t>
            </a:r>
            <a:r>
              <a:rPr lang="en-US" altLang="ko-KR" sz="1600" b="1" dirty="0" smtClean="0"/>
              <a:t># of parameters of class probability for each anchor)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8191666" y="4516542"/>
            <a:ext cx="3295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https://mickael-k.tistory.com/27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141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3" y="2912580"/>
            <a:ext cx="4159096" cy="24644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Appendix2 : Introduction – Precedent Methods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59513" y="1445954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7018" y="1510677"/>
            <a:ext cx="869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YOLO with Anchor Boxes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018" y="2320335"/>
            <a:ext cx="326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Letter Box Image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3513" y="5586279"/>
            <a:ext cx="1061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 smtClean="0"/>
              <a:t>입력으로 고정된 형태의 이미지가 주어져야 하므로 여분을 </a:t>
            </a:r>
            <a:r>
              <a:rPr lang="ko-KR" altLang="en-US" sz="1600" dirty="0" err="1" smtClean="0"/>
              <a:t>매꿔주는</a:t>
            </a:r>
            <a:r>
              <a:rPr lang="ko-KR" altLang="en-US" sz="1600" dirty="0" smtClean="0"/>
              <a:t> 이미지를 새로 생성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8757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9087" y="1174996"/>
            <a:ext cx="856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GoogLeNet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이미지 입력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출력인 완전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연결층을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(4096)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Cell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크기에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(7x7)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맞게 변형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(1470)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8" y="2058437"/>
            <a:ext cx="8630253" cy="3274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982" y="5734879"/>
            <a:ext cx="342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1470 = (7 x 7) x ((2 x 5) + 20)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52953" y="5465259"/>
            <a:ext cx="45602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Grid Cell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anchor box(bounding box)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anchor box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파라미터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Class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Appendix2 : Introduction – Precedent Methods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74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8660" y="1194667"/>
            <a:ext cx="96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 각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anchor box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 confidence score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(P0)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8" y="1882222"/>
            <a:ext cx="3331265" cy="1685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51" y="1802709"/>
            <a:ext cx="7172325" cy="23336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60951" y="2258970"/>
            <a:ext cx="1058310" cy="1309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4669" y="2077278"/>
            <a:ext cx="2232992" cy="12026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908" y="4485335"/>
            <a:ext cx="1055680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각 </a:t>
            </a:r>
            <a:r>
              <a:rPr lang="en-US" altLang="ko-KR" sz="1600" dirty="0" smtClean="0"/>
              <a:t>cell </a:t>
            </a:r>
            <a:r>
              <a:rPr lang="ko-KR" altLang="en-US" sz="1600" dirty="0" smtClean="0"/>
              <a:t>마다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class confidence score </a:t>
            </a:r>
            <a:r>
              <a:rPr lang="ko-KR" altLang="en-US" sz="1600" dirty="0" smtClean="0"/>
              <a:t>가짐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7 x 7 x 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cell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모두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class-specific confidence score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가짐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322" y="4136334"/>
            <a:ext cx="3171825" cy="2590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Appendix2 : Introduction – Precedent Methods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53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" y="1201599"/>
            <a:ext cx="10747514" cy="5656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Appendix2 : Introduction – Precedent Methods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95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6" y="353814"/>
            <a:ext cx="783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Introduction – Anchor Free Object Detection Framework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65147" y="1311898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261" y="1381208"/>
            <a:ext cx="600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Center Face : The Face as Point Design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261" y="1719762"/>
            <a:ext cx="11618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Light and powerful, simpler and more effective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얼굴의 </a:t>
            </a:r>
            <a:r>
              <a:rPr lang="en-US" altLang="ko-KR" sz="1600" dirty="0" smtClean="0"/>
              <a:t>bounding box</a:t>
            </a:r>
            <a:r>
              <a:rPr lang="ko-KR" altLang="en-US" sz="1600" dirty="0" smtClean="0"/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center point </a:t>
            </a:r>
            <a:r>
              <a:rPr lang="ko-KR" altLang="en-US" sz="1600" dirty="0" smtClean="0"/>
              <a:t>이용 </a:t>
            </a:r>
            <a:r>
              <a:rPr lang="en-US" altLang="ko-KR" sz="1600" dirty="0" smtClean="0"/>
              <a:t>(peak in the heat map)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facial </a:t>
            </a:r>
            <a:r>
              <a:rPr lang="en-US" altLang="ko-KR" sz="1600" dirty="0">
                <a:latin typeface="맑은 고딕" panose="020B0503020000020004" pitchFamily="50" charset="-127"/>
              </a:rPr>
              <a:t>box size and landmark are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regressed </a:t>
            </a:r>
            <a:r>
              <a:rPr lang="en-US" altLang="ko-KR" sz="1600" dirty="0">
                <a:latin typeface="맑은 고딕" panose="020B0503020000020004" pitchFamily="50" charset="-127"/>
              </a:rPr>
              <a:t>directly to image features at the center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location”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얼굴에 대한 </a:t>
            </a:r>
            <a:r>
              <a:rPr lang="en-US" altLang="ko-KR" sz="1600" dirty="0" smtClean="0">
                <a:solidFill>
                  <a:srgbClr val="FF0000"/>
                </a:solidFill>
              </a:rPr>
              <a:t>object detection</a:t>
            </a:r>
            <a:r>
              <a:rPr lang="ko-KR" altLang="en-US" sz="1600" dirty="0" smtClean="0">
                <a:solidFill>
                  <a:srgbClr val="FF0000"/>
                </a:solidFill>
              </a:rPr>
              <a:t>문제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standard key point</a:t>
            </a:r>
            <a:r>
              <a:rPr lang="ko-KR" altLang="en-US" sz="1600" dirty="0" smtClean="0">
                <a:solidFill>
                  <a:srgbClr val="FF0000"/>
                </a:solidFill>
              </a:rPr>
              <a:t>에 대한 추정 문제로 변환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center point</a:t>
            </a:r>
            <a:r>
              <a:rPr lang="ko-KR" altLang="en-US" sz="1600" dirty="0" smtClean="0"/>
              <a:t>에서의 </a:t>
            </a:r>
            <a:r>
              <a:rPr lang="en-US" altLang="ko-KR" sz="1600" dirty="0" smtClean="0"/>
              <a:t>image feature</a:t>
            </a:r>
            <a:r>
              <a:rPr lang="ko-KR" altLang="en-US" sz="1600" dirty="0" smtClean="0"/>
              <a:t>가 얼굴과 </a:t>
            </a:r>
            <a:r>
              <a:rPr lang="en-US" altLang="ko-KR" sz="1600" dirty="0" smtClean="0"/>
              <a:t>landmark</a:t>
            </a:r>
            <a:r>
              <a:rPr lang="ko-KR" altLang="en-US" sz="1600" dirty="0" smtClean="0"/>
              <a:t>를 예측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7" y="3779026"/>
            <a:ext cx="6419850" cy="2995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7161" y="4138616"/>
            <a:ext cx="4670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Center point</a:t>
            </a:r>
            <a:r>
              <a:rPr lang="ko-KR" altLang="en-US" sz="1600" dirty="0" smtClean="0"/>
              <a:t>에 대한 추정을 통해 </a:t>
            </a:r>
            <a:r>
              <a:rPr lang="en-US" altLang="ko-KR" sz="1600" dirty="0" smtClean="0"/>
              <a:t>face box, key points </a:t>
            </a:r>
            <a:r>
              <a:rPr lang="ko-KR" altLang="en-US" sz="1600" dirty="0" smtClean="0"/>
              <a:t>예측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Feature pyramid network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고성능 고효율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713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Related Works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808" y="1415385"/>
            <a:ext cx="948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  <a:cs typeface="맑은 고딕 Semilight" panose="020B0502040204020203" pitchFamily="50" charset="-127"/>
              </a:rPr>
              <a:t>1.</a:t>
            </a:r>
            <a:r>
              <a:rPr lang="ko-KR" altLang="en-US" sz="1600" b="1" dirty="0" smtClean="0"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C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ascaded CNN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652" y="1858399"/>
            <a:ext cx="11509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입력 이미지를 다양한 크기로 변형하여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en-US" altLang="ko-KR" sz="1600" b="1" dirty="0" smtClean="0">
                <a:latin typeface="+mn-ea"/>
              </a:rPr>
              <a:t>mage Pyramid </a:t>
            </a:r>
            <a:r>
              <a:rPr lang="ko-KR" altLang="en-US" sz="1600" dirty="0" smtClean="0">
                <a:latin typeface="+mn-ea"/>
              </a:rPr>
              <a:t>생성 </a:t>
            </a:r>
            <a:r>
              <a:rPr lang="en-US" altLang="ko-KR" sz="1600" dirty="0" smtClean="0">
                <a:latin typeface="+mn-ea"/>
              </a:rPr>
              <a:t>(Cascaded CNN</a:t>
            </a:r>
            <a:r>
              <a:rPr lang="ko-KR" altLang="en-US" sz="1600" dirty="0" smtClean="0">
                <a:latin typeface="+mn-ea"/>
              </a:rPr>
              <a:t>의 최초 입력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cs typeface="맑은 고딕 Semilight" panose="020B0502040204020203" pitchFamily="50" charset="-127"/>
              </a:rPr>
              <a:t>① Top Net </a:t>
            </a:r>
            <a:r>
              <a:rPr lang="en-US" altLang="ko-KR" sz="1600" dirty="0" smtClean="0">
                <a:latin typeface="+mn-ea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atin typeface="+mn-ea"/>
                <a:cs typeface="맑은 고딕 Semilight" panose="020B0502040204020203" pitchFamily="50" charset="-127"/>
              </a:rPr>
              <a:t>얼굴 후보군 </a:t>
            </a:r>
            <a:r>
              <a:rPr lang="ko-KR" altLang="en-US" sz="1600" dirty="0" err="1" smtClean="0">
                <a:latin typeface="+mn-ea"/>
                <a:cs typeface="맑은 고딕 Semilight" panose="020B0502040204020203" pitchFamily="50" charset="-127"/>
              </a:rPr>
              <a:t>필터링</a:t>
            </a:r>
            <a:r>
              <a:rPr lang="ko-KR" altLang="en-US" sz="1600" dirty="0" smtClean="0"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 smtClean="0"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 smtClean="0">
                <a:latin typeface="+mn-ea"/>
                <a:cs typeface="맑은 고딕 Semilight" panose="020B0502040204020203" pitchFamily="50" charset="-127"/>
              </a:rPr>
              <a:t>이후 단계의 연산 감소</a:t>
            </a:r>
            <a:r>
              <a:rPr lang="en-US" altLang="ko-KR" sz="1600" dirty="0" smtClean="0">
                <a:latin typeface="+mn-ea"/>
                <a:cs typeface="맑은 고딕 Semilight" panose="020B0502040204020203" pitchFamily="50" charset="-127"/>
              </a:rPr>
              <a:t>), Bounding Box</a:t>
            </a:r>
            <a:r>
              <a:rPr lang="ko-KR" altLang="en-US" sz="1600" dirty="0" smtClean="0">
                <a:latin typeface="+mn-ea"/>
                <a:cs typeface="맑은 고딕 Semilight" panose="020B0502040204020203" pitchFamily="50" charset="-127"/>
              </a:rPr>
              <a:t>와 해당 </a:t>
            </a:r>
            <a:r>
              <a:rPr lang="en-US" altLang="ko-KR" sz="1600" dirty="0" smtClean="0">
                <a:latin typeface="+mn-ea"/>
                <a:cs typeface="맑은 고딕 Semilight" panose="020B0502040204020203" pitchFamily="50" charset="-127"/>
              </a:rPr>
              <a:t>Box</a:t>
            </a:r>
            <a:r>
              <a:rPr lang="ko-KR" altLang="en-US" sz="1600" dirty="0" smtClean="0"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en-US" altLang="ko-KR" sz="1600" dirty="0" smtClean="0">
                <a:latin typeface="+mn-ea"/>
                <a:cs typeface="맑은 고딕 Semilight" panose="020B0502040204020203" pitchFamily="50" charset="-127"/>
              </a:rPr>
              <a:t>confidence, regression </a:t>
            </a:r>
            <a:r>
              <a:rPr lang="ko-KR" altLang="en-US" sz="1600" dirty="0" smtClean="0">
                <a:latin typeface="+mn-ea"/>
                <a:cs typeface="맑은 고딕 Semilight" panose="020B0502040204020203" pitchFamily="50" charset="-127"/>
              </a:rPr>
              <a:t>정보 획득</a:t>
            </a:r>
            <a:endParaRPr lang="en-US" altLang="ko-KR" sz="1600" dirty="0" smtClean="0"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cs typeface="맑은 고딕 Semilight" panose="020B0502040204020203" pitchFamily="50" charset="-127"/>
              </a:rPr>
              <a:t>② Mid Net </a:t>
            </a:r>
            <a:r>
              <a:rPr lang="en-US" altLang="ko-KR" sz="1600" dirty="0" smtClean="0">
                <a:latin typeface="+mn-ea"/>
                <a:cs typeface="맑은 고딕 Semilight" panose="020B0502040204020203" pitchFamily="50" charset="-127"/>
              </a:rPr>
              <a:t>: Top Net</a:t>
            </a:r>
            <a:r>
              <a:rPr lang="ko-KR" altLang="en-US" sz="1600" dirty="0" smtClean="0">
                <a:latin typeface="+mn-ea"/>
                <a:cs typeface="맑은 고딕 Semilight" panose="020B0502040204020203" pitchFamily="50" charset="-127"/>
              </a:rPr>
              <a:t>의 결과를 입력으로 받아 더욱 정교하게 얼굴을 검출</a:t>
            </a:r>
            <a:endParaRPr lang="en-US" altLang="ko-KR" sz="1600" dirty="0" smtClean="0"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cs typeface="맑은 고딕 Semilight" panose="020B0502040204020203" pitchFamily="50" charset="-127"/>
              </a:rPr>
              <a:t>③ Bot Net </a:t>
            </a:r>
            <a:r>
              <a:rPr lang="en-US" altLang="ko-KR" sz="1600" dirty="0" smtClean="0">
                <a:latin typeface="+mn-ea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atin typeface="+mn-ea"/>
                <a:cs typeface="맑은 고딕 Semilight" panose="020B0502040204020203" pitchFamily="50" charset="-127"/>
              </a:rPr>
              <a:t>최종 얼굴 검출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0" y="3807460"/>
            <a:ext cx="5943601" cy="1243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51" y="3255033"/>
            <a:ext cx="5870714" cy="3434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451" y="5779159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https://www.dbpia.co.kr/pdf/pdfView.do?nodeId=NODE07295573&amp;mark=0&amp;useDate=&amp;bookmarkCnt=0&amp;ipRange=N&amp;accessgl=Y&amp;language=ko_KR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36679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5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203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Abstract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417" y="1281687"/>
            <a:ext cx="8746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060"/>
                </a:solidFill>
              </a:rPr>
              <a:t>Face detection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object detection</a:t>
            </a:r>
            <a:r>
              <a:rPr lang="ko-KR" altLang="en-US" sz="1600" dirty="0" smtClean="0"/>
              <a:t>의 일환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낮은 메모리 용량과 컴퓨팅이 문제가 됨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8417" y="2802835"/>
            <a:ext cx="10306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060"/>
                </a:solidFill>
              </a:rPr>
              <a:t>Center Face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smtClean="0"/>
              <a:t>–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anchor free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semantic map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얼굴이 존재할 확률을 학습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→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얼굴을 포함하고 있을 가능성이 높은 부분의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bounding box, offset, landmark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학습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 </a:t>
            </a:r>
            <a:endParaRPr lang="en-US" altLang="ko-KR" sz="1600" dirty="0" smtClean="0"/>
          </a:p>
          <a:p>
            <a:endParaRPr lang="en-US" altLang="ko-KR" dirty="0" smtClean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50417" y="1281687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50417" y="2826069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26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Related Works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564" y="1415385"/>
            <a:ext cx="2176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.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Anchor Methods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0662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7564" y="1818662"/>
            <a:ext cx="1042614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딥러닝의</a:t>
            </a:r>
            <a:r>
              <a:rPr lang="ko-KR" altLang="en-US" sz="1600" dirty="0" smtClean="0"/>
              <a:t> 성과들을 수용하며 많은 발전을 이룸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Feature pyramid</a:t>
            </a:r>
            <a:r>
              <a:rPr lang="ko-KR" altLang="en-US" sz="1600" dirty="0" smtClean="0"/>
              <a:t>에서 얼굴의 위치와 크기를 </a:t>
            </a:r>
            <a:r>
              <a:rPr lang="en-US" altLang="ko-KR" sz="1600" dirty="0" smtClean="0"/>
              <a:t>dense sampling (single stage design)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288460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7564" y="2954213"/>
            <a:ext cx="31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3.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Anchor Free Methods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564" y="3644962"/>
            <a:ext cx="11777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Cascaded CNN</a:t>
            </a:r>
            <a:r>
              <a:rPr lang="ko-KR" altLang="en-US" sz="1600" dirty="0" smtClean="0"/>
              <a:t>이 이 방식에 해당함 </a:t>
            </a:r>
            <a:r>
              <a:rPr lang="en-US" altLang="ko-KR" sz="1600" dirty="0" smtClean="0"/>
              <a:t>but </a:t>
            </a:r>
            <a:r>
              <a:rPr lang="ko-KR" altLang="en-US" sz="1600" dirty="0" smtClean="0"/>
              <a:t>한계가 많은 </a:t>
            </a:r>
            <a:r>
              <a:rPr lang="en-US" altLang="ko-KR" sz="1600" dirty="0" smtClean="0"/>
              <a:t>window sliding</a:t>
            </a:r>
            <a:r>
              <a:rPr lang="ko-KR" altLang="en-US" sz="1600" dirty="0" smtClean="0"/>
              <a:t>방식 사용</a:t>
            </a:r>
            <a:r>
              <a:rPr lang="en-US" altLang="ko-KR" sz="1600" dirty="0" smtClean="0"/>
              <a:t>, image pyramid</a:t>
            </a:r>
            <a:r>
              <a:rPr lang="ko-KR" altLang="en-US" sz="1600" dirty="0" smtClean="0"/>
              <a:t>에 의존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LFFD</a:t>
            </a:r>
            <a:r>
              <a:rPr lang="ko-KR" altLang="en-US" sz="1600" dirty="0" smtClean="0"/>
              <a:t>같이 </a:t>
            </a:r>
            <a:r>
              <a:rPr lang="en-US" altLang="ko-KR" sz="1600" dirty="0" smtClean="0"/>
              <a:t>anchor</a:t>
            </a:r>
            <a:r>
              <a:rPr lang="ko-KR" altLang="en-US" sz="1600" dirty="0" smtClean="0"/>
              <a:t>를 사용하는 방식은 시간이 오래 소요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Center Face</a:t>
            </a:r>
            <a:r>
              <a:rPr lang="ko-KR" altLang="en-US" sz="1600" dirty="0" smtClean="0"/>
              <a:t>는 얼굴을 </a:t>
            </a:r>
            <a:r>
              <a:rPr lang="en-US" altLang="ko-KR" sz="1600" dirty="0" smtClean="0"/>
              <a:t>bounding box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single point</a:t>
            </a:r>
            <a:r>
              <a:rPr lang="ko-KR" altLang="en-US" sz="1600" dirty="0" smtClean="0"/>
              <a:t>로 표현하고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이에 대해 </a:t>
            </a:r>
            <a:r>
              <a:rPr lang="en-US" altLang="ko-KR" sz="1600" dirty="0" smtClean="0"/>
              <a:t>facial box size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landmark</a:t>
            </a:r>
            <a:r>
              <a:rPr lang="ko-KR" altLang="en-US" sz="1600" dirty="0" smtClean="0"/>
              <a:t>가 회귀되기 때문에 상대적으로 적은 시간이 소요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Center Face simply represents faces by a single point at their bounding box center, then facial box size and landmark are regressed directly from image features at the center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023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0662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564" y="1415384"/>
            <a:ext cx="10475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.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Mobile Feature Pyramid Network : Mobilenetv2 + FPN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824" y="1894336"/>
            <a:ext cx="10487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이미지 내에 존재하는 다양한 크기의 객체를 인식 </a:t>
            </a:r>
            <a:r>
              <a:rPr lang="en-US" altLang="ko-KR" sz="1600" dirty="0" smtClean="0"/>
              <a:t>: Object Detection</a:t>
            </a:r>
            <a:r>
              <a:rPr lang="ko-KR" altLang="en-US" sz="1600" dirty="0" smtClean="0"/>
              <a:t>의 핵심적인 문제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크기의 물체를 탐지하기 위해 이미지 자체의 크기를 </a:t>
            </a:r>
            <a:r>
              <a:rPr lang="en-US" altLang="ko-KR" sz="1600" dirty="0" smtClean="0"/>
              <a:t>resize -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비효율적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→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Issue of Scale-Invariant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컴퓨팅 자원을 적게 차지하면서 </a:t>
            </a:r>
            <a:r>
              <a:rPr lang="ko-KR" altLang="en-US" sz="1600" b="1" dirty="0" smtClean="0"/>
              <a:t>다양한 크기의 객체를 인식</a:t>
            </a:r>
            <a:r>
              <a:rPr lang="ko-KR" altLang="en-US" sz="1600" dirty="0" smtClean="0"/>
              <a:t>하는 방법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55169" y="3920585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24" y="3985308"/>
            <a:ext cx="511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기존 방식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1 : 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Featurized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 Image Pyramid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824" y="4388585"/>
            <a:ext cx="10349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레벨에서 독립적으로 특징을 추출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→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객체 탐지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입력 이미지의 크기를 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resize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하여 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다양한 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scale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의 이미지를 네트워크에 입력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   (resize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된 개별 이미지에서 물체를 탐지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다양한 크기의 객체를 포착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but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추론 속도 느림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  (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이미지 한 장을 독립적으로 모델에 입력하여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feature map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생성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53" y="3920585"/>
            <a:ext cx="3845491" cy="22002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7564" y="6518578"/>
            <a:ext cx="102300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hlinkClick r:id="rId3"/>
              </a:rPr>
              <a:t>https://</a:t>
            </a:r>
            <a:r>
              <a:rPr lang="ko-KR" altLang="en-US" sz="1200" dirty="0" smtClean="0">
                <a:hlinkClick r:id="rId3"/>
              </a:rPr>
              <a:t>yeomko.tistory.com/44</a:t>
            </a:r>
            <a:r>
              <a:rPr lang="en-US" altLang="ko-KR" sz="1200" dirty="0">
                <a:hlinkClick r:id="rId3"/>
              </a:rPr>
              <a:t> </a:t>
            </a:r>
            <a:r>
              <a:rPr lang="en-US" altLang="ko-KR" sz="1200" dirty="0" smtClean="0">
                <a:hlinkClick r:id="rId3"/>
              </a:rPr>
              <a:t>/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hlinkClick r:id="rId4"/>
              </a:rPr>
              <a:t>https</a:t>
            </a:r>
            <a:r>
              <a:rPr lang="en-US" altLang="ko-KR" sz="1200" dirty="0">
                <a:hlinkClick r:id="rId4"/>
              </a:rPr>
              <a:t>://</a:t>
            </a:r>
            <a:r>
              <a:rPr lang="en-US" altLang="ko-KR" sz="1200" dirty="0" smtClean="0">
                <a:hlinkClick r:id="rId4"/>
              </a:rPr>
              <a:t>herbwood.tistory.com/18</a:t>
            </a:r>
            <a:r>
              <a:rPr lang="en-US" altLang="ko-KR" sz="1200" dirty="0">
                <a:hlinkClick r:id="rId4"/>
              </a:rPr>
              <a:t> </a:t>
            </a:r>
            <a:r>
              <a:rPr lang="en-US" altLang="ko-KR" sz="1200" dirty="0" smtClean="0">
                <a:hlinkClick r:id="rId4"/>
              </a:rPr>
              <a:t>/</a:t>
            </a:r>
            <a:r>
              <a:rPr lang="en-US" altLang="ko-KR" sz="1200" dirty="0" smtClean="0"/>
              <a:t> https</a:t>
            </a:r>
            <a:r>
              <a:rPr lang="en-US" altLang="ko-KR" sz="1200" dirty="0"/>
              <a:t>://eehoeskrap.tistory.com/300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33781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30117" y="137780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7668" y="1442524"/>
            <a:ext cx="511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기존 방식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 : Single Feature Map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04" y="3864900"/>
            <a:ext cx="3085351" cy="2466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549" y="1933483"/>
            <a:ext cx="113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단일 </a:t>
            </a:r>
            <a:r>
              <a:rPr lang="en-US" altLang="ko-KR" sz="1600" b="1" dirty="0" smtClean="0"/>
              <a:t>scale</a:t>
            </a:r>
            <a:r>
              <a:rPr lang="ko-KR" altLang="en-US" sz="1600" dirty="0" smtClean="0"/>
              <a:t>의 입력 이미지를 네트워크에 입력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단일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scale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객체 탐지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통과하여 얻은 최종 단계의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객체 검출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 Layer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특징을 압축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Multi scale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사용하지 않고 한번에 특징을 압축하여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마지막에 압축된 특징만을 사용 → 추론 속도가 빠르지만 성능이 떨어짐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YOLO v1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4444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7668" y="1442524"/>
            <a:ext cx="511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기존 방식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3 : Pyramidal Feature Hierarchy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775" y="2851435"/>
            <a:ext cx="3090250" cy="2196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928" y="1985893"/>
            <a:ext cx="11364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네트워크에서 미리 지정한 </a:t>
            </a:r>
            <a:r>
              <a:rPr lang="en-US" altLang="ko-KR" sz="1600" dirty="0" smtClean="0"/>
              <a:t>Convolution Layer</a:t>
            </a:r>
            <a:r>
              <a:rPr lang="ko-KR" altLang="en-US" sz="1600" dirty="0" smtClean="0"/>
              <a:t>마다 </a:t>
            </a:r>
            <a:r>
              <a:rPr lang="en-US" altLang="ko-KR" sz="1600" dirty="0" smtClean="0"/>
              <a:t>feature map</a:t>
            </a:r>
            <a:r>
              <a:rPr lang="ko-KR" altLang="en-US" sz="1600" dirty="0" smtClean="0"/>
              <a:t>을 추출하여 객체 탐지 </a:t>
            </a:r>
            <a:r>
              <a:rPr lang="en-US" altLang="ko-KR" sz="1600" dirty="0" smtClean="0"/>
              <a:t>(SSD)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CNN</a:t>
            </a:r>
            <a:r>
              <a:rPr lang="ko-KR" altLang="en-US" sz="1600" dirty="0" smtClean="0"/>
              <a:t>을 통과하는 중간 과정에서 생성되는 </a:t>
            </a:r>
            <a:r>
              <a:rPr lang="en-US" altLang="ko-KR" sz="1600" dirty="0" smtClean="0"/>
              <a:t>feature map</a:t>
            </a:r>
            <a:r>
              <a:rPr lang="ko-KR" altLang="en-US" sz="1600" dirty="0" smtClean="0"/>
              <a:t>들 각각에 객체 검출 시행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Multi Scale </a:t>
            </a:r>
            <a:r>
              <a:rPr lang="en-US" altLang="ko-KR" sz="1600" dirty="0" smtClean="0"/>
              <a:t>Feature Map </a:t>
            </a:r>
            <a:r>
              <a:rPr lang="ko-KR" altLang="en-US" sz="1600" dirty="0" smtClean="0"/>
              <a:t>사용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높은 성능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 해상도 차이 </a:t>
            </a:r>
            <a:r>
              <a:rPr lang="ko-KR" altLang="en-US" sz="1600" dirty="0">
                <a:latin typeface="맑은 고딕" panose="020B0503020000020004" pitchFamily="50" charset="-127"/>
              </a:rPr>
              <a:t>→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semantic gap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latin typeface="맑은 고딕" panose="020B0503020000020004" pitchFamily="50" charset="-127"/>
              </a:rPr>
              <a:t>저수준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 특징의 학습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이 때때로 객체 인식률을 낮춤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7668" y="4054337"/>
            <a:ext cx="745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* SSD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conv net </a:t>
            </a:r>
            <a:r>
              <a:rPr lang="ko-KR" altLang="en-US" sz="1600" dirty="0" smtClean="0"/>
              <a:t>중간 지점 부터 </a:t>
            </a:r>
            <a:r>
              <a:rPr lang="en-US" altLang="ko-KR" sz="1600" dirty="0" smtClean="0"/>
              <a:t>feature map </a:t>
            </a:r>
            <a:r>
              <a:rPr lang="ko-KR" altLang="en-US" sz="1600" dirty="0" smtClean="0"/>
              <a:t>추출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↔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FPN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해상도의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작은 객체를 탐지할 때 유용하지 않음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0613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668" y="1442524"/>
            <a:ext cx="511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Feature Pyramid Network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67" y="1946225"/>
            <a:ext cx="11101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임의의 크기의 </a:t>
            </a:r>
            <a:r>
              <a:rPr lang="en-US" altLang="ko-KR" sz="1600" b="1" dirty="0" smtClean="0"/>
              <a:t>single scale </a:t>
            </a:r>
            <a:r>
              <a:rPr lang="ko-KR" altLang="en-US" sz="1600" b="1" dirty="0" smtClean="0"/>
              <a:t>이미지를 </a:t>
            </a:r>
            <a:r>
              <a:rPr lang="en-US" altLang="ko-KR" sz="1600" b="1" dirty="0" smtClean="0"/>
              <a:t>CNN</a:t>
            </a:r>
            <a:r>
              <a:rPr lang="ko-KR" altLang="en-US" sz="1600" b="1" dirty="0" smtClean="0"/>
              <a:t>에 입력하여 다양한 </a:t>
            </a:r>
            <a:r>
              <a:rPr lang="en-US" altLang="ko-KR" sz="1600" b="1" dirty="0" smtClean="0"/>
              <a:t>scale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feature map</a:t>
            </a:r>
            <a:r>
              <a:rPr lang="ko-KR" altLang="en-US" sz="1600" b="1" dirty="0" smtClean="0"/>
              <a:t>출력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CNN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지정한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추출하여 수정하는 네트워크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Top-down </a:t>
            </a:r>
            <a:r>
              <a:rPr lang="ko-KR" altLang="en-US" sz="1600" dirty="0" smtClean="0"/>
              <a:t>방식으로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 추출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레벨에서 독립적으로 특징 추출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/>
              <a:t>상위 레벨의 이미 계산된 특징을 재사용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80" y="4014936"/>
            <a:ext cx="4085936" cy="21603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8" y="3544867"/>
            <a:ext cx="5635769" cy="33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89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68" y="1446358"/>
            <a:ext cx="511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Feature Pyramid Network - summary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68" y="3370973"/>
            <a:ext cx="1016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CNN </a:t>
            </a:r>
            <a:r>
              <a:rPr lang="ko-KR" altLang="en-US" sz="1600" dirty="0" smtClean="0"/>
              <a:t>자체가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를 거치면서 피라미드를 생성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Forward</a:t>
            </a:r>
            <a:r>
              <a:rPr lang="ko-KR" altLang="en-US" sz="1600" dirty="0" smtClean="0"/>
              <a:t>를 거치면서 더 많은 의미</a:t>
            </a:r>
            <a:r>
              <a:rPr lang="en-US" altLang="ko-KR" sz="1600" dirty="0" smtClean="0"/>
              <a:t>(Semantic)</a:t>
            </a:r>
            <a:r>
              <a:rPr lang="ko-KR" altLang="en-US" sz="1600" dirty="0" smtClean="0"/>
              <a:t>를 가지게 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마다 예측 과정을 넣어서 </a:t>
            </a:r>
            <a:r>
              <a:rPr lang="en-US" altLang="ko-KR" sz="1600" dirty="0" smtClean="0"/>
              <a:t>scale </a:t>
            </a:r>
            <a:r>
              <a:rPr lang="ko-KR" altLang="en-US" sz="1600" dirty="0" smtClean="0"/>
              <a:t>변화에 강건한 모델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617" y="1977778"/>
            <a:ext cx="7999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CNN</a:t>
            </a:r>
            <a:r>
              <a:rPr lang="ko-KR" altLang="en-US" sz="1600" dirty="0"/>
              <a:t>을 통과하며 단계 별로 </a:t>
            </a:r>
            <a:r>
              <a:rPr lang="en-US" altLang="ko-KR" sz="1600" dirty="0"/>
              <a:t>feature map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가장 상위 </a:t>
            </a:r>
            <a:r>
              <a:rPr lang="en-US" altLang="ko-KR" sz="1600" dirty="0"/>
              <a:t>layer</a:t>
            </a:r>
            <a:r>
              <a:rPr lang="ko-KR" altLang="en-US" sz="1600" dirty="0"/>
              <a:t>에서 거꾸로 내려오며 </a:t>
            </a:r>
            <a:r>
              <a:rPr lang="en-US" altLang="ko-KR" sz="1600" dirty="0"/>
              <a:t>feature </a:t>
            </a:r>
            <a:r>
              <a:rPr lang="ko-KR" altLang="en-US" sz="1600" dirty="0" smtClean="0"/>
              <a:t>통합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추상화된 정보와 하위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작은 물체들에 대한 정보 통합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247834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7668" y="1446357"/>
            <a:ext cx="951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Feature Pyramid Network – Feature Fusion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68" y="1954188"/>
            <a:ext cx="679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feature map, 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feature map</a:t>
            </a:r>
            <a:r>
              <a:rPr lang="ko-KR" altLang="en-US" sz="1600" dirty="0" smtClean="0"/>
              <a:t>을 통합하는 과정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Feature map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를 통과하며 해상도가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배 씩 작아진다고 가정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해상도를 키워주는 과정 필요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1" y="3455751"/>
            <a:ext cx="4123055" cy="32499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75" y="2514981"/>
            <a:ext cx="3817331" cy="223178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636712" y="3056351"/>
            <a:ext cx="1601113" cy="574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8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1691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7668" y="1381634"/>
            <a:ext cx="951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  <a:cs typeface="맑은 고딕 Semilight" panose="020B0502040204020203" pitchFamily="50" charset="-127"/>
              </a:rPr>
              <a:t>Feature Pyramid Network – example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6" y="1823131"/>
            <a:ext cx="6814871" cy="4940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4678" y="2004164"/>
            <a:ext cx="487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 smtClean="0"/>
              <a:t>ResNet</a:t>
            </a:r>
            <a:r>
              <a:rPr lang="ko-KR" altLang="en-US" sz="1600" dirty="0" smtClean="0"/>
              <a:t>을 통과하며 중간 </a:t>
            </a:r>
            <a:r>
              <a:rPr lang="en-US" altLang="ko-KR" sz="1600" dirty="0" smtClean="0"/>
              <a:t>feature map</a:t>
            </a:r>
            <a:r>
              <a:rPr lang="ko-KR" altLang="en-US" sz="1600" dirty="0" smtClean="0"/>
              <a:t>들이 생성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부터 내려오면서 </a:t>
            </a:r>
            <a:r>
              <a:rPr lang="en-US" altLang="ko-KR" sz="1600" b="1" dirty="0" smtClean="0"/>
              <a:t>feature</a:t>
            </a:r>
            <a:r>
              <a:rPr lang="ko-KR" altLang="en-US" sz="1600" b="1" dirty="0" smtClean="0"/>
              <a:t>들을 통합 </a:t>
            </a:r>
            <a:r>
              <a:rPr lang="en-US" altLang="ko-KR" sz="1600" dirty="0" smtClean="0"/>
              <a:t>(P5, P4, ...)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2930" y="5761974"/>
            <a:ext cx="635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feature map</a:t>
            </a:r>
            <a:r>
              <a:rPr lang="ko-KR" altLang="en-US" sz="1600" dirty="0" smtClean="0"/>
              <a:t>들의 합으로 생성된 </a:t>
            </a:r>
            <a:r>
              <a:rPr lang="en-US" altLang="ko-KR" sz="1600" dirty="0" smtClean="0"/>
              <a:t>feature map (</a:t>
            </a:r>
            <a:r>
              <a:rPr lang="en-US" altLang="ko-KR" sz="1600" dirty="0" err="1" smtClean="0"/>
              <a:t>eg</a:t>
            </a:r>
            <a:r>
              <a:rPr lang="en-US" altLang="ko-KR" sz="1600" dirty="0" smtClean="0"/>
              <a:t> P5) :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크키가</a:t>
            </a:r>
            <a:r>
              <a:rPr lang="ko-KR" altLang="en-US" sz="1600" dirty="0" smtClean="0"/>
              <a:t> 큰 물체에 대한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큰 </a:t>
            </a:r>
            <a:r>
              <a:rPr lang="en-US" altLang="ko-KR" sz="1600" dirty="0" smtClean="0"/>
              <a:t>anchor box</a:t>
            </a:r>
          </a:p>
        </p:txBody>
      </p:sp>
    </p:spTree>
    <p:extLst>
      <p:ext uri="{BB962C8B-B14F-4D97-AF65-F5344CB8AC3E}">
        <p14:creationId xmlns:p14="http://schemas.microsoft.com/office/powerpoint/2010/main" val="3823627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68" y="1419853"/>
            <a:ext cx="1097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MobileNetV2 : Inverted Residuals and Linear Bottlenecks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68" y="1953408"/>
            <a:ext cx="1006384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ReLU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거치며 발생하는 정보 손실 최소화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출력 채널이 작을 수록 정보 손실 발생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채널 수가 적은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에 비선형 함수 적용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8" y="2931765"/>
            <a:ext cx="8200046" cy="13154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4831" y="6014477"/>
            <a:ext cx="6976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</a:t>
            </a:r>
            <a:r>
              <a:rPr lang="ko-KR" altLang="en-US" sz="1400" dirty="0" smtClean="0">
                <a:hlinkClick r:id="rId3"/>
              </a:rPr>
              <a:t>minimin2.tistory.com/43</a:t>
            </a:r>
            <a:endParaRPr lang="en-US" altLang="ko-KR" sz="1400" dirty="0" smtClean="0"/>
          </a:p>
          <a:p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deep-learning-study.tistory.com/541</a:t>
            </a:r>
            <a:endParaRPr lang="en-US" altLang="ko-KR" sz="1400" dirty="0" smtClean="0"/>
          </a:p>
          <a:p>
            <a:r>
              <a:rPr lang="en-US" altLang="ko-KR" sz="1400" dirty="0"/>
              <a:t>https://gaussian37.github.io/dl-concept-mobilenet_v2/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0586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68" y="1419853"/>
            <a:ext cx="1097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2. Face as Point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8" y="2041391"/>
            <a:ext cx="1457480" cy="4335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89" y="2094045"/>
            <a:ext cx="2181225" cy="333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148" y="2088866"/>
            <a:ext cx="256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 smtClean="0"/>
              <a:t>얼굴의 </a:t>
            </a:r>
            <a:r>
              <a:rPr lang="en-US" altLang="ko-KR" sz="1600" dirty="0" smtClean="0"/>
              <a:t>bounding box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175958" y="2088866"/>
            <a:ext cx="256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 smtClean="0"/>
              <a:t>얼굴의 </a:t>
            </a:r>
            <a:r>
              <a:rPr lang="en-US" altLang="ko-KR" sz="1600" dirty="0" smtClean="0"/>
              <a:t>center point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8" y="2757879"/>
            <a:ext cx="1057275" cy="36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5149" y="2757879"/>
            <a:ext cx="281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dirty="0"/>
              <a:t>W</a:t>
            </a:r>
            <a:r>
              <a:rPr lang="en-US" altLang="ko-KR" sz="1600" dirty="0" smtClean="0"/>
              <a:t> x H </a:t>
            </a:r>
            <a:r>
              <a:rPr lang="ko-KR" altLang="en-US" sz="1600" dirty="0" smtClean="0"/>
              <a:t>입력 이미지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칼라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107" y="2696383"/>
            <a:ext cx="1562100" cy="40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24858" y="2727131"/>
            <a:ext cx="281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(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heatmap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982378" y="2773267"/>
            <a:ext cx="244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얼굴이 존재할 확률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82" y="3484901"/>
            <a:ext cx="749900" cy="3928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148" y="3512026"/>
            <a:ext cx="170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face center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022" y="3490247"/>
            <a:ext cx="657802" cy="38745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22921" y="3512026"/>
            <a:ext cx="193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back ground</a:t>
            </a:r>
            <a:endParaRPr lang="ko-KR" altLang="en-US" sz="16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01" y="4522368"/>
            <a:ext cx="4201023" cy="10084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08990" y="4765909"/>
            <a:ext cx="4234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Training loss (variant of focal loss)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0883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Abstract – Appendix 1 CV Tasks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3" y="1107738"/>
            <a:ext cx="6934200" cy="3362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87" y="4790660"/>
            <a:ext cx="10187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060"/>
                </a:solidFill>
              </a:rPr>
              <a:t>Object Detection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이미지를 주었을 때 출력으로 검출한 객체들을 가지는 작업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검출된 객체의 </a:t>
            </a:r>
            <a:r>
              <a:rPr lang="en-US" altLang="ko-KR" sz="1600" dirty="0" smtClean="0"/>
              <a:t>category, </a:t>
            </a:r>
            <a:r>
              <a:rPr lang="ko-KR" altLang="en-US" sz="1600" dirty="0" smtClean="0"/>
              <a:t>객체가 이미지 상 공간의 위치 정보인 </a:t>
            </a:r>
            <a:r>
              <a:rPr lang="en-US" altLang="ko-KR" sz="1600" b="1" dirty="0" smtClean="0"/>
              <a:t>bounding box : (x, y, w, h)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69687" y="4790660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41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69" y="1419853"/>
            <a:ext cx="128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Focal Loss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69" y="1823131"/>
            <a:ext cx="808002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RetinalNet</a:t>
            </a:r>
            <a:r>
              <a:rPr lang="ko-KR" altLang="en-US" sz="1600" dirty="0"/>
              <a:t>에서 설계한 새로운 </a:t>
            </a:r>
            <a:r>
              <a:rPr lang="en-US" altLang="ko-KR" sz="1600" dirty="0"/>
              <a:t>loss </a:t>
            </a:r>
            <a:r>
              <a:rPr lang="en-US" altLang="ko-KR" sz="1600" dirty="0" smtClean="0"/>
              <a:t>function</a:t>
            </a:r>
            <a:r>
              <a:rPr lang="ko-KR" altLang="en-US" sz="1600" dirty="0" smtClean="0"/>
              <a:t>                                                                               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잘 찾은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에 대해서는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적게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잘 찾지 못한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에 대해서는 큰 </a:t>
            </a:r>
            <a:r>
              <a:rPr lang="en-US" altLang="ko-KR" sz="1600" dirty="0" smtClean="0"/>
              <a:t>loss </a:t>
            </a:r>
            <a:r>
              <a:rPr lang="ko-KR" altLang="en-US" sz="1600" dirty="0" smtClean="0"/>
              <a:t>부여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극단적인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 imbalance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97" y="1886558"/>
            <a:ext cx="2898577" cy="4725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4" y="3148313"/>
            <a:ext cx="5547300" cy="33385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4744" y="4178461"/>
            <a:ext cx="5257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Cross Entropy</a:t>
            </a:r>
            <a:r>
              <a:rPr lang="ko-KR" altLang="en-US" sz="1400" b="1" dirty="0" smtClean="0"/>
              <a:t>의 단점 </a:t>
            </a:r>
            <a:r>
              <a:rPr lang="en-US" altLang="ko-KR" sz="1400" dirty="0" smtClean="0"/>
              <a:t>: box</a:t>
            </a:r>
            <a:r>
              <a:rPr lang="ko-KR" altLang="en-US" sz="1400" dirty="0" smtClean="0"/>
              <a:t>에 물체가 존재할 확률이 </a:t>
            </a:r>
            <a:r>
              <a:rPr lang="en-US" altLang="ko-KR" sz="1400" dirty="0" smtClean="0"/>
              <a:t>0.5</a:t>
            </a:r>
            <a:r>
              <a:rPr lang="ko-KR" altLang="en-US" sz="1400" dirty="0" smtClean="0"/>
              <a:t>를 넘어가도 </a:t>
            </a:r>
            <a:r>
              <a:rPr lang="en-US" altLang="ko-KR" sz="1400" dirty="0" smtClean="0"/>
              <a:t>loss</a:t>
            </a:r>
            <a:r>
              <a:rPr lang="ko-KR" altLang="en-US" sz="1400" dirty="0" smtClean="0"/>
              <a:t>값이 꽤 있다는 점 때문에</a:t>
            </a:r>
            <a:r>
              <a:rPr lang="en-US" altLang="ko-KR" sz="1400" dirty="0" smtClean="0"/>
              <a:t>, easy example</a:t>
            </a:r>
            <a:r>
              <a:rPr lang="ko-KR" altLang="en-US" sz="1400" dirty="0" smtClean="0"/>
              <a:t>이 많이 존재하는 경우 나쁜 방향으로 학습이 될 수 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8678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8" y="1516283"/>
            <a:ext cx="1156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Mapping</a:t>
            </a:r>
            <a:r>
              <a:rPr lang="en-US" altLang="ko-KR" sz="1600" dirty="0" smtClean="0"/>
              <a:t> - Image : (x, y)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heatmap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(x/n, y/n)     n : down sampling factor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Heatmap</a:t>
            </a:r>
            <a:r>
              <a:rPr lang="ko-KR" altLang="en-US" sz="1600" dirty="0" smtClean="0"/>
              <a:t>에서 다시 </a:t>
            </a:r>
            <a:r>
              <a:rPr lang="en-US" altLang="ko-KR" sz="1600" dirty="0" smtClean="0"/>
              <a:t>input image</a:t>
            </a:r>
            <a:r>
              <a:rPr lang="ko-KR" altLang="en-US" sz="1600" dirty="0" smtClean="0"/>
              <a:t>로 </a:t>
            </a:r>
            <a:r>
              <a:rPr lang="en-US" altLang="ko-KR" sz="1600" b="1" dirty="0" smtClean="0"/>
              <a:t>remapping</a:t>
            </a:r>
            <a:r>
              <a:rPr lang="ko-KR" altLang="en-US" sz="1600" dirty="0" smtClean="0"/>
              <a:t>시 어떤 픽셀들은 제대로 정렬되지 않을 수 있음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성능 저하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1" y="2786603"/>
            <a:ext cx="3217178" cy="836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3185" y="3035462"/>
            <a:ext cx="616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(x, y) : face center k / o : offset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0341" y="3892921"/>
            <a:ext cx="817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추정한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center position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다시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remapping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전에 좌표 조정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0288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808" y="338425"/>
            <a:ext cx="22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Center 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7669" y="1419853"/>
            <a:ext cx="418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2. Box and Landmark Prediction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7" y="2101300"/>
            <a:ext cx="1914946" cy="338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1732" y="2101300"/>
            <a:ext cx="6209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 </a:t>
            </a:r>
            <a:r>
              <a:rPr lang="en-US" altLang="ko-KR" sz="1600" dirty="0" smtClean="0"/>
              <a:t>Ground-truth bounding box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7" y="2632147"/>
            <a:ext cx="552450" cy="428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507" y="2691440"/>
            <a:ext cx="512735" cy="34182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291333" y="269144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13991" y="2706829"/>
            <a:ext cx="792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Our goal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map networks position outputs to center position in the feature map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7" y="3253065"/>
            <a:ext cx="1785420" cy="14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91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808" y="338425"/>
            <a:ext cx="809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Application of Deface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1415385"/>
            <a:ext cx="634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Hyper-parameter : 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ths</a:t>
            </a:r>
            <a:endParaRPr lang="ko-KR" altLang="en-US" sz="1600" b="1" dirty="0">
              <a:solidFill>
                <a:srgbClr val="00206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805" y="1823131"/>
            <a:ext cx="10292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How confident the detector needs to be for classifying region as face : </a:t>
            </a:r>
            <a:r>
              <a:rPr lang="en-US" altLang="ko-KR" sz="1600" b="1" dirty="0" smtClean="0"/>
              <a:t>detection threshold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trade off between F.P &amp; F.N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FP : </a:t>
            </a:r>
            <a:r>
              <a:rPr lang="ko-KR" altLang="en-US" sz="1600" dirty="0" smtClean="0"/>
              <a:t>얼굴이 아닌 대상을 얼굴로 검출하여 </a:t>
            </a:r>
            <a:r>
              <a:rPr lang="en-US" altLang="ko-KR" sz="1600" dirty="0" smtClean="0"/>
              <a:t>blur</a:t>
            </a:r>
            <a:r>
              <a:rPr lang="ko-KR" altLang="en-US" sz="1600" dirty="0" smtClean="0"/>
              <a:t> 처리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FN : </a:t>
            </a:r>
            <a:r>
              <a:rPr lang="ko-KR" altLang="en-US" sz="1600" dirty="0" smtClean="0"/>
              <a:t>얼굴인 대상을 얼굴이 아니라고 판단하여 </a:t>
            </a:r>
            <a:r>
              <a:rPr lang="en-US" altLang="ko-KR" sz="1600" dirty="0" smtClean="0"/>
              <a:t>blur </a:t>
            </a:r>
            <a:r>
              <a:rPr lang="ko-KR" altLang="en-US" sz="1600" dirty="0" smtClean="0"/>
              <a:t>처리 </a:t>
            </a:r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98448" y="3723463"/>
            <a:ext cx="11322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/>
              <a:t>낮은 </a:t>
            </a:r>
            <a:r>
              <a:rPr lang="en-US" altLang="ko-KR" sz="1600" b="1" dirty="0" err="1" smtClean="0"/>
              <a:t>ths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얼굴에 대한 확신의 정도가 낮아도 얼굴로 검출 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 smtClean="0"/>
              <a:t>얼굴이라고 판단하는 근거가 적어도 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/>
              <a:t>높은 </a:t>
            </a:r>
            <a:r>
              <a:rPr lang="en-US" altLang="ko-KR" sz="1600" b="1" dirty="0" err="1" smtClean="0"/>
              <a:t>ths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얼굴에 대한 확신의 정도가 매우 높아야 얼굴로 검출</a:t>
            </a:r>
            <a:r>
              <a:rPr lang="en-US" altLang="ko-KR" sz="1600" dirty="0"/>
              <a:t>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→ </a:t>
            </a:r>
            <a:r>
              <a:rPr lang="ko-KR" altLang="en-US" sz="1600" dirty="0" smtClean="0"/>
              <a:t>낮은 </a:t>
            </a:r>
            <a:r>
              <a:rPr lang="en-US" altLang="ko-KR" sz="1600" dirty="0" err="1" smtClean="0"/>
              <a:t>ths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설정에서는 얼굴로 판별된 대상이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</a:t>
            </a:r>
            <a:r>
              <a:rPr lang="en-US" altLang="ko-KR" sz="1600" dirty="0" err="1" smtClean="0"/>
              <a:t>ths</a:t>
            </a:r>
            <a:r>
              <a:rPr lang="ko-KR" altLang="en-US" sz="1600" dirty="0" smtClean="0"/>
              <a:t>가 요구하는 확신의 정도를 충족시키지 못해 얼굴로 판별이 안됨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8180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86"/>
            <a:ext cx="9891482" cy="4378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23066" y="2040672"/>
            <a:ext cx="758283" cy="557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82752" y="2393816"/>
            <a:ext cx="557562" cy="460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9498" y="4893071"/>
            <a:ext cx="1099306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빨간색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ths</a:t>
            </a:r>
            <a:r>
              <a:rPr lang="ko-KR" altLang="en-US" sz="1600" dirty="0" smtClean="0"/>
              <a:t>가 낮은 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손을 얼굴로 검출하여</a:t>
            </a:r>
            <a:r>
              <a:rPr lang="en-US" altLang="ko-KR" sz="1600" dirty="0" smtClean="0"/>
              <a:t>(FP)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blur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파란색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ths</a:t>
            </a:r>
            <a:r>
              <a:rPr lang="ko-KR" altLang="en-US" sz="1600" dirty="0" smtClean="0"/>
              <a:t>가 높은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겹침 등의 요소로 인한 확신성의 부족으로 얼굴을 얼굴로 검출하지 못함</a:t>
            </a:r>
            <a:r>
              <a:rPr lang="en-US" altLang="ko-KR" sz="1600" dirty="0" smtClean="0"/>
              <a:t>(FN)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393155" y="1910111"/>
            <a:ext cx="728544" cy="6881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28853" y="2442184"/>
            <a:ext cx="557562" cy="460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38710" y="1409186"/>
            <a:ext cx="1326993" cy="5292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4983" y="1386882"/>
            <a:ext cx="1326993" cy="5292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7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Abstract – Appendix 1 CV Tasks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687" y="4839896"/>
            <a:ext cx="1032178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분류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출력을 갖는 완전 연결 계층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bounding box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좌표계값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bounding box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좌표계값의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차이로 학습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bounding box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손실함수에 대한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가중합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1107738"/>
            <a:ext cx="6059556" cy="35238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69974" y="3260035"/>
            <a:ext cx="715617" cy="646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5296" y="1699591"/>
            <a:ext cx="752061" cy="646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9338" y="1285567"/>
            <a:ext cx="335796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060"/>
                </a:solidFill>
              </a:rPr>
              <a:t>Single Object Detection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6771338" y="128522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00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" y="1249018"/>
            <a:ext cx="5751443" cy="2706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Abstract – Appendix 1 CV Tasks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9887" y="1504228"/>
            <a:ext cx="472956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060"/>
                </a:solidFill>
              </a:rPr>
              <a:t>Multiple Object Detection – Sliding </a:t>
            </a:r>
            <a:r>
              <a:rPr lang="en-US" altLang="ko-KR" sz="1600" b="1" dirty="0">
                <a:solidFill>
                  <a:srgbClr val="002060"/>
                </a:solidFill>
              </a:rPr>
              <a:t>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indow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687" y="4127637"/>
            <a:ext cx="1003852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CNN</a:t>
            </a:r>
            <a:r>
              <a:rPr lang="ko-KR" altLang="en-US" sz="1600" dirty="0" smtClean="0"/>
              <a:t>을 이미지의 수 많은 영역</a:t>
            </a:r>
            <a:r>
              <a:rPr lang="en-US" altLang="ko-KR" sz="1600" dirty="0" smtClean="0"/>
              <a:t>(sub-region)</a:t>
            </a:r>
            <a:r>
              <a:rPr lang="ko-KR" altLang="en-US" sz="1600" dirty="0" smtClean="0"/>
              <a:t>에 적용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분류 문제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배경을 포함한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c+1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검출기를 다양한 영역들에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slide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→ 각 영역을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CNN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에 입력으로 넣어 판별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6530" y="5083051"/>
            <a:ext cx="1019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→ 비효율적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: bounding box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의 경우의 수가 지나치게 많음 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95" y="5083051"/>
            <a:ext cx="4752975" cy="14867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6441887" y="1504228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6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Abstract – Appendix 1 CV Tasks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03887" y="1510321"/>
            <a:ext cx="5138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060"/>
                </a:solidFill>
              </a:rPr>
              <a:t>Multiple Object Detection – Regional Proposals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4" y="1107738"/>
            <a:ext cx="6069910" cy="2927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356" y="4184374"/>
            <a:ext cx="1041620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이미지의 후보 영역을 생성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이미지에서 객체에 대한 높은 확률을 가지고 있는 </a:t>
            </a:r>
            <a:r>
              <a:rPr lang="en-US" altLang="ko-KR" sz="1600" dirty="0" smtClean="0"/>
              <a:t>sub-region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77687" y="5426765"/>
            <a:ext cx="1060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해당 알고리즘 </a:t>
            </a:r>
            <a:r>
              <a:rPr lang="en-US" altLang="ko-KR" sz="1600" dirty="0" smtClean="0"/>
              <a:t>: selective search / R-CNN(Region Based CNN)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6495887" y="1535995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0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Abstract – Appendix 1 CV Tasks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6" y="1220443"/>
            <a:ext cx="5792028" cy="30596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49887" y="1504228"/>
            <a:ext cx="5138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060"/>
                </a:solidFill>
              </a:rPr>
              <a:t>Multiple Object Detection – Regional Proposals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146" y="4423557"/>
            <a:ext cx="11447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약 </a:t>
            </a:r>
            <a:r>
              <a:rPr lang="en-US" altLang="ko-KR" sz="1600" dirty="0" smtClean="0"/>
              <a:t>2000</a:t>
            </a:r>
            <a:r>
              <a:rPr lang="ko-KR" altLang="en-US" sz="1600" dirty="0" smtClean="0"/>
              <a:t>개의 </a:t>
            </a:r>
            <a:r>
              <a:rPr lang="ko-KR" altLang="en-US" sz="1600" b="1" dirty="0" smtClean="0"/>
              <a:t>후보 제안 영역</a:t>
            </a:r>
            <a:r>
              <a:rPr lang="ko-KR" altLang="en-US" sz="1600" dirty="0" smtClean="0"/>
              <a:t>을 제공 </a:t>
            </a:r>
            <a:r>
              <a:rPr lang="en-US" altLang="ko-KR" sz="1600" dirty="0" smtClean="0"/>
              <a:t>(selective search </a:t>
            </a:r>
            <a:r>
              <a:rPr lang="ko-KR" altLang="en-US" sz="1600" dirty="0" smtClean="0"/>
              <a:t>등 사용</a:t>
            </a:r>
            <a:r>
              <a:rPr lang="en-US" altLang="ko-KR" sz="16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서로 다른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비를 갖는 제안 영역들을 고정된 크기로 변환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각 후보 영역들에 독립적으로 </a:t>
            </a:r>
            <a:r>
              <a:rPr lang="en-US" altLang="ko-KR" sz="1600" dirty="0" smtClean="0"/>
              <a:t>CNN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3-1. </a:t>
            </a:r>
            <a:r>
              <a:rPr lang="ko-KR" altLang="en-US" sz="1600" dirty="0" smtClean="0"/>
              <a:t>분류 스코어 출력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배경인지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혹은 배경이 아니고 무엇인지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3-2. </a:t>
            </a:r>
            <a:r>
              <a:rPr lang="ko-KR" altLang="en-US" sz="1600" dirty="0" smtClean="0"/>
              <a:t>입력으로 주어진 제안 영역을 </a:t>
            </a:r>
            <a:r>
              <a:rPr lang="en-US" altLang="ko-KR" sz="1600" b="1" dirty="0" smtClean="0"/>
              <a:t>Bounding box</a:t>
            </a:r>
            <a:r>
              <a:rPr lang="ko-KR" altLang="en-US" sz="1600" dirty="0" smtClean="0"/>
              <a:t>로 변환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 제안 영역의 좌표가 변환됨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bounding box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실제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비슷한지 평가</a:t>
            </a:r>
            <a:endParaRPr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04" y="2452343"/>
            <a:ext cx="4850296" cy="28601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6441887" y="1504228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9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3784" y="1419854"/>
            <a:ext cx="229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One-Stage Detector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687" y="35381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Abstract – Appendix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2 Object Detector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2403610"/>
            <a:ext cx="8048625" cy="219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784" y="1911732"/>
            <a:ext cx="7279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Classification, localization(regional proposal) </a:t>
            </a:r>
            <a:r>
              <a:rPr lang="ko-KR" altLang="en-US" sz="1600" dirty="0" smtClean="0"/>
              <a:t>문제를 동시에 해결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1112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249808" y="1355131"/>
            <a:ext cx="108000" cy="46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20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1854</Words>
  <Application>Microsoft Office PowerPoint</Application>
  <PresentationFormat>와이드스크린</PresentationFormat>
  <Paragraphs>207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 Unicode MS</vt:lpstr>
      <vt:lpstr>맑은 고딕</vt:lpstr>
      <vt:lpstr>맑은 고딕 Semilight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구영</dc:creator>
  <cp:lastModifiedBy>문 구영</cp:lastModifiedBy>
  <cp:revision>50</cp:revision>
  <dcterms:created xsi:type="dcterms:W3CDTF">2021-07-04T06:54:04Z</dcterms:created>
  <dcterms:modified xsi:type="dcterms:W3CDTF">2021-07-07T10:34:40Z</dcterms:modified>
</cp:coreProperties>
</file>