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3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0" r:id="rId3"/>
    <p:sldId id="312" r:id="rId4"/>
    <p:sldId id="331" r:id="rId5"/>
    <p:sldId id="321" r:id="rId6"/>
    <p:sldId id="335" r:id="rId7"/>
    <p:sldId id="336" r:id="rId8"/>
    <p:sldId id="337" r:id="rId9"/>
    <p:sldId id="332" r:id="rId10"/>
    <p:sldId id="333" r:id="rId11"/>
    <p:sldId id="329" r:id="rId12"/>
    <p:sldId id="334" r:id="rId13"/>
    <p:sldId id="330" r:id="rId14"/>
    <p:sldId id="31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7" autoAdjust="0"/>
    <p:restoredTop sz="94643"/>
  </p:normalViewPr>
  <p:slideViewPr>
    <p:cSldViewPr>
      <p:cViewPr varScale="1">
        <p:scale>
          <a:sx n="90" d="100"/>
          <a:sy n="90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Correlation with Final Exam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Overall Score</c:v>
                </c:pt>
                <c:pt idx="1">
                  <c:v>Equality</c:v>
                </c:pt>
                <c:pt idx="2">
                  <c:v>Directed Numbers</c:v>
                </c:pt>
                <c:pt idx="3">
                  <c:v>Fractions</c:v>
                </c:pt>
                <c:pt idx="4">
                  <c:v>PEMDAS</c:v>
                </c:pt>
                <c:pt idx="5">
                  <c:v>Prop of Reals</c:v>
                </c:pt>
                <c:pt idx="6">
                  <c:v>Variables</c:v>
                </c:pt>
                <c:pt idx="7">
                  <c:v>Geometry</c:v>
                </c:pt>
                <c:pt idx="8">
                  <c:v>Reciprocals</c:v>
                </c:pt>
                <c:pt idx="9">
                  <c:v>Ratios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0.4</c:v>
                </c:pt>
                <c:pt idx="1">
                  <c:v>0.144</c:v>
                </c:pt>
                <c:pt idx="2">
                  <c:v>0.4</c:v>
                </c:pt>
                <c:pt idx="3">
                  <c:v>0.387</c:v>
                </c:pt>
                <c:pt idx="4">
                  <c:v>0.244</c:v>
                </c:pt>
                <c:pt idx="5">
                  <c:v>0.064</c:v>
                </c:pt>
                <c:pt idx="6">
                  <c:v>0.262</c:v>
                </c:pt>
                <c:pt idx="7">
                  <c:v>0.178</c:v>
                </c:pt>
                <c:pt idx="8">
                  <c:v>0.304</c:v>
                </c:pt>
                <c:pt idx="9">
                  <c:v>0.239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833766672"/>
        <c:axId val="-833762128"/>
      </c:barChart>
      <c:catAx>
        <c:axId val="-833766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3762128"/>
        <c:crosses val="autoZero"/>
        <c:auto val="1"/>
        <c:lblAlgn val="ctr"/>
        <c:lblOffset val="100"/>
        <c:noMultiLvlLbl val="0"/>
      </c:catAx>
      <c:valAx>
        <c:axId val="-83376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376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Correlation with Final Exam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Overall Sore</c:v>
                </c:pt>
                <c:pt idx="1">
                  <c:v>Equality</c:v>
                </c:pt>
                <c:pt idx="2">
                  <c:v>Directed Numbers</c:v>
                </c:pt>
                <c:pt idx="3">
                  <c:v>Fractions</c:v>
                </c:pt>
                <c:pt idx="4">
                  <c:v>PEMDAS</c:v>
                </c:pt>
                <c:pt idx="5">
                  <c:v>Prop of Reals</c:v>
                </c:pt>
                <c:pt idx="6">
                  <c:v>Variables</c:v>
                </c:pt>
                <c:pt idx="7">
                  <c:v>Geometry</c:v>
                </c:pt>
                <c:pt idx="8">
                  <c:v>Reciprocals</c:v>
                </c:pt>
                <c:pt idx="9">
                  <c:v>Ratios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0.373</c:v>
                </c:pt>
                <c:pt idx="1">
                  <c:v>0.245</c:v>
                </c:pt>
                <c:pt idx="2">
                  <c:v>0.336</c:v>
                </c:pt>
                <c:pt idx="3">
                  <c:v>0.399</c:v>
                </c:pt>
                <c:pt idx="4">
                  <c:v>0.319</c:v>
                </c:pt>
                <c:pt idx="5">
                  <c:v>0.182</c:v>
                </c:pt>
                <c:pt idx="6">
                  <c:v>0.254</c:v>
                </c:pt>
                <c:pt idx="7">
                  <c:v>0.169</c:v>
                </c:pt>
                <c:pt idx="8">
                  <c:v>0.253</c:v>
                </c:pt>
                <c:pt idx="9">
                  <c:v>0.247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833645184"/>
        <c:axId val="-833640464"/>
      </c:barChart>
      <c:catAx>
        <c:axId val="-833645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3640464"/>
        <c:crosses val="autoZero"/>
        <c:auto val="1"/>
        <c:lblAlgn val="ctr"/>
        <c:lblOffset val="100"/>
        <c:noMultiLvlLbl val="0"/>
      </c:catAx>
      <c:valAx>
        <c:axId val="-833640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3645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Overall*</c:v>
                </c:pt>
                <c:pt idx="1">
                  <c:v>Equality</c:v>
                </c:pt>
                <c:pt idx="2">
                  <c:v>Directed Numbers*</c:v>
                </c:pt>
                <c:pt idx="3">
                  <c:v>Fractions*</c:v>
                </c:pt>
                <c:pt idx="4">
                  <c:v>PEMDAS*</c:v>
                </c:pt>
                <c:pt idx="5">
                  <c:v>Prop of Reals</c:v>
                </c:pt>
                <c:pt idx="6">
                  <c:v>Variables</c:v>
                </c:pt>
                <c:pt idx="7">
                  <c:v>Geometry</c:v>
                </c:pt>
                <c:pt idx="8">
                  <c:v>Reciprocals*</c:v>
                </c:pt>
                <c:pt idx="9">
                  <c:v>Ratios*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17.06</c:v>
                </c:pt>
                <c:pt idx="1">
                  <c:v>2.77</c:v>
                </c:pt>
                <c:pt idx="2">
                  <c:v>5.68</c:v>
                </c:pt>
                <c:pt idx="3">
                  <c:v>6.24</c:v>
                </c:pt>
                <c:pt idx="4">
                  <c:v>1.87</c:v>
                </c:pt>
                <c:pt idx="5">
                  <c:v>2.14</c:v>
                </c:pt>
                <c:pt idx="6">
                  <c:v>4.88</c:v>
                </c:pt>
                <c:pt idx="7">
                  <c:v>2.6</c:v>
                </c:pt>
                <c:pt idx="8">
                  <c:v>1.08</c:v>
                </c:pt>
                <c:pt idx="9">
                  <c:v>1.34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 Mean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Overall*</c:v>
                </c:pt>
                <c:pt idx="1">
                  <c:v>Equality</c:v>
                </c:pt>
                <c:pt idx="2">
                  <c:v>Directed Numbers*</c:v>
                </c:pt>
                <c:pt idx="3">
                  <c:v>Fractions*</c:v>
                </c:pt>
                <c:pt idx="4">
                  <c:v>PEMDAS*</c:v>
                </c:pt>
                <c:pt idx="5">
                  <c:v>Prop of Reals</c:v>
                </c:pt>
                <c:pt idx="6">
                  <c:v>Variables</c:v>
                </c:pt>
                <c:pt idx="7">
                  <c:v>Geometry</c:v>
                </c:pt>
                <c:pt idx="8">
                  <c:v>Reciprocals*</c:v>
                </c:pt>
                <c:pt idx="9">
                  <c:v>Ratios*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18.7</c:v>
                </c:pt>
                <c:pt idx="1">
                  <c:v>2.93</c:v>
                </c:pt>
                <c:pt idx="2">
                  <c:v>6.44</c:v>
                </c:pt>
                <c:pt idx="3">
                  <c:v>7.31</c:v>
                </c:pt>
                <c:pt idx="4">
                  <c:v>2.26</c:v>
                </c:pt>
                <c:pt idx="5">
                  <c:v>2.3</c:v>
                </c:pt>
                <c:pt idx="6">
                  <c:v>5.07</c:v>
                </c:pt>
                <c:pt idx="7">
                  <c:v>2.64</c:v>
                </c:pt>
                <c:pt idx="8">
                  <c:v>1.22</c:v>
                </c:pt>
                <c:pt idx="9">
                  <c:v>1.47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32495824"/>
        <c:axId val="-832491104"/>
      </c:barChart>
      <c:catAx>
        <c:axId val="-83249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2491104"/>
        <c:crosses val="autoZero"/>
        <c:auto val="1"/>
        <c:lblAlgn val="ctr"/>
        <c:lblOffset val="100"/>
        <c:noMultiLvlLbl val="0"/>
      </c:catAx>
      <c:valAx>
        <c:axId val="-83249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3249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505C0A-0B59-45EC-9E80-A15A7AFC4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2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9274936-B1F9-423C-A49B-91B7566E3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9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9E729-C9E7-41A2-89B3-E7838443B27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423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3F3DA-18A9-4367-9B0C-01DEA7934D21}" type="slidenum">
              <a:rPr lang="en-US"/>
              <a:pPr/>
              <a:t>3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6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C943D-A88B-4DBA-87B1-1AE2A5529A0B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FBE82-BE03-4305-9210-DAC7A34D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AD146-4A74-4363-B8F4-853141FD3AA8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E17A-DD72-4111-A0CF-7576DFB09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9F18B-5B1E-45D8-A1C0-7290E4B7915C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BEDD5-B1AC-42F7-844D-E1057E9D9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44A84-EA14-439F-95B3-4B74F3B41490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6D202-69A3-4F41-A282-B82015BAF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F8161-0511-4155-9972-61F6CD40EFF5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7B714-183F-426C-92D3-3A3F9077E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19A23-FE98-4A34-AF8A-B654EDF5D9E9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F7726-0796-4011-8D11-D63657FB2E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5DA537-CF70-47A5-8056-5C91926865B1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DF1FA-A9D9-4BCC-B093-2F096899DF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DFF5B-FFA3-4D45-ACF2-085266A5E85F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F72DC-ACB1-4550-80F1-2ED64F5F0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04B93-5376-4205-94DE-0736716B6C44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DBBCB-C7E5-4178-8A41-CF2438B56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D8CA92-D098-4538-8CAD-0D2F490E85DC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62770-FD57-4D78-84F1-AFCB1D1F3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9B5B0-316F-4A0E-BFC5-3964D66F0B22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2BCF6-FD57-42A6-ABA0-A3A429795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fld id="{946A82EA-D1FB-421E-9957-BA91360961B3}" type="datetime1">
              <a:rPr lang="en-US" smtClean="0"/>
              <a:pPr/>
              <a:t>10/30/18</a:t>
            </a:fld>
            <a:endParaRPr lang="en-US" alt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0795A69C-A363-4756-B84A-C52136040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475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rey.ford@mnsu.edu" TargetMode="External"/><Relationship Id="rId4" Type="http://schemas.openxmlformats.org/officeDocument/2006/relationships/hyperlink" Target="mailto:Lindsay.steppan@mnsu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95400"/>
            <a:ext cx="7623175" cy="1300163"/>
          </a:xfrm>
        </p:spPr>
        <p:txBody>
          <a:bodyPr/>
          <a:lstStyle/>
          <a:p>
            <a:pPr algn="ctr" eaLnBrk="1" hangingPunct="1"/>
            <a:r>
              <a:rPr lang="en-US" sz="4000" b="1" dirty="0"/>
              <a:t>An assessment of pre-algebra skills as a means of assessing readiness of developmental algebra students.</a:t>
            </a:r>
            <a:endParaRPr lang="en-US" sz="3800" b="1" dirty="0" smtClean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962400"/>
            <a:ext cx="7772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	MNADE Conference  	          	  September 26, 2013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 Jeffrey Ford</a:t>
            </a:r>
            <a:r>
              <a:rPr lang="en-US" sz="1200" dirty="0" smtClean="0"/>
              <a:t>			</a:t>
            </a:r>
            <a:r>
              <a:rPr lang="en-US" dirty="0" smtClean="0"/>
              <a:t>Lindsay </a:t>
            </a:r>
            <a:r>
              <a:rPr lang="en-US" dirty="0" err="1" smtClean="0"/>
              <a:t>Stepan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  Minnesota State University, Mankato			Minnesota State University, Mankato</a:t>
            </a:r>
          </a:p>
          <a:p>
            <a:pPr eaLnBrk="1" hangingPunct="1">
              <a:lnSpc>
                <a:spcPct val="80000"/>
              </a:lnSpc>
            </a:pPr>
            <a:r>
              <a:rPr lang="en-US" sz="1200" dirty="0" smtClean="0"/>
              <a:t>  </a:t>
            </a:r>
            <a:r>
              <a:rPr lang="en-US" sz="1200" dirty="0" smtClean="0">
                <a:hlinkClick r:id="rId3"/>
              </a:rPr>
              <a:t>jeffrey.ford@mnsu.edu</a:t>
            </a:r>
            <a:r>
              <a:rPr lang="en-US" sz="1200" dirty="0" smtClean="0"/>
              <a:t> 				</a:t>
            </a:r>
            <a:r>
              <a:rPr lang="en-US" sz="1200" dirty="0" smtClean="0">
                <a:hlinkClick r:id="rId4"/>
              </a:rPr>
              <a:t>Lindsay.steppan@mnsu.edu</a:t>
            </a:r>
            <a:r>
              <a:rPr lang="en-US" sz="1200" dirty="0" smtClean="0"/>
              <a:t>  			 	</a:t>
            </a: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Post-Test correlation with Final Exam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09394"/>
              </p:ext>
            </p:extLst>
          </p:nvPr>
        </p:nvGraphicFramePr>
        <p:xfrm>
          <a:off x="457200" y="1600200"/>
          <a:ext cx="82296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431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Pre/Post Improvement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166041"/>
              </p:ext>
            </p:extLst>
          </p:nvPr>
        </p:nvGraphicFramePr>
        <p:xfrm>
          <a:off x="457200" y="1600200"/>
          <a:ext cx="82296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who are lacking skills in fraction arithmetic, directed numbers, and the order of operations, are likely to struggle in the course.</a:t>
            </a:r>
            <a:endParaRPr lang="en-US" dirty="0"/>
          </a:p>
          <a:p>
            <a:r>
              <a:rPr lang="en-US" dirty="0" smtClean="0"/>
              <a:t>Some improvement occurred “by osmosis”</a:t>
            </a:r>
          </a:p>
          <a:p>
            <a:r>
              <a:rPr lang="en-US" dirty="0" smtClean="0"/>
              <a:t>Limited by students who did not complete the pre/post assessments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355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initial assessments</a:t>
            </a:r>
          </a:p>
          <a:p>
            <a:pPr lvl="1"/>
            <a:r>
              <a:rPr lang="en-US" dirty="0" smtClean="0"/>
              <a:t>Pre/basic algebra skills problems assigned in first class period</a:t>
            </a:r>
          </a:p>
          <a:p>
            <a:r>
              <a:rPr lang="en-US" dirty="0" smtClean="0"/>
              <a:t>Remediation interventions provided</a:t>
            </a:r>
          </a:p>
          <a:p>
            <a:pPr lvl="1"/>
            <a:r>
              <a:rPr lang="en-US" dirty="0" smtClean="0"/>
              <a:t>Additional problems in text/online provided</a:t>
            </a:r>
          </a:p>
          <a:p>
            <a:r>
              <a:rPr lang="en-US" dirty="0" smtClean="0"/>
              <a:t>Future automation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326673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077200" cy="1981200"/>
          </a:xfrm>
        </p:spPr>
        <p:txBody>
          <a:bodyPr/>
          <a:lstStyle/>
          <a:p>
            <a:pPr algn="ctr" eaLnBrk="1" hangingPunct="1"/>
            <a:r>
              <a:rPr lang="en-US" sz="6000" b="1" dirty="0" smtClean="0"/>
              <a:t>Questions/Discussion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Algebra – Fall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 sections of 24 students</a:t>
            </a:r>
          </a:p>
          <a:p>
            <a:r>
              <a:rPr lang="en-US" dirty="0" smtClean="0"/>
              <a:t>4 days a week</a:t>
            </a:r>
          </a:p>
          <a:p>
            <a:pPr lvl="1"/>
            <a:r>
              <a:rPr lang="en-US" dirty="0" smtClean="0"/>
              <a:t>2 days in large lecture with professor</a:t>
            </a:r>
          </a:p>
          <a:p>
            <a:pPr lvl="1"/>
            <a:r>
              <a:rPr lang="en-US" dirty="0" smtClean="0"/>
              <a:t>2 days in small group of 24 students with teaching assistant</a:t>
            </a:r>
            <a:endParaRPr lang="en-US" dirty="0"/>
          </a:p>
          <a:p>
            <a:r>
              <a:rPr lang="en-US" dirty="0" smtClean="0"/>
              <a:t>Comprehensive Final Exam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Motivation for research</a:t>
            </a:r>
            <a:endParaRPr lang="en-US" sz="38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lnSpc>
                <a:spcPct val="80000"/>
              </a:lnSpc>
              <a:buNone/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 smtClean="0"/>
              <a:t>Approximately 1000 students per year enrolled in developmental algebra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25-30% failure rate each semester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Identify pre-algebra skills which are critical to success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Identify skills which students recall without instruction, versus skills which require additional instruction.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 questions, multiple choice</a:t>
            </a:r>
          </a:p>
          <a:p>
            <a:r>
              <a:rPr lang="en-US" dirty="0" smtClean="0"/>
              <a:t>Administered 1</a:t>
            </a:r>
            <a:r>
              <a:rPr lang="en-US" baseline="30000" dirty="0" smtClean="0"/>
              <a:t>st</a:t>
            </a:r>
            <a:r>
              <a:rPr lang="en-US" dirty="0" smtClean="0"/>
              <a:t> and last week of classes in small group sections</a:t>
            </a:r>
          </a:p>
          <a:p>
            <a:r>
              <a:rPr lang="en-US" dirty="0"/>
              <a:t>Scores on pretests and posttests were correlated with Final Exam performance, and compared with each other to look for improvement.</a:t>
            </a:r>
          </a:p>
          <a:p>
            <a:r>
              <a:rPr lang="en-US" dirty="0" smtClean="0"/>
              <a:t>199 out of 336 students completed both assessments and the final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7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Identification of pre/basic algebra skills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Questions divided into 9 skill areas</a:t>
            </a:r>
          </a:p>
          <a:p>
            <a:pPr lvl="2"/>
            <a:r>
              <a:rPr lang="en-US" dirty="0" smtClean="0"/>
              <a:t>Equality in mathematical statements</a:t>
            </a:r>
          </a:p>
          <a:p>
            <a:pPr lvl="3"/>
            <a:r>
              <a:rPr lang="en-US" dirty="0" smtClean="0"/>
              <a:t>If x = 3, what is the value of 2x + 1?</a:t>
            </a:r>
          </a:p>
          <a:p>
            <a:pPr lvl="2"/>
            <a:r>
              <a:rPr lang="en-US" dirty="0" smtClean="0"/>
              <a:t>Directed numbers</a:t>
            </a:r>
          </a:p>
          <a:p>
            <a:pPr lvl="3"/>
            <a:r>
              <a:rPr lang="en-US" dirty="0" smtClean="0"/>
              <a:t>(-2)(3)</a:t>
            </a:r>
          </a:p>
          <a:p>
            <a:pPr lvl="3"/>
            <a:r>
              <a:rPr lang="en-US" dirty="0" smtClean="0"/>
              <a:t>6 + (-3)</a:t>
            </a:r>
          </a:p>
          <a:p>
            <a:pPr lvl="2"/>
            <a:r>
              <a:rPr lang="en-US" dirty="0" smtClean="0"/>
              <a:t>Equivalent fractions &amp; fraction arithmetic</a:t>
            </a:r>
          </a:p>
          <a:p>
            <a:pPr lvl="3"/>
            <a:r>
              <a:rPr lang="en-US" dirty="0" smtClean="0"/>
              <a:t>1/2 </a:t>
            </a:r>
            <a:r>
              <a:rPr lang="en-US" dirty="0"/>
              <a:t>+ </a:t>
            </a:r>
            <a:r>
              <a:rPr lang="en-US" dirty="0" smtClean="0"/>
              <a:t>2/3</a:t>
            </a:r>
          </a:p>
          <a:p>
            <a:pPr lvl="3"/>
            <a:r>
              <a:rPr lang="en-US" dirty="0" smtClean="0"/>
              <a:t>(3/4)(1/4)</a:t>
            </a:r>
          </a:p>
          <a:p>
            <a:pPr marL="1023937" lvl="3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Identification of pre/basic algebra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Order of operations</a:t>
            </a:r>
          </a:p>
          <a:p>
            <a:pPr lvl="3"/>
            <a:r>
              <a:rPr lang="en-US" dirty="0" smtClean="0"/>
              <a:t>2[3 + 4(5 – 2[6]) - 7]</a:t>
            </a:r>
            <a:endParaRPr lang="en-US" dirty="0"/>
          </a:p>
          <a:p>
            <a:pPr lvl="2"/>
            <a:r>
              <a:rPr lang="en-US" dirty="0"/>
              <a:t>Properties of real </a:t>
            </a:r>
            <a:r>
              <a:rPr lang="en-US" dirty="0" smtClean="0"/>
              <a:t>numbers</a:t>
            </a:r>
          </a:p>
          <a:p>
            <a:pPr lvl="3"/>
            <a:r>
              <a:rPr lang="en-US" dirty="0" smtClean="0"/>
              <a:t>2 + (3 + 4) = (2 + 3) + 4?</a:t>
            </a:r>
          </a:p>
          <a:p>
            <a:pPr lvl="3"/>
            <a:r>
              <a:rPr lang="en-US" dirty="0" smtClean="0"/>
              <a:t>4-x = x-4?</a:t>
            </a:r>
            <a:endParaRPr lang="en-US" dirty="0"/>
          </a:p>
          <a:p>
            <a:pPr lvl="2"/>
            <a:r>
              <a:rPr lang="en-US" dirty="0"/>
              <a:t>Properties of variables</a:t>
            </a:r>
          </a:p>
          <a:p>
            <a:pPr lvl="3"/>
            <a:r>
              <a:rPr lang="en-US" dirty="0" smtClean="0"/>
              <a:t>Simplify the expression (8x)(2y)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2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Identification of pre/basic algebra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Properties of </a:t>
            </a:r>
            <a:r>
              <a:rPr lang="en-US" dirty="0" smtClean="0"/>
              <a:t>geometry</a:t>
            </a:r>
          </a:p>
          <a:p>
            <a:pPr lvl="3"/>
            <a:r>
              <a:rPr lang="en-US" dirty="0" smtClean="0"/>
              <a:t>Find the perimeter and area of the given rectangle</a:t>
            </a:r>
          </a:p>
          <a:p>
            <a:pPr marL="1023937" lvl="3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Properties </a:t>
            </a:r>
            <a:r>
              <a:rPr lang="en-US" dirty="0"/>
              <a:t>of </a:t>
            </a:r>
            <a:r>
              <a:rPr lang="en-US" dirty="0" smtClean="0"/>
              <a:t>reciprocals</a:t>
            </a:r>
          </a:p>
          <a:p>
            <a:pPr lvl="3"/>
            <a:r>
              <a:rPr lang="en-US" dirty="0" smtClean="0"/>
              <a:t>Multiply (7/8)(8/7)</a:t>
            </a:r>
            <a:endParaRPr lang="en-US" dirty="0"/>
          </a:p>
          <a:p>
            <a:pPr lvl="2"/>
            <a:r>
              <a:rPr lang="en-US" dirty="0"/>
              <a:t>Properties of </a:t>
            </a:r>
            <a:r>
              <a:rPr lang="en-US" dirty="0" smtClean="0"/>
              <a:t>ratios</a:t>
            </a:r>
          </a:p>
          <a:p>
            <a:pPr lvl="3"/>
            <a:r>
              <a:rPr lang="en-US" dirty="0" smtClean="0"/>
              <a:t>If 1/3 = a/6, find the value of 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15335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7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on assessments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Pre-Test</a:t>
            </a:r>
          </a:p>
          <a:p>
            <a:pPr lvl="1"/>
            <a:r>
              <a:rPr lang="en-US" dirty="0" smtClean="0"/>
              <a:t>Mean – 17.06</a:t>
            </a:r>
          </a:p>
          <a:p>
            <a:pPr lvl="1"/>
            <a:r>
              <a:rPr lang="en-US" dirty="0" smtClean="0"/>
              <a:t>Min – 4</a:t>
            </a:r>
          </a:p>
          <a:p>
            <a:pPr lvl="1"/>
            <a:r>
              <a:rPr lang="en-US" dirty="0" smtClean="0"/>
              <a:t>Max - 24</a:t>
            </a:r>
            <a:endParaRPr lang="en-US" dirty="0"/>
          </a:p>
          <a:p>
            <a:r>
              <a:rPr lang="en-US" dirty="0" smtClean="0"/>
              <a:t>Post- Test</a:t>
            </a:r>
          </a:p>
          <a:p>
            <a:pPr lvl="1"/>
            <a:r>
              <a:rPr lang="en-US" dirty="0" smtClean="0"/>
              <a:t>Mean – 18.7</a:t>
            </a:r>
          </a:p>
          <a:p>
            <a:pPr lvl="1"/>
            <a:r>
              <a:rPr lang="en-US" dirty="0" smtClean="0"/>
              <a:t>Min – 3</a:t>
            </a:r>
          </a:p>
          <a:p>
            <a:pPr lvl="1"/>
            <a:r>
              <a:rPr lang="en-US" dirty="0" smtClean="0"/>
              <a:t>Max - 25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Pre-Test correlation with Final Exam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09479"/>
              </p:ext>
            </p:extLst>
          </p:nvPr>
        </p:nvGraphicFramePr>
        <p:xfrm>
          <a:off x="457200" y="1600200"/>
          <a:ext cx="82296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800929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3871</TotalTime>
  <Words>401</Words>
  <Application>Microsoft Macintosh PowerPoint</Application>
  <PresentationFormat>On-screen Show (4:3)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Edge</vt:lpstr>
      <vt:lpstr>An assessment of pre-algebra skills as a means of assessing readiness of developmental algebra students.</vt:lpstr>
      <vt:lpstr>Intermediate Algebra – Fall 2012</vt:lpstr>
      <vt:lpstr>Motivation for research</vt:lpstr>
      <vt:lpstr>Methodology </vt:lpstr>
      <vt:lpstr>Identification of pre/basic algebra skills</vt:lpstr>
      <vt:lpstr>Identification of pre/basic algebra skills</vt:lpstr>
      <vt:lpstr>Identification of pre/basic algebra skills</vt:lpstr>
      <vt:lpstr>Information on assessments</vt:lpstr>
      <vt:lpstr>Pre-Test correlation with Final Exam</vt:lpstr>
      <vt:lpstr>Post-Test correlation with Final Exam</vt:lpstr>
      <vt:lpstr>Pre/Post Improvement</vt:lpstr>
      <vt:lpstr>Interpretation</vt:lpstr>
      <vt:lpstr>Implications</vt:lpstr>
      <vt:lpstr>Questions/Discussion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Computer Algebra Systems in a Procedural Algebra Course</dc:title>
  <dc:creator>Harpers</dc:creator>
  <cp:lastModifiedBy>Jeffrey Ford</cp:lastModifiedBy>
  <cp:revision>139</cp:revision>
  <dcterms:created xsi:type="dcterms:W3CDTF">2006-11-10T20:26:42Z</dcterms:created>
  <dcterms:modified xsi:type="dcterms:W3CDTF">2018-10-30T18:43:35Z</dcterms:modified>
</cp:coreProperties>
</file>